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4"/>
          <p:cNvSpPr>
            <a:spLocks noChangeArrowheads="1"/>
          </p:cNvSpPr>
          <p:nvPr/>
        </p:nvSpPr>
        <p:spPr bwMode="auto">
          <a:xfrm rot="14896509">
            <a:off x="5359572" y="2070316"/>
            <a:ext cx="1693055" cy="4996683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8" name="AutoShape 3"/>
          <p:cNvSpPr>
            <a:spLocks noChangeArrowheads="1"/>
          </p:cNvSpPr>
          <p:nvPr/>
        </p:nvSpPr>
        <p:spPr bwMode="auto">
          <a:xfrm rot="5400000">
            <a:off x="-1940754" y="2226451"/>
            <a:ext cx="6167460" cy="228601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642910" y="285728"/>
            <a:ext cx="1173143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663300"/>
                </a:solidFill>
                <a:latin typeface="Times New Roman" pitchFamily="18" charset="0"/>
              </a:rPr>
              <a:t>INTESTIN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2844007" y="45244"/>
            <a:ext cx="1079500" cy="1366837"/>
          </a:xfrm>
          <a:prstGeom prst="rtTriangle">
            <a:avLst/>
          </a:prstGeom>
          <a:solidFill>
            <a:srgbClr val="D3A7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5" name="Text Box 47"/>
          <p:cNvSpPr txBox="1">
            <a:spLocks noChangeArrowheads="1"/>
          </p:cNvSpPr>
          <p:nvPr/>
        </p:nvSpPr>
        <p:spPr bwMode="auto">
          <a:xfrm>
            <a:off x="3214678" y="214290"/>
            <a:ext cx="723896" cy="338554"/>
          </a:xfrm>
          <a:prstGeom prst="rect">
            <a:avLst/>
          </a:prstGeom>
          <a:solidFill>
            <a:srgbClr val="D3A7F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2126" name="Freeform 78"/>
          <p:cNvSpPr>
            <a:spLocks/>
          </p:cNvSpPr>
          <p:nvPr/>
        </p:nvSpPr>
        <p:spPr bwMode="auto">
          <a:xfrm>
            <a:off x="2484438" y="1268413"/>
            <a:ext cx="6767512" cy="3024187"/>
          </a:xfrm>
          <a:custGeom>
            <a:avLst/>
            <a:gdLst/>
            <a:ahLst/>
            <a:cxnLst>
              <a:cxn ang="0">
                <a:pos x="3123" y="204"/>
              </a:cxn>
              <a:cxn ang="0">
                <a:pos x="718" y="159"/>
              </a:cxn>
              <a:cxn ang="0">
                <a:pos x="401" y="1157"/>
              </a:cxn>
              <a:cxn ang="0">
                <a:pos x="3123" y="477"/>
              </a:cxn>
              <a:cxn ang="0">
                <a:pos x="3395" y="250"/>
              </a:cxn>
              <a:cxn ang="0">
                <a:pos x="1399" y="68"/>
              </a:cxn>
            </a:cxnLst>
            <a:rect l="0" t="0" r="r" b="b"/>
            <a:pathLst>
              <a:path w="3682" h="1210">
                <a:moveTo>
                  <a:pt x="3123" y="204"/>
                </a:moveTo>
                <a:cubicBezTo>
                  <a:pt x="2147" y="102"/>
                  <a:pt x="1172" y="0"/>
                  <a:pt x="718" y="159"/>
                </a:cubicBezTo>
                <a:cubicBezTo>
                  <a:pt x="264" y="318"/>
                  <a:pt x="0" y="1104"/>
                  <a:pt x="401" y="1157"/>
                </a:cubicBezTo>
                <a:cubicBezTo>
                  <a:pt x="802" y="1210"/>
                  <a:pt x="2624" y="628"/>
                  <a:pt x="3123" y="477"/>
                </a:cubicBezTo>
                <a:cubicBezTo>
                  <a:pt x="3622" y="326"/>
                  <a:pt x="3682" y="318"/>
                  <a:pt x="3395" y="250"/>
                </a:cubicBezTo>
                <a:cubicBezTo>
                  <a:pt x="3108" y="182"/>
                  <a:pt x="2253" y="125"/>
                  <a:pt x="1399" y="68"/>
                </a:cubicBezTo>
              </a:path>
            </a:pathLst>
          </a:custGeom>
          <a:gradFill rotWithShape="1">
            <a:gsLst>
              <a:gs pos="0">
                <a:srgbClr val="F1F0C1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7" name="AutoShape 79"/>
          <p:cNvSpPr>
            <a:spLocks noChangeArrowheads="1"/>
          </p:cNvSpPr>
          <p:nvPr/>
        </p:nvSpPr>
        <p:spPr bwMode="auto">
          <a:xfrm rot="-951562">
            <a:off x="1976438" y="2955925"/>
            <a:ext cx="4603750" cy="215900"/>
          </a:xfrm>
          <a:prstGeom prst="flowChartTerminator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36000" tIns="36000" rIns="36000" bIns="36000" anchor="ctr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9" name="AutoShape 81"/>
          <p:cNvSpPr>
            <a:spLocks noChangeArrowheads="1"/>
          </p:cNvSpPr>
          <p:nvPr/>
        </p:nvSpPr>
        <p:spPr bwMode="auto">
          <a:xfrm rot="17218856">
            <a:off x="1032821" y="1986757"/>
            <a:ext cx="3254375" cy="236538"/>
          </a:xfrm>
          <a:prstGeom prst="flowChartTerminator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8" name="Oval 80"/>
          <p:cNvSpPr>
            <a:spLocks noChangeArrowheads="1"/>
          </p:cNvSpPr>
          <p:nvPr/>
        </p:nvSpPr>
        <p:spPr bwMode="auto">
          <a:xfrm>
            <a:off x="2051050" y="3500438"/>
            <a:ext cx="287338" cy="2873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36000" tIns="36000" rIns="36000" bIns="36000" anchor="ctr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5" name="Oval 87"/>
          <p:cNvSpPr>
            <a:spLocks noChangeArrowheads="1"/>
          </p:cNvSpPr>
          <p:nvPr/>
        </p:nvSpPr>
        <p:spPr bwMode="auto">
          <a:xfrm>
            <a:off x="6443663" y="836613"/>
            <a:ext cx="139382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6553201" y="901701"/>
            <a:ext cx="1152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Fonction exocrine</a:t>
            </a:r>
          </a:p>
        </p:txBody>
      </p:sp>
      <p:sp>
        <p:nvSpPr>
          <p:cNvPr id="2139" name="Oval 91"/>
          <p:cNvSpPr>
            <a:spLocks noChangeArrowheads="1"/>
          </p:cNvSpPr>
          <p:nvPr/>
        </p:nvSpPr>
        <p:spPr bwMode="auto">
          <a:xfrm>
            <a:off x="7596188" y="2781300"/>
            <a:ext cx="1393825" cy="720725"/>
          </a:xfrm>
          <a:prstGeom prst="ellipse">
            <a:avLst/>
          </a:prstGeom>
          <a:gradFill rotWithShape="1">
            <a:gsLst>
              <a:gs pos="0">
                <a:srgbClr val="F0FFCD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7680326" y="2840038"/>
            <a:ext cx="1211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Fonction endocrine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929190" y="4652963"/>
            <a:ext cx="928694" cy="328739"/>
          </a:xfrm>
          <a:prstGeom prst="rect">
            <a:avLst/>
          </a:prstGeom>
          <a:gradFill>
            <a:gsLst>
              <a:gs pos="0">
                <a:srgbClr val="F0FFCD"/>
              </a:gs>
              <a:gs pos="100000">
                <a:srgbClr val="75EA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Glucagon</a:t>
            </a:r>
            <a:endParaRPr lang="fr-FR" sz="1600" baseline="30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5874560" y="4316413"/>
            <a:ext cx="803265" cy="328739"/>
          </a:xfrm>
          <a:prstGeom prst="rect">
            <a:avLst/>
          </a:prstGeom>
          <a:gradFill>
            <a:gsLst>
              <a:gs pos="0">
                <a:srgbClr val="F0FFCD"/>
              </a:gs>
              <a:gs pos="100000">
                <a:srgbClr val="75EA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  <a:endParaRPr lang="fr-FR" sz="1600" baseline="30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5003800" y="2133600"/>
            <a:ext cx="854084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Amylase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6" name="Text Box 98"/>
          <p:cNvSpPr txBox="1">
            <a:spLocks noChangeArrowheads="1"/>
          </p:cNvSpPr>
          <p:nvPr/>
        </p:nvSpPr>
        <p:spPr bwMode="auto">
          <a:xfrm>
            <a:off x="4284663" y="2133600"/>
            <a:ext cx="644527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Lipase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000496" y="1700213"/>
            <a:ext cx="1219204" cy="328739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Trypsinogène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5292725" y="1484313"/>
            <a:ext cx="1136663" cy="574961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Chymo</a:t>
            </a: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-trypsinogène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6643702" y="3937000"/>
            <a:ext cx="1241411" cy="328739"/>
          </a:xfrm>
          <a:prstGeom prst="rect">
            <a:avLst/>
          </a:prstGeom>
          <a:gradFill>
            <a:gsLst>
              <a:gs pos="0">
                <a:srgbClr val="F0FFCD"/>
              </a:gs>
              <a:gs pos="100000">
                <a:srgbClr val="75EA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Somatostatine</a:t>
            </a:r>
            <a:endParaRPr lang="fr-FR" sz="1600" baseline="30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 rot="20448428">
            <a:off x="4787900" y="3460750"/>
            <a:ext cx="288925" cy="28733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rgbClr val="75EA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33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 rot="20586792">
            <a:off x="4775200" y="3409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</a:p>
        </p:txBody>
      </p:sp>
      <p:sp>
        <p:nvSpPr>
          <p:cNvPr id="2162" name="Line 114"/>
          <p:cNvSpPr>
            <a:spLocks noChangeShapeType="1"/>
          </p:cNvSpPr>
          <p:nvPr/>
        </p:nvSpPr>
        <p:spPr bwMode="auto">
          <a:xfrm>
            <a:off x="5003800" y="3716338"/>
            <a:ext cx="360363" cy="936625"/>
          </a:xfrm>
          <a:prstGeom prst="line">
            <a:avLst/>
          </a:prstGeom>
          <a:noFill/>
          <a:ln w="25400">
            <a:solidFill>
              <a:srgbClr val="00DC00"/>
            </a:solidFill>
            <a:round/>
            <a:headEnd/>
            <a:tailEnd type="triangle" w="med" len="med"/>
          </a:ln>
          <a:effectLst/>
        </p:spPr>
        <p:txBody>
          <a:bodyPr lIns="36000" tIns="36000" rIns="36000" bIns="36000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>
            <a:off x="6877050" y="2997200"/>
            <a:ext cx="360363" cy="936625"/>
          </a:xfrm>
          <a:prstGeom prst="line">
            <a:avLst/>
          </a:prstGeom>
          <a:noFill/>
          <a:ln w="25400">
            <a:solidFill>
              <a:srgbClr val="00DC00"/>
            </a:solidFill>
            <a:round/>
            <a:headEnd/>
            <a:tailEnd type="triangle" w="med" len="med"/>
          </a:ln>
          <a:effectLst/>
        </p:spPr>
        <p:txBody>
          <a:bodyPr lIns="36000" tIns="36000" rIns="36000" bIns="36000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4" name="Line 116"/>
          <p:cNvSpPr>
            <a:spLocks noChangeShapeType="1"/>
          </p:cNvSpPr>
          <p:nvPr/>
        </p:nvSpPr>
        <p:spPr bwMode="auto">
          <a:xfrm>
            <a:off x="5940425" y="3390900"/>
            <a:ext cx="360363" cy="936625"/>
          </a:xfrm>
          <a:prstGeom prst="line">
            <a:avLst/>
          </a:prstGeom>
          <a:noFill/>
          <a:ln w="25400">
            <a:solidFill>
              <a:srgbClr val="00DC00"/>
            </a:solidFill>
            <a:round/>
            <a:headEnd/>
            <a:tailEnd type="triangle" w="med" len="med"/>
          </a:ln>
          <a:effectLst/>
        </p:spPr>
        <p:txBody>
          <a:bodyPr lIns="36000" tIns="36000" rIns="36000" bIns="36000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 rot="20299144">
            <a:off x="6669088" y="2744788"/>
            <a:ext cx="288925" cy="28733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rgbClr val="75EA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33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" name="Text Box 110"/>
          <p:cNvSpPr txBox="1">
            <a:spLocks noChangeArrowheads="1"/>
          </p:cNvSpPr>
          <p:nvPr/>
        </p:nvSpPr>
        <p:spPr bwMode="auto">
          <a:xfrm rot="20586792">
            <a:off x="6672263" y="2717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 rot="20409928">
            <a:off x="5735638" y="3114675"/>
            <a:ext cx="288925" cy="287337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rgbClr val="75EA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33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" name="Text Box 109"/>
          <p:cNvSpPr txBox="1">
            <a:spLocks noChangeArrowheads="1"/>
          </p:cNvSpPr>
          <p:nvPr/>
        </p:nvSpPr>
        <p:spPr bwMode="auto">
          <a:xfrm rot="20586792">
            <a:off x="5724525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</a:p>
        </p:txBody>
      </p:sp>
      <p:sp>
        <p:nvSpPr>
          <p:cNvPr id="2168" name="Text Box 120"/>
          <p:cNvSpPr txBox="1">
            <a:spLocks noChangeArrowheads="1"/>
          </p:cNvSpPr>
          <p:nvPr/>
        </p:nvSpPr>
        <p:spPr bwMode="auto">
          <a:xfrm>
            <a:off x="1187450" y="4365625"/>
            <a:ext cx="1384285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Chymotrypsine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9" name="Text Box 121"/>
          <p:cNvSpPr txBox="1">
            <a:spLocks noChangeArrowheads="1"/>
          </p:cNvSpPr>
          <p:nvPr/>
        </p:nvSpPr>
        <p:spPr bwMode="auto">
          <a:xfrm>
            <a:off x="179388" y="5013325"/>
            <a:ext cx="647700" cy="328739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Lipase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1187450" y="5013325"/>
            <a:ext cx="812782" cy="328739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Colipase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2" name="Text Box 124"/>
          <p:cNvSpPr txBox="1">
            <a:spLocks noChangeArrowheads="1"/>
          </p:cNvSpPr>
          <p:nvPr/>
        </p:nvSpPr>
        <p:spPr bwMode="auto">
          <a:xfrm>
            <a:off x="889123" y="5002692"/>
            <a:ext cx="224989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r>
              <a:rPr lang="fr-FR" dirty="0">
                <a:solidFill>
                  <a:srgbClr val="644A00"/>
                </a:solidFill>
                <a:latin typeface="Arial Black" pitchFamily="34" charset="0"/>
                <a:cs typeface="Rod" pitchFamily="49" charset="-79"/>
              </a:rPr>
              <a:t>+</a:t>
            </a:r>
          </a:p>
        </p:txBody>
      </p:sp>
      <p:sp>
        <p:nvSpPr>
          <p:cNvPr id="2173" name="Line 125"/>
          <p:cNvSpPr>
            <a:spLocks noChangeShapeType="1"/>
          </p:cNvSpPr>
          <p:nvPr/>
        </p:nvSpPr>
        <p:spPr bwMode="auto">
          <a:xfrm>
            <a:off x="1214414" y="4000504"/>
            <a:ext cx="477861" cy="365121"/>
          </a:xfrm>
          <a:prstGeom prst="line">
            <a:avLst/>
          </a:prstGeom>
          <a:noFill/>
          <a:ln w="38100">
            <a:solidFill>
              <a:srgbClr val="B4B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5" name="Text Box 127"/>
          <p:cNvSpPr txBox="1">
            <a:spLocks noChangeArrowheads="1"/>
          </p:cNvSpPr>
          <p:nvPr/>
        </p:nvSpPr>
        <p:spPr bwMode="auto">
          <a:xfrm>
            <a:off x="827088" y="1609878"/>
            <a:ext cx="1173144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Entérokinase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0" name="Line 132"/>
          <p:cNvSpPr>
            <a:spLocks noChangeShapeType="1"/>
          </p:cNvSpPr>
          <p:nvPr/>
        </p:nvSpPr>
        <p:spPr bwMode="auto">
          <a:xfrm flipH="1">
            <a:off x="1476374" y="3357562"/>
            <a:ext cx="45719" cy="7921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3419476" y="2133600"/>
            <a:ext cx="795334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Colipase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3563938" y="2565400"/>
            <a:ext cx="650872" cy="328739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rgbClr val="FFFF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HCO</a:t>
            </a:r>
            <a:r>
              <a:rPr lang="fr-FR" sz="1600" baseline="-250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baseline="300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8" name="AutoShape 140"/>
          <p:cNvSpPr>
            <a:spLocks noChangeArrowheads="1"/>
          </p:cNvSpPr>
          <p:nvPr/>
        </p:nvSpPr>
        <p:spPr bwMode="auto">
          <a:xfrm>
            <a:off x="5005388" y="981075"/>
            <a:ext cx="287337" cy="719138"/>
          </a:xfrm>
          <a:prstGeom prst="downArrow">
            <a:avLst>
              <a:gd name="adj1" fmla="val 40333"/>
              <a:gd name="adj2" fmla="val 72372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100000">
                <a:srgbClr val="FFF2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36000" tIns="36000" rIns="36000" bIns="36000" anchor="ctr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0" name="Text Box 142"/>
          <p:cNvSpPr txBox="1">
            <a:spLocks noChangeArrowheads="1"/>
          </p:cNvSpPr>
          <p:nvPr/>
        </p:nvSpPr>
        <p:spPr bwMode="auto">
          <a:xfrm>
            <a:off x="684213" y="5734050"/>
            <a:ext cx="744515" cy="328739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rgbClr val="FFFF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HCO</a:t>
            </a:r>
            <a:r>
              <a:rPr lang="fr-FR" sz="1600" baseline="-250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baseline="300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1" name="Text Box 143"/>
          <p:cNvSpPr txBox="1">
            <a:spLocks noChangeArrowheads="1"/>
          </p:cNvSpPr>
          <p:nvPr/>
        </p:nvSpPr>
        <p:spPr bwMode="auto">
          <a:xfrm>
            <a:off x="2357422" y="1628775"/>
            <a:ext cx="667310" cy="338554"/>
          </a:xfrm>
          <a:prstGeom prst="rect">
            <a:avLst/>
          </a:prstGeom>
          <a:solidFill>
            <a:srgbClr val="FFF2B5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BILE</a:t>
            </a:r>
          </a:p>
        </p:txBody>
      </p:sp>
      <p:sp>
        <p:nvSpPr>
          <p:cNvPr id="2167" name="Text Box 119"/>
          <p:cNvSpPr txBox="1">
            <a:spLocks noChangeArrowheads="1"/>
          </p:cNvSpPr>
          <p:nvPr/>
        </p:nvSpPr>
        <p:spPr bwMode="auto">
          <a:xfrm>
            <a:off x="142844" y="3644900"/>
            <a:ext cx="1143008" cy="565146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Chymo</a:t>
            </a:r>
            <a:r>
              <a:rPr lang="fr-FR" sz="1600" dirty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-trypsinogène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5" name="Text Box 137"/>
          <p:cNvSpPr txBox="1">
            <a:spLocks noChangeArrowheads="1"/>
          </p:cNvSpPr>
          <p:nvPr/>
        </p:nvSpPr>
        <p:spPr bwMode="auto">
          <a:xfrm>
            <a:off x="4643438" y="188913"/>
            <a:ext cx="1008062" cy="821182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accent1">
                  <a:lumMod val="9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gastrine, sécrétine, CCK</a:t>
            </a:r>
            <a:endParaRPr lang="fr-FR" sz="1600" baseline="300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1571604" y="3571876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CCC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80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8000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2166" name="Text Box 118"/>
          <p:cNvSpPr txBox="1">
            <a:spLocks noChangeArrowheads="1"/>
          </p:cNvSpPr>
          <p:nvPr/>
        </p:nvSpPr>
        <p:spPr bwMode="auto">
          <a:xfrm>
            <a:off x="1185863" y="3068638"/>
            <a:ext cx="814369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Trypsine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6" name="Line 128"/>
          <p:cNvSpPr>
            <a:spLocks noChangeShapeType="1"/>
          </p:cNvSpPr>
          <p:nvPr/>
        </p:nvSpPr>
        <p:spPr bwMode="auto">
          <a:xfrm>
            <a:off x="1403350" y="1916113"/>
            <a:ext cx="0" cy="863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2" name="Freeform 134"/>
          <p:cNvSpPr>
            <a:spLocks/>
          </p:cNvSpPr>
          <p:nvPr/>
        </p:nvSpPr>
        <p:spPr bwMode="auto">
          <a:xfrm rot="-1566647">
            <a:off x="1485900" y="2428875"/>
            <a:ext cx="457200" cy="641350"/>
          </a:xfrm>
          <a:custGeom>
            <a:avLst/>
            <a:gdLst/>
            <a:ahLst/>
            <a:cxnLst>
              <a:cxn ang="0">
                <a:pos x="181" y="574"/>
              </a:cxn>
              <a:cxn ang="0">
                <a:pos x="363" y="211"/>
              </a:cxn>
              <a:cxn ang="0">
                <a:pos x="272" y="30"/>
              </a:cxn>
              <a:cxn ang="0">
                <a:pos x="0" y="393"/>
              </a:cxn>
            </a:cxnLst>
            <a:rect l="0" t="0" r="r" b="b"/>
            <a:pathLst>
              <a:path w="378" h="574">
                <a:moveTo>
                  <a:pt x="181" y="574"/>
                </a:moveTo>
                <a:cubicBezTo>
                  <a:pt x="264" y="438"/>
                  <a:pt x="348" y="302"/>
                  <a:pt x="363" y="211"/>
                </a:cubicBezTo>
                <a:cubicBezTo>
                  <a:pt x="378" y="120"/>
                  <a:pt x="332" y="0"/>
                  <a:pt x="272" y="30"/>
                </a:cubicBezTo>
                <a:cubicBezTo>
                  <a:pt x="212" y="60"/>
                  <a:pt x="106" y="226"/>
                  <a:pt x="0" y="393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4572000" y="1110757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accent1">
                  <a:lumMod val="25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1">
                <a:lumMod val="25000"/>
              </a:schemeClr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53" name="Ellipse 52"/>
          <p:cNvSpPr/>
          <p:nvPr/>
        </p:nvSpPr>
        <p:spPr>
          <a:xfrm>
            <a:off x="1357290" y="2143116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CCC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80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8000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2174" name="Line 126"/>
          <p:cNvSpPr>
            <a:spLocks noChangeShapeType="1"/>
          </p:cNvSpPr>
          <p:nvPr/>
        </p:nvSpPr>
        <p:spPr bwMode="auto">
          <a:xfrm>
            <a:off x="1187450" y="2708275"/>
            <a:ext cx="504825" cy="360363"/>
          </a:xfrm>
          <a:prstGeom prst="line">
            <a:avLst/>
          </a:prstGeom>
          <a:noFill/>
          <a:ln w="38100">
            <a:solidFill>
              <a:srgbClr val="B4B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/>
          <a:p>
            <a:endParaRPr lang="fr-FR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5" name="Text Box 117"/>
          <p:cNvSpPr txBox="1">
            <a:spLocks noChangeArrowheads="1"/>
          </p:cNvSpPr>
          <p:nvPr/>
        </p:nvSpPr>
        <p:spPr bwMode="auto">
          <a:xfrm>
            <a:off x="71406" y="2492375"/>
            <a:ext cx="1214446" cy="318924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rgbClr val="FFFF00">
                  <a:alpha val="70000"/>
                </a:srgbClr>
              </a:gs>
              <a:gs pos="100000">
                <a:srgbClr val="CC9900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44A00"/>
                </a:solidFill>
                <a:latin typeface="Times New Roman" pitchFamily="18" charset="0"/>
                <a:cs typeface="Times New Roman" pitchFamily="18" charset="0"/>
              </a:rPr>
              <a:t>Trypsinogène</a:t>
            </a:r>
            <a:endParaRPr lang="fr-FR" sz="1600" baseline="30000" dirty="0">
              <a:solidFill>
                <a:srgbClr val="644A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</Words>
  <Application>Microsoft Office PowerPoint</Application>
  <PresentationFormat>Affichage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48</cp:revision>
  <dcterms:created xsi:type="dcterms:W3CDTF">2008-07-22T13:17:44Z</dcterms:created>
  <dcterms:modified xsi:type="dcterms:W3CDTF">2008-07-22T14:22:52Z</dcterms:modified>
</cp:coreProperties>
</file>