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4"/>
          <p:cNvSpPr>
            <a:spLocks noChangeArrowheads="1"/>
          </p:cNvSpPr>
          <p:nvPr/>
        </p:nvSpPr>
        <p:spPr bwMode="auto">
          <a:xfrm rot="10800000">
            <a:off x="7994650" y="717550"/>
            <a:ext cx="755650" cy="5778500"/>
          </a:xfrm>
          <a:prstGeom prst="flowChartMagneticDisk">
            <a:avLst/>
          </a:prstGeom>
          <a:gradFill flip="none" rotWithShape="1">
            <a:gsLst>
              <a:gs pos="0">
                <a:srgbClr val="A50021"/>
              </a:gs>
              <a:gs pos="10000">
                <a:srgbClr val="FF3F3F"/>
              </a:gs>
              <a:gs pos="50000">
                <a:srgbClr val="FFE1E7"/>
              </a:gs>
              <a:gs pos="90000">
                <a:srgbClr val="FF3F3F"/>
              </a:gs>
              <a:gs pos="100000">
                <a:srgbClr val="A50021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7451725" y="1125538"/>
            <a:ext cx="504825" cy="5183187"/>
          </a:xfrm>
          <a:prstGeom prst="flowChartOffpageConnector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>
            <a:off x="7092950" y="4076700"/>
            <a:ext cx="1584325" cy="792163"/>
          </a:xfrm>
          <a:prstGeom prst="rect">
            <a:avLst/>
          </a:prstGeom>
          <a:solidFill>
            <a:srgbClr val="C00000">
              <a:alpha val="20000"/>
            </a:srgbClr>
          </a:solidFill>
          <a:ln w="25400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 rot="5400000">
            <a:off x="1647825" y="-142873"/>
            <a:ext cx="1162051" cy="1447800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4149" name="Text Box 53"/>
          <p:cNvSpPr txBox="1">
            <a:spLocks noChangeArrowheads="1"/>
          </p:cNvSpPr>
          <p:nvPr/>
        </p:nvSpPr>
        <p:spPr bwMode="auto">
          <a:xfrm>
            <a:off x="4932363" y="2565400"/>
            <a:ext cx="1008062" cy="366713"/>
          </a:xfrm>
          <a:prstGeom prst="rect">
            <a:avLst/>
          </a:prstGeom>
          <a:solidFill>
            <a:srgbClr val="C28F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Surrénale</a:t>
            </a:r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7257091" y="1339849"/>
            <a:ext cx="1425575" cy="2017713"/>
          </a:xfrm>
          <a:prstGeom prst="rect">
            <a:avLst/>
          </a:prstGeom>
          <a:solidFill>
            <a:srgbClr val="996633">
              <a:alpha val="15000"/>
            </a:srgbClr>
          </a:solidFill>
          <a:ln w="25400">
            <a:solidFill>
              <a:srgbClr val="BE8C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 flipV="1">
            <a:off x="2843213" y="1989138"/>
            <a:ext cx="865187" cy="0"/>
          </a:xfrm>
          <a:prstGeom prst="line">
            <a:avLst/>
          </a:prstGeom>
          <a:noFill/>
          <a:ln w="44450">
            <a:solidFill>
              <a:srgbClr val="33CC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341438"/>
            <a:ext cx="1657350" cy="1557337"/>
            <a:chOff x="4059" y="255"/>
            <a:chExt cx="1044" cy="98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4059" y="255"/>
              <a:ext cx="499" cy="981"/>
            </a:xfrm>
            <a:prstGeom prst="ellipse">
              <a:avLst/>
            </a:prstGeom>
            <a:gradFill rotWithShape="1">
              <a:gsLst>
                <a:gs pos="0">
                  <a:srgbClr val="DCEFF0"/>
                </a:gs>
                <a:gs pos="100000">
                  <a:srgbClr val="8EDBF6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102" name="Oval 6"/>
            <p:cNvSpPr>
              <a:spLocks noChangeArrowheads="1"/>
            </p:cNvSpPr>
            <p:nvPr/>
          </p:nvSpPr>
          <p:spPr bwMode="auto">
            <a:xfrm>
              <a:off x="4558" y="255"/>
              <a:ext cx="545" cy="981"/>
            </a:xfrm>
            <a:prstGeom prst="ellipse">
              <a:avLst/>
            </a:prstGeom>
            <a:gradFill rotWithShape="1">
              <a:gsLst>
                <a:gs pos="0">
                  <a:srgbClr val="DCEFF0"/>
                </a:gs>
                <a:gs pos="100000">
                  <a:srgbClr val="8EDBF6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7019925" y="0"/>
            <a:ext cx="1320800" cy="126841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692275" y="1700213"/>
            <a:ext cx="1223963" cy="641350"/>
          </a:xfrm>
          <a:prstGeom prst="rect">
            <a:avLst/>
          </a:prstGeom>
          <a:gradFill rotWithShape="1">
            <a:gsLst>
              <a:gs pos="0">
                <a:srgbClr val="EAF5F6"/>
              </a:gs>
              <a:gs pos="100000">
                <a:srgbClr val="3DBE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0066"/>
                </a:solidFill>
                <a:latin typeface="Times New Roman" pitchFamily="18" charset="0"/>
              </a:rPr>
              <a:t>Enzyme de conversion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940425" y="2060575"/>
            <a:ext cx="1368425" cy="366713"/>
          </a:xfrm>
          <a:prstGeom prst="rect">
            <a:avLst/>
          </a:prstGeom>
          <a:gradFill rotWithShape="1">
            <a:gsLst>
              <a:gs pos="0">
                <a:srgbClr val="FFFFC5"/>
              </a:gs>
              <a:gs pos="100000">
                <a:srgbClr val="BD7E1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422100"/>
                </a:solidFill>
                <a:latin typeface="Times New Roman" pitchFamily="18" charset="0"/>
              </a:rPr>
              <a:t>Aldostérone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027363" y="1262063"/>
            <a:ext cx="1584325" cy="366712"/>
          </a:xfrm>
          <a:prstGeom prst="rect">
            <a:avLst/>
          </a:prstGeom>
          <a:gradFill rotWithShape="1">
            <a:gsLst>
              <a:gs pos="0">
                <a:srgbClr val="C9FFC9"/>
              </a:gs>
              <a:gs pos="100000">
                <a:srgbClr val="00D2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003300"/>
                </a:solidFill>
                <a:latin typeface="Times New Roman" pitchFamily="18" charset="0"/>
              </a:rPr>
              <a:t>Angiotensine I</a:t>
            </a:r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3639344" y="582613"/>
            <a:ext cx="360363" cy="647700"/>
          </a:xfrm>
          <a:prstGeom prst="downArrow">
            <a:avLst>
              <a:gd name="adj1" fmla="val 50000"/>
              <a:gd name="adj2" fmla="val 44934"/>
            </a:avLst>
          </a:prstGeom>
          <a:gradFill rotWithShape="1">
            <a:gsLst>
              <a:gs pos="0">
                <a:srgbClr val="CC99FF">
                  <a:alpha val="99001"/>
                </a:srgbClr>
              </a:gs>
              <a:gs pos="100000">
                <a:srgbClr val="33CC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2889250" y="182563"/>
            <a:ext cx="1860550" cy="366712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540054"/>
                </a:solidFill>
                <a:latin typeface="Times New Roman" pitchFamily="18" charset="0"/>
              </a:rPr>
              <a:t>Angiotensinogène</a:t>
            </a:r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3639344" y="1700213"/>
            <a:ext cx="360363" cy="647700"/>
          </a:xfrm>
          <a:prstGeom prst="downArrow">
            <a:avLst>
              <a:gd name="adj1" fmla="val 50000"/>
              <a:gd name="adj2" fmla="val 44934"/>
            </a:avLst>
          </a:prstGeom>
          <a:gradFill rotWithShape="1">
            <a:gsLst>
              <a:gs pos="0">
                <a:srgbClr val="00DC00"/>
              </a:gs>
              <a:gs pos="100000">
                <a:srgbClr val="00DC00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 flipH="1">
            <a:off x="3924300" y="836613"/>
            <a:ext cx="1655763" cy="0"/>
          </a:xfrm>
          <a:prstGeom prst="line">
            <a:avLst/>
          </a:prstGeom>
          <a:noFill/>
          <a:ln w="44450">
            <a:solidFill>
              <a:srgbClr val="F0EA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 rot="-1512274">
            <a:off x="900113" y="1557338"/>
            <a:ext cx="1081087" cy="431800"/>
          </a:xfrm>
          <a:prstGeom prst="curvedDownArrow">
            <a:avLst>
              <a:gd name="adj1" fmla="val 50074"/>
              <a:gd name="adj2" fmla="val 100147"/>
              <a:gd name="adj3" fmla="val 33333"/>
            </a:avLst>
          </a:prstGeom>
          <a:gradFill rotWithShape="1">
            <a:gsLst>
              <a:gs pos="0">
                <a:srgbClr val="BBE0E3"/>
              </a:gs>
              <a:gs pos="100000">
                <a:srgbClr val="33C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2122488" y="536575"/>
            <a:ext cx="1079500" cy="360363"/>
          </a:xfrm>
          <a:prstGeom prst="curvedUpArrow">
            <a:avLst>
              <a:gd name="adj1" fmla="val 59912"/>
              <a:gd name="adj2" fmla="val 119824"/>
              <a:gd name="adj3" fmla="val 33333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 rot="-595977">
            <a:off x="5292725" y="1700213"/>
            <a:ext cx="1081088" cy="431800"/>
          </a:xfrm>
          <a:prstGeom prst="curvedDownArrow">
            <a:avLst>
              <a:gd name="adj1" fmla="val 50074"/>
              <a:gd name="adj2" fmla="val 100147"/>
              <a:gd name="adj3" fmla="val 33333"/>
            </a:avLst>
          </a:prstGeom>
          <a:gradFill rotWithShape="1">
            <a:gsLst>
              <a:gs pos="0">
                <a:srgbClr val="FFDB41"/>
              </a:gs>
              <a:gs pos="100000">
                <a:srgbClr val="9966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flipV="1">
            <a:off x="4483100" y="2492374"/>
            <a:ext cx="593725" cy="136525"/>
          </a:xfrm>
          <a:prstGeom prst="line">
            <a:avLst/>
          </a:prstGeom>
          <a:noFill/>
          <a:ln w="44450">
            <a:solidFill>
              <a:srgbClr val="00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>
            <a:off x="4211638" y="2781300"/>
            <a:ext cx="1152525" cy="1439863"/>
          </a:xfrm>
          <a:prstGeom prst="line">
            <a:avLst/>
          </a:prstGeom>
          <a:noFill/>
          <a:ln w="44450">
            <a:solidFill>
              <a:srgbClr val="00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1504950" y="0"/>
            <a:ext cx="647700" cy="366713"/>
          </a:xfrm>
          <a:prstGeom prst="rect">
            <a:avLst/>
          </a:prstGeom>
          <a:solidFill>
            <a:srgbClr val="CC99FF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Foie</a:t>
            </a:r>
          </a:p>
        </p:txBody>
      </p:sp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323850" y="2349500"/>
            <a:ext cx="1008063" cy="366713"/>
          </a:xfrm>
          <a:prstGeom prst="rect">
            <a:avLst/>
          </a:prstGeom>
          <a:solidFill>
            <a:schemeClr val="accent1">
              <a:alpha val="7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Poumon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6732588" y="20638"/>
            <a:ext cx="1368425" cy="765175"/>
          </a:xfrm>
          <a:prstGeom prst="ellipse">
            <a:avLst/>
          </a:prstGeom>
          <a:solidFill>
            <a:srgbClr val="FFFF00">
              <a:alpha val="60001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484600"/>
              </a:solidFill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804025" y="115888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484600"/>
                </a:solidFill>
                <a:latin typeface="Times New Roman" pitchFamily="18" charset="0"/>
              </a:rPr>
              <a:t>Appareil juxta-glomérulaire</a:t>
            </a:r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 rot="10097614">
            <a:off x="5867400" y="260350"/>
            <a:ext cx="936625" cy="360363"/>
          </a:xfrm>
          <a:prstGeom prst="curvedUpArrow">
            <a:avLst>
              <a:gd name="adj1" fmla="val 51982"/>
              <a:gd name="adj2" fmla="val 103965"/>
              <a:gd name="adj3" fmla="val 33333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23850" y="4076700"/>
            <a:ext cx="2232025" cy="641350"/>
          </a:xfrm>
          <a:prstGeom prst="rect">
            <a:avLst/>
          </a:prstGeom>
          <a:solidFill>
            <a:srgbClr val="00CC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Vasoconstriction artérielle et veineuse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179388" y="3357563"/>
            <a:ext cx="1584325" cy="641350"/>
          </a:xfrm>
          <a:prstGeom prst="rect">
            <a:avLst/>
          </a:prstGeom>
          <a:solidFill>
            <a:srgbClr val="00CC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Hypertrophie cardiaque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1185863" y="6092825"/>
            <a:ext cx="3457575" cy="366713"/>
          </a:xfrm>
          <a:prstGeom prst="rect">
            <a:avLst/>
          </a:prstGeom>
          <a:solidFill>
            <a:srgbClr val="00CC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↑ de la soif et des apports sodiques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6443663" y="5033963"/>
            <a:ext cx="647700" cy="2667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737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solidFill>
                  <a:srgbClr val="680002"/>
                </a:solidFill>
                <a:latin typeface="Times New Roman" pitchFamily="18" charset="0"/>
              </a:rPr>
              <a:t>ACTH</a:t>
            </a:r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 rot="2776307">
            <a:off x="5436394" y="4869657"/>
            <a:ext cx="1079500" cy="360362"/>
          </a:xfrm>
          <a:prstGeom prst="curvedUpArrow">
            <a:avLst>
              <a:gd name="adj1" fmla="val 34865"/>
              <a:gd name="adj2" fmla="val 94777"/>
              <a:gd name="adj3" fmla="val 33333"/>
            </a:avLst>
          </a:prstGeom>
          <a:gradFill rotWithShape="1">
            <a:gsLst>
              <a:gs pos="0">
                <a:srgbClr val="FFFFCC"/>
              </a:gs>
              <a:gs pos="100000">
                <a:srgbClr val="FF737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5016500" y="4645025"/>
            <a:ext cx="1225550" cy="296863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latin typeface="Times New Roman" pitchFamily="18" charset="0"/>
              </a:rPr>
              <a:t>Hypophyse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5795963" y="3860800"/>
            <a:ext cx="1223962" cy="431800"/>
          </a:xfrm>
          <a:prstGeom prst="curvedDownArrow">
            <a:avLst>
              <a:gd name="adj1" fmla="val 56691"/>
              <a:gd name="adj2" fmla="val 113382"/>
              <a:gd name="adj3" fmla="val 33333"/>
            </a:avLst>
          </a:prstGeom>
          <a:gradFill rotWithShape="1">
            <a:gsLst>
              <a:gs pos="0">
                <a:srgbClr val="FFEAD5"/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6443663" y="4294188"/>
            <a:ext cx="720725" cy="3667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714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460002"/>
                </a:solidFill>
                <a:latin typeface="Times New Roman" pitchFamily="18" charset="0"/>
              </a:rPr>
              <a:t>ADH</a:t>
            </a:r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7538078" y="3357563"/>
            <a:ext cx="863600" cy="266700"/>
          </a:xfrm>
          <a:prstGeom prst="rect">
            <a:avLst/>
          </a:prstGeom>
          <a:solidFill>
            <a:srgbClr val="C28F00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TC distal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7523163" y="4868863"/>
            <a:ext cx="936625" cy="266700"/>
          </a:xfrm>
          <a:prstGeom prst="rect">
            <a:avLst/>
          </a:prstGeom>
          <a:solidFill>
            <a:srgbClr val="FF0000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Collecteur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28675" y="5589588"/>
            <a:ext cx="3311525" cy="366712"/>
          </a:xfrm>
          <a:prstGeom prst="rect">
            <a:avLst/>
          </a:prstGeom>
          <a:solidFill>
            <a:srgbClr val="00CC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↑ absorption liquidienne digestive</a:t>
            </a:r>
          </a:p>
        </p:txBody>
      </p:sp>
      <p:sp>
        <p:nvSpPr>
          <p:cNvPr id="4163" name="Line 67"/>
          <p:cNvSpPr>
            <a:spLocks noChangeShapeType="1"/>
          </p:cNvSpPr>
          <p:nvPr/>
        </p:nvSpPr>
        <p:spPr bwMode="auto">
          <a:xfrm flipH="1">
            <a:off x="3563938" y="2781300"/>
            <a:ext cx="71437" cy="2879725"/>
          </a:xfrm>
          <a:prstGeom prst="line">
            <a:avLst/>
          </a:prstGeom>
          <a:noFill/>
          <a:ln w="44450">
            <a:solidFill>
              <a:srgbClr val="00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64" name="Line 68"/>
          <p:cNvSpPr>
            <a:spLocks noChangeShapeType="1"/>
          </p:cNvSpPr>
          <p:nvPr/>
        </p:nvSpPr>
        <p:spPr bwMode="auto">
          <a:xfrm flipH="1">
            <a:off x="2195513" y="2781300"/>
            <a:ext cx="1008062" cy="1295400"/>
          </a:xfrm>
          <a:prstGeom prst="line">
            <a:avLst/>
          </a:prstGeom>
          <a:noFill/>
          <a:ln w="44450">
            <a:solidFill>
              <a:srgbClr val="00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65" name="Line 69"/>
          <p:cNvSpPr>
            <a:spLocks noChangeShapeType="1"/>
          </p:cNvSpPr>
          <p:nvPr/>
        </p:nvSpPr>
        <p:spPr bwMode="auto">
          <a:xfrm flipH="1">
            <a:off x="2700338" y="2781300"/>
            <a:ext cx="719137" cy="2016125"/>
          </a:xfrm>
          <a:prstGeom prst="line">
            <a:avLst/>
          </a:prstGeom>
          <a:noFill/>
          <a:ln w="44450">
            <a:solidFill>
              <a:srgbClr val="00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 flipH="1">
            <a:off x="1763713" y="2781300"/>
            <a:ext cx="1295400" cy="863600"/>
          </a:xfrm>
          <a:prstGeom prst="line">
            <a:avLst/>
          </a:prstGeom>
          <a:noFill/>
          <a:ln w="44450">
            <a:solidFill>
              <a:srgbClr val="00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539750" y="4797425"/>
            <a:ext cx="2952750" cy="641350"/>
          </a:xfrm>
          <a:prstGeom prst="rect">
            <a:avLst/>
          </a:prstGeom>
          <a:solidFill>
            <a:srgbClr val="00CC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Activation du système sympathique (noradrénaline)</a:t>
            </a:r>
          </a:p>
        </p:txBody>
      </p:sp>
      <p:sp>
        <p:nvSpPr>
          <p:cNvPr id="4167" name="Line 71"/>
          <p:cNvSpPr>
            <a:spLocks noChangeShapeType="1"/>
          </p:cNvSpPr>
          <p:nvPr/>
        </p:nvSpPr>
        <p:spPr bwMode="auto">
          <a:xfrm>
            <a:off x="3924300" y="2781300"/>
            <a:ext cx="503238" cy="3311525"/>
          </a:xfrm>
          <a:prstGeom prst="line">
            <a:avLst/>
          </a:prstGeom>
          <a:noFill/>
          <a:ln w="44450">
            <a:solidFill>
              <a:srgbClr val="00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991644" y="2414588"/>
            <a:ext cx="1655763" cy="395287"/>
          </a:xfrm>
          <a:prstGeom prst="rect">
            <a:avLst/>
          </a:prstGeom>
          <a:gradFill rotWithShape="1">
            <a:gsLst>
              <a:gs pos="0">
                <a:srgbClr val="C9FFC9"/>
              </a:gs>
              <a:gs pos="100000">
                <a:srgbClr val="00D200"/>
              </a:gs>
            </a:gsLst>
            <a:path path="shape">
              <a:fillToRect l="50000" t="50000" r="50000" b="50000"/>
            </a:path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Angiotensine II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8101013" y="115888"/>
            <a:ext cx="719137" cy="366712"/>
          </a:xfrm>
          <a:prstGeom prst="rect">
            <a:avLst/>
          </a:prstGeom>
          <a:solidFill>
            <a:srgbClr val="FFFF99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Rein</a:t>
            </a: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5364163" y="4149725"/>
            <a:ext cx="576262" cy="576263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71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>
            <a:off x="5076825" y="2205038"/>
            <a:ext cx="574675" cy="430212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rgbClr val="FFCC00"/>
              </a:gs>
              <a:gs pos="100000">
                <a:srgbClr val="CC6600"/>
              </a:gs>
            </a:gsLst>
            <a:path path="rect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580063" y="692150"/>
            <a:ext cx="896937" cy="3667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3300"/>
                </a:solidFill>
                <a:latin typeface="Times New Roman" pitchFamily="18" charset="0"/>
              </a:rPr>
              <a:t>Rénine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718259" y="2362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0000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>
            <a:off x="7681747" y="2362200"/>
            <a:ext cx="576263" cy="0"/>
          </a:xfrm>
          <a:prstGeom prst="line">
            <a:avLst/>
          </a:prstGeom>
          <a:noFill/>
          <a:ln w="38100">
            <a:solidFill>
              <a:srgbClr val="740000"/>
            </a:solidFill>
            <a:round/>
            <a:headEnd type="none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>
            <a:off x="7680953" y="2867025"/>
            <a:ext cx="577850" cy="0"/>
          </a:xfrm>
          <a:prstGeom prst="line">
            <a:avLst/>
          </a:prstGeom>
          <a:noFill/>
          <a:ln w="38100">
            <a:solidFill>
              <a:srgbClr val="626000"/>
            </a:solidFill>
            <a:round/>
            <a:headEnd type="none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auto">
          <a:xfrm>
            <a:off x="7710270" y="2011470"/>
            <a:ext cx="519216" cy="2842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fr-FR" baseline="30000" dirty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7581557" y="2936874"/>
            <a:ext cx="776642" cy="28426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baseline="30000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fr-FR" baseline="30000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7681747" y="1739900"/>
            <a:ext cx="576263" cy="0"/>
          </a:xfrm>
          <a:prstGeom prst="line">
            <a:avLst/>
          </a:prstGeom>
          <a:noFill/>
          <a:ln w="38100">
            <a:solidFill>
              <a:srgbClr val="740000"/>
            </a:solidFill>
            <a:round/>
            <a:headEnd type="none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7562736" y="1384300"/>
            <a:ext cx="814284" cy="2842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fr-FR" baseline="30000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fr-FR" baseline="-25000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endParaRPr lang="fr-FR" baseline="30000" dirty="0">
              <a:solidFill>
                <a:srgbClr val="7E001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7669161" y="4629150"/>
            <a:ext cx="576263" cy="0"/>
          </a:xfrm>
          <a:prstGeom prst="line">
            <a:avLst/>
          </a:prstGeom>
          <a:noFill/>
          <a:ln w="38100">
            <a:solidFill>
              <a:srgbClr val="740000"/>
            </a:solidFill>
            <a:round/>
            <a:headEnd type="none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24"/>
          <p:cNvSpPr txBox="1">
            <a:spLocks noChangeArrowheads="1"/>
          </p:cNvSpPr>
          <p:nvPr/>
        </p:nvSpPr>
        <p:spPr bwMode="auto">
          <a:xfrm>
            <a:off x="7683500" y="4273550"/>
            <a:ext cx="547584" cy="2842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baseline="-25000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dirty="0" smtClean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endParaRPr lang="fr-FR" baseline="30000" dirty="0">
              <a:solidFill>
                <a:srgbClr val="7E001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56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39</cp:revision>
  <dcterms:created xsi:type="dcterms:W3CDTF">2008-07-23T07:21:36Z</dcterms:created>
  <dcterms:modified xsi:type="dcterms:W3CDTF">2008-07-23T09:12:39Z</dcterms:modified>
</cp:coreProperties>
</file>