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155"/>
          <p:cNvSpPr txBox="1">
            <a:spLocks noChangeArrowheads="1"/>
          </p:cNvSpPr>
          <p:nvPr/>
        </p:nvSpPr>
        <p:spPr bwMode="auto">
          <a:xfrm>
            <a:off x="704850" y="4318000"/>
            <a:ext cx="811213" cy="338554"/>
          </a:xfrm>
          <a:prstGeom prst="rect">
            <a:avLst/>
          </a:prstGeom>
          <a:gradFill>
            <a:gsLst>
              <a:gs pos="0">
                <a:srgbClr val="C9FEFF"/>
              </a:gs>
              <a:gs pos="50000">
                <a:schemeClr val="bg1"/>
              </a:gs>
              <a:gs pos="100000">
                <a:srgbClr val="C9FEFF"/>
              </a:gs>
            </a:gsLst>
            <a:lin ang="0" scaled="1"/>
          </a:gra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>
                <a:solidFill>
                  <a:srgbClr val="0000CC"/>
                </a:solidFill>
                <a:latin typeface="Times New Roman" pitchFamily="18" charset="0"/>
              </a:rPr>
              <a:t>R-TSH</a:t>
            </a: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 rot="10800000">
            <a:off x="3638550" y="406399"/>
            <a:ext cx="1066800" cy="6151563"/>
          </a:xfrm>
          <a:prstGeom prst="flowChartMagneticDisk">
            <a:avLst/>
          </a:prstGeom>
          <a:gradFill flip="none" rotWithShape="1">
            <a:gsLst>
              <a:gs pos="0">
                <a:srgbClr val="A50021"/>
              </a:gs>
              <a:gs pos="10000">
                <a:srgbClr val="FF3F3F"/>
              </a:gs>
              <a:gs pos="50000">
                <a:srgbClr val="FFE1E7"/>
              </a:gs>
              <a:gs pos="90000">
                <a:srgbClr val="FF3F3F"/>
              </a:gs>
              <a:gs pos="100000">
                <a:srgbClr val="A50021"/>
              </a:gs>
            </a:gsLst>
            <a:lin ang="10800000" scaled="1"/>
            <a:tileRect/>
          </a:gradFill>
          <a:ln w="254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47" name="Oval 140"/>
          <p:cNvSpPr>
            <a:spLocks noChangeArrowheads="1"/>
          </p:cNvSpPr>
          <p:nvPr/>
        </p:nvSpPr>
        <p:spPr bwMode="auto">
          <a:xfrm>
            <a:off x="1116013" y="4508500"/>
            <a:ext cx="2160587" cy="1441450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AutoShape 105"/>
          <p:cNvSpPr>
            <a:spLocks noChangeArrowheads="1"/>
          </p:cNvSpPr>
          <p:nvPr/>
        </p:nvSpPr>
        <p:spPr bwMode="auto">
          <a:xfrm rot="5400000">
            <a:off x="1487488" y="1556544"/>
            <a:ext cx="1008062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0066"/>
              </a:gs>
              <a:gs pos="100000">
                <a:srgbClr val="FF3399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9" name="Oval 106"/>
          <p:cNvSpPr>
            <a:spLocks noChangeArrowheads="1"/>
          </p:cNvSpPr>
          <p:nvPr/>
        </p:nvSpPr>
        <p:spPr bwMode="auto">
          <a:xfrm>
            <a:off x="1428750" y="1917700"/>
            <a:ext cx="1079500" cy="7191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0" name="Oval 107"/>
          <p:cNvSpPr>
            <a:spLocks noChangeArrowheads="1"/>
          </p:cNvSpPr>
          <p:nvPr/>
        </p:nvSpPr>
        <p:spPr bwMode="auto">
          <a:xfrm>
            <a:off x="708025" y="549275"/>
            <a:ext cx="2089150" cy="9366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006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1" name="Text Box 108"/>
          <p:cNvSpPr txBox="1">
            <a:spLocks noChangeArrowheads="1"/>
          </p:cNvSpPr>
          <p:nvPr/>
        </p:nvSpPr>
        <p:spPr bwMode="auto">
          <a:xfrm>
            <a:off x="250825" y="303213"/>
            <a:ext cx="1655763" cy="366712"/>
          </a:xfrm>
          <a:prstGeom prst="rect">
            <a:avLst/>
          </a:prstGeom>
          <a:solidFill>
            <a:srgbClr val="CC0066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latin typeface="Times New Roman" pitchFamily="18" charset="0"/>
              </a:rPr>
              <a:t>Hypothalamus</a:t>
            </a:r>
          </a:p>
        </p:txBody>
      </p:sp>
      <p:sp>
        <p:nvSpPr>
          <p:cNvPr id="52" name="Text Box 109"/>
          <p:cNvSpPr txBox="1">
            <a:spLocks noChangeArrowheads="1"/>
          </p:cNvSpPr>
          <p:nvPr/>
        </p:nvSpPr>
        <p:spPr bwMode="auto">
          <a:xfrm>
            <a:off x="492125" y="1831975"/>
            <a:ext cx="1295400" cy="366713"/>
          </a:xfrm>
          <a:prstGeom prst="rect">
            <a:avLst/>
          </a:prstGeom>
          <a:solidFill>
            <a:srgbClr val="FF3399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latin typeface="Times New Roman" pitchFamily="18" charset="0"/>
              </a:rPr>
              <a:t>Hypophyse</a:t>
            </a:r>
          </a:p>
        </p:txBody>
      </p:sp>
      <p:sp>
        <p:nvSpPr>
          <p:cNvPr id="54" name="Oval 113"/>
          <p:cNvSpPr>
            <a:spLocks noChangeArrowheads="1"/>
          </p:cNvSpPr>
          <p:nvPr/>
        </p:nvSpPr>
        <p:spPr bwMode="auto">
          <a:xfrm>
            <a:off x="1631950" y="2205038"/>
            <a:ext cx="719138" cy="431800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>
                <a:solidFill>
                  <a:srgbClr val="0000CC"/>
                </a:solidFill>
              </a:rPr>
              <a:t>TSH</a:t>
            </a:r>
          </a:p>
        </p:txBody>
      </p:sp>
      <p:sp>
        <p:nvSpPr>
          <p:cNvPr id="55" name="AutoShape 115"/>
          <p:cNvSpPr>
            <a:spLocks noChangeArrowheads="1"/>
          </p:cNvSpPr>
          <p:nvPr/>
        </p:nvSpPr>
        <p:spPr bwMode="auto">
          <a:xfrm>
            <a:off x="1847057" y="1268413"/>
            <a:ext cx="288925" cy="936625"/>
          </a:xfrm>
          <a:prstGeom prst="downArrow">
            <a:avLst>
              <a:gd name="adj1" fmla="val 50000"/>
              <a:gd name="adj2" fmla="val 81044"/>
            </a:avLst>
          </a:prstGeom>
          <a:gradFill rotWithShape="1">
            <a:gsLst>
              <a:gs pos="0">
                <a:srgbClr val="3366FF"/>
              </a:gs>
              <a:gs pos="100000">
                <a:srgbClr val="66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6" name="Freeform 118"/>
          <p:cNvSpPr>
            <a:spLocks/>
          </p:cNvSpPr>
          <p:nvPr/>
        </p:nvSpPr>
        <p:spPr bwMode="auto">
          <a:xfrm rot="805670">
            <a:off x="1841500" y="1270000"/>
            <a:ext cx="1247775" cy="3671888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57" name="Oval 110"/>
          <p:cNvSpPr>
            <a:spLocks noChangeArrowheads="1"/>
          </p:cNvSpPr>
          <p:nvPr/>
        </p:nvSpPr>
        <p:spPr bwMode="auto">
          <a:xfrm>
            <a:off x="1667669" y="917575"/>
            <a:ext cx="647700" cy="360363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>
                <a:solidFill>
                  <a:srgbClr val="0000CC"/>
                </a:solidFill>
              </a:rPr>
              <a:t>TRH</a:t>
            </a:r>
          </a:p>
        </p:txBody>
      </p:sp>
      <p:sp>
        <p:nvSpPr>
          <p:cNvPr id="58" name="Text Box 135"/>
          <p:cNvSpPr txBox="1">
            <a:spLocks noChangeArrowheads="1"/>
          </p:cNvSpPr>
          <p:nvPr/>
        </p:nvSpPr>
        <p:spPr bwMode="auto">
          <a:xfrm>
            <a:off x="1549400" y="5876925"/>
            <a:ext cx="1323975" cy="3365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THYROIDE</a:t>
            </a:r>
          </a:p>
        </p:txBody>
      </p:sp>
      <p:sp>
        <p:nvSpPr>
          <p:cNvPr id="60" name="Line 147"/>
          <p:cNvSpPr>
            <a:spLocks noChangeShapeType="1"/>
          </p:cNvSpPr>
          <p:nvPr/>
        </p:nvSpPr>
        <p:spPr bwMode="auto">
          <a:xfrm flipV="1">
            <a:off x="4186238" y="3708150"/>
            <a:ext cx="1587" cy="540000"/>
          </a:xfrm>
          <a:prstGeom prst="line">
            <a:avLst/>
          </a:prstGeom>
          <a:noFill/>
          <a:ln w="44450">
            <a:solidFill>
              <a:srgbClr val="0099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62" name="Freeform 151"/>
          <p:cNvSpPr>
            <a:spLocks/>
          </p:cNvSpPr>
          <p:nvPr/>
        </p:nvSpPr>
        <p:spPr bwMode="auto">
          <a:xfrm rot="805670">
            <a:off x="2054225" y="2559050"/>
            <a:ext cx="765175" cy="2225675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69" name="Line 188"/>
          <p:cNvSpPr>
            <a:spLocks noChangeShapeType="1"/>
          </p:cNvSpPr>
          <p:nvPr/>
        </p:nvSpPr>
        <p:spPr bwMode="auto">
          <a:xfrm flipV="1">
            <a:off x="2727325" y="4329113"/>
            <a:ext cx="1169988" cy="620712"/>
          </a:xfrm>
          <a:prstGeom prst="line">
            <a:avLst/>
          </a:prstGeom>
          <a:noFill/>
          <a:ln w="44450">
            <a:solidFill>
              <a:srgbClr val="0099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2571750" y="231775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FFC5C5"/>
              </a:gs>
              <a:gs pos="100000">
                <a:srgbClr val="FF4F4F"/>
              </a:gs>
            </a:gsLst>
            <a:path path="circle">
              <a:fillToRect l="50000" t="50000" r="50000" b="50000"/>
            </a:path>
          </a:gradFill>
          <a:ln w="19050">
            <a:solidFill>
              <a:srgbClr val="33CC33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sz="2800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sz="28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0281" name="Freeform 41"/>
          <p:cNvSpPr>
            <a:spLocks/>
          </p:cNvSpPr>
          <p:nvPr/>
        </p:nvSpPr>
        <p:spPr bwMode="auto">
          <a:xfrm rot="805670">
            <a:off x="2038350" y="2533650"/>
            <a:ext cx="765175" cy="2225675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251" name="Freeform 11"/>
          <p:cNvSpPr>
            <a:spLocks/>
          </p:cNvSpPr>
          <p:nvPr/>
        </p:nvSpPr>
        <p:spPr bwMode="auto">
          <a:xfrm rot="805670">
            <a:off x="1841500" y="1270000"/>
            <a:ext cx="1247775" cy="3671888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266" name="Freeform 26"/>
          <p:cNvSpPr>
            <a:spLocks/>
          </p:cNvSpPr>
          <p:nvPr/>
        </p:nvSpPr>
        <p:spPr bwMode="auto">
          <a:xfrm rot="884138">
            <a:off x="2049463" y="2565400"/>
            <a:ext cx="754062" cy="2219325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2051050" y="4630103"/>
            <a:ext cx="144463" cy="2159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5248275" y="500062"/>
            <a:ext cx="3321050" cy="2433638"/>
          </a:xfrm>
          <a:prstGeom prst="rect">
            <a:avLst/>
          </a:prstGeom>
          <a:solidFill>
            <a:srgbClr val="CAFFA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Irritabilité, hyperémotivité, hyperactivité, défaut de concentration, troubles du sommeil</a:t>
            </a:r>
          </a:p>
          <a:p>
            <a:pPr>
              <a:spcBef>
                <a:spcPct val="20000"/>
              </a:spcBef>
            </a:pP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Thermophobie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, sueurs, soif</a:t>
            </a:r>
          </a:p>
          <a:p>
            <a:pPr>
              <a:spcBef>
                <a:spcPct val="20000"/>
              </a:spcBef>
            </a:pP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Cardio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pulm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: tachycardie, dyspnée d’effort</a:t>
            </a:r>
          </a:p>
          <a:p>
            <a:pPr>
              <a:spcBef>
                <a:spcPct val="20000"/>
              </a:spcBef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Polyphagie, amaigrissement, accélération du transit digestif</a:t>
            </a:r>
          </a:p>
          <a:p>
            <a:pPr>
              <a:spcBef>
                <a:spcPct val="20000"/>
              </a:spcBef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Asthénie, crampes</a:t>
            </a:r>
          </a:p>
          <a:p>
            <a:pPr>
              <a:spcBef>
                <a:spcPct val="20000"/>
              </a:spcBef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Tremblement généralisé mais prédominant aux extrémités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5246688" y="3497243"/>
            <a:ext cx="3735387" cy="954107"/>
          </a:xfrm>
          <a:prstGeom prst="rect">
            <a:avLst/>
          </a:prstGeom>
          <a:solidFill>
            <a:srgbClr val="CAFFA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fr-FR" sz="1400" dirty="0">
                <a:latin typeface="Times New Roman" pitchFamily="18" charset="0"/>
              </a:rPr>
              <a:t>Goitre diffus, homogène, pulsatile …</a:t>
            </a:r>
          </a:p>
          <a:p>
            <a:pPr>
              <a:spcBef>
                <a:spcPts val="0"/>
              </a:spcBef>
            </a:pPr>
            <a:r>
              <a:rPr lang="fr-FR" sz="1400" dirty="0" err="1">
                <a:latin typeface="Times New Roman" pitchFamily="18" charset="0"/>
              </a:rPr>
              <a:t>Orbitopathie</a:t>
            </a:r>
            <a:r>
              <a:rPr lang="fr-FR" sz="1400" dirty="0">
                <a:latin typeface="Times New Roman" pitchFamily="18" charset="0"/>
              </a:rPr>
              <a:t> (surtout chez les fumeurs) : </a:t>
            </a:r>
            <a:r>
              <a:rPr lang="fr-FR" sz="1400" dirty="0" smtClean="0">
                <a:latin typeface="Times New Roman" pitchFamily="18" charset="0"/>
              </a:rPr>
              <a:t>exophtalmie, </a:t>
            </a:r>
            <a:r>
              <a:rPr lang="fr-FR" sz="1400" dirty="0">
                <a:latin typeface="Times New Roman" pitchFamily="18" charset="0"/>
              </a:rPr>
              <a:t>rétraction palpébrale …</a:t>
            </a:r>
          </a:p>
          <a:p>
            <a:pPr>
              <a:spcBef>
                <a:spcPts val="0"/>
              </a:spcBef>
            </a:pPr>
            <a:r>
              <a:rPr lang="fr-FR" sz="1400" dirty="0" err="1">
                <a:latin typeface="Times New Roman" pitchFamily="18" charset="0"/>
              </a:rPr>
              <a:t>Myxoedème</a:t>
            </a:r>
            <a:r>
              <a:rPr lang="fr-FR" sz="1400" dirty="0">
                <a:latin typeface="Times New Roman" pitchFamily="18" charset="0"/>
              </a:rPr>
              <a:t> </a:t>
            </a:r>
            <a:r>
              <a:rPr lang="fr-FR" sz="1400" dirty="0" err="1">
                <a:latin typeface="Times New Roman" pitchFamily="18" charset="0"/>
              </a:rPr>
              <a:t>prétibial</a:t>
            </a:r>
            <a:r>
              <a:rPr lang="fr-FR" sz="1400" dirty="0">
                <a:latin typeface="Times New Roman" pitchFamily="18" charset="0"/>
              </a:rPr>
              <a:t> (rare)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5248275" y="179387"/>
            <a:ext cx="3319463" cy="336550"/>
          </a:xfrm>
          <a:prstGeom prst="rect">
            <a:avLst/>
          </a:prstGeom>
          <a:solidFill>
            <a:srgbClr val="B2FF8B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rgbClr val="005C00"/>
                </a:solidFill>
                <a:latin typeface="Times New Roman" pitchFamily="18" charset="0"/>
              </a:rPr>
              <a:t>Signes cliniques de thyrotoxicose</a:t>
            </a:r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5246688" y="3206731"/>
            <a:ext cx="3735387" cy="336550"/>
          </a:xfrm>
          <a:prstGeom prst="rect">
            <a:avLst/>
          </a:prstGeom>
          <a:solidFill>
            <a:srgbClr val="B2FF8B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>
                <a:solidFill>
                  <a:srgbClr val="005C00"/>
                </a:solidFill>
                <a:latin typeface="Times New Roman" pitchFamily="18" charset="0"/>
              </a:rPr>
              <a:t>Signes cliniques de la maladie de Basedow</a:t>
            </a:r>
          </a:p>
        </p:txBody>
      </p:sp>
      <p:sp>
        <p:nvSpPr>
          <p:cNvPr id="10290" name="Text Box 50"/>
          <p:cNvSpPr txBox="1">
            <a:spLocks noChangeArrowheads="1"/>
          </p:cNvSpPr>
          <p:nvPr/>
        </p:nvSpPr>
        <p:spPr bwMode="auto">
          <a:xfrm>
            <a:off x="5246688" y="5003800"/>
            <a:ext cx="2251075" cy="1581150"/>
          </a:xfrm>
          <a:prstGeom prst="rect">
            <a:avLst/>
          </a:prstGeom>
          <a:solidFill>
            <a:srgbClr val="CAFFA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400" dirty="0">
                <a:latin typeface="Times New Roman" pitchFamily="18" charset="0"/>
              </a:rPr>
              <a:t>TSH : ↓</a:t>
            </a:r>
          </a:p>
          <a:p>
            <a:r>
              <a:rPr lang="fr-FR" sz="1400" dirty="0">
                <a:latin typeface="Times New Roman" pitchFamily="18" charset="0"/>
              </a:rPr>
              <a:t>T3L, T4L : </a:t>
            </a:r>
            <a:r>
              <a:rPr lang="fr-FR" sz="1400" dirty="0">
                <a:latin typeface="Times New Roman" pitchFamily="18" charset="0"/>
                <a:cs typeface="Arial" charset="0"/>
              </a:rPr>
              <a:t>↑</a:t>
            </a:r>
          </a:p>
          <a:p>
            <a:r>
              <a:rPr lang="fr-FR" sz="1400" dirty="0">
                <a:latin typeface="Times New Roman" pitchFamily="18" charset="0"/>
              </a:rPr>
              <a:t>Leucocytes, PNN : ↓</a:t>
            </a:r>
          </a:p>
          <a:p>
            <a:r>
              <a:rPr lang="fr-FR" sz="1400" dirty="0">
                <a:latin typeface="Times New Roman" pitchFamily="18" charset="0"/>
              </a:rPr>
              <a:t>Enzymes hépatiques : ↑</a:t>
            </a:r>
          </a:p>
          <a:p>
            <a:r>
              <a:rPr lang="fr-FR" sz="1400" dirty="0">
                <a:latin typeface="Times New Roman" pitchFamily="18" charset="0"/>
              </a:rPr>
              <a:t>Cholestérol, triglycérides : ↓</a:t>
            </a:r>
          </a:p>
          <a:p>
            <a:r>
              <a:rPr lang="fr-FR" sz="1400" dirty="0">
                <a:latin typeface="Times New Roman" pitchFamily="18" charset="0"/>
              </a:rPr>
              <a:t>Calcémie : ↑</a:t>
            </a:r>
          </a:p>
          <a:p>
            <a:r>
              <a:rPr lang="fr-FR" sz="1400" dirty="0">
                <a:latin typeface="Times New Roman" pitchFamily="18" charset="0"/>
              </a:rPr>
              <a:t>Glycémie : légèrement ↑</a:t>
            </a:r>
          </a:p>
        </p:txBody>
      </p: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5246688" y="4713287"/>
            <a:ext cx="2251075" cy="336550"/>
          </a:xfrm>
          <a:prstGeom prst="rect">
            <a:avLst/>
          </a:prstGeom>
          <a:solidFill>
            <a:srgbClr val="B2FF8B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solidFill>
                  <a:srgbClr val="005C00"/>
                </a:solidFill>
                <a:latin typeface="Times New Roman" pitchFamily="18" charset="0"/>
              </a:rPr>
              <a:t>Signes biologiques</a:t>
            </a:r>
          </a:p>
        </p:txBody>
      </p:sp>
      <p:sp>
        <p:nvSpPr>
          <p:cNvPr id="10292" name="Line 52"/>
          <p:cNvSpPr>
            <a:spLocks noChangeShapeType="1"/>
          </p:cNvSpPr>
          <p:nvPr/>
        </p:nvSpPr>
        <p:spPr bwMode="auto">
          <a:xfrm flipV="1">
            <a:off x="4346575" y="2124075"/>
            <a:ext cx="901700" cy="1304925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0293" name="Line 53"/>
          <p:cNvSpPr>
            <a:spLocks noChangeShapeType="1"/>
          </p:cNvSpPr>
          <p:nvPr/>
        </p:nvSpPr>
        <p:spPr bwMode="auto">
          <a:xfrm flipV="1">
            <a:off x="4392613" y="3519488"/>
            <a:ext cx="854075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4346575" y="3608388"/>
            <a:ext cx="847725" cy="1331912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75" name="Text Box 170"/>
          <p:cNvSpPr txBox="1">
            <a:spLocks noChangeArrowheads="1"/>
          </p:cNvSpPr>
          <p:nvPr/>
        </p:nvSpPr>
        <p:spPr bwMode="auto">
          <a:xfrm>
            <a:off x="838200" y="3740150"/>
            <a:ext cx="1600199" cy="29881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Ac anti R-TSH</a:t>
            </a:r>
            <a:endParaRPr lang="fr-FR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1638300" y="471805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CCFF99"/>
              </a:gs>
              <a:gs pos="100000">
                <a:srgbClr val="B8FF71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A7FF4F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dirty="0">
                <a:solidFill>
                  <a:srgbClr val="33CC33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59" name="Oval 144"/>
          <p:cNvSpPr>
            <a:spLocks noChangeArrowheads="1"/>
          </p:cNvSpPr>
          <p:nvPr/>
        </p:nvSpPr>
        <p:spPr bwMode="auto">
          <a:xfrm>
            <a:off x="3851275" y="4076700"/>
            <a:ext cx="647700" cy="360363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A7FF4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 baseline="-25000"/>
          </a:p>
        </p:txBody>
      </p:sp>
      <p:sp>
        <p:nvSpPr>
          <p:cNvPr id="61" name="Text Box 149"/>
          <p:cNvSpPr txBox="1">
            <a:spLocks noChangeArrowheads="1"/>
          </p:cNvSpPr>
          <p:nvPr/>
        </p:nvSpPr>
        <p:spPr bwMode="auto">
          <a:xfrm>
            <a:off x="3983038" y="4044950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solidFill>
                  <a:srgbClr val="0000CC"/>
                </a:solidFill>
              </a:rPr>
              <a:t>T</a:t>
            </a:r>
            <a:r>
              <a:rPr lang="fr-FR" baseline="-25000" dirty="0">
                <a:solidFill>
                  <a:srgbClr val="0000CC"/>
                </a:solidFill>
              </a:rPr>
              <a:t>4</a:t>
            </a:r>
          </a:p>
        </p:txBody>
      </p:sp>
      <p:sp>
        <p:nvSpPr>
          <p:cNvPr id="67" name="Oval 145"/>
          <p:cNvSpPr>
            <a:spLocks noChangeArrowheads="1"/>
          </p:cNvSpPr>
          <p:nvPr/>
        </p:nvSpPr>
        <p:spPr bwMode="auto">
          <a:xfrm>
            <a:off x="3851275" y="3333750"/>
            <a:ext cx="647700" cy="360363"/>
          </a:xfrm>
          <a:prstGeom prst="ellipse">
            <a:avLst/>
          </a:prstGeom>
          <a:gradFill rotWithShape="1">
            <a:gsLst>
              <a:gs pos="0">
                <a:srgbClr val="C5FFFF"/>
              </a:gs>
              <a:gs pos="100000">
                <a:srgbClr val="A7FF4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 baseline="-25000">
              <a:solidFill>
                <a:srgbClr val="0000CC"/>
              </a:solidFill>
            </a:endParaRPr>
          </a:p>
        </p:txBody>
      </p:sp>
      <p:sp>
        <p:nvSpPr>
          <p:cNvPr id="68" name="Text Box 150"/>
          <p:cNvSpPr txBox="1">
            <a:spLocks noChangeArrowheads="1"/>
          </p:cNvSpPr>
          <p:nvPr/>
        </p:nvSpPr>
        <p:spPr bwMode="auto">
          <a:xfrm>
            <a:off x="3983038" y="3295650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0000CC"/>
                </a:solidFill>
              </a:rPr>
              <a:t>T</a:t>
            </a:r>
            <a:r>
              <a:rPr lang="fr-FR" baseline="-25000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70" name="Oval 142"/>
          <p:cNvSpPr>
            <a:spLocks noChangeArrowheads="1"/>
          </p:cNvSpPr>
          <p:nvPr/>
        </p:nvSpPr>
        <p:spPr bwMode="auto">
          <a:xfrm>
            <a:off x="2124075" y="4797425"/>
            <a:ext cx="647700" cy="360363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A7FF4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 baseline="-25000"/>
          </a:p>
        </p:txBody>
      </p:sp>
      <p:sp>
        <p:nvSpPr>
          <p:cNvPr id="71" name="Text Box 148"/>
          <p:cNvSpPr txBox="1">
            <a:spLocks noChangeArrowheads="1"/>
          </p:cNvSpPr>
          <p:nvPr/>
        </p:nvSpPr>
        <p:spPr bwMode="auto">
          <a:xfrm>
            <a:off x="2254250" y="477202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solidFill>
                  <a:srgbClr val="0000CC"/>
                </a:solidFill>
              </a:rPr>
              <a:t>T</a:t>
            </a:r>
            <a:r>
              <a:rPr lang="fr-FR" baseline="-25000" dirty="0">
                <a:solidFill>
                  <a:srgbClr val="0000CC"/>
                </a:solidFill>
              </a:rPr>
              <a:t>4</a:t>
            </a:r>
          </a:p>
        </p:txBody>
      </p:sp>
      <p:sp>
        <p:nvSpPr>
          <p:cNvPr id="63" name="Oval 153"/>
          <p:cNvSpPr>
            <a:spLocks noChangeArrowheads="1"/>
          </p:cNvSpPr>
          <p:nvPr/>
        </p:nvSpPr>
        <p:spPr bwMode="auto">
          <a:xfrm>
            <a:off x="1619250" y="4149725"/>
            <a:ext cx="719138" cy="4318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 dirty="0">
              <a:solidFill>
                <a:srgbClr val="0000CC"/>
              </a:solidFill>
            </a:endParaRPr>
          </a:p>
        </p:txBody>
      </p:sp>
      <p:sp>
        <p:nvSpPr>
          <p:cNvPr id="65" name="AutoShape 154"/>
          <p:cNvSpPr>
            <a:spLocks noChangeArrowheads="1"/>
          </p:cNvSpPr>
          <p:nvPr/>
        </p:nvSpPr>
        <p:spPr bwMode="auto">
          <a:xfrm rot="10800000">
            <a:off x="1509713" y="4017963"/>
            <a:ext cx="936625" cy="647700"/>
          </a:xfrm>
          <a:custGeom>
            <a:avLst/>
            <a:gdLst>
              <a:gd name="G0" fmla="+- 831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310"/>
              <a:gd name="G18" fmla="*/ 831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831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831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245 w 21600"/>
              <a:gd name="T15" fmla="*/ 10800 h 21600"/>
              <a:gd name="T16" fmla="*/ 10800 w 21600"/>
              <a:gd name="T17" fmla="*/ 2490 h 21600"/>
              <a:gd name="T18" fmla="*/ 20355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490" y="10800"/>
                </a:moveTo>
                <a:cubicBezTo>
                  <a:pt x="2490" y="6210"/>
                  <a:pt x="6210" y="2490"/>
                  <a:pt x="10800" y="2490"/>
                </a:cubicBezTo>
                <a:cubicBezTo>
                  <a:pt x="15389" y="2489"/>
                  <a:pt x="19109" y="6210"/>
                  <a:pt x="1911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122</Words>
  <Application>Microsoft Office PowerPoint</Application>
  <PresentationFormat>Affichage à l'écran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33</cp:revision>
  <dcterms:created xsi:type="dcterms:W3CDTF">2008-07-23T07:21:36Z</dcterms:created>
  <dcterms:modified xsi:type="dcterms:W3CDTF">2008-07-23T09:06:24Z</dcterms:modified>
</cp:coreProperties>
</file>