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utoShape 4"/>
          <p:cNvSpPr>
            <a:spLocks noChangeArrowheads="1"/>
          </p:cNvSpPr>
          <p:nvPr/>
        </p:nvSpPr>
        <p:spPr bwMode="auto">
          <a:xfrm rot="10800000">
            <a:off x="3638550" y="406399"/>
            <a:ext cx="1066800" cy="6151563"/>
          </a:xfrm>
          <a:prstGeom prst="flowChartMagneticDisk">
            <a:avLst/>
          </a:prstGeom>
          <a:gradFill flip="none" rotWithShape="1">
            <a:gsLst>
              <a:gs pos="0">
                <a:srgbClr val="A50021"/>
              </a:gs>
              <a:gs pos="10000">
                <a:srgbClr val="FF3F3F"/>
              </a:gs>
              <a:gs pos="50000">
                <a:srgbClr val="FFE1E7"/>
              </a:gs>
              <a:gs pos="90000">
                <a:srgbClr val="FF3F3F"/>
              </a:gs>
              <a:gs pos="100000">
                <a:srgbClr val="A50021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188" name="Oval 140"/>
          <p:cNvSpPr>
            <a:spLocks noChangeArrowheads="1"/>
          </p:cNvSpPr>
          <p:nvPr/>
        </p:nvSpPr>
        <p:spPr bwMode="auto">
          <a:xfrm>
            <a:off x="1116013" y="4508500"/>
            <a:ext cx="2160587" cy="144145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53" name="AutoShape 105"/>
          <p:cNvSpPr>
            <a:spLocks noChangeArrowheads="1"/>
          </p:cNvSpPr>
          <p:nvPr/>
        </p:nvSpPr>
        <p:spPr bwMode="auto">
          <a:xfrm rot="5400000">
            <a:off x="1500982" y="1556544"/>
            <a:ext cx="100806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0066"/>
              </a:gs>
              <a:gs pos="100000">
                <a:srgbClr val="FF339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54" name="Oval 106"/>
          <p:cNvSpPr>
            <a:spLocks noChangeArrowheads="1"/>
          </p:cNvSpPr>
          <p:nvPr/>
        </p:nvSpPr>
        <p:spPr bwMode="auto">
          <a:xfrm>
            <a:off x="1428750" y="1917700"/>
            <a:ext cx="1079500" cy="7191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55" name="Oval 107"/>
          <p:cNvSpPr>
            <a:spLocks noChangeArrowheads="1"/>
          </p:cNvSpPr>
          <p:nvPr/>
        </p:nvSpPr>
        <p:spPr bwMode="auto">
          <a:xfrm>
            <a:off x="708025" y="549275"/>
            <a:ext cx="2089150" cy="9366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00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250825" y="303213"/>
            <a:ext cx="1655763" cy="366712"/>
          </a:xfrm>
          <a:prstGeom prst="rect">
            <a:avLst/>
          </a:prstGeom>
          <a:solidFill>
            <a:srgbClr val="CC0066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latin typeface="Times New Roman" pitchFamily="18" charset="0"/>
              </a:rPr>
              <a:t>Hypothalamus</a:t>
            </a:r>
          </a:p>
        </p:txBody>
      </p:sp>
      <p:sp>
        <p:nvSpPr>
          <p:cNvPr id="2157" name="Text Box 109"/>
          <p:cNvSpPr txBox="1">
            <a:spLocks noChangeArrowheads="1"/>
          </p:cNvSpPr>
          <p:nvPr/>
        </p:nvSpPr>
        <p:spPr bwMode="auto">
          <a:xfrm>
            <a:off x="492125" y="1831975"/>
            <a:ext cx="1295400" cy="366713"/>
          </a:xfrm>
          <a:prstGeom prst="rect">
            <a:avLst/>
          </a:prstGeom>
          <a:solidFill>
            <a:srgbClr val="FF3399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latin typeface="Times New Roman" pitchFamily="18" charset="0"/>
              </a:rPr>
              <a:t>Hypophyse</a:t>
            </a:r>
          </a:p>
        </p:txBody>
      </p:sp>
      <p:sp>
        <p:nvSpPr>
          <p:cNvPr id="2159" name="AutoShape 111"/>
          <p:cNvSpPr>
            <a:spLocks noChangeArrowheads="1"/>
          </p:cNvSpPr>
          <p:nvPr/>
        </p:nvSpPr>
        <p:spPr bwMode="auto">
          <a:xfrm>
            <a:off x="1858963" y="2636838"/>
            <a:ext cx="288925" cy="1512887"/>
          </a:xfrm>
          <a:prstGeom prst="downArrow">
            <a:avLst>
              <a:gd name="adj1" fmla="val 50000"/>
              <a:gd name="adj2" fmla="val 130907"/>
            </a:avLst>
          </a:prstGeom>
          <a:gradFill rotWithShape="1">
            <a:gsLst>
              <a:gs pos="0">
                <a:srgbClr val="3366FF"/>
              </a:gs>
              <a:gs pos="100000">
                <a:srgbClr val="66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61" name="Oval 113"/>
          <p:cNvSpPr>
            <a:spLocks noChangeArrowheads="1"/>
          </p:cNvSpPr>
          <p:nvPr/>
        </p:nvSpPr>
        <p:spPr bwMode="auto">
          <a:xfrm>
            <a:off x="1631950" y="2205038"/>
            <a:ext cx="719138" cy="431800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>
                <a:solidFill>
                  <a:srgbClr val="0000CC"/>
                </a:solidFill>
              </a:rPr>
              <a:t>TSH</a:t>
            </a:r>
          </a:p>
        </p:txBody>
      </p:sp>
      <p:sp>
        <p:nvSpPr>
          <p:cNvPr id="2163" name="AutoShape 115"/>
          <p:cNvSpPr>
            <a:spLocks noChangeArrowheads="1"/>
          </p:cNvSpPr>
          <p:nvPr/>
        </p:nvSpPr>
        <p:spPr bwMode="auto">
          <a:xfrm>
            <a:off x="1860550" y="1268413"/>
            <a:ext cx="288925" cy="936625"/>
          </a:xfrm>
          <a:prstGeom prst="downArrow">
            <a:avLst>
              <a:gd name="adj1" fmla="val 50000"/>
              <a:gd name="adj2" fmla="val 81044"/>
            </a:avLst>
          </a:prstGeom>
          <a:gradFill rotWithShape="1">
            <a:gsLst>
              <a:gs pos="0">
                <a:srgbClr val="3366FF"/>
              </a:gs>
              <a:gs pos="100000">
                <a:srgbClr val="66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166" name="Freeform 118"/>
          <p:cNvSpPr>
            <a:spLocks/>
          </p:cNvSpPr>
          <p:nvPr/>
        </p:nvSpPr>
        <p:spPr bwMode="auto">
          <a:xfrm rot="805670">
            <a:off x="1841500" y="1270000"/>
            <a:ext cx="1247775" cy="3671888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158" name="Oval 110"/>
          <p:cNvSpPr>
            <a:spLocks noChangeArrowheads="1"/>
          </p:cNvSpPr>
          <p:nvPr/>
        </p:nvSpPr>
        <p:spPr bwMode="auto">
          <a:xfrm>
            <a:off x="1670050" y="917575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>
                <a:solidFill>
                  <a:srgbClr val="0000CC"/>
                </a:solidFill>
              </a:rPr>
              <a:t>TRH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1549400" y="5876925"/>
            <a:ext cx="1323975" cy="3365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THYROIDE</a:t>
            </a:r>
          </a:p>
        </p:txBody>
      </p:sp>
      <p:sp>
        <p:nvSpPr>
          <p:cNvPr id="2192" name="Oval 144"/>
          <p:cNvSpPr>
            <a:spLocks noChangeArrowheads="1"/>
          </p:cNvSpPr>
          <p:nvPr/>
        </p:nvSpPr>
        <p:spPr bwMode="auto">
          <a:xfrm>
            <a:off x="3851275" y="4076700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baseline="-25000"/>
          </a:p>
        </p:txBody>
      </p:sp>
      <p:sp>
        <p:nvSpPr>
          <p:cNvPr id="2194" name="Line 146"/>
          <p:cNvSpPr>
            <a:spLocks noChangeShapeType="1"/>
          </p:cNvSpPr>
          <p:nvPr/>
        </p:nvSpPr>
        <p:spPr bwMode="auto">
          <a:xfrm flipV="1">
            <a:off x="4346575" y="377825"/>
            <a:ext cx="2295525" cy="2376488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2195" name="Line 147"/>
          <p:cNvSpPr>
            <a:spLocks noChangeShapeType="1"/>
          </p:cNvSpPr>
          <p:nvPr/>
        </p:nvSpPr>
        <p:spPr bwMode="auto">
          <a:xfrm flipV="1">
            <a:off x="4186238" y="3068638"/>
            <a:ext cx="1587" cy="1008062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197" name="Text Box 149"/>
          <p:cNvSpPr txBox="1">
            <a:spLocks noChangeArrowheads="1"/>
          </p:cNvSpPr>
          <p:nvPr/>
        </p:nvSpPr>
        <p:spPr bwMode="auto">
          <a:xfrm>
            <a:off x="3983038" y="404495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00CC"/>
                </a:solidFill>
              </a:rPr>
              <a:t>T</a:t>
            </a:r>
            <a:r>
              <a:rPr lang="fr-FR" baseline="-25000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2199" name="Freeform 151"/>
          <p:cNvSpPr>
            <a:spLocks/>
          </p:cNvSpPr>
          <p:nvPr/>
        </p:nvSpPr>
        <p:spPr bwMode="auto">
          <a:xfrm rot="805670">
            <a:off x="2054225" y="2559050"/>
            <a:ext cx="765175" cy="2225675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01" name="Oval 153"/>
          <p:cNvSpPr>
            <a:spLocks noChangeArrowheads="1"/>
          </p:cNvSpPr>
          <p:nvPr/>
        </p:nvSpPr>
        <p:spPr bwMode="auto">
          <a:xfrm>
            <a:off x="1619250" y="4149725"/>
            <a:ext cx="719138" cy="431800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>
                <a:solidFill>
                  <a:srgbClr val="0000CC"/>
                </a:solidFill>
              </a:rPr>
              <a:t>TSH</a:t>
            </a:r>
          </a:p>
        </p:txBody>
      </p:sp>
      <p:sp>
        <p:nvSpPr>
          <p:cNvPr id="2203" name="Text Box 155"/>
          <p:cNvSpPr txBox="1">
            <a:spLocks noChangeArrowheads="1"/>
          </p:cNvSpPr>
          <p:nvPr/>
        </p:nvSpPr>
        <p:spPr bwMode="auto">
          <a:xfrm>
            <a:off x="971550" y="4629150"/>
            <a:ext cx="844549" cy="338797"/>
          </a:xfrm>
          <a:prstGeom prst="rect">
            <a:avLst/>
          </a:prstGeom>
          <a:gradFill flip="none" rotWithShape="1">
            <a:gsLst>
              <a:gs pos="0">
                <a:srgbClr val="C9FEFF"/>
              </a:gs>
              <a:gs pos="50000">
                <a:schemeClr val="bg1"/>
              </a:gs>
              <a:gs pos="100000">
                <a:srgbClr val="C9FEFF"/>
              </a:gs>
            </a:gsLst>
            <a:lin ang="0" scaled="1"/>
            <a:tileRect/>
          </a:gradFill>
          <a:ln w="9525">
            <a:solidFill>
              <a:srgbClr val="0099FF"/>
            </a:solidFill>
            <a:prstDash val="sysDash"/>
            <a:miter lim="800000"/>
            <a:headEnd/>
            <a:tailEnd/>
          </a:ln>
          <a:effectLst/>
        </p:spPr>
        <p:txBody>
          <a:bodyPr wrap="square" lIns="36000" tIns="36000" rIns="36000" bIns="252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00CC"/>
                </a:solidFill>
                <a:latin typeface="Times New Roman" pitchFamily="18" charset="0"/>
              </a:rPr>
              <a:t>R-TSH</a:t>
            </a:r>
          </a:p>
        </p:txBody>
      </p:sp>
      <p:sp>
        <p:nvSpPr>
          <p:cNvPr id="2202" name="AutoShape 154"/>
          <p:cNvSpPr>
            <a:spLocks noChangeArrowheads="1"/>
          </p:cNvSpPr>
          <p:nvPr/>
        </p:nvSpPr>
        <p:spPr bwMode="auto">
          <a:xfrm rot="10800000">
            <a:off x="1509713" y="4017963"/>
            <a:ext cx="936625" cy="647700"/>
          </a:xfrm>
          <a:custGeom>
            <a:avLst/>
            <a:gdLst>
              <a:gd name="G0" fmla="+- 831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310"/>
              <a:gd name="G18" fmla="*/ 831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831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831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245 w 21600"/>
              <a:gd name="T15" fmla="*/ 10800 h 21600"/>
              <a:gd name="T16" fmla="*/ 10800 w 21600"/>
              <a:gd name="T17" fmla="*/ 2490 h 21600"/>
              <a:gd name="T18" fmla="*/ 20355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490" y="10800"/>
                </a:moveTo>
                <a:cubicBezTo>
                  <a:pt x="2490" y="6210"/>
                  <a:pt x="6210" y="2490"/>
                  <a:pt x="10800" y="2490"/>
                </a:cubicBezTo>
                <a:cubicBezTo>
                  <a:pt x="15389" y="2489"/>
                  <a:pt x="19109" y="6210"/>
                  <a:pt x="1911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204" name="Line 156"/>
          <p:cNvSpPr>
            <a:spLocks noChangeShapeType="1"/>
          </p:cNvSpPr>
          <p:nvPr/>
        </p:nvSpPr>
        <p:spPr bwMode="auto">
          <a:xfrm>
            <a:off x="2051050" y="4652963"/>
            <a:ext cx="144463" cy="215900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05" name="Oval 157"/>
          <p:cNvSpPr>
            <a:spLocks noChangeArrowheads="1"/>
          </p:cNvSpPr>
          <p:nvPr/>
        </p:nvSpPr>
        <p:spPr bwMode="auto">
          <a:xfrm>
            <a:off x="6667500" y="3948113"/>
            <a:ext cx="1155700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sp>
        <p:nvSpPr>
          <p:cNvPr id="2206" name="Oval 158"/>
          <p:cNvSpPr>
            <a:spLocks noChangeArrowheads="1"/>
          </p:cNvSpPr>
          <p:nvPr/>
        </p:nvSpPr>
        <p:spPr bwMode="auto">
          <a:xfrm>
            <a:off x="6667500" y="44450"/>
            <a:ext cx="1155700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SNC</a:t>
            </a:r>
          </a:p>
        </p:txBody>
      </p:sp>
      <p:sp>
        <p:nvSpPr>
          <p:cNvPr id="2207" name="Oval 159"/>
          <p:cNvSpPr>
            <a:spLocks noChangeArrowheads="1"/>
          </p:cNvSpPr>
          <p:nvPr/>
        </p:nvSpPr>
        <p:spPr bwMode="auto">
          <a:xfrm>
            <a:off x="6667500" y="1628775"/>
            <a:ext cx="1155700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Muscle</a:t>
            </a:r>
          </a:p>
        </p:txBody>
      </p:sp>
      <p:sp>
        <p:nvSpPr>
          <p:cNvPr id="2212" name="Oval 164"/>
          <p:cNvSpPr>
            <a:spLocks noChangeArrowheads="1"/>
          </p:cNvSpPr>
          <p:nvPr/>
        </p:nvSpPr>
        <p:spPr bwMode="auto">
          <a:xfrm>
            <a:off x="6667500" y="2420938"/>
            <a:ext cx="1155700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400" b="1" dirty="0" smtClean="0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Cœur</a:t>
            </a:r>
            <a:endParaRPr lang="fr-FR" sz="1400" b="1" dirty="0">
              <a:solidFill>
                <a:srgbClr val="004C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4" name="Oval 166"/>
          <p:cNvSpPr>
            <a:spLocks noChangeArrowheads="1"/>
          </p:cNvSpPr>
          <p:nvPr/>
        </p:nvSpPr>
        <p:spPr bwMode="auto">
          <a:xfrm>
            <a:off x="6667500" y="836613"/>
            <a:ext cx="1155700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0" rIns="54000" bIns="46800" anchor="ctr"/>
          <a:lstStyle/>
          <a:p>
            <a:pPr algn="ctr">
              <a:lnSpc>
                <a:spcPct val="90000"/>
              </a:lnSpc>
            </a:pPr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SN </a:t>
            </a:r>
          </a:p>
          <a:p>
            <a:pPr algn="ctr">
              <a:lnSpc>
                <a:spcPct val="90000"/>
              </a:lnSpc>
            </a:pPr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sympathique</a:t>
            </a:r>
          </a:p>
        </p:txBody>
      </p:sp>
      <p:sp>
        <p:nvSpPr>
          <p:cNvPr id="2218" name="Oval 170"/>
          <p:cNvSpPr>
            <a:spLocks noChangeArrowheads="1"/>
          </p:cNvSpPr>
          <p:nvPr/>
        </p:nvSpPr>
        <p:spPr bwMode="auto">
          <a:xfrm>
            <a:off x="6667501" y="4652963"/>
            <a:ext cx="1155699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Moelle </a:t>
            </a:r>
          </a:p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osseuse</a:t>
            </a:r>
          </a:p>
        </p:txBody>
      </p:sp>
      <p:sp>
        <p:nvSpPr>
          <p:cNvPr id="2220" name="Oval 172"/>
          <p:cNvSpPr>
            <a:spLocks noChangeArrowheads="1"/>
          </p:cNvSpPr>
          <p:nvPr/>
        </p:nvSpPr>
        <p:spPr bwMode="auto">
          <a:xfrm>
            <a:off x="6667500" y="6254750"/>
            <a:ext cx="1155700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Fonctions </a:t>
            </a:r>
          </a:p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sexuelles</a:t>
            </a:r>
          </a:p>
        </p:txBody>
      </p:sp>
      <p:sp>
        <p:nvSpPr>
          <p:cNvPr id="2221" name="Oval 173"/>
          <p:cNvSpPr>
            <a:spLocks noChangeArrowheads="1"/>
          </p:cNvSpPr>
          <p:nvPr/>
        </p:nvSpPr>
        <p:spPr bwMode="auto">
          <a:xfrm>
            <a:off x="6667501" y="3141663"/>
            <a:ext cx="1155699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Rein</a:t>
            </a:r>
          </a:p>
        </p:txBody>
      </p:sp>
      <p:sp>
        <p:nvSpPr>
          <p:cNvPr id="2222" name="Oval 174"/>
          <p:cNvSpPr>
            <a:spLocks noChangeArrowheads="1"/>
          </p:cNvSpPr>
          <p:nvPr/>
        </p:nvSpPr>
        <p:spPr bwMode="auto">
          <a:xfrm>
            <a:off x="6667501" y="5373688"/>
            <a:ext cx="1155699" cy="5048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CC33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Métabolisme</a:t>
            </a:r>
          </a:p>
        </p:txBody>
      </p:sp>
      <p:sp>
        <p:nvSpPr>
          <p:cNvPr id="2227" name="Line 179"/>
          <p:cNvSpPr>
            <a:spLocks noChangeShapeType="1"/>
          </p:cNvSpPr>
          <p:nvPr/>
        </p:nvSpPr>
        <p:spPr bwMode="auto">
          <a:xfrm flipV="1">
            <a:off x="4346575" y="1089025"/>
            <a:ext cx="2339975" cy="1754188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28" name="Line 180"/>
          <p:cNvSpPr>
            <a:spLocks noChangeShapeType="1"/>
          </p:cNvSpPr>
          <p:nvPr/>
        </p:nvSpPr>
        <p:spPr bwMode="auto">
          <a:xfrm flipV="1">
            <a:off x="4437063" y="1898650"/>
            <a:ext cx="2205037" cy="944563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29" name="Line 181"/>
          <p:cNvSpPr>
            <a:spLocks noChangeShapeType="1"/>
          </p:cNvSpPr>
          <p:nvPr/>
        </p:nvSpPr>
        <p:spPr bwMode="auto">
          <a:xfrm flipV="1">
            <a:off x="4481513" y="2663825"/>
            <a:ext cx="2205037" cy="215900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30" name="Line 182"/>
          <p:cNvSpPr>
            <a:spLocks noChangeShapeType="1"/>
          </p:cNvSpPr>
          <p:nvPr/>
        </p:nvSpPr>
        <p:spPr bwMode="auto">
          <a:xfrm>
            <a:off x="4392613" y="2933700"/>
            <a:ext cx="2293937" cy="450850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32" name="Line 184"/>
          <p:cNvSpPr>
            <a:spLocks noChangeShapeType="1"/>
          </p:cNvSpPr>
          <p:nvPr/>
        </p:nvSpPr>
        <p:spPr bwMode="auto">
          <a:xfrm>
            <a:off x="4346575" y="2933700"/>
            <a:ext cx="2295525" cy="1216025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33" name="Line 185"/>
          <p:cNvSpPr>
            <a:spLocks noChangeShapeType="1"/>
          </p:cNvSpPr>
          <p:nvPr/>
        </p:nvSpPr>
        <p:spPr bwMode="auto">
          <a:xfrm>
            <a:off x="4302125" y="2933700"/>
            <a:ext cx="2339975" cy="1935163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34" name="Line 186"/>
          <p:cNvSpPr>
            <a:spLocks noChangeShapeType="1"/>
          </p:cNvSpPr>
          <p:nvPr/>
        </p:nvSpPr>
        <p:spPr bwMode="auto">
          <a:xfrm>
            <a:off x="4305300" y="2984500"/>
            <a:ext cx="2336800" cy="2605088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35" name="Line 187"/>
          <p:cNvSpPr>
            <a:spLocks noChangeShapeType="1"/>
          </p:cNvSpPr>
          <p:nvPr/>
        </p:nvSpPr>
        <p:spPr bwMode="auto">
          <a:xfrm>
            <a:off x="4260850" y="2984500"/>
            <a:ext cx="2425700" cy="3459163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208" name="Text Box 160"/>
          <p:cNvSpPr txBox="1">
            <a:spLocks noChangeArrowheads="1"/>
          </p:cNvSpPr>
          <p:nvPr/>
        </p:nvSpPr>
        <p:spPr bwMode="auto">
          <a:xfrm>
            <a:off x="6399213" y="2060575"/>
            <a:ext cx="1692275" cy="274638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>
                <a:latin typeface="Times New Roman" pitchFamily="18" charset="0"/>
                <a:cs typeface="Times New Roman" pitchFamily="18" charset="0"/>
              </a:rPr>
              <a:t>Contraction musculaire</a:t>
            </a:r>
          </a:p>
        </p:txBody>
      </p:sp>
      <p:sp>
        <p:nvSpPr>
          <p:cNvPr id="2209" name="Text Box 161"/>
          <p:cNvSpPr txBox="1">
            <a:spLocks noChangeArrowheads="1"/>
          </p:cNvSpPr>
          <p:nvPr/>
        </p:nvSpPr>
        <p:spPr bwMode="auto">
          <a:xfrm>
            <a:off x="6165850" y="476250"/>
            <a:ext cx="2159000" cy="274638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>
                <a:latin typeface="Times New Roman" pitchFamily="18" charset="0"/>
                <a:cs typeface="Times New Roman" pitchFamily="18" charset="0"/>
              </a:rPr>
              <a:t>Développement, myélinisation</a:t>
            </a:r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5827713" y="2781300"/>
            <a:ext cx="2835275" cy="274638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>
                <a:latin typeface="Times New Roman" pitchFamily="18" charset="0"/>
                <a:cs typeface="Times New Roman" pitchFamily="18" charset="0"/>
              </a:rPr>
              <a:t>Augmentation du débit, de la fréquence …</a:t>
            </a:r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6633369" y="1268413"/>
            <a:ext cx="1223963" cy="274637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>
                <a:solidFill>
                  <a:srgbClr val="004C00"/>
                </a:solidFill>
                <a:latin typeface="Times New Roman" pitchFamily="18" charset="0"/>
                <a:cs typeface="Times New Roman" pitchFamily="18" charset="0"/>
              </a:rPr>
              <a:t>Béta-stimulant</a:t>
            </a:r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6165850" y="5133975"/>
            <a:ext cx="2159000" cy="274638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>
                <a:latin typeface="Times New Roman" pitchFamily="18" charset="0"/>
                <a:cs typeface="Times New Roman" pitchFamily="18" charset="0"/>
              </a:rPr>
              <a:t>Stimulation de l’hématopoïèse</a:t>
            </a:r>
          </a:p>
        </p:txBody>
      </p:sp>
      <p:sp>
        <p:nvSpPr>
          <p:cNvPr id="2223" name="Text Box 175"/>
          <p:cNvSpPr txBox="1">
            <a:spLocks noChangeArrowheads="1"/>
          </p:cNvSpPr>
          <p:nvPr/>
        </p:nvSpPr>
        <p:spPr bwMode="auto">
          <a:xfrm>
            <a:off x="5647531" y="5762625"/>
            <a:ext cx="3195638" cy="457200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>
                <a:latin typeface="Times New Roman" pitchFamily="18" charset="0"/>
                <a:cs typeface="Times New Roman" pitchFamily="18" charset="0"/>
              </a:rPr>
              <a:t>↑° métabolisme de base : anabolisme protéique, calorigenèse, hyperglycémie, </a:t>
            </a:r>
            <a:r>
              <a:rPr lang="fr-FR" sz="1200">
                <a:latin typeface="Times New Roman" pitchFamily="18" charset="0"/>
              </a:rPr>
              <a:t>↓° </a:t>
            </a:r>
            <a:r>
              <a:rPr lang="fr-FR" sz="1200">
                <a:latin typeface="Times New Roman" pitchFamily="18" charset="0"/>
                <a:cs typeface="Times New Roman" pitchFamily="18" charset="0"/>
              </a:rPr>
              <a:t>masse adipeuse</a:t>
            </a:r>
          </a:p>
        </p:txBody>
      </p:sp>
      <p:sp>
        <p:nvSpPr>
          <p:cNvPr id="2224" name="Text Box 176"/>
          <p:cNvSpPr txBox="1">
            <a:spLocks noChangeArrowheads="1"/>
          </p:cNvSpPr>
          <p:nvPr/>
        </p:nvSpPr>
        <p:spPr bwMode="auto">
          <a:xfrm>
            <a:off x="5607050" y="3548063"/>
            <a:ext cx="3276600" cy="274637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 dirty="0">
                <a:latin typeface="Times New Roman" pitchFamily="18" charset="0"/>
              </a:rPr>
              <a:t>↑° 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filtration glomérulaire et du débit sanguin rénal</a:t>
            </a:r>
          </a:p>
        </p:txBody>
      </p:sp>
      <p:sp>
        <p:nvSpPr>
          <p:cNvPr id="2225" name="Text Box 177"/>
          <p:cNvSpPr txBox="1">
            <a:spLocks noChangeArrowheads="1"/>
          </p:cNvSpPr>
          <p:nvPr/>
        </p:nvSpPr>
        <p:spPr bwMode="auto">
          <a:xfrm>
            <a:off x="5760244" y="4329113"/>
            <a:ext cx="2970212" cy="274637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>
                <a:latin typeface="Times New Roman" pitchFamily="18" charset="0"/>
                <a:cs typeface="Times New Roman" pitchFamily="18" charset="0"/>
              </a:rPr>
              <a:t>Augmentation du remodelage (résorption ++)</a:t>
            </a:r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7785100" y="6354763"/>
            <a:ext cx="792162" cy="274637"/>
          </a:xfrm>
          <a:prstGeom prst="rect">
            <a:avLst/>
          </a:prstGeom>
          <a:solidFill>
            <a:srgbClr val="CCFFCC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Libido …</a:t>
            </a:r>
          </a:p>
        </p:txBody>
      </p:sp>
      <p:sp>
        <p:nvSpPr>
          <p:cNvPr id="2193" name="Oval 145"/>
          <p:cNvSpPr>
            <a:spLocks noChangeArrowheads="1"/>
          </p:cNvSpPr>
          <p:nvPr/>
        </p:nvSpPr>
        <p:spPr bwMode="auto">
          <a:xfrm>
            <a:off x="3851275" y="2701925"/>
            <a:ext cx="647700" cy="360363"/>
          </a:xfrm>
          <a:prstGeom prst="ellipse">
            <a:avLst/>
          </a:prstGeom>
          <a:gradFill rotWithShape="1"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baseline="-25000">
              <a:solidFill>
                <a:srgbClr val="0000CC"/>
              </a:solidFill>
            </a:endParaRPr>
          </a:p>
        </p:txBody>
      </p:sp>
      <p:sp>
        <p:nvSpPr>
          <p:cNvPr id="2198" name="Text Box 150"/>
          <p:cNvSpPr txBox="1">
            <a:spLocks noChangeArrowheads="1"/>
          </p:cNvSpPr>
          <p:nvPr/>
        </p:nvSpPr>
        <p:spPr bwMode="auto">
          <a:xfrm>
            <a:off x="3983038" y="266382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0000CC"/>
                </a:solidFill>
              </a:rPr>
              <a:t>T</a:t>
            </a:r>
            <a:r>
              <a:rPr lang="fr-FR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2236" name="Line 188"/>
          <p:cNvSpPr>
            <a:spLocks noChangeShapeType="1"/>
          </p:cNvSpPr>
          <p:nvPr/>
        </p:nvSpPr>
        <p:spPr bwMode="auto">
          <a:xfrm flipV="1">
            <a:off x="2727325" y="4329113"/>
            <a:ext cx="1169988" cy="620712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2190" name="Oval 142"/>
          <p:cNvSpPr>
            <a:spLocks noChangeArrowheads="1"/>
          </p:cNvSpPr>
          <p:nvPr/>
        </p:nvSpPr>
        <p:spPr bwMode="auto">
          <a:xfrm>
            <a:off x="2124075" y="4797425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baseline="-25000"/>
          </a:p>
        </p:txBody>
      </p:sp>
      <p:sp>
        <p:nvSpPr>
          <p:cNvPr id="2196" name="Text Box 148"/>
          <p:cNvSpPr txBox="1">
            <a:spLocks noChangeArrowheads="1"/>
          </p:cNvSpPr>
          <p:nvPr/>
        </p:nvSpPr>
        <p:spPr bwMode="auto">
          <a:xfrm>
            <a:off x="2254250" y="477202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00CC"/>
                </a:solidFill>
              </a:rPr>
              <a:t>T</a:t>
            </a:r>
            <a:r>
              <a:rPr lang="fr-FR" baseline="-25000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65" name="Ellipse 64"/>
          <p:cNvSpPr/>
          <p:nvPr/>
        </p:nvSpPr>
        <p:spPr>
          <a:xfrm>
            <a:off x="1460500" y="30289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66" name="Ellipse 65"/>
          <p:cNvSpPr/>
          <p:nvPr/>
        </p:nvSpPr>
        <p:spPr>
          <a:xfrm>
            <a:off x="1460500" y="138430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67" name="Ellipse 66"/>
          <p:cNvSpPr/>
          <p:nvPr/>
        </p:nvSpPr>
        <p:spPr>
          <a:xfrm>
            <a:off x="2571750" y="23177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5C5"/>
              </a:gs>
              <a:gs pos="100000">
                <a:srgbClr val="FF4F4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76</Words>
  <Application>Microsoft Office PowerPoint</Application>
  <PresentationFormat>Affichage à l'écran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32</cp:revision>
  <dcterms:created xsi:type="dcterms:W3CDTF">2008-07-23T07:21:36Z</dcterms:created>
  <dcterms:modified xsi:type="dcterms:W3CDTF">2008-07-23T09:05:34Z</dcterms:modified>
</cp:coreProperties>
</file>