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97"/>
          <p:cNvSpPr>
            <a:spLocks noChangeArrowheads="1"/>
          </p:cNvSpPr>
          <p:nvPr/>
        </p:nvSpPr>
        <p:spPr bwMode="auto">
          <a:xfrm>
            <a:off x="2843213" y="2276475"/>
            <a:ext cx="5113337" cy="2663825"/>
          </a:xfrm>
          <a:prstGeom prst="roundRect">
            <a:avLst>
              <a:gd name="adj" fmla="val 16667"/>
            </a:avLst>
          </a:prstGeom>
          <a:solidFill>
            <a:srgbClr val="DDEBFF">
              <a:alpha val="8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5400000">
            <a:off x="-307974" y="3887787"/>
            <a:ext cx="3313112" cy="2627313"/>
          </a:xfrm>
          <a:prstGeom prst="roundRect">
            <a:avLst>
              <a:gd name="adj" fmla="val 16667"/>
            </a:avLst>
          </a:prstGeom>
          <a:solidFill>
            <a:srgbClr val="FFE8D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86"/>
          <p:cNvSpPr>
            <a:spLocks noChangeArrowheads="1"/>
          </p:cNvSpPr>
          <p:nvPr/>
        </p:nvSpPr>
        <p:spPr bwMode="auto">
          <a:xfrm>
            <a:off x="1042988" y="4797425"/>
            <a:ext cx="647700" cy="79057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5400000">
            <a:off x="-672306" y="850106"/>
            <a:ext cx="3429000" cy="1728788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50825" y="2598738"/>
            <a:ext cx="1512888" cy="366712"/>
          </a:xfrm>
          <a:prstGeom prst="rect">
            <a:avLst/>
          </a:prstGeom>
          <a:solidFill>
            <a:srgbClr val="7FE1D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Bases puriques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156325" y="3500438"/>
            <a:ext cx="792163" cy="517525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latin typeface="Times New Roman" pitchFamily="18" charset="0"/>
              </a:rPr>
              <a:t>Xanthine oxydase</a:t>
            </a:r>
          </a:p>
        </p:txBody>
      </p:sp>
      <p:sp>
        <p:nvSpPr>
          <p:cNvPr id="24" name="Text Box 59"/>
          <p:cNvSpPr txBox="1">
            <a:spLocks noChangeArrowheads="1"/>
          </p:cNvSpPr>
          <p:nvPr/>
        </p:nvSpPr>
        <p:spPr bwMode="auto">
          <a:xfrm>
            <a:off x="3228975" y="2601913"/>
            <a:ext cx="1512888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Bases puriques</a:t>
            </a:r>
          </a:p>
        </p:txBody>
      </p:sp>
      <p:sp>
        <p:nvSpPr>
          <p:cNvPr id="25" name="Line 60"/>
          <p:cNvSpPr>
            <a:spLocks noChangeShapeType="1"/>
          </p:cNvSpPr>
          <p:nvPr/>
        </p:nvSpPr>
        <p:spPr bwMode="auto">
          <a:xfrm flipV="1">
            <a:off x="1763713" y="2781300"/>
            <a:ext cx="1439862" cy="0"/>
          </a:xfrm>
          <a:prstGeom prst="line">
            <a:avLst/>
          </a:prstGeom>
          <a:noFill/>
          <a:ln w="34925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V="1">
            <a:off x="1908175" y="2852738"/>
            <a:ext cx="1295400" cy="100806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V="1">
            <a:off x="3059113" y="4724400"/>
            <a:ext cx="792162" cy="100965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124075" y="3213100"/>
            <a:ext cx="574675" cy="366713"/>
          </a:xfrm>
          <a:prstGeom prst="rect">
            <a:avLst/>
          </a:prstGeom>
          <a:solidFill>
            <a:srgbClr val="B3FFB3">
              <a:alpha val="7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10%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24075" y="2592388"/>
            <a:ext cx="574675" cy="366712"/>
          </a:xfrm>
          <a:prstGeom prst="rect">
            <a:avLst/>
          </a:prstGeom>
          <a:solidFill>
            <a:srgbClr val="B3FFB3">
              <a:alpha val="7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20%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3165475" y="5445125"/>
            <a:ext cx="576263" cy="366713"/>
          </a:xfrm>
          <a:prstGeom prst="rect">
            <a:avLst/>
          </a:prstGeom>
          <a:solidFill>
            <a:srgbClr val="B3FFB3">
              <a:alpha val="72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70%</a:t>
            </a:r>
          </a:p>
        </p:txBody>
      </p:sp>
      <p:sp>
        <p:nvSpPr>
          <p:cNvPr id="31" name="AutoShape 72"/>
          <p:cNvSpPr>
            <a:spLocks noChangeArrowheads="1"/>
          </p:cNvSpPr>
          <p:nvPr/>
        </p:nvSpPr>
        <p:spPr bwMode="auto">
          <a:xfrm rot="19180414">
            <a:off x="8154449" y="865732"/>
            <a:ext cx="504825" cy="1916113"/>
          </a:xfrm>
          <a:prstGeom prst="flowChartOffpageConnector">
            <a:avLst/>
          </a:prstGeom>
          <a:gradFill flip="none"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  <a:tileRect/>
          </a:gra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73"/>
          <p:cNvSpPr>
            <a:spLocks noChangeArrowheads="1"/>
          </p:cNvSpPr>
          <p:nvPr/>
        </p:nvSpPr>
        <p:spPr bwMode="auto">
          <a:xfrm rot="19180414">
            <a:off x="6792006" y="98268"/>
            <a:ext cx="1320800" cy="126841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>
            <a:off x="3778250" y="3284538"/>
            <a:ext cx="1588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" name="Line 79"/>
          <p:cNvSpPr>
            <a:spLocks noChangeShapeType="1"/>
          </p:cNvSpPr>
          <p:nvPr/>
        </p:nvSpPr>
        <p:spPr bwMode="auto">
          <a:xfrm>
            <a:off x="4930775" y="3140075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5" name="Line 80"/>
          <p:cNvSpPr>
            <a:spLocks noChangeShapeType="1"/>
          </p:cNvSpPr>
          <p:nvPr/>
        </p:nvSpPr>
        <p:spPr bwMode="auto">
          <a:xfrm>
            <a:off x="4427538" y="32845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" name="AutoShape 81"/>
          <p:cNvSpPr>
            <a:spLocks noChangeArrowheads="1"/>
          </p:cNvSpPr>
          <p:nvPr/>
        </p:nvSpPr>
        <p:spPr bwMode="auto">
          <a:xfrm rot="5400000">
            <a:off x="7199313" y="4724400"/>
            <a:ext cx="2160588" cy="1728787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Oval 87"/>
          <p:cNvSpPr>
            <a:spLocks noChangeArrowheads="1"/>
          </p:cNvSpPr>
          <p:nvPr/>
        </p:nvSpPr>
        <p:spPr bwMode="auto">
          <a:xfrm>
            <a:off x="3994150" y="2924175"/>
            <a:ext cx="936625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3935413" y="2936875"/>
            <a:ext cx="1081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Guanine </a:t>
            </a:r>
          </a:p>
        </p:txBody>
      </p:sp>
      <p:sp>
        <p:nvSpPr>
          <p:cNvPr id="39" name="Oval 88"/>
          <p:cNvSpPr>
            <a:spLocks noChangeArrowheads="1"/>
          </p:cNvSpPr>
          <p:nvPr/>
        </p:nvSpPr>
        <p:spPr bwMode="auto">
          <a:xfrm>
            <a:off x="3057525" y="2924175"/>
            <a:ext cx="936625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3024188" y="293687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Adénine</a:t>
            </a:r>
          </a:p>
        </p:txBody>
      </p:sp>
      <p:sp>
        <p:nvSpPr>
          <p:cNvPr id="41" name="Oval 89"/>
          <p:cNvSpPr>
            <a:spLocks noChangeArrowheads="1"/>
          </p:cNvSpPr>
          <p:nvPr/>
        </p:nvSpPr>
        <p:spPr bwMode="auto">
          <a:xfrm>
            <a:off x="3562350" y="4170363"/>
            <a:ext cx="1152525" cy="6477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3562350" y="4148138"/>
            <a:ext cx="11525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>
                <a:latin typeface="Times New Roman" pitchFamily="18" charset="0"/>
              </a:rPr>
              <a:t>Ac inosinique</a:t>
            </a:r>
          </a:p>
        </p:txBody>
      </p:sp>
      <p:sp>
        <p:nvSpPr>
          <p:cNvPr id="43" name="Line 90"/>
          <p:cNvSpPr>
            <a:spLocks noChangeShapeType="1"/>
          </p:cNvSpPr>
          <p:nvPr/>
        </p:nvSpPr>
        <p:spPr bwMode="auto">
          <a:xfrm>
            <a:off x="4714875" y="44831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4" name="Line 91"/>
          <p:cNvSpPr>
            <a:spLocks noChangeShapeType="1"/>
          </p:cNvSpPr>
          <p:nvPr/>
        </p:nvSpPr>
        <p:spPr bwMode="auto">
          <a:xfrm flipH="1" flipV="1">
            <a:off x="5867400" y="3357563"/>
            <a:ext cx="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5" name="Line 95"/>
          <p:cNvSpPr>
            <a:spLocks noChangeShapeType="1"/>
          </p:cNvSpPr>
          <p:nvPr/>
        </p:nvSpPr>
        <p:spPr bwMode="auto">
          <a:xfrm>
            <a:off x="6372225" y="31400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" name="Oval 98"/>
          <p:cNvSpPr>
            <a:spLocks noChangeArrowheads="1"/>
          </p:cNvSpPr>
          <p:nvPr/>
        </p:nvSpPr>
        <p:spPr bwMode="auto">
          <a:xfrm>
            <a:off x="501650" y="3716338"/>
            <a:ext cx="1584325" cy="36036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476250" y="369093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Ac. nucléiques</a:t>
            </a:r>
          </a:p>
        </p:txBody>
      </p:sp>
      <p:sp>
        <p:nvSpPr>
          <p:cNvPr id="48" name="Freeform 105"/>
          <p:cNvSpPr>
            <a:spLocks/>
          </p:cNvSpPr>
          <p:nvPr/>
        </p:nvSpPr>
        <p:spPr bwMode="auto">
          <a:xfrm>
            <a:off x="744538" y="4797425"/>
            <a:ext cx="2314575" cy="1655763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7" y="453"/>
              </a:cxn>
              <a:cxn ang="0">
                <a:pos x="143" y="907"/>
              </a:cxn>
              <a:cxn ang="0">
                <a:pos x="687" y="1043"/>
              </a:cxn>
              <a:cxn ang="0">
                <a:pos x="1141" y="907"/>
              </a:cxn>
              <a:cxn ang="0">
                <a:pos x="1458" y="590"/>
              </a:cxn>
            </a:cxnLst>
            <a:rect l="0" t="0" r="r" b="b"/>
            <a:pathLst>
              <a:path w="1458" h="1043">
                <a:moveTo>
                  <a:pt x="98" y="0"/>
                </a:moveTo>
                <a:cubicBezTo>
                  <a:pt x="49" y="151"/>
                  <a:pt x="0" y="302"/>
                  <a:pt x="7" y="453"/>
                </a:cubicBezTo>
                <a:cubicBezTo>
                  <a:pt x="14" y="604"/>
                  <a:pt x="30" y="809"/>
                  <a:pt x="143" y="907"/>
                </a:cubicBezTo>
                <a:cubicBezTo>
                  <a:pt x="256" y="1005"/>
                  <a:pt x="521" y="1043"/>
                  <a:pt x="687" y="1043"/>
                </a:cubicBezTo>
                <a:cubicBezTo>
                  <a:pt x="853" y="1043"/>
                  <a:pt x="1013" y="982"/>
                  <a:pt x="1141" y="907"/>
                </a:cubicBezTo>
                <a:cubicBezTo>
                  <a:pt x="1269" y="832"/>
                  <a:pt x="1405" y="643"/>
                  <a:pt x="1458" y="590"/>
                </a:cubicBezTo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49" name="Group 108"/>
          <p:cNvGrpSpPr>
            <a:grpSpLocks/>
          </p:cNvGrpSpPr>
          <p:nvPr/>
        </p:nvGrpSpPr>
        <p:grpSpPr bwMode="auto">
          <a:xfrm>
            <a:off x="428625" y="4416425"/>
            <a:ext cx="1236663" cy="381000"/>
            <a:chOff x="158" y="2782"/>
            <a:chExt cx="779" cy="24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Oval 102"/>
            <p:cNvSpPr>
              <a:spLocks noChangeArrowheads="1"/>
            </p:cNvSpPr>
            <p:nvPr/>
          </p:nvSpPr>
          <p:spPr bwMode="auto">
            <a:xfrm>
              <a:off x="158" y="2795"/>
              <a:ext cx="772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166" y="278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Ribose-5P</a:t>
              </a:r>
            </a:p>
          </p:txBody>
        </p:sp>
      </p:grpSp>
      <p:grpSp>
        <p:nvGrpSpPr>
          <p:cNvPr id="52" name="Group 107"/>
          <p:cNvGrpSpPr>
            <a:grpSpLocks/>
          </p:cNvGrpSpPr>
          <p:nvPr/>
        </p:nvGrpSpPr>
        <p:grpSpPr bwMode="auto">
          <a:xfrm>
            <a:off x="395288" y="5661025"/>
            <a:ext cx="936625" cy="431800"/>
            <a:chOff x="241" y="3521"/>
            <a:chExt cx="590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3" name="Oval 103"/>
            <p:cNvSpPr>
              <a:spLocks noChangeArrowheads="1"/>
            </p:cNvSpPr>
            <p:nvPr/>
          </p:nvSpPr>
          <p:spPr bwMode="auto">
            <a:xfrm>
              <a:off x="295" y="3521"/>
              <a:ext cx="453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241" y="3537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PRPP</a:t>
              </a:r>
            </a:p>
          </p:txBody>
        </p:sp>
      </p:grpSp>
      <p:grpSp>
        <p:nvGrpSpPr>
          <p:cNvPr id="55" name="Group 106"/>
          <p:cNvGrpSpPr>
            <a:grpSpLocks/>
          </p:cNvGrpSpPr>
          <p:nvPr/>
        </p:nvGrpSpPr>
        <p:grpSpPr bwMode="auto">
          <a:xfrm>
            <a:off x="2124075" y="6084888"/>
            <a:ext cx="647700" cy="368300"/>
            <a:chOff x="1271" y="3833"/>
            <a:chExt cx="408" cy="23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Oval 104"/>
            <p:cNvSpPr>
              <a:spLocks noChangeArrowheads="1"/>
            </p:cNvSpPr>
            <p:nvPr/>
          </p:nvSpPr>
          <p:spPr bwMode="auto">
            <a:xfrm>
              <a:off x="1292" y="3838"/>
              <a:ext cx="363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271" y="3833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PRA</a:t>
              </a:r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95288" y="4941888"/>
            <a:ext cx="863600" cy="51752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PRPP synthétase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147763" y="6292850"/>
            <a:ext cx="687387" cy="30480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GPRAT</a:t>
            </a:r>
          </a:p>
        </p:txBody>
      </p:sp>
      <p:sp>
        <p:nvSpPr>
          <p:cNvPr id="60" name="Oval 109"/>
          <p:cNvSpPr>
            <a:spLocks noChangeArrowheads="1"/>
          </p:cNvSpPr>
          <p:nvPr/>
        </p:nvSpPr>
        <p:spPr bwMode="auto">
          <a:xfrm>
            <a:off x="5364163" y="2936875"/>
            <a:ext cx="1008062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362575" y="2949575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Xanthine</a:t>
            </a:r>
          </a:p>
        </p:txBody>
      </p:sp>
      <p:sp>
        <p:nvSpPr>
          <p:cNvPr id="62" name="Oval 110"/>
          <p:cNvSpPr>
            <a:spLocks noChangeArrowheads="1"/>
          </p:cNvSpPr>
          <p:nvPr/>
        </p:nvSpPr>
        <p:spPr bwMode="auto">
          <a:xfrm>
            <a:off x="5148263" y="4221163"/>
            <a:ext cx="15113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5218113" y="4233863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Hypoxanthine </a:t>
            </a:r>
          </a:p>
        </p:txBody>
      </p:sp>
      <p:sp>
        <p:nvSpPr>
          <p:cNvPr id="64" name="Freeform 111"/>
          <p:cNvSpPr>
            <a:spLocks/>
          </p:cNvSpPr>
          <p:nvPr/>
        </p:nvSpPr>
        <p:spPr bwMode="auto">
          <a:xfrm>
            <a:off x="7164388" y="836613"/>
            <a:ext cx="1655762" cy="1944687"/>
          </a:xfrm>
          <a:custGeom>
            <a:avLst/>
            <a:gdLst/>
            <a:ahLst/>
            <a:cxnLst>
              <a:cxn ang="0">
                <a:pos x="68" y="1186"/>
              </a:cxn>
              <a:cxn ang="0">
                <a:pos x="68" y="143"/>
              </a:cxn>
              <a:cxn ang="0">
                <a:pos x="476" y="325"/>
              </a:cxn>
              <a:cxn ang="0">
                <a:pos x="386" y="687"/>
              </a:cxn>
              <a:cxn ang="0">
                <a:pos x="703" y="687"/>
              </a:cxn>
              <a:cxn ang="0">
                <a:pos x="930" y="914"/>
              </a:cxn>
            </a:cxnLst>
            <a:rect l="0" t="0" r="r" b="b"/>
            <a:pathLst>
              <a:path w="930" h="1186">
                <a:moveTo>
                  <a:pt x="68" y="1186"/>
                </a:moveTo>
                <a:cubicBezTo>
                  <a:pt x="34" y="736"/>
                  <a:pt x="0" y="286"/>
                  <a:pt x="68" y="143"/>
                </a:cubicBezTo>
                <a:cubicBezTo>
                  <a:pt x="136" y="0"/>
                  <a:pt x="423" y="234"/>
                  <a:pt x="476" y="325"/>
                </a:cubicBezTo>
                <a:cubicBezTo>
                  <a:pt x="529" y="416"/>
                  <a:pt x="348" y="627"/>
                  <a:pt x="386" y="687"/>
                </a:cubicBezTo>
                <a:cubicBezTo>
                  <a:pt x="424" y="747"/>
                  <a:pt x="612" y="649"/>
                  <a:pt x="703" y="687"/>
                </a:cubicBezTo>
                <a:cubicBezTo>
                  <a:pt x="794" y="725"/>
                  <a:pt x="862" y="819"/>
                  <a:pt x="930" y="91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5" name="Freeform 112"/>
          <p:cNvSpPr>
            <a:spLocks/>
          </p:cNvSpPr>
          <p:nvPr/>
        </p:nvSpPr>
        <p:spPr bwMode="auto">
          <a:xfrm>
            <a:off x="7435850" y="3429000"/>
            <a:ext cx="863600" cy="2160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" y="680"/>
              </a:cxn>
              <a:cxn ang="0">
                <a:pos x="544" y="1678"/>
              </a:cxn>
            </a:cxnLst>
            <a:rect l="0" t="0" r="r" b="b"/>
            <a:pathLst>
              <a:path w="544" h="1678">
                <a:moveTo>
                  <a:pt x="0" y="0"/>
                </a:moveTo>
                <a:cubicBezTo>
                  <a:pt x="181" y="200"/>
                  <a:pt x="362" y="400"/>
                  <a:pt x="453" y="680"/>
                </a:cubicBezTo>
                <a:cubicBezTo>
                  <a:pt x="544" y="960"/>
                  <a:pt x="544" y="1319"/>
                  <a:pt x="544" y="167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66" name="Group 84"/>
          <p:cNvGrpSpPr>
            <a:grpSpLocks/>
          </p:cNvGrpSpPr>
          <p:nvPr/>
        </p:nvGrpSpPr>
        <p:grpSpPr bwMode="auto">
          <a:xfrm>
            <a:off x="6948488" y="2746375"/>
            <a:ext cx="817562" cy="792163"/>
            <a:chOff x="3424" y="891"/>
            <a:chExt cx="515" cy="4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7" name="Oval 83"/>
            <p:cNvSpPr>
              <a:spLocks noChangeArrowheads="1"/>
            </p:cNvSpPr>
            <p:nvPr/>
          </p:nvSpPr>
          <p:spPr bwMode="auto">
            <a:xfrm>
              <a:off x="3424" y="891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3440" y="911"/>
              <a:ext cx="4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Ac. urique </a:t>
              </a:r>
            </a:p>
          </p:txBody>
        </p:sp>
      </p:grpSp>
      <p:sp>
        <p:nvSpPr>
          <p:cNvPr id="69" name="Text Box 113"/>
          <p:cNvSpPr txBox="1">
            <a:spLocks noChangeArrowheads="1"/>
          </p:cNvSpPr>
          <p:nvPr/>
        </p:nvSpPr>
        <p:spPr bwMode="auto">
          <a:xfrm>
            <a:off x="8243888" y="1700213"/>
            <a:ext cx="720725" cy="366712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~80%</a:t>
            </a:r>
          </a:p>
        </p:txBody>
      </p:sp>
      <p:sp>
        <p:nvSpPr>
          <p:cNvPr id="70" name="Text Box 114"/>
          <p:cNvSpPr txBox="1">
            <a:spLocks noChangeArrowheads="1"/>
          </p:cNvSpPr>
          <p:nvPr/>
        </p:nvSpPr>
        <p:spPr bwMode="auto">
          <a:xfrm>
            <a:off x="8053388" y="4076700"/>
            <a:ext cx="695325" cy="366713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~20%</a:t>
            </a:r>
          </a:p>
        </p:txBody>
      </p:sp>
      <p:grpSp>
        <p:nvGrpSpPr>
          <p:cNvPr id="71" name="Group 121"/>
          <p:cNvGrpSpPr>
            <a:grpSpLocks/>
          </p:cNvGrpSpPr>
          <p:nvPr/>
        </p:nvGrpSpPr>
        <p:grpSpPr bwMode="auto">
          <a:xfrm>
            <a:off x="7740650" y="5589588"/>
            <a:ext cx="1081088" cy="431800"/>
            <a:chOff x="4876" y="3838"/>
            <a:chExt cx="681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" name="Oval 115"/>
            <p:cNvSpPr>
              <a:spLocks noChangeArrowheads="1"/>
            </p:cNvSpPr>
            <p:nvPr/>
          </p:nvSpPr>
          <p:spPr bwMode="auto">
            <a:xfrm>
              <a:off x="4876" y="3838"/>
              <a:ext cx="680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3" name="Text Box 96"/>
            <p:cNvSpPr txBox="1">
              <a:spLocks noChangeArrowheads="1"/>
            </p:cNvSpPr>
            <p:nvPr/>
          </p:nvSpPr>
          <p:spPr bwMode="auto">
            <a:xfrm>
              <a:off x="4876" y="3846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4000" rIns="54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Allantoïne </a:t>
              </a:r>
            </a:p>
          </p:txBody>
        </p:sp>
      </p:grpSp>
      <p:sp>
        <p:nvSpPr>
          <p:cNvPr id="74" name="Line 116"/>
          <p:cNvSpPr>
            <a:spLocks noChangeShapeType="1"/>
          </p:cNvSpPr>
          <p:nvPr/>
        </p:nvSpPr>
        <p:spPr bwMode="auto">
          <a:xfrm>
            <a:off x="1042988" y="654050"/>
            <a:ext cx="0" cy="1944688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430213" y="1230313"/>
            <a:ext cx="1225550" cy="730250"/>
          </a:xfrm>
          <a:prstGeom prst="rect">
            <a:avLst/>
          </a:prstGeom>
          <a:solidFill>
            <a:srgbClr val="FFFF00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/>
            <a:r>
              <a:rPr lang="fr-FR" sz="1400" dirty="0">
                <a:latin typeface="Times New Roman" pitchFamily="18" charset="0"/>
              </a:rPr>
              <a:t>Nucléases</a:t>
            </a:r>
          </a:p>
          <a:p>
            <a:pPr algn="ctr"/>
            <a:r>
              <a:rPr lang="fr-FR" sz="1400" dirty="0" err="1">
                <a:latin typeface="Times New Roman" pitchFamily="18" charset="0"/>
              </a:rPr>
              <a:t>Nucléotidases</a:t>
            </a:r>
            <a:endParaRPr lang="fr-FR" sz="1400" dirty="0">
              <a:latin typeface="Times New Roman" pitchFamily="18" charset="0"/>
            </a:endParaRPr>
          </a:p>
          <a:p>
            <a:pPr algn="ctr"/>
            <a:r>
              <a:rPr lang="fr-FR" sz="1400" dirty="0" err="1">
                <a:latin typeface="Times New Roman" pitchFamily="18" charset="0"/>
              </a:rPr>
              <a:t>Nucléosidases</a:t>
            </a:r>
            <a:endParaRPr lang="fr-FR" sz="1400" dirty="0">
              <a:latin typeface="Times New Roman" pitchFamily="18" charset="0"/>
            </a:endParaRPr>
          </a:p>
        </p:txBody>
      </p:sp>
      <p:sp>
        <p:nvSpPr>
          <p:cNvPr id="76" name="Line 117"/>
          <p:cNvSpPr>
            <a:spLocks noChangeShapeType="1"/>
          </p:cNvSpPr>
          <p:nvPr/>
        </p:nvSpPr>
        <p:spPr bwMode="auto">
          <a:xfrm flipH="1">
            <a:off x="5867400" y="3789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7" name="Line 118"/>
          <p:cNvSpPr>
            <a:spLocks noChangeShapeType="1"/>
          </p:cNvSpPr>
          <p:nvPr/>
        </p:nvSpPr>
        <p:spPr bwMode="auto">
          <a:xfrm flipV="1">
            <a:off x="6588125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6687244" y="490519"/>
            <a:ext cx="720725" cy="366713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79" name="Text Box 119"/>
          <p:cNvSpPr txBox="1">
            <a:spLocks noChangeArrowheads="1"/>
          </p:cNvSpPr>
          <p:nvPr/>
        </p:nvSpPr>
        <p:spPr bwMode="auto">
          <a:xfrm>
            <a:off x="468313" y="0"/>
            <a:ext cx="1223962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INTESTIN</a:t>
            </a:r>
          </a:p>
        </p:txBody>
      </p:sp>
      <p:grpSp>
        <p:nvGrpSpPr>
          <p:cNvPr id="80" name="Group 101"/>
          <p:cNvGrpSpPr>
            <a:grpSpLocks/>
          </p:cNvGrpSpPr>
          <p:nvPr/>
        </p:nvGrpSpPr>
        <p:grpSpPr bwMode="auto">
          <a:xfrm>
            <a:off x="214313" y="450850"/>
            <a:ext cx="1655762" cy="385763"/>
            <a:chOff x="1202" y="436"/>
            <a:chExt cx="1043" cy="24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1" name="Oval 99"/>
            <p:cNvSpPr>
              <a:spLocks noChangeArrowheads="1"/>
            </p:cNvSpPr>
            <p:nvPr/>
          </p:nvSpPr>
          <p:spPr bwMode="auto">
            <a:xfrm>
              <a:off x="1218" y="452"/>
              <a:ext cx="998" cy="227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1202" y="436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Ac. nucléiques</a:t>
              </a:r>
            </a:p>
          </p:txBody>
        </p:sp>
      </p:grpSp>
      <p:sp>
        <p:nvSpPr>
          <p:cNvPr id="83" name="Text Box 120"/>
          <p:cNvSpPr txBox="1">
            <a:spLocks noChangeArrowheads="1"/>
          </p:cNvSpPr>
          <p:nvPr/>
        </p:nvSpPr>
        <p:spPr bwMode="auto">
          <a:xfrm>
            <a:off x="7667625" y="6286520"/>
            <a:ext cx="1223963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INTESTIN</a:t>
            </a:r>
          </a:p>
        </p:txBody>
      </p:sp>
      <p:sp>
        <p:nvSpPr>
          <p:cNvPr id="84" name="Text Box 122"/>
          <p:cNvSpPr txBox="1">
            <a:spLocks noChangeArrowheads="1"/>
          </p:cNvSpPr>
          <p:nvPr/>
        </p:nvSpPr>
        <p:spPr bwMode="auto">
          <a:xfrm>
            <a:off x="2039925" y="5000636"/>
            <a:ext cx="746125" cy="366713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TISSU</a:t>
            </a:r>
          </a:p>
        </p:txBody>
      </p:sp>
      <p:sp>
        <p:nvSpPr>
          <p:cNvPr id="85" name="Line 126"/>
          <p:cNvSpPr>
            <a:spLocks noChangeShapeType="1"/>
          </p:cNvSpPr>
          <p:nvPr/>
        </p:nvSpPr>
        <p:spPr bwMode="auto">
          <a:xfrm>
            <a:off x="5148263" y="27813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6" name="Text Box 125"/>
          <p:cNvSpPr txBox="1">
            <a:spLocks noChangeArrowheads="1"/>
          </p:cNvSpPr>
          <p:nvPr/>
        </p:nvSpPr>
        <p:spPr bwMode="auto">
          <a:xfrm>
            <a:off x="4800600" y="2527300"/>
            <a:ext cx="720725" cy="3048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latin typeface="Times New Roman" pitchFamily="18" charset="0"/>
              </a:rPr>
              <a:t>guanase</a:t>
            </a:r>
          </a:p>
        </p:txBody>
      </p:sp>
      <p:sp>
        <p:nvSpPr>
          <p:cNvPr id="87" name="Text Box 127"/>
          <p:cNvSpPr txBox="1">
            <a:spLocks noChangeArrowheads="1"/>
          </p:cNvSpPr>
          <p:nvPr/>
        </p:nvSpPr>
        <p:spPr bwMode="auto">
          <a:xfrm rot="16200000">
            <a:off x="-972341" y="5388321"/>
            <a:ext cx="2384419" cy="323165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tIns="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</a:rPr>
              <a:t>Purinosynthèse</a:t>
            </a:r>
            <a:r>
              <a:rPr lang="fr-FR" dirty="0">
                <a:latin typeface="Times New Roman" pitchFamily="18" charset="0"/>
              </a:rPr>
              <a:t> de novo</a:t>
            </a:r>
          </a:p>
        </p:txBody>
      </p:sp>
      <p:sp>
        <p:nvSpPr>
          <p:cNvPr id="88" name="Line 128"/>
          <p:cNvSpPr>
            <a:spLocks noChangeShapeType="1"/>
          </p:cNvSpPr>
          <p:nvPr/>
        </p:nvSpPr>
        <p:spPr bwMode="auto">
          <a:xfrm>
            <a:off x="5724525" y="4941888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89" name="AutoShape 129"/>
          <p:cNvSpPr>
            <a:spLocks noChangeArrowheads="1"/>
          </p:cNvSpPr>
          <p:nvPr/>
        </p:nvSpPr>
        <p:spPr bwMode="auto">
          <a:xfrm>
            <a:off x="4572000" y="5273675"/>
            <a:ext cx="2303463" cy="1584325"/>
          </a:xfrm>
          <a:prstGeom prst="roundRect">
            <a:avLst>
              <a:gd name="adj" fmla="val 16667"/>
            </a:avLst>
          </a:prstGeom>
          <a:solidFill>
            <a:srgbClr val="EBFF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" name="Text Box 130"/>
          <p:cNvSpPr txBox="1">
            <a:spLocks noChangeArrowheads="1"/>
          </p:cNvSpPr>
          <p:nvPr/>
        </p:nvSpPr>
        <p:spPr bwMode="auto">
          <a:xfrm>
            <a:off x="5219700" y="5300663"/>
            <a:ext cx="1512888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Bases puriques</a:t>
            </a:r>
          </a:p>
        </p:txBody>
      </p:sp>
      <p:sp>
        <p:nvSpPr>
          <p:cNvPr id="91" name="Text Box 139"/>
          <p:cNvSpPr txBox="1">
            <a:spLocks noChangeArrowheads="1"/>
          </p:cNvSpPr>
          <p:nvPr/>
        </p:nvSpPr>
        <p:spPr bwMode="auto">
          <a:xfrm>
            <a:off x="5148263" y="6453188"/>
            <a:ext cx="1295400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Nucléotides </a:t>
            </a:r>
          </a:p>
        </p:txBody>
      </p:sp>
      <p:sp>
        <p:nvSpPr>
          <p:cNvPr id="92" name="Line 140"/>
          <p:cNvSpPr>
            <a:spLocks noChangeShapeType="1"/>
          </p:cNvSpPr>
          <p:nvPr/>
        </p:nvSpPr>
        <p:spPr bwMode="auto">
          <a:xfrm>
            <a:off x="5795963" y="5661025"/>
            <a:ext cx="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3" name="Freeform 141"/>
          <p:cNvSpPr>
            <a:spLocks/>
          </p:cNvSpPr>
          <p:nvPr/>
        </p:nvSpPr>
        <p:spPr bwMode="auto">
          <a:xfrm>
            <a:off x="5219700" y="5661025"/>
            <a:ext cx="600075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363" y="408"/>
              </a:cxn>
            </a:cxnLst>
            <a:rect l="0" t="0" r="r" b="b"/>
            <a:pathLst>
              <a:path w="378" h="408">
                <a:moveTo>
                  <a:pt x="0" y="0"/>
                </a:moveTo>
                <a:cubicBezTo>
                  <a:pt x="129" y="34"/>
                  <a:pt x="258" y="68"/>
                  <a:pt x="318" y="136"/>
                </a:cubicBezTo>
                <a:cubicBezTo>
                  <a:pt x="378" y="204"/>
                  <a:pt x="370" y="306"/>
                  <a:pt x="363" y="40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4" name="Text Box 137"/>
          <p:cNvSpPr txBox="1">
            <a:spLocks noChangeArrowheads="1"/>
          </p:cNvSpPr>
          <p:nvPr/>
        </p:nvSpPr>
        <p:spPr bwMode="auto">
          <a:xfrm>
            <a:off x="5770563" y="5805488"/>
            <a:ext cx="720725" cy="517525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/>
            <a:r>
              <a:rPr lang="fr-FR" sz="1400">
                <a:latin typeface="Times New Roman" pitchFamily="18" charset="0"/>
              </a:rPr>
              <a:t>HGPRT</a:t>
            </a:r>
          </a:p>
          <a:p>
            <a:pPr algn="ctr"/>
            <a:r>
              <a:rPr lang="fr-FR" sz="1400">
                <a:latin typeface="Times New Roman" pitchFamily="18" charset="0"/>
              </a:rPr>
              <a:t>APRT</a:t>
            </a:r>
          </a:p>
        </p:txBody>
      </p:sp>
      <p:grpSp>
        <p:nvGrpSpPr>
          <p:cNvPr id="95" name="Group 131"/>
          <p:cNvGrpSpPr>
            <a:grpSpLocks/>
          </p:cNvGrpSpPr>
          <p:nvPr/>
        </p:nvGrpSpPr>
        <p:grpSpPr bwMode="auto">
          <a:xfrm>
            <a:off x="4427538" y="5445125"/>
            <a:ext cx="936625" cy="431800"/>
            <a:chOff x="241" y="3521"/>
            <a:chExt cx="590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6" name="Oval 132"/>
            <p:cNvSpPr>
              <a:spLocks noChangeArrowheads="1"/>
            </p:cNvSpPr>
            <p:nvPr/>
          </p:nvSpPr>
          <p:spPr bwMode="auto">
            <a:xfrm>
              <a:off x="295" y="3521"/>
              <a:ext cx="453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7" name="Text Box 133"/>
            <p:cNvSpPr txBox="1">
              <a:spLocks noChangeArrowheads="1"/>
            </p:cNvSpPr>
            <p:nvPr/>
          </p:nvSpPr>
          <p:spPr bwMode="auto">
            <a:xfrm>
              <a:off x="241" y="3537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PRPP</a:t>
              </a:r>
            </a:p>
          </p:txBody>
        </p:sp>
      </p:grpSp>
      <p:sp>
        <p:nvSpPr>
          <p:cNvPr id="2" name="Line 73"/>
          <p:cNvSpPr>
            <a:spLocks noChangeShapeType="1"/>
          </p:cNvSpPr>
          <p:nvPr/>
        </p:nvSpPr>
        <p:spPr bwMode="auto">
          <a:xfrm flipH="1">
            <a:off x="1835150" y="692150"/>
            <a:ext cx="504825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3" name="Line 74"/>
          <p:cNvSpPr>
            <a:spLocks noChangeShapeType="1"/>
          </p:cNvSpPr>
          <p:nvPr/>
        </p:nvSpPr>
        <p:spPr bwMode="auto">
          <a:xfrm flipH="1">
            <a:off x="1187450" y="5229225"/>
            <a:ext cx="4318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" name="Line 75"/>
          <p:cNvSpPr>
            <a:spLocks noChangeShapeType="1"/>
          </p:cNvSpPr>
          <p:nvPr/>
        </p:nvSpPr>
        <p:spPr bwMode="auto">
          <a:xfrm flipH="1">
            <a:off x="1692275" y="4581525"/>
            <a:ext cx="4318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5" name="Line 76"/>
          <p:cNvSpPr>
            <a:spLocks noChangeShapeType="1"/>
          </p:cNvSpPr>
          <p:nvPr/>
        </p:nvSpPr>
        <p:spPr bwMode="auto">
          <a:xfrm flipH="1">
            <a:off x="2051050" y="3933825"/>
            <a:ext cx="433388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" name="Line 87"/>
          <p:cNvSpPr>
            <a:spLocks noChangeShapeType="1"/>
          </p:cNvSpPr>
          <p:nvPr/>
        </p:nvSpPr>
        <p:spPr bwMode="auto">
          <a:xfrm flipH="1">
            <a:off x="6443663" y="5949950"/>
            <a:ext cx="504825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" name="Line 88"/>
          <p:cNvSpPr>
            <a:spLocks noChangeShapeType="1"/>
          </p:cNvSpPr>
          <p:nvPr/>
        </p:nvSpPr>
        <p:spPr bwMode="auto">
          <a:xfrm flipH="1">
            <a:off x="6948488" y="3860800"/>
            <a:ext cx="503237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8" name="Line 89"/>
          <p:cNvSpPr>
            <a:spLocks noChangeShapeType="1"/>
          </p:cNvSpPr>
          <p:nvPr/>
        </p:nvSpPr>
        <p:spPr bwMode="auto">
          <a:xfrm flipH="1" flipV="1">
            <a:off x="8231188" y="2014538"/>
            <a:ext cx="12700" cy="477837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" name="Line 90"/>
          <p:cNvSpPr>
            <a:spLocks noChangeShapeType="1"/>
          </p:cNvSpPr>
          <p:nvPr/>
        </p:nvSpPr>
        <p:spPr bwMode="auto">
          <a:xfrm flipH="1">
            <a:off x="7667625" y="620713"/>
            <a:ext cx="0" cy="43180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0" name="Oval 91"/>
          <p:cNvSpPr>
            <a:spLocks noChangeArrowheads="1"/>
          </p:cNvSpPr>
          <p:nvPr/>
        </p:nvSpPr>
        <p:spPr bwMode="auto">
          <a:xfrm>
            <a:off x="2339975" y="501650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11" name="Oval 92"/>
          <p:cNvSpPr>
            <a:spLocks noChangeArrowheads="1"/>
          </p:cNvSpPr>
          <p:nvPr/>
        </p:nvSpPr>
        <p:spPr bwMode="auto">
          <a:xfrm>
            <a:off x="2484438" y="3751263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12" name="Oval 93"/>
          <p:cNvSpPr>
            <a:spLocks noChangeArrowheads="1"/>
          </p:cNvSpPr>
          <p:nvPr/>
        </p:nvSpPr>
        <p:spPr bwMode="auto">
          <a:xfrm>
            <a:off x="2124075" y="4398963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3</a:t>
            </a:r>
          </a:p>
        </p:txBody>
      </p:sp>
      <p:sp>
        <p:nvSpPr>
          <p:cNvPr id="13" name="Oval 94"/>
          <p:cNvSpPr>
            <a:spLocks noChangeArrowheads="1"/>
          </p:cNvSpPr>
          <p:nvPr/>
        </p:nvSpPr>
        <p:spPr bwMode="auto">
          <a:xfrm>
            <a:off x="1619250" y="5046663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4</a:t>
            </a:r>
          </a:p>
        </p:txBody>
      </p:sp>
      <p:sp>
        <p:nvSpPr>
          <p:cNvPr id="14" name="Oval 95"/>
          <p:cNvSpPr>
            <a:spLocks noChangeArrowheads="1"/>
          </p:cNvSpPr>
          <p:nvPr/>
        </p:nvSpPr>
        <p:spPr bwMode="auto">
          <a:xfrm>
            <a:off x="6948488" y="5759450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5</a:t>
            </a:r>
          </a:p>
        </p:txBody>
      </p:sp>
      <p:sp>
        <p:nvSpPr>
          <p:cNvPr id="15" name="Oval 96"/>
          <p:cNvSpPr>
            <a:spLocks noChangeArrowheads="1"/>
          </p:cNvSpPr>
          <p:nvPr/>
        </p:nvSpPr>
        <p:spPr bwMode="auto">
          <a:xfrm>
            <a:off x="7448550" y="3678238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6</a:t>
            </a:r>
          </a:p>
        </p:txBody>
      </p:sp>
      <p:sp>
        <p:nvSpPr>
          <p:cNvPr id="16" name="Oval 97"/>
          <p:cNvSpPr>
            <a:spLocks noChangeArrowheads="1"/>
          </p:cNvSpPr>
          <p:nvPr/>
        </p:nvSpPr>
        <p:spPr bwMode="auto">
          <a:xfrm>
            <a:off x="8062913" y="2492375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7</a:t>
            </a:r>
          </a:p>
        </p:txBody>
      </p:sp>
      <p:sp>
        <p:nvSpPr>
          <p:cNvPr id="17" name="Oval 98"/>
          <p:cNvSpPr>
            <a:spLocks noChangeArrowheads="1"/>
          </p:cNvSpPr>
          <p:nvPr/>
        </p:nvSpPr>
        <p:spPr bwMode="auto">
          <a:xfrm>
            <a:off x="7477125" y="260350"/>
            <a:ext cx="358775" cy="3587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65</Words>
  <Application>Microsoft Office PowerPoint</Application>
  <PresentationFormat>Affichage à l'écran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46</cp:revision>
  <dcterms:created xsi:type="dcterms:W3CDTF">2008-07-23T07:21:36Z</dcterms:created>
  <dcterms:modified xsi:type="dcterms:W3CDTF">2008-07-23T09:19:03Z</dcterms:modified>
</cp:coreProperties>
</file>