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C77F"/>
    <a:srgbClr val="AE8D7A"/>
    <a:srgbClr val="E4BBA8"/>
    <a:srgbClr val="FFFF00"/>
    <a:srgbClr val="FF0000"/>
    <a:srgbClr val="CC00FF"/>
    <a:srgbClr val="CC9900"/>
    <a:srgbClr val="00FF00"/>
    <a:srgbClr val="660066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00" autoAdjust="0"/>
    <p:restoredTop sz="93286" autoAdjust="0"/>
  </p:normalViewPr>
  <p:slideViewPr>
    <p:cSldViewPr>
      <p:cViewPr>
        <p:scale>
          <a:sx n="75" d="100"/>
          <a:sy n="75" d="100"/>
        </p:scale>
        <p:origin x="-11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C67CF-984E-4046-BE43-94F2B34D2A7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3896C-2258-4566-80DC-5A65764DAF5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3C27E-ECB1-4EC4-919C-6E45F7EEB6A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ACC93-2A94-4629-ADF7-6AF30AEE92B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DB62A-547A-4F5E-8BB0-B93E764FBCC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71451-B9C3-46A4-BF99-148FF046A76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DAB3A-9153-470E-BAA2-D39370926D2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36116-BED8-46A6-8DBD-4B99A6DBE78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4819C-1E13-43D4-B806-6D53A7BF4A0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A7195-69EB-40B8-9CD8-9A133EE9293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D81E4-61D1-46AA-B14A-7F2B15668B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032E7-7115-46F2-8D97-FD2A89FE28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17912-3423-4CA4-84AF-A373D1EEC42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E3806505-0B6A-4F2E-AA40-3AD2885E2A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39"/>
          <p:cNvSpPr>
            <a:spLocks noChangeArrowheads="1"/>
          </p:cNvSpPr>
          <p:nvPr/>
        </p:nvSpPr>
        <p:spPr bwMode="auto">
          <a:xfrm>
            <a:off x="0" y="0"/>
            <a:ext cx="9144000" cy="3937000"/>
          </a:xfrm>
          <a:prstGeom prst="rect">
            <a:avLst/>
          </a:prstGeom>
          <a:solidFill>
            <a:srgbClr val="D8D092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51" name="Text Box 97"/>
          <p:cNvSpPr txBox="1">
            <a:spLocks noChangeArrowheads="1"/>
          </p:cNvSpPr>
          <p:nvPr/>
        </p:nvSpPr>
        <p:spPr bwMode="auto">
          <a:xfrm>
            <a:off x="5092700" y="355600"/>
            <a:ext cx="850900" cy="366713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LyTh2</a:t>
            </a:r>
          </a:p>
        </p:txBody>
      </p:sp>
      <p:sp>
        <p:nvSpPr>
          <p:cNvPr id="2054" name="Rectangle 140"/>
          <p:cNvSpPr>
            <a:spLocks noChangeArrowheads="1"/>
          </p:cNvSpPr>
          <p:nvPr/>
        </p:nvSpPr>
        <p:spPr bwMode="auto">
          <a:xfrm>
            <a:off x="0" y="3933825"/>
            <a:ext cx="9144000" cy="2924175"/>
          </a:xfrm>
          <a:prstGeom prst="rect">
            <a:avLst/>
          </a:prstGeom>
          <a:solidFill>
            <a:srgbClr val="E4BBA8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55" name="Freeform 149"/>
          <p:cNvSpPr>
            <a:spLocks/>
          </p:cNvSpPr>
          <p:nvPr/>
        </p:nvSpPr>
        <p:spPr bwMode="auto">
          <a:xfrm>
            <a:off x="950913" y="2870200"/>
            <a:ext cx="2509837" cy="2279650"/>
          </a:xfrm>
          <a:custGeom>
            <a:avLst/>
            <a:gdLst>
              <a:gd name="T0" fmla="*/ 1489 w 1489"/>
              <a:gd name="T1" fmla="*/ 24 h 1432"/>
              <a:gd name="T2" fmla="*/ 489 w 1489"/>
              <a:gd name="T3" fmla="*/ 152 h 1432"/>
              <a:gd name="T4" fmla="*/ 49 w 1489"/>
              <a:gd name="T5" fmla="*/ 936 h 1432"/>
              <a:gd name="T6" fmla="*/ 785 w 1489"/>
              <a:gd name="T7" fmla="*/ 1432 h 1432"/>
              <a:gd name="T8" fmla="*/ 0 60000 65536"/>
              <a:gd name="T9" fmla="*/ 0 60000 65536"/>
              <a:gd name="T10" fmla="*/ 0 60000 65536"/>
              <a:gd name="T11" fmla="*/ 0 60000 65536"/>
              <a:gd name="T12" fmla="*/ 0 w 1489"/>
              <a:gd name="T13" fmla="*/ 0 h 1432"/>
              <a:gd name="T14" fmla="*/ 1489 w 1489"/>
              <a:gd name="T15" fmla="*/ 1432 h 1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9" h="1432">
                <a:moveTo>
                  <a:pt x="1489" y="24"/>
                </a:moveTo>
                <a:cubicBezTo>
                  <a:pt x="1109" y="12"/>
                  <a:pt x="729" y="0"/>
                  <a:pt x="489" y="152"/>
                </a:cubicBezTo>
                <a:cubicBezTo>
                  <a:pt x="249" y="304"/>
                  <a:pt x="0" y="723"/>
                  <a:pt x="49" y="936"/>
                </a:cubicBezTo>
                <a:cubicBezTo>
                  <a:pt x="98" y="1149"/>
                  <a:pt x="441" y="1290"/>
                  <a:pt x="785" y="14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056" name="Freeform 105"/>
          <p:cNvSpPr>
            <a:spLocks/>
          </p:cNvSpPr>
          <p:nvPr/>
        </p:nvSpPr>
        <p:spPr bwMode="auto">
          <a:xfrm rot="-157988">
            <a:off x="2124075" y="895350"/>
            <a:ext cx="3325813" cy="238125"/>
          </a:xfrm>
          <a:custGeom>
            <a:avLst/>
            <a:gdLst>
              <a:gd name="T0" fmla="*/ 0 w 2176"/>
              <a:gd name="T1" fmla="*/ 92 h 260"/>
              <a:gd name="T2" fmla="*/ 1144 w 2176"/>
              <a:gd name="T3" fmla="*/ 28 h 260"/>
              <a:gd name="T4" fmla="*/ 2176 w 2176"/>
              <a:gd name="T5" fmla="*/ 260 h 260"/>
              <a:gd name="T6" fmla="*/ 0 60000 65536"/>
              <a:gd name="T7" fmla="*/ 0 60000 65536"/>
              <a:gd name="T8" fmla="*/ 0 60000 65536"/>
              <a:gd name="T9" fmla="*/ 0 w 2176"/>
              <a:gd name="T10" fmla="*/ 0 h 260"/>
              <a:gd name="T11" fmla="*/ 2176 w 2176"/>
              <a:gd name="T12" fmla="*/ 260 h 2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260">
                <a:moveTo>
                  <a:pt x="0" y="92"/>
                </a:moveTo>
                <a:cubicBezTo>
                  <a:pt x="390" y="46"/>
                  <a:pt x="781" y="0"/>
                  <a:pt x="1144" y="28"/>
                </a:cubicBezTo>
                <a:cubicBezTo>
                  <a:pt x="1507" y="56"/>
                  <a:pt x="1841" y="158"/>
                  <a:pt x="2176" y="26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057" name="Text Box 96"/>
          <p:cNvSpPr txBox="1">
            <a:spLocks noChangeArrowheads="1"/>
          </p:cNvSpPr>
          <p:nvPr/>
        </p:nvSpPr>
        <p:spPr bwMode="auto">
          <a:xfrm>
            <a:off x="2792412" y="2051050"/>
            <a:ext cx="1219200" cy="517525"/>
          </a:xfrm>
          <a:prstGeom prst="rect">
            <a:avLst/>
          </a:prstGeom>
          <a:solidFill>
            <a:srgbClr val="6633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 b="1"/>
              <a:t>Mastocyte - Basophile</a:t>
            </a:r>
          </a:p>
        </p:txBody>
      </p:sp>
      <p:sp>
        <p:nvSpPr>
          <p:cNvPr id="2058" name="Text Box 101"/>
          <p:cNvSpPr txBox="1">
            <a:spLocks noChangeArrowheads="1"/>
          </p:cNvSpPr>
          <p:nvPr/>
        </p:nvSpPr>
        <p:spPr bwMode="auto">
          <a:xfrm>
            <a:off x="971550" y="2317750"/>
            <a:ext cx="1422400" cy="517525"/>
          </a:xfrm>
          <a:prstGeom prst="rect">
            <a:avLst/>
          </a:prstGeom>
          <a:solidFill>
            <a:srgbClr val="B0915E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 b="1" dirty="0"/>
              <a:t>Macrophage - Eosinophile …</a:t>
            </a:r>
          </a:p>
        </p:txBody>
      </p:sp>
      <p:sp>
        <p:nvSpPr>
          <p:cNvPr id="2060" name="Oval 12"/>
          <p:cNvSpPr>
            <a:spLocks noChangeArrowheads="1"/>
          </p:cNvSpPr>
          <p:nvPr/>
        </p:nvSpPr>
        <p:spPr bwMode="auto">
          <a:xfrm>
            <a:off x="7437438" y="1687513"/>
            <a:ext cx="1065212" cy="1147762"/>
          </a:xfrm>
          <a:prstGeom prst="ellipse">
            <a:avLst/>
          </a:prstGeom>
          <a:gradFill rotWithShape="1">
            <a:gsLst>
              <a:gs pos="0">
                <a:srgbClr val="FF00FF"/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066" name="Freeform 18"/>
          <p:cNvSpPr>
            <a:spLocks/>
          </p:cNvSpPr>
          <p:nvPr/>
        </p:nvSpPr>
        <p:spPr bwMode="auto">
          <a:xfrm rot="-532840">
            <a:off x="2798763" y="122238"/>
            <a:ext cx="1930400" cy="1743075"/>
          </a:xfrm>
          <a:custGeom>
            <a:avLst/>
            <a:gdLst/>
            <a:ahLst/>
            <a:cxnLst>
              <a:cxn ang="0">
                <a:pos x="708" y="1127"/>
              </a:cxn>
              <a:cxn ang="0">
                <a:pos x="1089" y="1387"/>
              </a:cxn>
              <a:cxn ang="0">
                <a:pos x="1108" y="913"/>
              </a:cxn>
              <a:cxn ang="0">
                <a:pos x="1498" y="1080"/>
              </a:cxn>
              <a:cxn ang="0">
                <a:pos x="1312" y="681"/>
              </a:cxn>
              <a:cxn ang="0">
                <a:pos x="1396" y="346"/>
              </a:cxn>
              <a:cxn ang="0">
                <a:pos x="987" y="476"/>
              </a:cxn>
              <a:cxn ang="0">
                <a:pos x="764" y="3"/>
              </a:cxn>
              <a:cxn ang="0">
                <a:pos x="634" y="495"/>
              </a:cxn>
              <a:cxn ang="0">
                <a:pos x="12" y="727"/>
              </a:cxn>
              <a:cxn ang="0">
                <a:pos x="560" y="774"/>
              </a:cxn>
              <a:cxn ang="0">
                <a:pos x="374" y="1247"/>
              </a:cxn>
              <a:cxn ang="0">
                <a:pos x="708" y="1127"/>
              </a:cxn>
            </a:cxnLst>
            <a:rect l="0" t="0" r="r" b="b"/>
            <a:pathLst>
              <a:path w="1532" h="1423">
                <a:moveTo>
                  <a:pt x="708" y="1127"/>
                </a:moveTo>
                <a:cubicBezTo>
                  <a:pt x="827" y="1150"/>
                  <a:pt x="1022" y="1423"/>
                  <a:pt x="1089" y="1387"/>
                </a:cubicBezTo>
                <a:cubicBezTo>
                  <a:pt x="1156" y="1351"/>
                  <a:pt x="1040" y="964"/>
                  <a:pt x="1108" y="913"/>
                </a:cubicBezTo>
                <a:cubicBezTo>
                  <a:pt x="1176" y="862"/>
                  <a:pt x="1464" y="1119"/>
                  <a:pt x="1498" y="1080"/>
                </a:cubicBezTo>
                <a:cubicBezTo>
                  <a:pt x="1532" y="1041"/>
                  <a:pt x="1329" y="803"/>
                  <a:pt x="1312" y="681"/>
                </a:cubicBezTo>
                <a:cubicBezTo>
                  <a:pt x="1295" y="559"/>
                  <a:pt x="1450" y="380"/>
                  <a:pt x="1396" y="346"/>
                </a:cubicBezTo>
                <a:cubicBezTo>
                  <a:pt x="1342" y="312"/>
                  <a:pt x="1092" y="533"/>
                  <a:pt x="987" y="476"/>
                </a:cubicBezTo>
                <a:cubicBezTo>
                  <a:pt x="882" y="419"/>
                  <a:pt x="823" y="0"/>
                  <a:pt x="764" y="3"/>
                </a:cubicBezTo>
                <a:cubicBezTo>
                  <a:pt x="705" y="6"/>
                  <a:pt x="759" y="374"/>
                  <a:pt x="634" y="495"/>
                </a:cubicBezTo>
                <a:cubicBezTo>
                  <a:pt x="509" y="616"/>
                  <a:pt x="24" y="681"/>
                  <a:pt x="12" y="727"/>
                </a:cubicBezTo>
                <a:cubicBezTo>
                  <a:pt x="0" y="773"/>
                  <a:pt x="500" y="687"/>
                  <a:pt x="560" y="774"/>
                </a:cubicBezTo>
                <a:cubicBezTo>
                  <a:pt x="620" y="861"/>
                  <a:pt x="352" y="1190"/>
                  <a:pt x="374" y="1247"/>
                </a:cubicBezTo>
                <a:cubicBezTo>
                  <a:pt x="396" y="1304"/>
                  <a:pt x="589" y="1104"/>
                  <a:pt x="708" y="1127"/>
                </a:cubicBezTo>
                <a:close/>
              </a:path>
            </a:pathLst>
          </a:custGeom>
          <a:gradFill rotWithShape="1">
            <a:gsLst>
              <a:gs pos="0">
                <a:srgbClr val="FFFF00"/>
              </a:gs>
              <a:gs pos="100000">
                <a:srgbClr val="EFAA39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065" name="Oval 15"/>
          <p:cNvSpPr>
            <a:spLocks noChangeArrowheads="1"/>
          </p:cNvSpPr>
          <p:nvPr/>
        </p:nvSpPr>
        <p:spPr bwMode="auto">
          <a:xfrm>
            <a:off x="3567113" y="765175"/>
            <a:ext cx="654050" cy="488950"/>
          </a:xfrm>
          <a:prstGeom prst="ellipse">
            <a:avLst/>
          </a:prstGeom>
          <a:gradFill rotWithShape="1">
            <a:gsLst>
              <a:gs pos="0">
                <a:srgbClr val="FFFF00">
                  <a:alpha val="50000"/>
                </a:srgbClr>
              </a:gs>
              <a:gs pos="100000">
                <a:srgbClr val="CC9900">
                  <a:alpha val="50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" name="Oval 5"/>
          <p:cNvSpPr>
            <a:spLocks noChangeArrowheads="1"/>
          </p:cNvSpPr>
          <p:nvPr/>
        </p:nvSpPr>
        <p:spPr bwMode="auto">
          <a:xfrm>
            <a:off x="1208088" y="790575"/>
            <a:ext cx="163512" cy="15875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3" name="Oval 6"/>
          <p:cNvSpPr>
            <a:spLocks noChangeArrowheads="1"/>
          </p:cNvSpPr>
          <p:nvPr/>
        </p:nvSpPr>
        <p:spPr bwMode="auto">
          <a:xfrm>
            <a:off x="1938338" y="968375"/>
            <a:ext cx="163512" cy="15875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104900" y="1090613"/>
            <a:ext cx="163512" cy="15875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51000" y="1211263"/>
            <a:ext cx="163512" cy="15875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681163" y="762000"/>
            <a:ext cx="163512" cy="160338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5492750" y="615950"/>
            <a:ext cx="935038" cy="852488"/>
          </a:xfrm>
          <a:prstGeom prst="ellipse">
            <a:avLst/>
          </a:prstGeom>
          <a:gradFill rotWithShape="1">
            <a:gsLst>
              <a:gs pos="0">
                <a:srgbClr val="EDABAB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084" name="Oval 11"/>
          <p:cNvSpPr>
            <a:spLocks noChangeArrowheads="1"/>
          </p:cNvSpPr>
          <p:nvPr/>
        </p:nvSpPr>
        <p:spPr bwMode="auto">
          <a:xfrm>
            <a:off x="5632450" y="879475"/>
            <a:ext cx="655638" cy="476250"/>
          </a:xfrm>
          <a:prstGeom prst="ellipse">
            <a:avLst/>
          </a:prstGeom>
          <a:gradFill rotWithShape="1">
            <a:gsLst>
              <a:gs pos="0">
                <a:srgbClr val="FF4545">
                  <a:alpha val="50000"/>
                </a:srgbClr>
              </a:gs>
              <a:gs pos="100000">
                <a:srgbClr val="C20000">
                  <a:alpha val="50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85" name="Oval 13"/>
          <p:cNvSpPr>
            <a:spLocks noChangeArrowheads="1"/>
          </p:cNvSpPr>
          <p:nvPr/>
        </p:nvSpPr>
        <p:spPr bwMode="auto">
          <a:xfrm>
            <a:off x="7650163" y="2222500"/>
            <a:ext cx="654050" cy="487363"/>
          </a:xfrm>
          <a:prstGeom prst="ellipse">
            <a:avLst/>
          </a:prstGeom>
          <a:gradFill rotWithShape="1">
            <a:gsLst>
              <a:gs pos="0">
                <a:srgbClr val="CC00FF">
                  <a:alpha val="50000"/>
                </a:srgbClr>
              </a:gs>
              <a:gs pos="100000">
                <a:srgbClr val="7F00AC">
                  <a:alpha val="50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68" name="Oval 20"/>
          <p:cNvSpPr>
            <a:spLocks noChangeArrowheads="1"/>
          </p:cNvSpPr>
          <p:nvPr/>
        </p:nvSpPr>
        <p:spPr bwMode="auto">
          <a:xfrm>
            <a:off x="3551237" y="2355850"/>
            <a:ext cx="1065213" cy="1057275"/>
          </a:xfrm>
          <a:prstGeom prst="ellipse">
            <a:avLst/>
          </a:prstGeom>
          <a:gradFill rotWithShape="1">
            <a:gsLst>
              <a:gs pos="0">
                <a:srgbClr val="CC9900"/>
              </a:gs>
              <a:gs pos="100000">
                <a:srgbClr val="66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089" name="Oval 21"/>
          <p:cNvSpPr>
            <a:spLocks noChangeArrowheads="1"/>
          </p:cNvSpPr>
          <p:nvPr/>
        </p:nvSpPr>
        <p:spPr bwMode="auto">
          <a:xfrm>
            <a:off x="3749675" y="2857500"/>
            <a:ext cx="655637" cy="488950"/>
          </a:xfrm>
          <a:prstGeom prst="ellipse">
            <a:avLst/>
          </a:prstGeom>
          <a:gradFill rotWithShape="1">
            <a:gsLst>
              <a:gs pos="0">
                <a:srgbClr val="CC9900">
                  <a:alpha val="50000"/>
                </a:srgbClr>
              </a:gs>
              <a:gs pos="100000">
                <a:srgbClr val="663300">
                  <a:alpha val="50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29" name="WordArt 81"/>
          <p:cNvSpPr>
            <a:spLocks noChangeArrowheads="1" noChangeShapeType="1" noTextEdit="1"/>
          </p:cNvSpPr>
          <p:nvPr/>
        </p:nvSpPr>
        <p:spPr bwMode="auto">
          <a:xfrm rot="15998013">
            <a:off x="6965156" y="2210594"/>
            <a:ext cx="223838" cy="342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fr-F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50000">
                      <a:srgbClr val="3366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Arial Black"/>
                <a:cs typeface="+mn-cs"/>
              </a:rPr>
              <a:t>Y</a:t>
            </a:r>
          </a:p>
        </p:txBody>
      </p:sp>
      <p:sp>
        <p:nvSpPr>
          <p:cNvPr id="2130" name="WordArt 82"/>
          <p:cNvSpPr>
            <a:spLocks noChangeArrowheads="1" noChangeShapeType="1" noTextEdit="1"/>
          </p:cNvSpPr>
          <p:nvPr/>
        </p:nvSpPr>
        <p:spPr bwMode="auto">
          <a:xfrm rot="14755109">
            <a:off x="7095331" y="2543969"/>
            <a:ext cx="223838" cy="342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fr-F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50000">
                      <a:srgbClr val="3366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Arial Black"/>
                <a:cs typeface="+mn-cs"/>
              </a:rPr>
              <a:t>Y</a:t>
            </a:r>
          </a:p>
        </p:txBody>
      </p:sp>
      <p:sp>
        <p:nvSpPr>
          <p:cNvPr id="2131" name="WordArt 83"/>
          <p:cNvSpPr>
            <a:spLocks noChangeArrowheads="1" noChangeShapeType="1" noTextEdit="1"/>
          </p:cNvSpPr>
          <p:nvPr/>
        </p:nvSpPr>
        <p:spPr bwMode="auto">
          <a:xfrm rot="15998013">
            <a:off x="6279356" y="2318544"/>
            <a:ext cx="223838" cy="342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fr-F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50000">
                      <a:srgbClr val="3366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Arial Black"/>
                <a:cs typeface="+mn-cs"/>
              </a:rPr>
              <a:t>Y</a:t>
            </a:r>
          </a:p>
        </p:txBody>
      </p:sp>
      <p:sp>
        <p:nvSpPr>
          <p:cNvPr id="2132" name="WordArt 84"/>
          <p:cNvSpPr>
            <a:spLocks noChangeArrowheads="1" noChangeShapeType="1" noTextEdit="1"/>
          </p:cNvSpPr>
          <p:nvPr/>
        </p:nvSpPr>
        <p:spPr bwMode="auto">
          <a:xfrm rot="15821226">
            <a:off x="6571456" y="3063082"/>
            <a:ext cx="223837" cy="342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fr-F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50000">
                      <a:srgbClr val="3366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Arial Black"/>
                <a:cs typeface="+mn-cs"/>
              </a:rPr>
              <a:t>Y</a:t>
            </a:r>
          </a:p>
        </p:txBody>
      </p:sp>
      <p:sp>
        <p:nvSpPr>
          <p:cNvPr id="2133" name="WordArt 85"/>
          <p:cNvSpPr>
            <a:spLocks noChangeArrowheads="1" noChangeShapeType="1" noTextEdit="1"/>
          </p:cNvSpPr>
          <p:nvPr/>
        </p:nvSpPr>
        <p:spPr bwMode="auto">
          <a:xfrm rot="15998013">
            <a:off x="5503863" y="2573338"/>
            <a:ext cx="222250" cy="342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fr-F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50000">
                      <a:srgbClr val="3366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Arial Black"/>
                <a:cs typeface="+mn-cs"/>
              </a:rPr>
              <a:t>Y</a:t>
            </a:r>
          </a:p>
        </p:txBody>
      </p:sp>
      <p:sp>
        <p:nvSpPr>
          <p:cNvPr id="2134" name="WordArt 86"/>
          <p:cNvSpPr>
            <a:spLocks noChangeArrowheads="1" noChangeShapeType="1" noTextEdit="1"/>
          </p:cNvSpPr>
          <p:nvPr/>
        </p:nvSpPr>
        <p:spPr bwMode="auto">
          <a:xfrm rot="15998013">
            <a:off x="5554663" y="3024188"/>
            <a:ext cx="222250" cy="342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fr-F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50000">
                      <a:srgbClr val="3366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Arial Black"/>
                <a:cs typeface="+mn-cs"/>
              </a:rPr>
              <a:t>Y</a:t>
            </a:r>
          </a:p>
        </p:txBody>
      </p:sp>
      <p:sp>
        <p:nvSpPr>
          <p:cNvPr id="2135" name="WordArt 87"/>
          <p:cNvSpPr>
            <a:spLocks noChangeArrowheads="1" noChangeShapeType="1" noTextEdit="1"/>
          </p:cNvSpPr>
          <p:nvPr/>
        </p:nvSpPr>
        <p:spPr bwMode="auto">
          <a:xfrm rot="15998013">
            <a:off x="4970463" y="2749550"/>
            <a:ext cx="222250" cy="342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fr-F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50000">
                      <a:srgbClr val="3366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Arial Black"/>
                <a:cs typeface="+mn-cs"/>
              </a:rPr>
              <a:t>Y</a:t>
            </a:r>
          </a:p>
        </p:txBody>
      </p:sp>
      <p:sp>
        <p:nvSpPr>
          <p:cNvPr id="2138" name="WordArt 90"/>
          <p:cNvSpPr>
            <a:spLocks noChangeArrowheads="1" noChangeShapeType="1" noTextEdit="1"/>
          </p:cNvSpPr>
          <p:nvPr/>
        </p:nvSpPr>
        <p:spPr bwMode="auto">
          <a:xfrm rot="-7582177">
            <a:off x="7236619" y="2886869"/>
            <a:ext cx="223838" cy="342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fr-F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50000">
                      <a:srgbClr val="3366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Arial Black"/>
                <a:cs typeface="+mn-cs"/>
              </a:rPr>
              <a:t>Y</a:t>
            </a:r>
          </a:p>
        </p:txBody>
      </p:sp>
      <p:sp>
        <p:nvSpPr>
          <p:cNvPr id="2139" name="WordArt 91"/>
          <p:cNvSpPr>
            <a:spLocks noChangeArrowheads="1" noChangeShapeType="1" noTextEdit="1"/>
          </p:cNvSpPr>
          <p:nvPr/>
        </p:nvSpPr>
        <p:spPr bwMode="auto">
          <a:xfrm rot="15998013">
            <a:off x="6370638" y="2690813"/>
            <a:ext cx="222250" cy="342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fr-F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50000">
                      <a:srgbClr val="3366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Arial Black"/>
                <a:cs typeface="+mn-cs"/>
              </a:rPr>
              <a:t>Y</a:t>
            </a:r>
          </a:p>
        </p:txBody>
      </p:sp>
      <p:sp>
        <p:nvSpPr>
          <p:cNvPr id="2140" name="WordArt 92"/>
          <p:cNvSpPr>
            <a:spLocks noChangeArrowheads="1" noChangeShapeType="1" noTextEdit="1"/>
          </p:cNvSpPr>
          <p:nvPr/>
        </p:nvSpPr>
        <p:spPr bwMode="auto">
          <a:xfrm rot="12462588">
            <a:off x="3640137" y="3300413"/>
            <a:ext cx="230188" cy="3317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fr-FR" sz="36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50000">
                      <a:srgbClr val="3366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Arial Black"/>
                <a:cs typeface="+mn-cs"/>
              </a:rPr>
              <a:t>Y</a:t>
            </a:r>
          </a:p>
        </p:txBody>
      </p:sp>
      <p:sp>
        <p:nvSpPr>
          <p:cNvPr id="2141" name="WordArt 93"/>
          <p:cNvSpPr>
            <a:spLocks noChangeArrowheads="1" noChangeShapeType="1" noTextEdit="1"/>
          </p:cNvSpPr>
          <p:nvPr/>
        </p:nvSpPr>
        <p:spPr bwMode="auto">
          <a:xfrm rot="10648939">
            <a:off x="3973512" y="3387725"/>
            <a:ext cx="228600" cy="3333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fr-FR" sz="36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50000">
                      <a:srgbClr val="3366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Arial Black"/>
                <a:cs typeface="+mn-cs"/>
              </a:rPr>
              <a:t>Y</a:t>
            </a:r>
          </a:p>
        </p:txBody>
      </p:sp>
      <p:sp>
        <p:nvSpPr>
          <p:cNvPr id="2142" name="WordArt 94"/>
          <p:cNvSpPr>
            <a:spLocks noChangeArrowheads="1" noChangeShapeType="1" noTextEdit="1"/>
          </p:cNvSpPr>
          <p:nvPr/>
        </p:nvSpPr>
        <p:spPr bwMode="auto">
          <a:xfrm rot="9275839">
            <a:off x="4295775" y="3290888"/>
            <a:ext cx="228600" cy="3317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fr-FR" sz="36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50000">
                      <a:srgbClr val="3366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Arial Black"/>
                <a:cs typeface="+mn-cs"/>
              </a:rPr>
              <a:t>Y</a:t>
            </a:r>
          </a:p>
        </p:txBody>
      </p:sp>
      <p:sp>
        <p:nvSpPr>
          <p:cNvPr id="8" name="Text Box 98"/>
          <p:cNvSpPr txBox="1">
            <a:spLocks noChangeArrowheads="1"/>
          </p:cNvSpPr>
          <p:nvPr/>
        </p:nvSpPr>
        <p:spPr bwMode="auto">
          <a:xfrm>
            <a:off x="3797300" y="76200"/>
            <a:ext cx="647700" cy="366713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lIns="72000" rIns="54000"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CPA</a:t>
            </a:r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939800" y="152400"/>
            <a:ext cx="1168400" cy="579438"/>
          </a:xfrm>
          <a:prstGeom prst="rect">
            <a:avLst/>
          </a:prstGeom>
          <a:solidFill>
            <a:srgbClr val="00FF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Allergène </a:t>
            </a:r>
            <a:r>
              <a:rPr lang="fr-FR" sz="140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fr-FR" sz="1400" baseline="30000"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fr-FR" sz="1400">
                <a:latin typeface="Times New Roman" pitchFamily="18" charset="0"/>
                <a:cs typeface="Times New Roman" pitchFamily="18" charset="0"/>
              </a:rPr>
              <a:t> contact)</a:t>
            </a:r>
          </a:p>
        </p:txBody>
      </p:sp>
      <p:sp>
        <p:nvSpPr>
          <p:cNvPr id="10" name="Text Box 100"/>
          <p:cNvSpPr txBox="1">
            <a:spLocks noChangeArrowheads="1"/>
          </p:cNvSpPr>
          <p:nvPr/>
        </p:nvSpPr>
        <p:spPr bwMode="auto">
          <a:xfrm>
            <a:off x="8420100" y="1816100"/>
            <a:ext cx="584200" cy="366713"/>
          </a:xfrm>
          <a:prstGeom prst="rect">
            <a:avLst/>
          </a:prstGeom>
          <a:solidFill>
            <a:srgbClr val="9900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LyB</a:t>
            </a:r>
          </a:p>
        </p:txBody>
      </p:sp>
      <p:sp>
        <p:nvSpPr>
          <p:cNvPr id="2150" name="Oval 102"/>
          <p:cNvSpPr>
            <a:spLocks noChangeArrowheads="1"/>
          </p:cNvSpPr>
          <p:nvPr/>
        </p:nvSpPr>
        <p:spPr bwMode="auto">
          <a:xfrm>
            <a:off x="1449388" y="1044575"/>
            <a:ext cx="163512" cy="15875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1" name="Oval 103"/>
          <p:cNvSpPr>
            <a:spLocks noChangeArrowheads="1"/>
          </p:cNvSpPr>
          <p:nvPr/>
        </p:nvSpPr>
        <p:spPr bwMode="auto">
          <a:xfrm>
            <a:off x="1327150" y="1295400"/>
            <a:ext cx="163512" cy="15875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44" name="Freeform 106"/>
          <p:cNvSpPr>
            <a:spLocks/>
          </p:cNvSpPr>
          <p:nvPr/>
        </p:nvSpPr>
        <p:spPr bwMode="auto">
          <a:xfrm rot="1455786">
            <a:off x="6343650" y="1404938"/>
            <a:ext cx="1306513" cy="180975"/>
          </a:xfrm>
          <a:custGeom>
            <a:avLst/>
            <a:gdLst>
              <a:gd name="T0" fmla="*/ 0 w 2176"/>
              <a:gd name="T1" fmla="*/ 92 h 260"/>
              <a:gd name="T2" fmla="*/ 1144 w 2176"/>
              <a:gd name="T3" fmla="*/ 28 h 260"/>
              <a:gd name="T4" fmla="*/ 2176 w 2176"/>
              <a:gd name="T5" fmla="*/ 260 h 260"/>
              <a:gd name="T6" fmla="*/ 0 60000 65536"/>
              <a:gd name="T7" fmla="*/ 0 60000 65536"/>
              <a:gd name="T8" fmla="*/ 0 60000 65536"/>
              <a:gd name="T9" fmla="*/ 0 w 2176"/>
              <a:gd name="T10" fmla="*/ 0 h 260"/>
              <a:gd name="T11" fmla="*/ 2176 w 2176"/>
              <a:gd name="T12" fmla="*/ 260 h 2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260">
                <a:moveTo>
                  <a:pt x="0" y="92"/>
                </a:moveTo>
                <a:cubicBezTo>
                  <a:pt x="390" y="46"/>
                  <a:pt x="781" y="0"/>
                  <a:pt x="1144" y="28"/>
                </a:cubicBezTo>
                <a:cubicBezTo>
                  <a:pt x="1507" y="56"/>
                  <a:pt x="1841" y="158"/>
                  <a:pt x="2176" y="26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145" name="Text Box 107"/>
          <p:cNvSpPr txBox="1">
            <a:spLocks noChangeArrowheads="1"/>
          </p:cNvSpPr>
          <p:nvPr/>
        </p:nvSpPr>
        <p:spPr bwMode="auto">
          <a:xfrm>
            <a:off x="6756400" y="622300"/>
            <a:ext cx="1295400" cy="6413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IL-4, IL-10, IL-13</a:t>
            </a:r>
          </a:p>
        </p:txBody>
      </p:sp>
      <p:sp>
        <p:nvSpPr>
          <p:cNvPr id="2146" name="Text Box 108"/>
          <p:cNvSpPr txBox="1">
            <a:spLocks noChangeArrowheads="1"/>
          </p:cNvSpPr>
          <p:nvPr/>
        </p:nvSpPr>
        <p:spPr bwMode="auto">
          <a:xfrm>
            <a:off x="7467600" y="3162300"/>
            <a:ext cx="533400" cy="366713"/>
          </a:xfrm>
          <a:prstGeom prst="rect">
            <a:avLst/>
          </a:prstGeom>
          <a:solidFill>
            <a:srgbClr val="33CCCC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IgE</a:t>
            </a:r>
          </a:p>
        </p:txBody>
      </p:sp>
      <p:sp>
        <p:nvSpPr>
          <p:cNvPr id="2147" name="Rectangle 141"/>
          <p:cNvSpPr>
            <a:spLocks noChangeArrowheads="1"/>
          </p:cNvSpPr>
          <p:nvPr/>
        </p:nvSpPr>
        <p:spPr bwMode="auto">
          <a:xfrm>
            <a:off x="139700" y="215900"/>
            <a:ext cx="469900" cy="3492500"/>
          </a:xfrm>
          <a:prstGeom prst="rect">
            <a:avLst/>
          </a:prstGeom>
          <a:solidFill>
            <a:srgbClr val="F4DA9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48" name="WordArt 113"/>
          <p:cNvSpPr>
            <a:spLocks noChangeArrowheads="1" noChangeShapeType="1" noTextEdit="1"/>
          </p:cNvSpPr>
          <p:nvPr/>
        </p:nvSpPr>
        <p:spPr bwMode="auto">
          <a:xfrm rot="-5400000">
            <a:off x="-1223962" y="1827213"/>
            <a:ext cx="3222625" cy="257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latin typeface="Times New Roman"/>
                <a:cs typeface="Times New Roman"/>
              </a:rPr>
              <a:t>Phase de sensibilisation</a:t>
            </a:r>
          </a:p>
        </p:txBody>
      </p:sp>
      <p:grpSp>
        <p:nvGrpSpPr>
          <p:cNvPr id="2149" name="Group 144"/>
          <p:cNvGrpSpPr>
            <a:grpSpLocks/>
          </p:cNvGrpSpPr>
          <p:nvPr/>
        </p:nvGrpSpPr>
        <p:grpSpPr bwMode="auto">
          <a:xfrm>
            <a:off x="139700" y="3962400"/>
            <a:ext cx="469900" cy="2895600"/>
            <a:chOff x="184" y="2496"/>
            <a:chExt cx="296" cy="1824"/>
          </a:xfrm>
        </p:grpSpPr>
        <p:sp>
          <p:nvSpPr>
            <p:cNvPr id="2205" name="Rectangle 143"/>
            <p:cNvSpPr>
              <a:spLocks noChangeArrowheads="1"/>
            </p:cNvSpPr>
            <p:nvPr/>
          </p:nvSpPr>
          <p:spPr bwMode="auto">
            <a:xfrm>
              <a:off x="184" y="2496"/>
              <a:ext cx="296" cy="1824"/>
            </a:xfrm>
            <a:prstGeom prst="rect">
              <a:avLst/>
            </a:prstGeom>
            <a:solidFill>
              <a:srgbClr val="F4DA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6" name="WordArt 114"/>
            <p:cNvSpPr>
              <a:spLocks noChangeArrowheads="1" noChangeShapeType="1" noTextEdit="1"/>
            </p:cNvSpPr>
            <p:nvPr/>
          </p:nvSpPr>
          <p:spPr bwMode="auto">
            <a:xfrm rot="-5400000">
              <a:off x="-563" y="3312"/>
              <a:ext cx="1782" cy="1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fr-FR" sz="3600" kern="10">
                  <a:ln w="9525">
                    <a:noFill/>
                    <a:round/>
                    <a:headEnd/>
                    <a:tailEnd/>
                  </a:ln>
                  <a:solidFill>
                    <a:srgbClr val="336699"/>
                  </a:solidFill>
                  <a:latin typeface="Times New Roman"/>
                  <a:cs typeface="Times New Roman"/>
                </a:rPr>
                <a:t>Phase de déclenchement</a:t>
              </a:r>
            </a:p>
          </p:txBody>
        </p:sp>
      </p:grpSp>
      <p:sp>
        <p:nvSpPr>
          <p:cNvPr id="2163" name="Oval 115"/>
          <p:cNvSpPr>
            <a:spLocks noChangeArrowheads="1"/>
          </p:cNvSpPr>
          <p:nvPr/>
        </p:nvSpPr>
        <p:spPr bwMode="auto">
          <a:xfrm>
            <a:off x="1106488" y="5565775"/>
            <a:ext cx="163512" cy="15875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65" name="Oval 117"/>
          <p:cNvSpPr>
            <a:spLocks noChangeArrowheads="1"/>
          </p:cNvSpPr>
          <p:nvPr/>
        </p:nvSpPr>
        <p:spPr bwMode="auto">
          <a:xfrm>
            <a:off x="985838" y="5881688"/>
            <a:ext cx="163512" cy="15875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62" name="Text Box 120"/>
          <p:cNvSpPr txBox="1">
            <a:spLocks noChangeArrowheads="1"/>
          </p:cNvSpPr>
          <p:nvPr/>
        </p:nvSpPr>
        <p:spPr bwMode="auto">
          <a:xfrm>
            <a:off x="774700" y="6110288"/>
            <a:ext cx="1168400" cy="579437"/>
          </a:xfrm>
          <a:prstGeom prst="rect">
            <a:avLst/>
          </a:prstGeom>
          <a:solidFill>
            <a:srgbClr val="00FF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Allergène </a:t>
            </a:r>
            <a:r>
              <a:rPr lang="fr-FR" sz="140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fr-FR" sz="1400" baseline="3000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fr-FR" sz="1400">
                <a:latin typeface="Times New Roman" pitchFamily="18" charset="0"/>
                <a:cs typeface="Times New Roman" pitchFamily="18" charset="0"/>
              </a:rPr>
              <a:t> contact)</a:t>
            </a:r>
          </a:p>
        </p:txBody>
      </p:sp>
      <p:sp>
        <p:nvSpPr>
          <p:cNvPr id="2169" name="Oval 121"/>
          <p:cNvSpPr>
            <a:spLocks noChangeArrowheads="1"/>
          </p:cNvSpPr>
          <p:nvPr/>
        </p:nvSpPr>
        <p:spPr bwMode="auto">
          <a:xfrm>
            <a:off x="1411288" y="5603875"/>
            <a:ext cx="163512" cy="15875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70" name="Oval 122"/>
          <p:cNvSpPr>
            <a:spLocks noChangeArrowheads="1"/>
          </p:cNvSpPr>
          <p:nvPr/>
        </p:nvSpPr>
        <p:spPr bwMode="auto">
          <a:xfrm>
            <a:off x="1258888" y="5857875"/>
            <a:ext cx="163512" cy="15875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82" name="Oval 134"/>
          <p:cNvSpPr>
            <a:spLocks noChangeArrowheads="1"/>
          </p:cNvSpPr>
          <p:nvPr/>
        </p:nvSpPr>
        <p:spPr bwMode="auto">
          <a:xfrm>
            <a:off x="1525588" y="5883275"/>
            <a:ext cx="163512" cy="15875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83" name="Oval 135"/>
          <p:cNvSpPr>
            <a:spLocks noChangeArrowheads="1"/>
          </p:cNvSpPr>
          <p:nvPr/>
        </p:nvSpPr>
        <p:spPr bwMode="auto">
          <a:xfrm>
            <a:off x="1500188" y="5337175"/>
            <a:ext cx="163512" cy="15875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203" name="Freeform 150"/>
          <p:cNvSpPr>
            <a:spLocks/>
          </p:cNvSpPr>
          <p:nvPr/>
        </p:nvSpPr>
        <p:spPr bwMode="auto">
          <a:xfrm rot="-120135">
            <a:off x="823913" y="4592638"/>
            <a:ext cx="1220787" cy="906462"/>
          </a:xfrm>
          <a:custGeom>
            <a:avLst/>
            <a:gdLst>
              <a:gd name="T0" fmla="*/ 329 w 769"/>
              <a:gd name="T1" fmla="*/ 571 h 571"/>
              <a:gd name="T2" fmla="*/ 73 w 769"/>
              <a:gd name="T3" fmla="*/ 43 h 571"/>
              <a:gd name="T4" fmla="*/ 769 w 769"/>
              <a:gd name="T5" fmla="*/ 315 h 571"/>
              <a:gd name="T6" fmla="*/ 0 60000 65536"/>
              <a:gd name="T7" fmla="*/ 0 60000 65536"/>
              <a:gd name="T8" fmla="*/ 0 60000 65536"/>
              <a:gd name="T9" fmla="*/ 0 w 769"/>
              <a:gd name="T10" fmla="*/ 0 h 571"/>
              <a:gd name="T11" fmla="*/ 769 w 769"/>
              <a:gd name="T12" fmla="*/ 571 h 5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9" h="571">
                <a:moveTo>
                  <a:pt x="329" y="571"/>
                </a:moveTo>
                <a:cubicBezTo>
                  <a:pt x="164" y="328"/>
                  <a:pt x="0" y="86"/>
                  <a:pt x="73" y="43"/>
                </a:cubicBezTo>
                <a:cubicBezTo>
                  <a:pt x="146" y="0"/>
                  <a:pt x="457" y="157"/>
                  <a:pt x="769" y="31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grpSp>
        <p:nvGrpSpPr>
          <p:cNvPr id="75" name="Groupe 74"/>
          <p:cNvGrpSpPr/>
          <p:nvPr/>
        </p:nvGrpSpPr>
        <p:grpSpPr>
          <a:xfrm>
            <a:off x="1593851" y="2717799"/>
            <a:ext cx="966347" cy="1120775"/>
            <a:chOff x="-1651000" y="2184400"/>
            <a:chExt cx="1311275" cy="1520825"/>
          </a:xfrm>
        </p:grpSpPr>
        <p:sp>
          <p:nvSpPr>
            <p:cNvPr id="2074" name="Freeform 26"/>
            <p:cNvSpPr>
              <a:spLocks/>
            </p:cNvSpPr>
            <p:nvPr/>
          </p:nvSpPr>
          <p:spPr bwMode="auto">
            <a:xfrm>
              <a:off x="-1651000" y="2184400"/>
              <a:ext cx="1311275" cy="1333500"/>
            </a:xfrm>
            <a:custGeom>
              <a:avLst/>
              <a:gdLst/>
              <a:ahLst/>
              <a:cxnLst>
                <a:cxn ang="0">
                  <a:pos x="697" y="819"/>
                </a:cxn>
                <a:cxn ang="0">
                  <a:pos x="549" y="1042"/>
                </a:cxn>
                <a:cxn ang="0">
                  <a:pos x="233" y="930"/>
                </a:cxn>
                <a:cxn ang="0">
                  <a:pos x="28" y="828"/>
                </a:cxn>
                <a:cxn ang="0">
                  <a:pos x="66" y="493"/>
                </a:cxn>
                <a:cxn ang="0">
                  <a:pos x="56" y="233"/>
                </a:cxn>
                <a:cxn ang="0">
                  <a:pos x="391" y="187"/>
                </a:cxn>
                <a:cxn ang="0">
                  <a:pos x="772" y="57"/>
                </a:cxn>
                <a:cxn ang="0">
                  <a:pos x="948" y="531"/>
                </a:cxn>
                <a:cxn ang="0">
                  <a:pos x="697" y="819"/>
                </a:cxn>
              </a:cxnLst>
              <a:rect l="0" t="0" r="r" b="b"/>
              <a:pathLst>
                <a:path w="957" h="1060">
                  <a:moveTo>
                    <a:pt x="697" y="819"/>
                  </a:moveTo>
                  <a:cubicBezTo>
                    <a:pt x="631" y="904"/>
                    <a:pt x="626" y="1024"/>
                    <a:pt x="549" y="1042"/>
                  </a:cubicBezTo>
                  <a:cubicBezTo>
                    <a:pt x="472" y="1060"/>
                    <a:pt x="320" y="966"/>
                    <a:pt x="233" y="930"/>
                  </a:cubicBezTo>
                  <a:cubicBezTo>
                    <a:pt x="146" y="894"/>
                    <a:pt x="56" y="901"/>
                    <a:pt x="28" y="828"/>
                  </a:cubicBezTo>
                  <a:cubicBezTo>
                    <a:pt x="0" y="755"/>
                    <a:pt x="61" y="592"/>
                    <a:pt x="66" y="493"/>
                  </a:cubicBezTo>
                  <a:cubicBezTo>
                    <a:pt x="71" y="394"/>
                    <a:pt x="2" y="284"/>
                    <a:pt x="56" y="233"/>
                  </a:cubicBezTo>
                  <a:cubicBezTo>
                    <a:pt x="110" y="182"/>
                    <a:pt x="272" y="216"/>
                    <a:pt x="391" y="187"/>
                  </a:cubicBezTo>
                  <a:cubicBezTo>
                    <a:pt x="510" y="158"/>
                    <a:pt x="679" y="0"/>
                    <a:pt x="772" y="57"/>
                  </a:cubicBezTo>
                  <a:cubicBezTo>
                    <a:pt x="865" y="114"/>
                    <a:pt x="957" y="396"/>
                    <a:pt x="948" y="531"/>
                  </a:cubicBezTo>
                  <a:cubicBezTo>
                    <a:pt x="939" y="666"/>
                    <a:pt x="763" y="734"/>
                    <a:pt x="697" y="819"/>
                  </a:cubicBezTo>
                  <a:close/>
                </a:path>
              </a:pathLst>
            </a:custGeom>
            <a:gradFill rotWithShape="1">
              <a:gsLst>
                <a:gs pos="0">
                  <a:srgbClr val="CCBC9E"/>
                </a:gs>
                <a:gs pos="100000">
                  <a:srgbClr val="B79A6B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63500" dir="27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2136" name="WordArt 88"/>
            <p:cNvSpPr>
              <a:spLocks noChangeArrowheads="1" noChangeShapeType="1" noTextEdit="1"/>
            </p:cNvSpPr>
            <p:nvPr/>
          </p:nvSpPr>
          <p:spPr bwMode="auto">
            <a:xfrm rot="8421415">
              <a:off x="-596900" y="3049588"/>
              <a:ext cx="228600" cy="33337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fr-FR" sz="3600" kern="10" dirty="0">
                  <a:ln w="12700">
                    <a:solidFill>
                      <a:srgbClr val="3333CC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chemeClr val="accent2"/>
                      </a:gs>
                      <a:gs pos="50000">
                        <a:srgbClr val="3366FF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 Black"/>
                  <a:cs typeface="+mn-cs"/>
                </a:rPr>
                <a:t>Y</a:t>
              </a:r>
            </a:p>
          </p:txBody>
        </p:sp>
        <p:sp>
          <p:nvSpPr>
            <p:cNvPr id="2137" name="WordArt 89"/>
            <p:cNvSpPr>
              <a:spLocks noChangeArrowheads="1" noChangeShapeType="1" noTextEdit="1"/>
            </p:cNvSpPr>
            <p:nvPr/>
          </p:nvSpPr>
          <p:spPr bwMode="auto">
            <a:xfrm rot="8222725">
              <a:off x="-858837" y="3373438"/>
              <a:ext cx="228600" cy="331787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fr-FR" sz="3600" kern="10">
                  <a:ln w="12700">
                    <a:solidFill>
                      <a:srgbClr val="3333CC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chemeClr val="accent2"/>
                      </a:gs>
                      <a:gs pos="50000">
                        <a:srgbClr val="3366FF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 Black"/>
                  <a:cs typeface="+mn-cs"/>
                </a:rPr>
                <a:t>Y</a:t>
              </a:r>
            </a:p>
          </p:txBody>
        </p:sp>
        <p:sp>
          <p:nvSpPr>
            <p:cNvPr id="2204" name="Oval 27"/>
            <p:cNvSpPr>
              <a:spLocks noChangeArrowheads="1"/>
            </p:cNvSpPr>
            <p:nvPr/>
          </p:nvSpPr>
          <p:spPr bwMode="auto">
            <a:xfrm>
              <a:off x="-1400175" y="2679700"/>
              <a:ext cx="654050" cy="487363"/>
            </a:xfrm>
            <a:prstGeom prst="ellipse">
              <a:avLst/>
            </a:prstGeom>
            <a:gradFill rotWithShape="1">
              <a:gsLst>
                <a:gs pos="0">
                  <a:srgbClr val="CCBC9E"/>
                </a:gs>
                <a:gs pos="100000">
                  <a:srgbClr val="B79A6B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aphicFrame>
        <p:nvGraphicFramePr>
          <p:cNvPr id="78" name="Tableau 77"/>
          <p:cNvGraphicFramePr>
            <a:graphicFrameLocks noGrp="1"/>
          </p:cNvGraphicFramePr>
          <p:nvPr/>
        </p:nvGraphicFramePr>
        <p:xfrm>
          <a:off x="2571750" y="4095750"/>
          <a:ext cx="6096000" cy="2645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400050">
                <a:tc>
                  <a:txBody>
                    <a:bodyPr/>
                    <a:lstStyle/>
                    <a:p>
                      <a:pPr marL="342900" indent="-342900" algn="ctr"/>
                      <a:r>
                        <a:rPr lang="fr-FR" sz="2000" b="1" u="sng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Phase précoce</a:t>
                      </a:r>
                      <a:r>
                        <a:rPr lang="fr-FR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: </a:t>
                      </a:r>
                      <a:endParaRPr lang="fr-FR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C77F">
                        <a:alpha val="7176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u="sng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Phase tardive</a:t>
                      </a:r>
                      <a:r>
                        <a:rPr lang="fr-FR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: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C77F">
                        <a:alpha val="71765"/>
                      </a:srgbClr>
                    </a:solidFill>
                  </a:tcPr>
                </a:tc>
              </a:tr>
              <a:tr h="142240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Stimulation</a:t>
                      </a:r>
                      <a:r>
                        <a:rPr lang="fr-F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des basophiles et mastocytes</a:t>
                      </a:r>
                      <a:endParaRPr lang="fr-FR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C77F">
                        <a:alpha val="7176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Stimulation des macrophages</a:t>
                      </a:r>
                      <a:r>
                        <a:rPr lang="fr-FR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et éosinophiles</a:t>
                      </a:r>
                      <a:endParaRPr lang="fr-FR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C77F">
                        <a:alpha val="71765"/>
                      </a:srgbClr>
                    </a:solidFill>
                  </a:tcPr>
                </a:tc>
              </a:tr>
              <a:tr h="822943">
                <a:tc gridSpan="2">
                  <a:txBody>
                    <a:bodyPr/>
                    <a:lstStyle/>
                    <a:p>
                      <a:pPr marL="1079500" indent="-266700" algn="l">
                        <a:buFontTx/>
                        <a:buAutoNum type="arabicParenR"/>
                      </a:pPr>
                      <a:r>
                        <a:rPr lang="fr-FR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Dégranulation</a:t>
                      </a:r>
                      <a:r>
                        <a:rPr lang="fr-FR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: histamine, </a:t>
                      </a:r>
                      <a:r>
                        <a:rPr lang="fr-FR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tryptase</a:t>
                      </a:r>
                      <a:r>
                        <a:rPr lang="fr-FR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enzymes, …</a:t>
                      </a:r>
                    </a:p>
                    <a:p>
                      <a:pPr marL="1079500" indent="-266700" algn="l">
                        <a:buFontTx/>
                        <a:buAutoNum type="arabicParenR"/>
                      </a:pPr>
                      <a:r>
                        <a:rPr lang="fr-FR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Libération de médiateurs : PG, LT, PAF …</a:t>
                      </a:r>
                    </a:p>
                    <a:p>
                      <a:pPr marL="1079500" indent="-266700" algn="l">
                        <a:buFontTx/>
                        <a:buAutoNum type="arabicParenR"/>
                      </a:pPr>
                      <a:r>
                        <a:rPr lang="fr-FR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Libération de cytokines pro-inflammatoires</a:t>
                      </a:r>
                      <a:endParaRPr lang="fr-FR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90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C77F">
                        <a:alpha val="7176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2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7" name="Groupe 76"/>
          <p:cNvGrpSpPr/>
          <p:nvPr/>
        </p:nvGrpSpPr>
        <p:grpSpPr>
          <a:xfrm>
            <a:off x="3238500" y="4762500"/>
            <a:ext cx="1431925" cy="1065212"/>
            <a:chOff x="2357438" y="4037013"/>
            <a:chExt cx="1431925" cy="1065212"/>
          </a:xfrm>
        </p:grpSpPr>
        <p:sp>
          <p:nvSpPr>
            <p:cNvPr id="2164" name="Oval 116"/>
            <p:cNvSpPr>
              <a:spLocks noChangeArrowheads="1"/>
            </p:cNvSpPr>
            <p:nvPr/>
          </p:nvSpPr>
          <p:spPr bwMode="auto">
            <a:xfrm>
              <a:off x="2357438" y="4295775"/>
              <a:ext cx="163512" cy="158750"/>
            </a:xfrm>
            <a:prstGeom prst="ellipse">
              <a:avLst/>
            </a:prstGeom>
            <a:gradFill rotWithShape="1">
              <a:gsLst>
                <a:gs pos="0">
                  <a:srgbClr val="00FF00"/>
                </a:gs>
                <a:gs pos="100000">
                  <a:srgbClr val="00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63500" dir="27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2166" name="Oval 118"/>
            <p:cNvSpPr>
              <a:spLocks noChangeArrowheads="1"/>
            </p:cNvSpPr>
            <p:nvPr/>
          </p:nvSpPr>
          <p:spPr bwMode="auto">
            <a:xfrm>
              <a:off x="2382838" y="4668838"/>
              <a:ext cx="163512" cy="158750"/>
            </a:xfrm>
            <a:prstGeom prst="ellipse">
              <a:avLst/>
            </a:prstGeom>
            <a:gradFill rotWithShape="1">
              <a:gsLst>
                <a:gs pos="0">
                  <a:srgbClr val="00FF00"/>
                </a:gs>
                <a:gs pos="100000">
                  <a:srgbClr val="00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63500" dir="27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2171" name="Oval 123"/>
            <p:cNvSpPr>
              <a:spLocks noChangeArrowheads="1"/>
            </p:cNvSpPr>
            <p:nvPr/>
          </p:nvSpPr>
          <p:spPr bwMode="auto">
            <a:xfrm rot="5400000">
              <a:off x="2728120" y="4040981"/>
              <a:ext cx="1065212" cy="1057275"/>
            </a:xfrm>
            <a:prstGeom prst="ellipse">
              <a:avLst/>
            </a:prstGeom>
            <a:gradFill rotWithShape="1">
              <a:gsLst>
                <a:gs pos="0">
                  <a:srgbClr val="CC9900"/>
                </a:gs>
                <a:gs pos="100000">
                  <a:srgbClr val="66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63500" dir="27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2172" name="Oval 124"/>
            <p:cNvSpPr>
              <a:spLocks noChangeArrowheads="1"/>
            </p:cNvSpPr>
            <p:nvPr/>
          </p:nvSpPr>
          <p:spPr bwMode="auto">
            <a:xfrm rot="5400000">
              <a:off x="2715419" y="4318794"/>
              <a:ext cx="655638" cy="488950"/>
            </a:xfrm>
            <a:prstGeom prst="ellipse">
              <a:avLst/>
            </a:prstGeom>
            <a:gradFill rotWithShape="1">
              <a:gsLst>
                <a:gs pos="0">
                  <a:srgbClr val="CC9900">
                    <a:alpha val="50000"/>
                  </a:srgbClr>
                </a:gs>
                <a:gs pos="100000">
                  <a:srgbClr val="663300">
                    <a:alpha val="5000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77" name="WordArt 129"/>
            <p:cNvSpPr>
              <a:spLocks noChangeArrowheads="1" noChangeShapeType="1" noTextEdit="1"/>
            </p:cNvSpPr>
            <p:nvPr/>
          </p:nvSpPr>
          <p:spPr bwMode="auto">
            <a:xfrm rot="17862587">
              <a:off x="2536825" y="4113213"/>
              <a:ext cx="230187" cy="331788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fr-FR" sz="3600" kern="10" dirty="0">
                  <a:ln w="12700">
                    <a:solidFill>
                      <a:srgbClr val="3333CC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chemeClr val="accent2"/>
                      </a:gs>
                      <a:gs pos="50000">
                        <a:srgbClr val="3366FF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 Black"/>
                  <a:cs typeface="+mn-cs"/>
                </a:rPr>
                <a:t>Y</a:t>
              </a:r>
            </a:p>
          </p:txBody>
        </p:sp>
        <p:sp>
          <p:nvSpPr>
            <p:cNvPr id="2178" name="WordArt 130"/>
            <p:cNvSpPr>
              <a:spLocks noChangeArrowheads="1" noChangeShapeType="1" noTextEdit="1"/>
            </p:cNvSpPr>
            <p:nvPr/>
          </p:nvSpPr>
          <p:spPr bwMode="auto">
            <a:xfrm rot="16048938">
              <a:off x="2476501" y="4394200"/>
              <a:ext cx="228600" cy="33337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fr-FR" sz="3600" kern="10" dirty="0">
                  <a:ln w="12700">
                    <a:solidFill>
                      <a:srgbClr val="3333CC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chemeClr val="accent2"/>
                      </a:gs>
                      <a:gs pos="50000">
                        <a:srgbClr val="3366FF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 Black"/>
                  <a:cs typeface="+mn-cs"/>
                </a:rPr>
                <a:t>Y</a:t>
              </a:r>
            </a:p>
          </p:txBody>
        </p:sp>
        <p:sp>
          <p:nvSpPr>
            <p:cNvPr id="2179" name="WordArt 131"/>
            <p:cNvSpPr>
              <a:spLocks noChangeArrowheads="1" noChangeShapeType="1" noTextEdit="1"/>
            </p:cNvSpPr>
            <p:nvPr/>
          </p:nvSpPr>
          <p:spPr bwMode="auto">
            <a:xfrm rot="14675839">
              <a:off x="2559844" y="4691856"/>
              <a:ext cx="228600" cy="331788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fr-FR" sz="3600" kern="10" dirty="0">
                  <a:ln w="12700">
                    <a:solidFill>
                      <a:srgbClr val="3333CC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chemeClr val="accent2"/>
                      </a:gs>
                      <a:gs pos="50000">
                        <a:srgbClr val="3366FF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 Black"/>
                  <a:cs typeface="+mn-cs"/>
                </a:rPr>
                <a:t>Y</a:t>
              </a:r>
            </a:p>
          </p:txBody>
        </p:sp>
      </p:grpSp>
      <p:grpSp>
        <p:nvGrpSpPr>
          <p:cNvPr id="76" name="Groupe 75"/>
          <p:cNvGrpSpPr/>
          <p:nvPr/>
        </p:nvGrpSpPr>
        <p:grpSpPr>
          <a:xfrm>
            <a:off x="6527800" y="4940300"/>
            <a:ext cx="1085527" cy="911225"/>
            <a:chOff x="2392363" y="5370513"/>
            <a:chExt cx="1562100" cy="1311275"/>
          </a:xfrm>
        </p:grpSpPr>
        <p:sp>
          <p:nvSpPr>
            <p:cNvPr id="2173" name="Freeform 125"/>
            <p:cNvSpPr>
              <a:spLocks/>
            </p:cNvSpPr>
            <p:nvPr/>
          </p:nvSpPr>
          <p:spPr bwMode="auto">
            <a:xfrm rot="7124951">
              <a:off x="2632075" y="5359401"/>
              <a:ext cx="1311275" cy="1333500"/>
            </a:xfrm>
            <a:custGeom>
              <a:avLst/>
              <a:gdLst/>
              <a:ahLst/>
              <a:cxnLst>
                <a:cxn ang="0">
                  <a:pos x="697" y="819"/>
                </a:cxn>
                <a:cxn ang="0">
                  <a:pos x="549" y="1042"/>
                </a:cxn>
                <a:cxn ang="0">
                  <a:pos x="233" y="930"/>
                </a:cxn>
                <a:cxn ang="0">
                  <a:pos x="28" y="828"/>
                </a:cxn>
                <a:cxn ang="0">
                  <a:pos x="66" y="493"/>
                </a:cxn>
                <a:cxn ang="0">
                  <a:pos x="56" y="233"/>
                </a:cxn>
                <a:cxn ang="0">
                  <a:pos x="391" y="187"/>
                </a:cxn>
                <a:cxn ang="0">
                  <a:pos x="772" y="57"/>
                </a:cxn>
                <a:cxn ang="0">
                  <a:pos x="948" y="531"/>
                </a:cxn>
                <a:cxn ang="0">
                  <a:pos x="697" y="819"/>
                </a:cxn>
              </a:cxnLst>
              <a:rect l="0" t="0" r="r" b="b"/>
              <a:pathLst>
                <a:path w="957" h="1060">
                  <a:moveTo>
                    <a:pt x="697" y="819"/>
                  </a:moveTo>
                  <a:cubicBezTo>
                    <a:pt x="631" y="904"/>
                    <a:pt x="626" y="1024"/>
                    <a:pt x="549" y="1042"/>
                  </a:cubicBezTo>
                  <a:cubicBezTo>
                    <a:pt x="472" y="1060"/>
                    <a:pt x="320" y="966"/>
                    <a:pt x="233" y="930"/>
                  </a:cubicBezTo>
                  <a:cubicBezTo>
                    <a:pt x="146" y="894"/>
                    <a:pt x="56" y="901"/>
                    <a:pt x="28" y="828"/>
                  </a:cubicBezTo>
                  <a:cubicBezTo>
                    <a:pt x="0" y="755"/>
                    <a:pt x="61" y="592"/>
                    <a:pt x="66" y="493"/>
                  </a:cubicBezTo>
                  <a:cubicBezTo>
                    <a:pt x="71" y="394"/>
                    <a:pt x="2" y="284"/>
                    <a:pt x="56" y="233"/>
                  </a:cubicBezTo>
                  <a:cubicBezTo>
                    <a:pt x="110" y="182"/>
                    <a:pt x="272" y="216"/>
                    <a:pt x="391" y="187"/>
                  </a:cubicBezTo>
                  <a:cubicBezTo>
                    <a:pt x="510" y="158"/>
                    <a:pt x="679" y="0"/>
                    <a:pt x="772" y="57"/>
                  </a:cubicBezTo>
                  <a:cubicBezTo>
                    <a:pt x="865" y="114"/>
                    <a:pt x="957" y="396"/>
                    <a:pt x="948" y="531"/>
                  </a:cubicBezTo>
                  <a:cubicBezTo>
                    <a:pt x="939" y="666"/>
                    <a:pt x="763" y="734"/>
                    <a:pt x="697" y="819"/>
                  </a:cubicBezTo>
                  <a:close/>
                </a:path>
              </a:pathLst>
            </a:custGeom>
            <a:gradFill rotWithShape="1">
              <a:gsLst>
                <a:gs pos="0">
                  <a:srgbClr val="CCBC9E"/>
                </a:gs>
                <a:gs pos="100000">
                  <a:srgbClr val="B79A6B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63500" dir="27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2176" name="Oval 126"/>
            <p:cNvSpPr>
              <a:spLocks noChangeArrowheads="1"/>
            </p:cNvSpPr>
            <p:nvPr/>
          </p:nvSpPr>
          <p:spPr bwMode="auto">
            <a:xfrm rot="7124951">
              <a:off x="2929732" y="5645943"/>
              <a:ext cx="654050" cy="487363"/>
            </a:xfrm>
            <a:prstGeom prst="ellipse">
              <a:avLst/>
            </a:prstGeom>
            <a:gradFill rotWithShape="1">
              <a:gsLst>
                <a:gs pos="0">
                  <a:srgbClr val="CCBC9E"/>
                </a:gs>
                <a:gs pos="100000">
                  <a:srgbClr val="B79A6B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75" name="WordArt 127"/>
            <p:cNvSpPr>
              <a:spLocks noChangeArrowheads="1" noChangeShapeType="1" noTextEdit="1"/>
            </p:cNvSpPr>
            <p:nvPr/>
          </p:nvSpPr>
          <p:spPr bwMode="auto">
            <a:xfrm rot="15546367">
              <a:off x="2568576" y="6069012"/>
              <a:ext cx="228600" cy="33337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fr-FR" sz="3600" kern="10">
                  <a:ln w="12700">
                    <a:solidFill>
                      <a:srgbClr val="3333CC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chemeClr val="accent2"/>
                      </a:gs>
                      <a:gs pos="50000">
                        <a:srgbClr val="3366FF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 Black"/>
                  <a:cs typeface="+mn-cs"/>
                </a:rPr>
                <a:t>Y</a:t>
              </a:r>
            </a:p>
          </p:txBody>
        </p:sp>
        <p:sp>
          <p:nvSpPr>
            <p:cNvPr id="11" name="WordArt 128"/>
            <p:cNvSpPr>
              <a:spLocks noChangeArrowheads="1" noChangeShapeType="1" noTextEdit="1"/>
            </p:cNvSpPr>
            <p:nvPr/>
          </p:nvSpPr>
          <p:spPr bwMode="auto">
            <a:xfrm rot="15347676">
              <a:off x="2448719" y="5749131"/>
              <a:ext cx="228600" cy="331788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fr-FR" sz="3600" kern="10" dirty="0">
                  <a:ln w="12700">
                    <a:solidFill>
                      <a:srgbClr val="3333CC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chemeClr val="accent2"/>
                      </a:gs>
                      <a:gs pos="50000">
                        <a:srgbClr val="3366FF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 Black"/>
                  <a:cs typeface="+mn-cs"/>
                </a:rPr>
                <a:t>Y</a:t>
              </a:r>
            </a:p>
          </p:txBody>
        </p:sp>
        <p:sp>
          <p:nvSpPr>
            <p:cNvPr id="2167" name="Oval 119"/>
            <p:cNvSpPr>
              <a:spLocks noChangeArrowheads="1"/>
            </p:cNvSpPr>
            <p:nvPr/>
          </p:nvSpPr>
          <p:spPr bwMode="auto">
            <a:xfrm>
              <a:off x="2392363" y="6007100"/>
              <a:ext cx="163512" cy="160338"/>
            </a:xfrm>
            <a:prstGeom prst="ellipse">
              <a:avLst/>
            </a:prstGeom>
            <a:gradFill rotWithShape="1">
              <a:gsLst>
                <a:gs pos="0">
                  <a:srgbClr val="00FF00"/>
                </a:gs>
                <a:gs pos="100000">
                  <a:srgbClr val="00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63500" dir="27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90</Words>
  <Application>Microsoft PowerPoint</Application>
  <PresentationFormat>Affichage à l'écran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Arial Black</vt:lpstr>
      <vt:lpstr>Modèle par défaut</vt:lpstr>
      <vt:lpstr>Diapositive 1</vt:lpstr>
    </vt:vector>
  </TitlesOfParts>
  <Company>Hospices Civils de Lyon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biochimie</dc:creator>
  <cp:lastModifiedBy>Dumas Karine</cp:lastModifiedBy>
  <cp:revision>57</cp:revision>
  <dcterms:created xsi:type="dcterms:W3CDTF">2007-01-02T10:39:47Z</dcterms:created>
  <dcterms:modified xsi:type="dcterms:W3CDTF">2008-08-02T11:46:25Z</dcterms:modified>
</cp:coreProperties>
</file>