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500"/>
    <a:srgbClr val="B04300"/>
    <a:srgbClr val="FF9201"/>
    <a:srgbClr val="FF6201"/>
    <a:srgbClr val="FFF8D1"/>
    <a:srgbClr val="FFEE8B"/>
    <a:srgbClr val="FFAC33"/>
    <a:srgbClr val="FFBD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877A-3CF0-47AE-BE79-B62AEAC894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78634-9E13-4618-AB37-C62B9A4DD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9D82D-6283-4A16-8E4A-B3FD3419AE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89425-F477-4162-B073-9016CC3AE2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F213-BA3E-4333-A4B6-4B6684848B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9911-AA10-40F6-B91E-6E6AAAF7AE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9285-DAF5-4BA6-9E01-00242D03C7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7D92-2FBF-47A4-AEBE-2D3D8D8E8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5DB3-DC87-497E-8857-2A0DC60B0F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532F-F2A4-48CF-9422-305910A0F3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6559E-3378-4B36-A9FF-D39FBB1C6D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B2D377-3EAD-4BE1-9D6A-958E745272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Line 44"/>
          <p:cNvSpPr>
            <a:spLocks noChangeShapeType="1"/>
          </p:cNvSpPr>
          <p:nvPr/>
        </p:nvSpPr>
        <p:spPr bwMode="auto">
          <a:xfrm>
            <a:off x="2428875" y="5227638"/>
            <a:ext cx="0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14" name="Line 32"/>
          <p:cNvSpPr>
            <a:spLocks noChangeShapeType="1"/>
          </p:cNvSpPr>
          <p:nvPr/>
        </p:nvSpPr>
        <p:spPr bwMode="auto">
          <a:xfrm>
            <a:off x="4275138" y="1500188"/>
            <a:ext cx="0" cy="1008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15" name="Line 31"/>
          <p:cNvSpPr>
            <a:spLocks noChangeShapeType="1"/>
          </p:cNvSpPr>
          <p:nvPr/>
        </p:nvSpPr>
        <p:spPr bwMode="auto">
          <a:xfrm>
            <a:off x="879475" y="1143000"/>
            <a:ext cx="0" cy="935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16" name="Line 30"/>
          <p:cNvSpPr>
            <a:spLocks noChangeShapeType="1"/>
          </p:cNvSpPr>
          <p:nvPr/>
        </p:nvSpPr>
        <p:spPr bwMode="auto">
          <a:xfrm flipH="1">
            <a:off x="4275138" y="500063"/>
            <a:ext cx="0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17" name="Line 33"/>
          <p:cNvSpPr>
            <a:spLocks noChangeShapeType="1"/>
          </p:cNvSpPr>
          <p:nvPr/>
        </p:nvSpPr>
        <p:spPr bwMode="auto">
          <a:xfrm>
            <a:off x="7812088" y="12144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18" name="Line 34"/>
          <p:cNvSpPr>
            <a:spLocks noChangeShapeType="1"/>
          </p:cNvSpPr>
          <p:nvPr/>
        </p:nvSpPr>
        <p:spPr bwMode="auto">
          <a:xfrm>
            <a:off x="879475" y="2286000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19" name="Line 35"/>
          <p:cNvSpPr>
            <a:spLocks noChangeShapeType="1"/>
          </p:cNvSpPr>
          <p:nvPr/>
        </p:nvSpPr>
        <p:spPr bwMode="auto">
          <a:xfrm flipH="1">
            <a:off x="2401888" y="4500563"/>
            <a:ext cx="384175" cy="341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0" name="Line 36"/>
          <p:cNvSpPr>
            <a:spLocks noChangeShapeType="1"/>
          </p:cNvSpPr>
          <p:nvPr/>
        </p:nvSpPr>
        <p:spPr bwMode="auto">
          <a:xfrm>
            <a:off x="3233738" y="3668713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1" name="Line 37"/>
          <p:cNvSpPr>
            <a:spLocks noChangeShapeType="1"/>
          </p:cNvSpPr>
          <p:nvPr/>
        </p:nvSpPr>
        <p:spPr bwMode="auto">
          <a:xfrm flipH="1">
            <a:off x="3267075" y="3000375"/>
            <a:ext cx="447675" cy="39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2" name="Line 38"/>
          <p:cNvSpPr>
            <a:spLocks noChangeShapeType="1"/>
          </p:cNvSpPr>
          <p:nvPr/>
        </p:nvSpPr>
        <p:spPr bwMode="auto">
          <a:xfrm>
            <a:off x="8512175" y="2714625"/>
            <a:ext cx="0" cy="646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3" name="Line 39"/>
          <p:cNvSpPr>
            <a:spLocks noChangeShapeType="1"/>
          </p:cNvSpPr>
          <p:nvPr/>
        </p:nvSpPr>
        <p:spPr bwMode="auto">
          <a:xfrm>
            <a:off x="7164388" y="2474913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4" name="Line 40"/>
          <p:cNvSpPr>
            <a:spLocks noChangeShapeType="1"/>
          </p:cNvSpPr>
          <p:nvPr/>
        </p:nvSpPr>
        <p:spPr bwMode="auto">
          <a:xfrm>
            <a:off x="8072438" y="1785938"/>
            <a:ext cx="285750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5" name="Line 42"/>
          <p:cNvSpPr>
            <a:spLocks noChangeShapeType="1"/>
          </p:cNvSpPr>
          <p:nvPr/>
        </p:nvSpPr>
        <p:spPr bwMode="auto">
          <a:xfrm>
            <a:off x="5143500" y="285750"/>
            <a:ext cx="2071688" cy="714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6" name="Line 44"/>
          <p:cNvSpPr>
            <a:spLocks noChangeShapeType="1"/>
          </p:cNvSpPr>
          <p:nvPr/>
        </p:nvSpPr>
        <p:spPr bwMode="auto">
          <a:xfrm>
            <a:off x="3743325" y="5214938"/>
            <a:ext cx="0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7" name="Line 46"/>
          <p:cNvSpPr>
            <a:spLocks noChangeShapeType="1"/>
          </p:cNvSpPr>
          <p:nvPr/>
        </p:nvSpPr>
        <p:spPr bwMode="auto">
          <a:xfrm>
            <a:off x="5167313" y="4429125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8" name="Line 47"/>
          <p:cNvSpPr>
            <a:spLocks noChangeShapeType="1"/>
          </p:cNvSpPr>
          <p:nvPr/>
        </p:nvSpPr>
        <p:spPr bwMode="auto">
          <a:xfrm>
            <a:off x="5167313" y="3857625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29" name="Line 48"/>
          <p:cNvSpPr>
            <a:spLocks noChangeShapeType="1"/>
          </p:cNvSpPr>
          <p:nvPr/>
        </p:nvSpPr>
        <p:spPr bwMode="auto">
          <a:xfrm>
            <a:off x="4787900" y="3000375"/>
            <a:ext cx="320675" cy="341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348038" y="0"/>
            <a:ext cx="1855183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Granulocytes fixés à l’éthanol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603390" y="2500306"/>
            <a:ext cx="1344479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Granulocytes fixés au formol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27618" y="2073259"/>
            <a:ext cx="703983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ELISA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15515" y="4143380"/>
            <a:ext cx="703982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ELISA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362702" y="3071810"/>
            <a:ext cx="1600222" cy="10066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Ac anti-nucléaire des polynucléaires neutrophiles humains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8143900" y="3362323"/>
            <a:ext cx="735019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ACAN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827705" y="1785926"/>
            <a:ext cx="895849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 err="1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p-ANCA</a:t>
            </a:r>
            <a:endParaRPr lang="fr-FR" sz="1600" dirty="0">
              <a:solidFill>
                <a:srgbClr val="6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64133" y="1430321"/>
            <a:ext cx="830952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c-ANCA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1825719" y="5638807"/>
            <a:ext cx="1152613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xANCA type NANA</a:t>
            </a: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71406" y="2597142"/>
            <a:ext cx="1616407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defRPr/>
            </a:pPr>
            <a:r>
              <a:rPr lang="fr-FR" sz="16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Protéinase 3 (PR3)</a:t>
            </a:r>
          </a:p>
          <a:p>
            <a:pPr algn="ctr">
              <a:defRPr/>
            </a:pPr>
            <a:r>
              <a:rPr lang="fr-FR" sz="16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BPI</a:t>
            </a: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3070151" y="5638807"/>
            <a:ext cx="1216097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x-ANCA non spécifiques</a:t>
            </a: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4400929" y="4714884"/>
            <a:ext cx="1528393" cy="14991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fr-FR" sz="1600" dirty="0" err="1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Myélopéroxydase</a:t>
            </a:r>
            <a:r>
              <a:rPr lang="fr-FR" sz="1600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 (MPO)</a:t>
            </a:r>
          </a:p>
          <a:p>
            <a:pPr algn="ctr">
              <a:defRPr/>
            </a:pPr>
            <a:r>
              <a:rPr lang="fr-FR" sz="1600" dirty="0" err="1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Lactoferrine</a:t>
            </a:r>
            <a:endParaRPr lang="fr-FR" sz="1600" dirty="0">
              <a:solidFill>
                <a:srgbClr val="6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Cathepsine G</a:t>
            </a:r>
          </a:p>
          <a:p>
            <a:pPr algn="ctr">
              <a:defRPr/>
            </a:pPr>
            <a:r>
              <a:rPr lang="fr-FR" sz="1600" dirty="0" err="1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Elastase</a:t>
            </a:r>
            <a:endParaRPr lang="fr-FR" sz="1600" dirty="0">
              <a:solidFill>
                <a:srgbClr val="6C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Lysozyme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495267" y="3343375"/>
            <a:ext cx="1344479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Fluorescence cytoplasmique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929586" y="2195484"/>
            <a:ext cx="1117629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Fluorescence nucléaire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3671585" y="1000108"/>
            <a:ext cx="1208089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Fluorescence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périnucléaire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7216188" y="714356"/>
            <a:ext cx="1192240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Fluorescence nucléaire</a:t>
            </a: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6804027" y="2214554"/>
            <a:ext cx="696931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négatif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2867360" y="3416298"/>
            <a:ext cx="728656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négatif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3357489" y="4975244"/>
            <a:ext cx="727069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négatif</a:t>
            </a: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1854294" y="4865678"/>
            <a:ext cx="1146070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Fluorescence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périnucléaire</a:t>
            </a:r>
            <a:endParaRPr lang="fr-FR" sz="16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231116" y="642918"/>
            <a:ext cx="1296986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Fluorescence cytoplasmique</a:t>
            </a:r>
          </a:p>
        </p:txBody>
      </p:sp>
      <p:sp>
        <p:nvSpPr>
          <p:cNvPr id="13393" name="Line 35"/>
          <p:cNvSpPr>
            <a:spLocks noChangeShapeType="1"/>
          </p:cNvSpPr>
          <p:nvPr/>
        </p:nvSpPr>
        <p:spPr bwMode="auto">
          <a:xfrm>
            <a:off x="3475038" y="4462463"/>
            <a:ext cx="285750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94" name="Line 42"/>
          <p:cNvSpPr>
            <a:spLocks noChangeShapeType="1"/>
          </p:cNvSpPr>
          <p:nvPr/>
        </p:nvSpPr>
        <p:spPr bwMode="auto">
          <a:xfrm flipH="1">
            <a:off x="1500188" y="285750"/>
            <a:ext cx="1857375" cy="642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13395" name="Line 40"/>
          <p:cNvSpPr>
            <a:spLocks noChangeShapeType="1"/>
          </p:cNvSpPr>
          <p:nvPr/>
        </p:nvSpPr>
        <p:spPr bwMode="auto">
          <a:xfrm flipH="1">
            <a:off x="7215188" y="1785938"/>
            <a:ext cx="285750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36000" tIns="10800" rIns="36000" bIns="10800"/>
          <a:lstStyle/>
          <a:p>
            <a:endParaRPr lang="fr-FR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980650" y="1571612"/>
            <a:ext cx="1663316" cy="268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IFI (cellules Hep2)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2441464" y="3986317"/>
            <a:ext cx="1519231" cy="51425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 dirty="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Granulocytes fixés au méthanol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64</Words>
  <Application>Microsoft PowerPoint</Application>
  <PresentationFormat>Affichage à l'écran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156</cp:revision>
  <dcterms:created xsi:type="dcterms:W3CDTF">2007-01-22T10:45:45Z</dcterms:created>
  <dcterms:modified xsi:type="dcterms:W3CDTF">2008-07-22T09:58:05Z</dcterms:modified>
</cp:coreProperties>
</file>