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500"/>
    <a:srgbClr val="B04300"/>
    <a:srgbClr val="FF9201"/>
    <a:srgbClr val="FF6201"/>
    <a:srgbClr val="FFF8D1"/>
    <a:srgbClr val="FFEE8B"/>
    <a:srgbClr val="FFAC33"/>
    <a:srgbClr val="FFB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877A-3CF0-47AE-BE79-B62AEAC89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8634-9E13-4618-AB37-C62B9A4DD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D82D-6283-4A16-8E4A-B3FD3419AE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9425-F477-4162-B073-9016CC3AE2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F213-BA3E-4333-A4B6-4B6684848B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9911-AA10-40F6-B91E-6E6AAAF7A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9285-DAF5-4BA6-9E01-00242D03C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7D92-2FBF-47A4-AEBE-2D3D8D8E8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5DB3-DC87-497E-8857-2A0DC60B0F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532F-F2A4-48CF-9422-305910A0F3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559E-3378-4B36-A9FF-D39FBB1C6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B2D377-3EAD-4BE1-9D6A-958E745272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/>
          <p:cNvCxnSpPr>
            <a:stCxn id="5" idx="5"/>
            <a:endCxn id="14" idx="1"/>
          </p:cNvCxnSpPr>
          <p:nvPr/>
        </p:nvCxnSpPr>
        <p:spPr>
          <a:xfrm rot="16200000" flipH="1">
            <a:off x="2403476" y="1009650"/>
            <a:ext cx="271462" cy="1779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Rectangle 1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0" y="1736725"/>
            <a:ext cx="1257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429000" y="1785938"/>
            <a:ext cx="10715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14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Terrain auto-immun</a:t>
            </a:r>
          </a:p>
        </p:txBody>
      </p:sp>
      <p:pic>
        <p:nvPicPr>
          <p:cNvPr id="23556" name="Rectangl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8300" y="3309938"/>
            <a:ext cx="20955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3090863" y="3357563"/>
            <a:ext cx="17256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14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Apparition d’une réponse auto-immune</a:t>
            </a:r>
          </a:p>
          <a:p>
            <a:pPr algn="ctr"/>
            <a:r>
              <a:rPr lang="fr-FR" sz="14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(présence d’auto-Ac)</a:t>
            </a:r>
          </a:p>
        </p:txBody>
      </p:sp>
      <p:pic>
        <p:nvPicPr>
          <p:cNvPr id="23558" name="Rectangle 1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2438" y="4737100"/>
            <a:ext cx="19510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3100388" y="4786313"/>
            <a:ext cx="17145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14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Maladie auto-immune symptomatique</a:t>
            </a:r>
          </a:p>
        </p:txBody>
      </p:sp>
      <p:pic>
        <p:nvPicPr>
          <p:cNvPr id="23560" name="Flèche vers le bas 1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3813" y="2249488"/>
            <a:ext cx="257175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3929063" y="2286000"/>
            <a:ext cx="714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6C0000"/>
              </a:solidFill>
            </a:endParaRPr>
          </a:p>
        </p:txBody>
      </p:sp>
      <p:pic>
        <p:nvPicPr>
          <p:cNvPr id="23562" name="Flèche vers le bas 17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3813" y="4035425"/>
            <a:ext cx="25717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 Box 19"/>
          <p:cNvSpPr txBox="1">
            <a:spLocks noChangeArrowheads="1"/>
          </p:cNvSpPr>
          <p:nvPr/>
        </p:nvSpPr>
        <p:spPr bwMode="auto">
          <a:xfrm>
            <a:off x="3929063" y="4071938"/>
            <a:ext cx="7143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6C0000"/>
              </a:solidFill>
            </a:endParaRPr>
          </a:p>
        </p:txBody>
      </p:sp>
      <p:pic>
        <p:nvPicPr>
          <p:cNvPr id="23564" name="Flèche vers le bas 18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33813" y="5248275"/>
            <a:ext cx="2571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3929063" y="5286375"/>
            <a:ext cx="714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FFFFFF"/>
              </a:solidFill>
            </a:endParaRPr>
          </a:p>
        </p:txBody>
      </p:sp>
      <p:pic>
        <p:nvPicPr>
          <p:cNvPr id="23566" name="Flèche droite 28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38588" y="2676525"/>
            <a:ext cx="6143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4054475" y="2768600"/>
            <a:ext cx="44608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r-FR" sz="1200">
              <a:solidFill>
                <a:srgbClr val="FFFFFF"/>
              </a:solidFill>
            </a:endParaRPr>
          </a:p>
        </p:txBody>
      </p:sp>
      <p:pic>
        <p:nvPicPr>
          <p:cNvPr id="23568" name="Rectangle 22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62613" y="2120900"/>
            <a:ext cx="29019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9" name="Text Box 28"/>
          <p:cNvSpPr txBox="1">
            <a:spLocks noChangeArrowheads="1"/>
          </p:cNvSpPr>
          <p:nvPr/>
        </p:nvSpPr>
        <p:spPr bwMode="auto">
          <a:xfrm>
            <a:off x="5786438" y="2214563"/>
            <a:ext cx="26431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0" bIns="0" anchor="ctr"/>
          <a:lstStyle/>
          <a:p>
            <a:pPr>
              <a:buFontTx/>
              <a:buChar char="-"/>
            </a:pP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Infections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: EBV, CMV, VHC, </a:t>
            </a:r>
            <a:r>
              <a:rPr lang="fr-FR" sz="1200" i="1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H. pylori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200" i="1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S. pyogenes</a:t>
            </a:r>
          </a:p>
          <a:p>
            <a:pPr>
              <a:buFontTx/>
              <a:buChar char="-"/>
            </a:pP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UV</a:t>
            </a:r>
          </a:p>
          <a:p>
            <a:pPr>
              <a:buFontTx/>
              <a:buChar char="-"/>
            </a:pP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Hormones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(grossesse, THS, contraceptifs, PRL)</a:t>
            </a:r>
          </a:p>
          <a:p>
            <a:pPr>
              <a:buFontTx/>
              <a:buChar char="-"/>
            </a:pP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Médicaments 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(hydralazine, quinidine, procainamide)</a:t>
            </a:r>
          </a:p>
          <a:p>
            <a:pPr>
              <a:buFontTx/>
              <a:buChar char="-"/>
            </a:pP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Produits chimiques 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(hydrocarbures aroamtiques, hydrocarbures chlorés alilphatiques, phtalate, poussière de silice)</a:t>
            </a:r>
          </a:p>
          <a:p>
            <a:pPr>
              <a:buFontTx/>
              <a:buChar char="-"/>
            </a:pP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Tabac</a:t>
            </a:r>
          </a:p>
          <a:p>
            <a:pPr>
              <a:buFontTx/>
              <a:buChar char="-"/>
            </a:pP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Stress</a:t>
            </a:r>
          </a:p>
          <a:p>
            <a:pPr>
              <a:buFontTx/>
              <a:buChar char="-"/>
            </a:pPr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 Vaccins </a:t>
            </a:r>
            <a:r>
              <a:rPr lang="fr-FR" sz="12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(diphtérie, tétanos, polio …)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rot="16200000" flipH="1">
            <a:off x="3143250" y="1428750"/>
            <a:ext cx="357188" cy="3571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8" idx="4"/>
            <a:endCxn id="14" idx="0"/>
          </p:cNvCxnSpPr>
          <p:nvPr/>
        </p:nvCxnSpPr>
        <p:spPr>
          <a:xfrm rot="5400000">
            <a:off x="3786188" y="1606550"/>
            <a:ext cx="357188" cy="1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10800000" flipV="1">
            <a:off x="4357688" y="1357313"/>
            <a:ext cx="428625" cy="4286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0800000" flipV="1">
            <a:off x="4500563" y="1500188"/>
            <a:ext cx="785812" cy="4286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4" name="Connecteur droit avec flèche 34"/>
          <p:cNvCxnSpPr>
            <a:cxnSpLocks noChangeShapeType="1"/>
            <a:endCxn id="23555" idx="3"/>
          </p:cNvCxnSpPr>
          <p:nvPr/>
        </p:nvCxnSpPr>
        <p:spPr bwMode="auto">
          <a:xfrm flipH="1">
            <a:off x="4500563" y="1804988"/>
            <a:ext cx="2162175" cy="231775"/>
          </a:xfrm>
          <a:prstGeom prst="straightConnector1">
            <a:avLst/>
          </a:prstGeom>
          <a:noFill/>
          <a:ln w="9525" algn="ctr">
            <a:solidFill>
              <a:srgbClr val="262673"/>
            </a:solidFill>
            <a:round/>
            <a:headEnd/>
            <a:tailEnd type="arrow" w="med" len="med"/>
          </a:ln>
        </p:spPr>
      </p:cxnSp>
      <p:cxnSp>
        <p:nvCxnSpPr>
          <p:cNvPr id="36" name="Connecteur droit avec flèche 35"/>
          <p:cNvCxnSpPr/>
          <p:nvPr/>
        </p:nvCxnSpPr>
        <p:spPr>
          <a:xfrm>
            <a:off x="2714625" y="1500188"/>
            <a:ext cx="714375" cy="4286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76" name="Ellipse 5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25613" y="1036638"/>
            <a:ext cx="1114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7" name="Text Box 37"/>
          <p:cNvSpPr txBox="1">
            <a:spLocks noChangeArrowheads="1"/>
          </p:cNvSpPr>
          <p:nvPr/>
        </p:nvSpPr>
        <p:spPr bwMode="auto">
          <a:xfrm>
            <a:off x="1931988" y="1165225"/>
            <a:ext cx="7080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78" name="Ellipse 6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00338" y="890588"/>
            <a:ext cx="7556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9" name="Text Box 40"/>
          <p:cNvSpPr txBox="1">
            <a:spLocks noChangeArrowheads="1"/>
          </p:cNvSpPr>
          <p:nvPr/>
        </p:nvSpPr>
        <p:spPr bwMode="auto">
          <a:xfrm>
            <a:off x="2854325" y="1001713"/>
            <a:ext cx="4556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80" name="Ellipse 8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462463" y="749300"/>
            <a:ext cx="950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1" name="Text Box 43"/>
          <p:cNvSpPr txBox="1">
            <a:spLocks noChangeArrowheads="1"/>
          </p:cNvSpPr>
          <p:nvPr/>
        </p:nvSpPr>
        <p:spPr bwMode="auto">
          <a:xfrm>
            <a:off x="4648200" y="879475"/>
            <a:ext cx="5873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82" name="Ellipse 9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38738" y="963613"/>
            <a:ext cx="15367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3" name="Text Box 46"/>
          <p:cNvSpPr txBox="1">
            <a:spLocks noChangeArrowheads="1"/>
          </p:cNvSpPr>
          <p:nvPr/>
        </p:nvSpPr>
        <p:spPr bwMode="auto">
          <a:xfrm>
            <a:off x="5405438" y="1125538"/>
            <a:ext cx="100488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84" name="Ellipse 7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297238" y="390525"/>
            <a:ext cx="13303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5" name="Text Box 49"/>
          <p:cNvSpPr txBox="1">
            <a:spLocks noChangeArrowheads="1"/>
          </p:cNvSpPr>
          <p:nvPr/>
        </p:nvSpPr>
        <p:spPr bwMode="auto">
          <a:xfrm>
            <a:off x="3535363" y="574675"/>
            <a:ext cx="8588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261190" y="2499747"/>
            <a:ext cx="1570632" cy="643155"/>
          </a:xfrm>
          <a:prstGeom prst="ellipse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fr-FR" sz="1200" dirty="0">
              <a:solidFill>
                <a:srgbClr val="704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89" name="ZoneTexte 60"/>
          <p:cNvSpPr txBox="1">
            <a:spLocks noChangeArrowheads="1"/>
          </p:cNvSpPr>
          <p:nvPr/>
        </p:nvSpPr>
        <p:spPr bwMode="auto">
          <a:xfrm>
            <a:off x="4214813" y="2525713"/>
            <a:ext cx="1643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Facteurs environnementaux</a:t>
            </a:r>
          </a:p>
        </p:txBody>
      </p:sp>
      <p:sp>
        <p:nvSpPr>
          <p:cNvPr id="21" name="Ellipse 20"/>
          <p:cNvSpPr/>
          <p:nvPr/>
        </p:nvSpPr>
        <p:spPr>
          <a:xfrm>
            <a:off x="4393067" y="4169480"/>
            <a:ext cx="857874" cy="499198"/>
          </a:xfrm>
          <a:prstGeom prst="ellipse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fr-FR" sz="1200" dirty="0">
              <a:solidFill>
                <a:srgbClr val="704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3" name="ZoneTexte 61"/>
          <p:cNvSpPr txBox="1">
            <a:spLocks noChangeArrowheads="1"/>
          </p:cNvSpPr>
          <p:nvPr/>
        </p:nvSpPr>
        <p:spPr bwMode="auto">
          <a:xfrm>
            <a:off x="4286250" y="4240213"/>
            <a:ext cx="1071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Prévention</a:t>
            </a:r>
          </a:p>
        </p:txBody>
      </p:sp>
      <p:sp>
        <p:nvSpPr>
          <p:cNvPr id="22" name="Ellipse 21"/>
          <p:cNvSpPr/>
          <p:nvPr/>
        </p:nvSpPr>
        <p:spPr>
          <a:xfrm>
            <a:off x="4393048" y="5428635"/>
            <a:ext cx="1000531" cy="571610"/>
          </a:xfrm>
          <a:prstGeom prst="ellipse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fr-FR" sz="1200" dirty="0">
              <a:solidFill>
                <a:srgbClr val="704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7" name="ZoneTexte 62"/>
          <p:cNvSpPr txBox="1">
            <a:spLocks noChangeArrowheads="1"/>
          </p:cNvSpPr>
          <p:nvPr/>
        </p:nvSpPr>
        <p:spPr bwMode="auto">
          <a:xfrm>
            <a:off x="4357688" y="5546725"/>
            <a:ext cx="1071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>
                <a:solidFill>
                  <a:srgbClr val="704300"/>
                </a:solidFill>
                <a:latin typeface="Times New Roman" pitchFamily="18" charset="0"/>
                <a:cs typeface="Times New Roman" pitchFamily="18" charset="0"/>
              </a:rPr>
              <a:t>Traitements</a:t>
            </a:r>
          </a:p>
        </p:txBody>
      </p:sp>
      <p:sp>
        <p:nvSpPr>
          <p:cNvPr id="5" name="Ellipse 4"/>
          <p:cNvSpPr/>
          <p:nvPr/>
        </p:nvSpPr>
        <p:spPr>
          <a:xfrm>
            <a:off x="857193" y="1214245"/>
            <a:ext cx="929203" cy="6431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fr-FR" sz="1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1" name="ZoneTexte 67"/>
          <p:cNvSpPr txBox="1">
            <a:spLocks noChangeArrowheads="1"/>
          </p:cNvSpPr>
          <p:nvPr/>
        </p:nvSpPr>
        <p:spPr bwMode="auto">
          <a:xfrm>
            <a:off x="681038" y="1206500"/>
            <a:ext cx="12858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ATCD familiaux de MAI</a:t>
            </a:r>
            <a:endParaRPr lang="fr-FR"/>
          </a:p>
        </p:txBody>
      </p:sp>
      <p:sp>
        <p:nvSpPr>
          <p:cNvPr id="23602" name="ZoneTexte 72"/>
          <p:cNvSpPr txBox="1">
            <a:spLocks noChangeArrowheads="1"/>
          </p:cNvSpPr>
          <p:nvPr/>
        </p:nvSpPr>
        <p:spPr bwMode="auto">
          <a:xfrm>
            <a:off x="1643063" y="1076325"/>
            <a:ext cx="12858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ATCD personnels de MAI</a:t>
            </a:r>
            <a:endParaRPr lang="fr-FR" sz="1400"/>
          </a:p>
        </p:txBody>
      </p:sp>
      <p:sp>
        <p:nvSpPr>
          <p:cNvPr id="23603" name="ZoneTexte 73"/>
          <p:cNvSpPr txBox="1">
            <a:spLocks noChangeArrowheads="1"/>
          </p:cNvSpPr>
          <p:nvPr/>
        </p:nvSpPr>
        <p:spPr bwMode="auto">
          <a:xfrm>
            <a:off x="5214938" y="1093788"/>
            <a:ext cx="1428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Polymorphisme génétique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 : IL, TNF, FASL, FAS, Bcl-2</a:t>
            </a:r>
          </a:p>
          <a:p>
            <a:pPr algn="ctr">
              <a:lnSpc>
                <a:spcPts val="1400"/>
              </a:lnSpc>
            </a:pPr>
            <a:endParaRPr lang="fr-FR" sz="1400"/>
          </a:p>
        </p:txBody>
      </p:sp>
      <p:sp>
        <p:nvSpPr>
          <p:cNvPr id="23604" name="ZoneTexte 74"/>
          <p:cNvSpPr txBox="1">
            <a:spLocks noChangeArrowheads="1"/>
          </p:cNvSpPr>
          <p:nvPr/>
        </p:nvSpPr>
        <p:spPr bwMode="auto">
          <a:xfrm>
            <a:off x="4403725" y="803275"/>
            <a:ext cx="1071563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Déficit sélectif en IgA</a:t>
            </a:r>
          </a:p>
          <a:p>
            <a:pPr algn="ctr">
              <a:lnSpc>
                <a:spcPts val="1400"/>
              </a:lnSpc>
            </a:pPr>
            <a:endParaRPr lang="fr-FR" sz="1400"/>
          </a:p>
        </p:txBody>
      </p:sp>
      <p:sp>
        <p:nvSpPr>
          <p:cNvPr id="23605" name="ZoneTexte 75"/>
          <p:cNvSpPr txBox="1">
            <a:spLocks noChangeArrowheads="1"/>
          </p:cNvSpPr>
          <p:nvPr/>
        </p:nvSpPr>
        <p:spPr bwMode="auto">
          <a:xfrm>
            <a:off x="3290888" y="534988"/>
            <a:ext cx="1390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HLA</a:t>
            </a:r>
            <a:r>
              <a:rPr lang="fr-FR" sz="10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fr-FR" sz="9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B8</a:t>
            </a:r>
            <a:r>
              <a:rPr lang="fr-FR" sz="9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DR3, DQ3-DR4, DQ3-DR9, DQ5-DR1</a:t>
            </a:r>
            <a:r>
              <a:rPr lang="fr-FR" sz="8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DQ5</a:t>
            </a:r>
            <a:r>
              <a:rPr lang="fr-FR" sz="8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DR10</a:t>
            </a:r>
          </a:p>
          <a:p>
            <a:pPr algn="ctr">
              <a:lnSpc>
                <a:spcPts val="1400"/>
              </a:lnSpc>
            </a:pPr>
            <a:endParaRPr lang="fr-FR" sz="1400"/>
          </a:p>
        </p:txBody>
      </p:sp>
      <p:sp>
        <p:nvSpPr>
          <p:cNvPr id="23606" name="ZoneTexte 76"/>
          <p:cNvSpPr txBox="1">
            <a:spLocks noChangeArrowheads="1"/>
          </p:cNvSpPr>
          <p:nvPr/>
        </p:nvSpPr>
        <p:spPr bwMode="auto">
          <a:xfrm>
            <a:off x="2571750" y="933450"/>
            <a:ext cx="10001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Sujet féminin</a:t>
            </a:r>
          </a:p>
          <a:p>
            <a:pPr algn="ctr">
              <a:lnSpc>
                <a:spcPts val="1400"/>
              </a:lnSpc>
            </a:pPr>
            <a:endParaRPr lang="fr-FR" sz="1400"/>
          </a:p>
        </p:txBody>
      </p:sp>
      <p:pic>
        <p:nvPicPr>
          <p:cNvPr id="23607" name="Ellipse 10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37313" y="1103313"/>
            <a:ext cx="11890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08" name="Text Box 2"/>
          <p:cNvSpPr txBox="1">
            <a:spLocks noChangeArrowheads="1"/>
          </p:cNvSpPr>
          <p:nvPr/>
        </p:nvSpPr>
        <p:spPr bwMode="auto">
          <a:xfrm>
            <a:off x="6657975" y="1279525"/>
            <a:ext cx="757238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12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9" name="ZoneTexte 71"/>
          <p:cNvSpPr txBox="1">
            <a:spLocks noChangeArrowheads="1"/>
          </p:cNvSpPr>
          <p:nvPr/>
        </p:nvSpPr>
        <p:spPr bwMode="auto">
          <a:xfrm>
            <a:off x="6391275" y="1214438"/>
            <a:ext cx="1285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Déficit en fraction du complément</a:t>
            </a:r>
            <a:r>
              <a:rPr lang="fr-FR" sz="11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 : C1q, C2, C4</a:t>
            </a:r>
          </a:p>
          <a:p>
            <a:pPr algn="ctr">
              <a:lnSpc>
                <a:spcPts val="1400"/>
              </a:lnSpc>
            </a:pPr>
            <a:endParaRPr lang="fr-F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133</Words>
  <Application>Microsoft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156</cp:revision>
  <dcterms:created xsi:type="dcterms:W3CDTF">2007-01-22T10:45:45Z</dcterms:created>
  <dcterms:modified xsi:type="dcterms:W3CDTF">2008-07-22T10:09:17Z</dcterms:modified>
</cp:coreProperties>
</file>