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3500"/>
    <a:srgbClr val="B04300"/>
    <a:srgbClr val="FF9201"/>
    <a:srgbClr val="FF6201"/>
    <a:srgbClr val="FFF8D1"/>
    <a:srgbClr val="FFEE8B"/>
    <a:srgbClr val="FFAC33"/>
    <a:srgbClr val="FFBD5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14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8877A-3CF0-47AE-BE79-B62AEAC8946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78634-9E13-4618-AB37-C62B9A4DD2F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9D82D-6283-4A16-8E4A-B3FD3419AE2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89425-F477-4162-B073-9016CC3AE23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0F213-BA3E-4333-A4B6-4B6684848B3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A9911-AA10-40F6-B91E-6E6AAAF7AE7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F9285-DAF5-4BA6-9E01-00242D03C78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B7D92-2FBF-47A4-AEBE-2D3D8D8E888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35DB3-DC87-497E-8857-2A0DC60B0F5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6532F-F2A4-48CF-9422-305910A0F39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6559E-3378-4B36-A9FF-D39FBB1C6DB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8B2D377-3EAD-4BE1-9D6A-958E7452726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cteur droit avec flèche 20"/>
          <p:cNvCxnSpPr>
            <a:stCxn id="0" idx="2"/>
            <a:endCxn id="0" idx="3"/>
          </p:cNvCxnSpPr>
          <p:nvPr/>
        </p:nvCxnSpPr>
        <p:spPr>
          <a:xfrm rot="10800000">
            <a:off x="3714750" y="4143375"/>
            <a:ext cx="28575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rot="10800000">
            <a:off x="2428875" y="4143375"/>
            <a:ext cx="28575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endCxn id="0" idx="1"/>
          </p:cNvCxnSpPr>
          <p:nvPr/>
        </p:nvCxnSpPr>
        <p:spPr>
          <a:xfrm>
            <a:off x="5286375" y="4143375"/>
            <a:ext cx="28575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6643688" y="4143375"/>
            <a:ext cx="28575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rot="5400000" flipH="1" flipV="1">
            <a:off x="5000625" y="3500438"/>
            <a:ext cx="285750" cy="28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rot="5400000" flipH="1" flipV="1">
            <a:off x="5857875" y="2273300"/>
            <a:ext cx="285750" cy="28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rot="16200000" flipV="1">
            <a:off x="4000500" y="3500438"/>
            <a:ext cx="285750" cy="28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rot="16200000" flipV="1">
            <a:off x="3357563" y="2714625"/>
            <a:ext cx="285750" cy="28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rot="16200000" flipH="1">
            <a:off x="5000625" y="4500563"/>
            <a:ext cx="285750" cy="28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rot="16200000" flipH="1">
            <a:off x="5572125" y="5286375"/>
            <a:ext cx="285750" cy="28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rot="5400000">
            <a:off x="3929063" y="4500563"/>
            <a:ext cx="285750" cy="28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rot="5400000">
            <a:off x="3500438" y="5143500"/>
            <a:ext cx="285750" cy="28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714612" y="3786190"/>
            <a:ext cx="1000132" cy="71438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BB4D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anchor="ctr"/>
          <a:lstStyle/>
          <a:p>
            <a:pPr algn="ctr">
              <a:defRPr/>
            </a:pPr>
            <a:r>
              <a:rPr lang="fr-FR" sz="1400">
                <a:solidFill>
                  <a:srgbClr val="7A4900"/>
                </a:solidFill>
                <a:latin typeface="Times New Roman" pitchFamily="18" charset="0"/>
                <a:cs typeface="Times New Roman" pitchFamily="18" charset="0"/>
              </a:rPr>
              <a:t>Ac anti-ADN natif</a:t>
            </a:r>
          </a:p>
          <a:p>
            <a:pPr algn="ctr">
              <a:defRPr/>
            </a:pPr>
            <a:r>
              <a:rPr lang="fr-FR" sz="1400">
                <a:solidFill>
                  <a:srgbClr val="7A4900"/>
                </a:solidFill>
                <a:latin typeface="Times New Roman" pitchFamily="18" charset="0"/>
                <a:cs typeface="Times New Roman" pitchFamily="18" charset="0"/>
              </a:rPr>
              <a:t>Ac anti-Sm</a:t>
            </a:r>
          </a:p>
        </p:txBody>
      </p:sp>
      <p:sp>
        <p:nvSpPr>
          <p:cNvPr id="7" name="Rectangle 6"/>
          <p:cNvSpPr/>
          <p:nvPr/>
        </p:nvSpPr>
        <p:spPr>
          <a:xfrm>
            <a:off x="3086828" y="3000372"/>
            <a:ext cx="1338709" cy="50006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BB4D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anchor="ctr"/>
          <a:lstStyle/>
          <a:p>
            <a:pPr algn="ctr">
              <a:defRPr/>
            </a:pPr>
            <a:r>
              <a:rPr lang="fr-FR" sz="1400">
                <a:solidFill>
                  <a:srgbClr val="7A4900"/>
                </a:solidFill>
                <a:latin typeface="Times New Roman" pitchFamily="18" charset="0"/>
                <a:cs typeface="Times New Roman" pitchFamily="18" charset="0"/>
              </a:rPr>
              <a:t>Ac anti-SS-A/Ro</a:t>
            </a:r>
          </a:p>
          <a:p>
            <a:pPr algn="ctr">
              <a:defRPr/>
            </a:pPr>
            <a:r>
              <a:rPr lang="fr-FR" sz="1400">
                <a:solidFill>
                  <a:srgbClr val="7A4900"/>
                </a:solidFill>
                <a:latin typeface="Times New Roman" pitchFamily="18" charset="0"/>
                <a:cs typeface="Times New Roman" pitchFamily="18" charset="0"/>
              </a:rPr>
              <a:t>Ac anti-SS-B/La</a:t>
            </a:r>
          </a:p>
        </p:txBody>
      </p:sp>
      <p:sp>
        <p:nvSpPr>
          <p:cNvPr id="8" name="Rectangle 7"/>
          <p:cNvSpPr/>
          <p:nvPr/>
        </p:nvSpPr>
        <p:spPr>
          <a:xfrm>
            <a:off x="4786314" y="2571744"/>
            <a:ext cx="2000264" cy="92869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BB4D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anchor="ctr"/>
          <a:lstStyle/>
          <a:p>
            <a:pPr algn="ctr">
              <a:defRPr/>
            </a:pPr>
            <a:r>
              <a:rPr lang="fr-FR" sz="1400">
                <a:solidFill>
                  <a:srgbClr val="7A4900"/>
                </a:solidFill>
                <a:latin typeface="Times New Roman" pitchFamily="18" charset="0"/>
                <a:cs typeface="Times New Roman" pitchFamily="18" charset="0"/>
              </a:rPr>
              <a:t>Ac anti-ARNt synthétase </a:t>
            </a:r>
            <a:r>
              <a:rPr lang="fr-FR" sz="1200">
                <a:solidFill>
                  <a:srgbClr val="7A4900"/>
                </a:solidFill>
                <a:latin typeface="Times New Roman" pitchFamily="18" charset="0"/>
                <a:cs typeface="Times New Roman" pitchFamily="18" charset="0"/>
              </a:rPr>
              <a:t>(JO1, PL7, PL12, OJ, EJ)</a:t>
            </a:r>
            <a:r>
              <a:rPr lang="fr-FR" sz="1400">
                <a:solidFill>
                  <a:srgbClr val="7A4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defRPr/>
            </a:pPr>
            <a:r>
              <a:rPr lang="fr-FR" sz="1400">
                <a:solidFill>
                  <a:srgbClr val="7A4900"/>
                </a:solidFill>
                <a:latin typeface="Times New Roman" pitchFamily="18" charset="0"/>
                <a:cs typeface="Times New Roman" pitchFamily="18" charset="0"/>
              </a:rPr>
              <a:t>Ac anti-SRP, PMScl, Ac anti-Mi2</a:t>
            </a:r>
          </a:p>
        </p:txBody>
      </p:sp>
      <p:sp>
        <p:nvSpPr>
          <p:cNvPr id="9" name="Rectangle 8"/>
          <p:cNvSpPr/>
          <p:nvPr/>
        </p:nvSpPr>
        <p:spPr>
          <a:xfrm>
            <a:off x="5572132" y="3857628"/>
            <a:ext cx="1071570" cy="57150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BB4D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anchor="ctr"/>
          <a:lstStyle/>
          <a:p>
            <a:pPr algn="ctr">
              <a:defRPr/>
            </a:pPr>
            <a:r>
              <a:rPr lang="fr-FR" sz="1400">
                <a:solidFill>
                  <a:srgbClr val="7A4900"/>
                </a:solidFill>
                <a:latin typeface="Times New Roman" pitchFamily="18" charset="0"/>
                <a:cs typeface="Times New Roman" pitchFamily="18" charset="0"/>
              </a:rPr>
              <a:t>Ac anti- centromères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57752" y="4799022"/>
            <a:ext cx="1143008" cy="50006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BB4D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anchor="ctr"/>
          <a:lstStyle/>
          <a:p>
            <a:pPr algn="ctr">
              <a:defRPr/>
            </a:pPr>
            <a:r>
              <a:rPr lang="fr-FR" sz="1400">
                <a:solidFill>
                  <a:srgbClr val="7A4900"/>
                </a:solidFill>
                <a:latin typeface="Times New Roman" pitchFamily="18" charset="0"/>
                <a:cs typeface="Times New Roman" pitchFamily="18" charset="0"/>
              </a:rPr>
              <a:t>Ac anti-Scl-70</a:t>
            </a:r>
          </a:p>
          <a:p>
            <a:pPr algn="ctr">
              <a:defRPr/>
            </a:pPr>
            <a:r>
              <a:rPr lang="fr-FR" sz="1400">
                <a:solidFill>
                  <a:srgbClr val="7A4900"/>
                </a:solidFill>
                <a:latin typeface="Times New Roman" pitchFamily="18" charset="0"/>
                <a:cs typeface="Times New Roman" pitchFamily="18" charset="0"/>
              </a:rPr>
              <a:t>PMScl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28992" y="4786322"/>
            <a:ext cx="1071570" cy="35719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BB4D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anchor="ctr"/>
          <a:lstStyle/>
          <a:p>
            <a:pPr algn="ctr">
              <a:defRPr/>
            </a:pPr>
            <a:r>
              <a:rPr lang="fr-FR" sz="1400">
                <a:solidFill>
                  <a:srgbClr val="7A4900"/>
                </a:solidFill>
                <a:latin typeface="Times New Roman" pitchFamily="18" charset="0"/>
                <a:cs typeface="Times New Roman" pitchFamily="18" charset="0"/>
              </a:rPr>
              <a:t>Ac anti-RNP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43174" y="5429264"/>
            <a:ext cx="1643074" cy="57150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00B0F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anchor="ctr"/>
          <a:lstStyle/>
          <a:p>
            <a:pPr algn="ctr">
              <a:defRPr/>
            </a:pPr>
            <a:r>
              <a:rPr lang="fr-FR" sz="1400" dirty="0" smtClean="0">
                <a:solidFill>
                  <a:srgbClr val="262673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endParaRPr lang="fr-FR" sz="1400" dirty="0">
              <a:solidFill>
                <a:srgbClr val="262673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fr-FR" sz="1400" dirty="0">
                <a:solidFill>
                  <a:srgbClr val="262673"/>
                </a:solidFill>
                <a:latin typeface="Times New Roman" pitchFamily="18" charset="0"/>
                <a:cs typeface="Times New Roman" pitchFamily="18" charset="0"/>
              </a:rPr>
              <a:t>Connectivites mixtes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86380" y="5572140"/>
            <a:ext cx="1143008" cy="35719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00B0F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anchor="ctr"/>
          <a:lstStyle/>
          <a:p>
            <a:pPr algn="ctr">
              <a:defRPr/>
            </a:pPr>
            <a:r>
              <a:rPr lang="fr-FR" sz="1400">
                <a:solidFill>
                  <a:srgbClr val="262673"/>
                </a:solidFill>
                <a:latin typeface="Times New Roman" pitchFamily="18" charset="0"/>
                <a:cs typeface="Times New Roman" pitchFamily="18" charset="0"/>
              </a:rPr>
              <a:t>Sclérodermie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29454" y="3857628"/>
            <a:ext cx="857256" cy="57150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00B0F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anchor="ctr"/>
          <a:lstStyle/>
          <a:p>
            <a:pPr algn="ctr">
              <a:defRPr/>
            </a:pPr>
            <a:r>
              <a:rPr lang="fr-FR" sz="1400">
                <a:solidFill>
                  <a:srgbClr val="262673"/>
                </a:solidFill>
                <a:latin typeface="Times New Roman" pitchFamily="18" charset="0"/>
                <a:cs typeface="Times New Roman" pitchFamily="18" charset="0"/>
              </a:rPr>
              <a:t>Syndrome de Crest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29256" y="1773226"/>
            <a:ext cx="1500198" cy="50006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00B0F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anchor="ctr"/>
          <a:lstStyle/>
          <a:p>
            <a:pPr algn="ctr">
              <a:defRPr/>
            </a:pPr>
            <a:r>
              <a:rPr lang="fr-FR" sz="1400">
                <a:solidFill>
                  <a:srgbClr val="262673"/>
                </a:solidFill>
                <a:latin typeface="Times New Roman" pitchFamily="18" charset="0"/>
                <a:cs typeface="Times New Roman" pitchFamily="18" charset="0"/>
              </a:rPr>
              <a:t>Dermatomyosites</a:t>
            </a:r>
          </a:p>
          <a:p>
            <a:pPr algn="ctr">
              <a:defRPr/>
            </a:pPr>
            <a:r>
              <a:rPr lang="fr-FR" sz="1400">
                <a:solidFill>
                  <a:srgbClr val="262673"/>
                </a:solidFill>
                <a:latin typeface="Times New Roman" pitchFamily="18" charset="0"/>
                <a:cs typeface="Times New Roman" pitchFamily="18" charset="0"/>
              </a:rPr>
              <a:t>Polymyosites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71736" y="2214554"/>
            <a:ext cx="1571636" cy="50006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00B0F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anchor="ctr"/>
          <a:lstStyle/>
          <a:p>
            <a:pPr algn="ctr">
              <a:defRPr/>
            </a:pPr>
            <a:r>
              <a:rPr lang="fr-FR" sz="1400" smtClean="0">
                <a:solidFill>
                  <a:srgbClr val="262673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endParaRPr lang="fr-FR" sz="1400">
              <a:solidFill>
                <a:srgbClr val="262673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fr-FR" sz="1400" dirty="0" err="1">
                <a:solidFill>
                  <a:srgbClr val="262673"/>
                </a:solidFill>
                <a:latin typeface="Times New Roman" pitchFamily="18" charset="0"/>
                <a:cs typeface="Times New Roman" pitchFamily="18" charset="0"/>
              </a:rPr>
              <a:t>Gougerot</a:t>
            </a:r>
            <a:r>
              <a:rPr lang="fr-FR" sz="1400" dirty="0">
                <a:solidFill>
                  <a:srgbClr val="262673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fr-FR" sz="1400" dirty="0" err="1">
                <a:solidFill>
                  <a:srgbClr val="262673"/>
                </a:solidFill>
                <a:latin typeface="Times New Roman" pitchFamily="18" charset="0"/>
                <a:cs typeface="Times New Roman" pitchFamily="18" charset="0"/>
              </a:rPr>
              <a:t>Sjögren</a:t>
            </a:r>
            <a:endParaRPr lang="fr-FR" sz="1400" dirty="0">
              <a:solidFill>
                <a:srgbClr val="26267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57356" y="3964785"/>
            <a:ext cx="571504" cy="35719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00B0F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anchor="ctr"/>
          <a:lstStyle/>
          <a:p>
            <a:pPr algn="ctr">
              <a:defRPr/>
            </a:pPr>
            <a:r>
              <a:rPr lang="fr-FR" sz="1400" dirty="0" smtClean="0">
                <a:solidFill>
                  <a:srgbClr val="262673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endParaRPr lang="fr-FR" sz="1400" dirty="0">
              <a:solidFill>
                <a:srgbClr val="26267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625" name="Groupe 18"/>
          <p:cNvGrpSpPr>
            <a:grpSpLocks/>
          </p:cNvGrpSpPr>
          <p:nvPr/>
        </p:nvGrpSpPr>
        <p:grpSpPr bwMode="auto">
          <a:xfrm>
            <a:off x="3938588" y="3676650"/>
            <a:ext cx="1401762" cy="981075"/>
            <a:chOff x="3938012" y="3675890"/>
            <a:chExt cx="1402090" cy="981463"/>
          </a:xfrm>
        </p:grpSpPr>
        <p:sp>
          <p:nvSpPr>
            <p:cNvPr id="5" name="Ellipse 4"/>
            <p:cNvSpPr/>
            <p:nvPr/>
          </p:nvSpPr>
          <p:spPr>
            <a:xfrm>
              <a:off x="4000496" y="3714752"/>
              <a:ext cx="1285884" cy="857256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0800" rIns="36000" bIns="10800" anchor="ctr"/>
            <a:lstStyle/>
            <a:p>
              <a:pPr algn="ctr">
                <a:defRPr/>
              </a:pPr>
              <a:endParaRPr lang="fr-FR" sz="1400" b="1" dirty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29" name="ZoneTexte 17"/>
            <p:cNvSpPr txBox="1">
              <a:spLocks noChangeArrowheads="1"/>
            </p:cNvSpPr>
            <p:nvPr/>
          </p:nvSpPr>
          <p:spPr bwMode="auto">
            <a:xfrm>
              <a:off x="4025896" y="3798890"/>
              <a:ext cx="1214446" cy="641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FR" b="1">
                  <a:solidFill>
                    <a:srgbClr val="6C0000"/>
                  </a:solidFill>
                  <a:latin typeface="Times New Roman" pitchFamily="18" charset="0"/>
                  <a:cs typeface="Times New Roman" pitchFamily="18" charset="0"/>
                </a:rPr>
                <a:t>Ac anti nucléaires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2546</TotalTime>
  <Words>53</Words>
  <Application>Microsoft PowerPoint</Application>
  <PresentationFormat>Affichage à l'écran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Modèle par défaut</vt:lpstr>
      <vt:lpstr>Diapositive 1</vt:lpstr>
    </vt:vector>
  </TitlesOfParts>
  <Company>Hospices Civils de Lyon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Lambda</dc:creator>
  <cp:lastModifiedBy>Seloken</cp:lastModifiedBy>
  <cp:revision>157</cp:revision>
  <dcterms:created xsi:type="dcterms:W3CDTF">2007-01-22T10:45:45Z</dcterms:created>
  <dcterms:modified xsi:type="dcterms:W3CDTF">2008-08-30T21:04:21Z</dcterms:modified>
</cp:coreProperties>
</file>