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000"/>
    <a:srgbClr val="627600"/>
    <a:srgbClr val="653511"/>
    <a:srgbClr val="577006"/>
    <a:srgbClr val="1B5125"/>
    <a:srgbClr val="8EBA46"/>
    <a:srgbClr val="5E9505"/>
    <a:srgbClr val="8C71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0758" autoAdjust="0"/>
  </p:normalViewPr>
  <p:slideViewPr>
    <p:cSldViewPr>
      <p:cViewPr>
        <p:scale>
          <a:sx n="66" d="100"/>
          <a:sy n="66" d="100"/>
        </p:scale>
        <p:origin x="-1200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BA219-ABD7-46EC-84AC-3A3D296A6CEC}" type="datetimeFigureOut">
              <a:rPr lang="fr-FR" smtClean="0"/>
              <a:pPr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69B1D-F90C-44C5-9F23-8A8C6386AC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DA1C2-F252-40A6-BF4E-55DF8C2A10CA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0BB0E-A633-4BF0-8F76-909737783A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B9010-C01A-43EA-A4A0-194464A54B4B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16B46-68E3-4D74-81DC-F6CF304E9C2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0D22D-0A96-4AEB-B5DF-A68C83D2D58E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75D7E-2005-4702-A1D5-283E5D98BC6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17313-0288-4FDE-93A6-5F4E41F9B747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FF160-CEDE-46E2-8D40-4A0DFD774E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CE43D-87EB-4922-8032-5B5A994E7B60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0F173-2490-41B1-A9C1-506518D7EE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B8CBE-797B-4E95-B539-98EB0486D094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9BA10-A2BD-43F2-A025-488DE557E1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851C8-1459-4670-B3D4-366AC25F85F9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76023-8404-4AC4-A4D5-2DFF0D974C2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0AA15-09F9-40E8-8E8E-66FBE98D9E5C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3EF7C-6879-4CE0-9EE8-C12298235F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4363E-EE5B-4E8F-830F-B55DCE23EBB8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DC215-19D0-4F72-A41D-29DF313EC1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44342-85D5-46AF-9DC4-187772294900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3B6E0-51DC-4207-B0CB-3AB42010C93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D9687-5562-418F-B368-2EC282399E41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0C5D7-B339-4A31-A92A-C48CF869E96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CC7EAAB-5EA1-4386-8644-175D24AAEC5B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AB80B5-4417-4B6A-866E-027B53FE4AE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necteur droit avec flèche 66"/>
          <p:cNvCxnSpPr>
            <a:endCxn id="0" idx="1"/>
          </p:cNvCxnSpPr>
          <p:nvPr/>
        </p:nvCxnSpPr>
        <p:spPr>
          <a:xfrm flipV="1">
            <a:off x="1357313" y="190500"/>
            <a:ext cx="167005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endCxn id="0" idx="1"/>
          </p:cNvCxnSpPr>
          <p:nvPr/>
        </p:nvCxnSpPr>
        <p:spPr>
          <a:xfrm flipV="1">
            <a:off x="1357313" y="1150938"/>
            <a:ext cx="846137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V="1">
            <a:off x="1035050" y="2016125"/>
            <a:ext cx="2033588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endCxn id="0" idx="1"/>
          </p:cNvCxnSpPr>
          <p:nvPr/>
        </p:nvCxnSpPr>
        <p:spPr>
          <a:xfrm>
            <a:off x="1357313" y="2928938"/>
            <a:ext cx="1355725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endCxn id="0" idx="1"/>
          </p:cNvCxnSpPr>
          <p:nvPr/>
        </p:nvCxnSpPr>
        <p:spPr>
          <a:xfrm flipV="1">
            <a:off x="1357313" y="4152900"/>
            <a:ext cx="1781175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/>
          <p:cNvCxnSpPr/>
          <p:nvPr/>
        </p:nvCxnSpPr>
        <p:spPr>
          <a:xfrm>
            <a:off x="3598863" y="190500"/>
            <a:ext cx="2970212" cy="158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>
            <a:off x="4422775" y="1150938"/>
            <a:ext cx="236061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V="1">
            <a:off x="3557588" y="2012950"/>
            <a:ext cx="2654300" cy="317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3914775" y="2955925"/>
            <a:ext cx="2225675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90" name="Groupe 7"/>
          <p:cNvGrpSpPr>
            <a:grpSpLocks/>
          </p:cNvGrpSpPr>
          <p:nvPr/>
        </p:nvGrpSpPr>
        <p:grpSpPr bwMode="auto">
          <a:xfrm>
            <a:off x="2492375" y="1154113"/>
            <a:ext cx="2143125" cy="571500"/>
            <a:chOff x="1299500" y="5488962"/>
            <a:chExt cx="2143140" cy="571504"/>
          </a:xfrm>
        </p:grpSpPr>
        <p:sp>
          <p:nvSpPr>
            <p:cNvPr id="9" name="Ellipse 8"/>
            <p:cNvSpPr/>
            <p:nvPr/>
          </p:nvSpPr>
          <p:spPr>
            <a:xfrm>
              <a:off x="1299500" y="5488962"/>
              <a:ext cx="2143140" cy="5715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0569" name="ZoneTexte 9"/>
            <p:cNvSpPr txBox="1">
              <a:spLocks noChangeArrowheads="1"/>
            </p:cNvSpPr>
            <p:nvPr/>
          </p:nvSpPr>
          <p:spPr bwMode="auto">
            <a:xfrm>
              <a:off x="1401432" y="5661338"/>
              <a:ext cx="1928826" cy="355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" tIns="10800" rIns="10800" bIns="1080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fr-FR" sz="1400">
                  <a:latin typeface="Times New Roman" pitchFamily="18" charset="0"/>
                  <a:cs typeface="Times New Roman" pitchFamily="18" charset="0"/>
                </a:rPr>
                <a:t>Plaques érythémateuses à développement centrifuge</a:t>
              </a:r>
            </a:p>
          </p:txBody>
        </p:sp>
      </p:grpSp>
      <p:grpSp>
        <p:nvGrpSpPr>
          <p:cNvPr id="20491" name="Groupe 10"/>
          <p:cNvGrpSpPr>
            <a:grpSpLocks/>
          </p:cNvGrpSpPr>
          <p:nvPr/>
        </p:nvGrpSpPr>
        <p:grpSpPr bwMode="auto">
          <a:xfrm>
            <a:off x="2455863" y="274638"/>
            <a:ext cx="2214562" cy="571500"/>
            <a:chOff x="1285852" y="4514218"/>
            <a:chExt cx="2214578" cy="571504"/>
          </a:xfrm>
        </p:grpSpPr>
        <p:sp>
          <p:nvSpPr>
            <p:cNvPr id="12" name="Ellipse 11"/>
            <p:cNvSpPr/>
            <p:nvPr/>
          </p:nvSpPr>
          <p:spPr>
            <a:xfrm>
              <a:off x="1329994" y="4514218"/>
              <a:ext cx="2143140" cy="5715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0565" name="ZoneTexte 12"/>
            <p:cNvSpPr txBox="1">
              <a:spLocks noChangeArrowheads="1"/>
            </p:cNvSpPr>
            <p:nvPr/>
          </p:nvSpPr>
          <p:spPr bwMode="auto">
            <a:xfrm>
              <a:off x="1285852" y="4643446"/>
              <a:ext cx="2214578" cy="355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" tIns="10800" rIns="10800" bIns="1080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fr-FR" sz="1400">
                  <a:latin typeface="Times New Roman" pitchFamily="18" charset="0"/>
                  <a:cs typeface="Times New Roman" pitchFamily="18" charset="0"/>
                </a:rPr>
                <a:t>Infection du follicule pileux</a:t>
              </a:r>
            </a:p>
            <a:p>
              <a:pPr algn="ctr">
                <a:lnSpc>
                  <a:spcPts val="1300"/>
                </a:lnSpc>
              </a:pPr>
              <a:r>
                <a:rPr lang="fr-FR" sz="1400">
                  <a:latin typeface="Times New Roman" pitchFamily="18" charset="0"/>
                  <a:cs typeface="Times New Roman" pitchFamily="18" charset="0"/>
                </a:rPr>
                <a:t>Touche surtout les jambes</a:t>
              </a:r>
            </a:p>
          </p:txBody>
        </p:sp>
      </p:grpSp>
      <p:sp>
        <p:nvSpPr>
          <p:cNvPr id="20492" name="ZoneTexte 13"/>
          <p:cNvSpPr txBox="1">
            <a:spLocks noChangeArrowheads="1"/>
          </p:cNvSpPr>
          <p:nvPr/>
        </p:nvSpPr>
        <p:spPr bwMode="auto">
          <a:xfrm>
            <a:off x="6783388" y="815975"/>
            <a:ext cx="1785937" cy="668338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 lIns="10800" tIns="10800" rIns="10800" bIns="10800">
            <a:spAutoFit/>
          </a:bodyPr>
          <a:lstStyle/>
          <a:p>
            <a:pPr algn="ctr"/>
            <a:r>
              <a:rPr lang="fr-FR" sz="1400" i="1">
                <a:latin typeface="Times New Roman" pitchFamily="18" charset="0"/>
                <a:cs typeface="Times New Roman" pitchFamily="18" charset="0"/>
              </a:rPr>
              <a:t>E. floccosum, T. rubrum,  T. verrucosum, M. canis , T. mentagrophytes …</a:t>
            </a:r>
          </a:p>
        </p:txBody>
      </p:sp>
      <p:sp>
        <p:nvSpPr>
          <p:cNvPr id="20493" name="ZoneTexte 14"/>
          <p:cNvSpPr txBox="1">
            <a:spLocks noChangeArrowheads="1"/>
          </p:cNvSpPr>
          <p:nvPr/>
        </p:nvSpPr>
        <p:spPr bwMode="auto">
          <a:xfrm>
            <a:off x="6569075" y="-142875"/>
            <a:ext cx="2000250" cy="668338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 lIns="10800" tIns="10800" rIns="10800" bIns="10800">
            <a:spAutoFit/>
          </a:bodyPr>
          <a:lstStyle/>
          <a:p>
            <a:pPr algn="ctr"/>
            <a:r>
              <a:rPr lang="fr-FR" sz="1400" i="1">
                <a:latin typeface="Times New Roman" pitchFamily="18" charset="0"/>
                <a:cs typeface="Times New Roman" pitchFamily="18" charset="0"/>
              </a:rPr>
              <a:t>T. rubrum </a:t>
            </a:r>
            <a:r>
              <a:rPr lang="fr-FR" sz="1400">
                <a:latin typeface="Times New Roman" pitchFamily="18" charset="0"/>
                <a:cs typeface="Times New Roman" pitchFamily="18" charset="0"/>
              </a:rPr>
              <a:t>(+++), </a:t>
            </a:r>
            <a:r>
              <a:rPr lang="fr-FR" sz="1400" i="1">
                <a:latin typeface="Times New Roman" pitchFamily="18" charset="0"/>
                <a:cs typeface="Times New Roman" pitchFamily="18" charset="0"/>
              </a:rPr>
              <a:t>M. canis, </a:t>
            </a:r>
          </a:p>
          <a:p>
            <a:pPr algn="ctr"/>
            <a:r>
              <a:rPr lang="fr-FR" sz="1400" i="1">
                <a:latin typeface="Times New Roman" pitchFamily="18" charset="0"/>
                <a:cs typeface="Times New Roman" pitchFamily="18" charset="0"/>
              </a:rPr>
              <a:t>T. verrucosum, M. gypseum , T. mentagrophytes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027660" y="41766"/>
            <a:ext cx="1071570" cy="298810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100000">
                <a:srgbClr val="7BAC24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Folliculite 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203375" y="1001010"/>
            <a:ext cx="2720140" cy="298810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100000">
                <a:srgbClr val="7BAC24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err="1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Epidermophyties</a:t>
            </a:r>
            <a:r>
              <a:rPr lang="fr-FR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circinnées</a:t>
            </a:r>
            <a:endParaRPr lang="fr-FR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500" name="Groupe 17"/>
          <p:cNvGrpSpPr>
            <a:grpSpLocks/>
          </p:cNvGrpSpPr>
          <p:nvPr/>
        </p:nvGrpSpPr>
        <p:grpSpPr bwMode="auto">
          <a:xfrm>
            <a:off x="1697038" y="2070100"/>
            <a:ext cx="3732212" cy="571500"/>
            <a:chOff x="500034" y="6373514"/>
            <a:chExt cx="3731622" cy="571504"/>
          </a:xfrm>
        </p:grpSpPr>
        <p:sp>
          <p:nvSpPr>
            <p:cNvPr id="19" name="Ellipse 18"/>
            <p:cNvSpPr/>
            <p:nvPr/>
          </p:nvSpPr>
          <p:spPr>
            <a:xfrm>
              <a:off x="500034" y="6373514"/>
              <a:ext cx="3714776" cy="5715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0561" name="ZoneTexte 19"/>
            <p:cNvSpPr txBox="1">
              <a:spLocks noChangeArrowheads="1"/>
            </p:cNvSpPr>
            <p:nvPr/>
          </p:nvSpPr>
          <p:spPr bwMode="auto">
            <a:xfrm>
              <a:off x="588318" y="6502742"/>
              <a:ext cx="3643338" cy="355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" tIns="10800" rIns="10800" bIns="1080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fr-FR" sz="1400">
                  <a:latin typeface="Times New Roman" pitchFamily="18" charset="0"/>
                  <a:cs typeface="Times New Roman" pitchFamily="18" charset="0"/>
                </a:rPr>
                <a:t>Intertrigo des grands plis : inguinal, axillaire …</a:t>
              </a:r>
            </a:p>
            <a:p>
              <a:pPr algn="ctr">
                <a:lnSpc>
                  <a:spcPts val="1300"/>
                </a:lnSpc>
              </a:pPr>
              <a:r>
                <a:rPr lang="fr-FR" sz="1400">
                  <a:latin typeface="Times New Roman" pitchFamily="18" charset="0"/>
                  <a:cs typeface="Times New Roman" pitchFamily="18" charset="0"/>
                </a:rPr>
                <a:t>Intertrigo interdigito-plantaire (4-5</a:t>
              </a:r>
              <a:r>
                <a:rPr lang="fr-FR" sz="1400" baseline="30000">
                  <a:latin typeface="Times New Roman" pitchFamily="18" charset="0"/>
                  <a:cs typeface="Times New Roman" pitchFamily="18" charset="0"/>
                </a:rPr>
                <a:t>ème</a:t>
              </a:r>
              <a:r>
                <a:rPr lang="fr-FR" sz="1400">
                  <a:latin typeface="Times New Roman" pitchFamily="18" charset="0"/>
                  <a:cs typeface="Times New Roman" pitchFamily="18" charset="0"/>
                </a:rPr>
                <a:t> orteil)</a:t>
              </a:r>
            </a:p>
          </p:txBody>
        </p:sp>
      </p:grpSp>
      <p:sp>
        <p:nvSpPr>
          <p:cNvPr id="20501" name="ZoneTexte 20"/>
          <p:cNvSpPr txBox="1">
            <a:spLocks noChangeArrowheads="1"/>
          </p:cNvSpPr>
          <p:nvPr/>
        </p:nvSpPr>
        <p:spPr bwMode="auto">
          <a:xfrm>
            <a:off x="6211888" y="1784350"/>
            <a:ext cx="2357437" cy="454025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 lIns="10800" tIns="10800" rIns="10800" bIns="10800">
            <a:spAutoFit/>
          </a:bodyPr>
          <a:lstStyle/>
          <a:p>
            <a:pPr algn="ctr"/>
            <a:r>
              <a:rPr lang="fr-FR" sz="1400" i="1">
                <a:latin typeface="Times New Roman" pitchFamily="18" charset="0"/>
                <a:cs typeface="Times New Roman" pitchFamily="18" charset="0"/>
              </a:rPr>
              <a:t>T. rubrum, E. floccosum, T. mentagrophytes var interdigitale</a:t>
            </a:r>
          </a:p>
        </p:txBody>
      </p:sp>
      <p:grpSp>
        <p:nvGrpSpPr>
          <p:cNvPr id="20502" name="Groupe 21"/>
          <p:cNvGrpSpPr>
            <a:grpSpLocks/>
          </p:cNvGrpSpPr>
          <p:nvPr/>
        </p:nvGrpSpPr>
        <p:grpSpPr bwMode="auto">
          <a:xfrm>
            <a:off x="2312988" y="2933700"/>
            <a:ext cx="2500312" cy="1049338"/>
            <a:chOff x="1115680" y="7164734"/>
            <a:chExt cx="2500330" cy="1050612"/>
          </a:xfrm>
        </p:grpSpPr>
        <p:sp>
          <p:nvSpPr>
            <p:cNvPr id="23" name="Ellipse 22"/>
            <p:cNvSpPr/>
            <p:nvPr/>
          </p:nvSpPr>
          <p:spPr>
            <a:xfrm>
              <a:off x="1115680" y="7164734"/>
              <a:ext cx="2500330" cy="92869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0557" name="ZoneTexte 23"/>
            <p:cNvSpPr txBox="1">
              <a:spLocks noChangeArrowheads="1"/>
            </p:cNvSpPr>
            <p:nvPr/>
          </p:nvSpPr>
          <p:spPr bwMode="auto">
            <a:xfrm>
              <a:off x="1239506" y="7359974"/>
              <a:ext cx="2205054" cy="855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" tIns="10800" rIns="10800" bIns="1080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fr-FR" sz="1400">
                  <a:latin typeface="Times New Roman" pitchFamily="18" charset="0"/>
                  <a:cs typeface="Times New Roman" pitchFamily="18" charset="0"/>
                </a:rPr>
                <a:t>Forme sous unguéale distale</a:t>
              </a:r>
            </a:p>
            <a:p>
              <a:pPr algn="ctr">
                <a:lnSpc>
                  <a:spcPts val="1300"/>
                </a:lnSpc>
              </a:pPr>
              <a:r>
                <a:rPr lang="fr-FR" sz="1400">
                  <a:latin typeface="Times New Roman" pitchFamily="18" charset="0"/>
                  <a:cs typeface="Times New Roman" pitchFamily="18" charset="0"/>
                </a:rPr>
                <a:t>Leuconychie superficielle</a:t>
              </a:r>
            </a:p>
            <a:p>
              <a:pPr algn="ctr">
                <a:lnSpc>
                  <a:spcPts val="1300"/>
                </a:lnSpc>
              </a:pPr>
              <a:r>
                <a:rPr lang="fr-FR" sz="1400">
                  <a:latin typeface="Times New Roman" pitchFamily="18" charset="0"/>
                  <a:cs typeface="Times New Roman" pitchFamily="18" charset="0"/>
                </a:rPr>
                <a:t>Onychodystrophie</a:t>
              </a:r>
            </a:p>
            <a:p>
              <a:pPr algn="ctr">
                <a:lnSpc>
                  <a:spcPts val="1300"/>
                </a:lnSpc>
              </a:pPr>
              <a:r>
                <a:rPr lang="fr-FR" sz="1400">
                  <a:latin typeface="Times New Roman" pitchFamily="18" charset="0"/>
                  <a:cs typeface="Times New Roman" pitchFamily="18" charset="0"/>
                </a:rPr>
                <a:t>Forme proximale</a:t>
              </a:r>
            </a:p>
            <a:p>
              <a:pPr algn="ctr">
                <a:lnSpc>
                  <a:spcPts val="1300"/>
                </a:lnSpc>
              </a:pPr>
              <a:endParaRPr lang="fr-FR" sz="1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0503" name="ZoneTexte 24"/>
          <p:cNvSpPr txBox="1">
            <a:spLocks noChangeArrowheads="1"/>
          </p:cNvSpPr>
          <p:nvPr/>
        </p:nvSpPr>
        <p:spPr bwMode="auto">
          <a:xfrm>
            <a:off x="6140450" y="2728913"/>
            <a:ext cx="2428875" cy="454025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 lIns="10800" tIns="10800" rIns="10800" bIns="10800">
            <a:spAutoFit/>
          </a:bodyPr>
          <a:lstStyle/>
          <a:p>
            <a:pPr algn="ctr"/>
            <a:r>
              <a:rPr lang="fr-FR" sz="1400" i="1">
                <a:latin typeface="Times New Roman" pitchFamily="18" charset="0"/>
                <a:cs typeface="Times New Roman" pitchFamily="18" charset="0"/>
              </a:rPr>
              <a:t>T. rubrum, T. mentagrophytes var interdigitale, E. floccosum …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3068874" y="1867353"/>
            <a:ext cx="989142" cy="298810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100000">
                <a:srgbClr val="7BAC24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Intertrigo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2712422" y="2806418"/>
            <a:ext cx="1702046" cy="298810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100000">
                <a:srgbClr val="7BAC24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Onychomycoses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00188" y="4270375"/>
            <a:ext cx="4143375" cy="4071938"/>
          </a:xfrm>
          <a:prstGeom prst="rect">
            <a:avLst/>
          </a:prstGeom>
          <a:solidFill>
            <a:srgbClr val="EFF4E4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3357563" y="7496175"/>
            <a:ext cx="3940175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4075113" y="4556125"/>
            <a:ext cx="326390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4075113" y="5518150"/>
            <a:ext cx="3406775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324350" y="6503988"/>
            <a:ext cx="244316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1885732" y="7505244"/>
            <a:ext cx="3429024" cy="65978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BF1B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2083200" y="6471420"/>
            <a:ext cx="3000396" cy="78581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BF1B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1627276" y="5529078"/>
            <a:ext cx="3929090" cy="7143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BF1B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1868886" y="4556242"/>
            <a:ext cx="3429024" cy="7143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BF1B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1841590" y="6369949"/>
            <a:ext cx="3500462" cy="26803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D1E23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Teignes inflammatoires (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kérions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, sycosis)</a:t>
            </a:r>
          </a:p>
        </p:txBody>
      </p:sp>
      <p:sp>
        <p:nvSpPr>
          <p:cNvPr id="20530" name="ZoneTexte 38"/>
          <p:cNvSpPr txBox="1">
            <a:spLocks noChangeArrowheads="1"/>
          </p:cNvSpPr>
          <p:nvPr/>
        </p:nvSpPr>
        <p:spPr bwMode="auto">
          <a:xfrm>
            <a:off x="1849438" y="4729163"/>
            <a:ext cx="34290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" tIns="10800" rIns="10800" bIns="10800">
            <a:spAutoFit/>
          </a:bodyPr>
          <a:lstStyle/>
          <a:p>
            <a:pPr algn="ctr">
              <a:lnSpc>
                <a:spcPts val="1300"/>
              </a:lnSpc>
            </a:pPr>
            <a:r>
              <a:rPr lang="fr-FR" sz="1400">
                <a:latin typeface="Times New Roman" pitchFamily="18" charset="0"/>
                <a:cs typeface="Times New Roman" pitchFamily="18" charset="0"/>
              </a:rPr>
              <a:t>Enfant avant la puberté</a:t>
            </a:r>
          </a:p>
          <a:p>
            <a:pPr algn="ctr">
              <a:lnSpc>
                <a:spcPts val="1300"/>
              </a:lnSpc>
            </a:pPr>
            <a:r>
              <a:rPr lang="fr-FR" sz="1400">
                <a:latin typeface="Times New Roman" pitchFamily="18" charset="0"/>
                <a:cs typeface="Times New Roman" pitchFamily="18" charset="0"/>
              </a:rPr>
              <a:t>1-3 grandes lésions bien délimitées,  Wood +</a:t>
            </a:r>
          </a:p>
          <a:p>
            <a:pPr algn="ctr">
              <a:lnSpc>
                <a:spcPts val="1300"/>
              </a:lnSpc>
            </a:pPr>
            <a:r>
              <a:rPr lang="fr-FR" sz="1400">
                <a:latin typeface="Times New Roman" pitchFamily="18" charset="0"/>
                <a:cs typeface="Times New Roman" pitchFamily="18" charset="0"/>
              </a:rPr>
              <a:t>Parasitisme endo-ectothrix</a:t>
            </a:r>
          </a:p>
        </p:txBody>
      </p:sp>
      <p:sp>
        <p:nvSpPr>
          <p:cNvPr id="20531" name="ZoneTexte 39"/>
          <p:cNvSpPr txBox="1">
            <a:spLocks noChangeArrowheads="1"/>
          </p:cNvSpPr>
          <p:nvPr/>
        </p:nvSpPr>
        <p:spPr bwMode="auto">
          <a:xfrm>
            <a:off x="7354888" y="4294188"/>
            <a:ext cx="1214437" cy="522287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 lIns="10800" tIns="10800" rIns="10800" bIns="10800">
            <a:spAutoFit/>
          </a:bodyPr>
          <a:lstStyle/>
          <a:p>
            <a:pPr algn="ctr">
              <a:lnSpc>
                <a:spcPts val="1300"/>
              </a:lnSpc>
            </a:pPr>
            <a:r>
              <a:rPr lang="fr-FR" sz="1400" i="1">
                <a:latin typeface="Times New Roman" pitchFamily="18" charset="0"/>
                <a:cs typeface="Times New Roman" pitchFamily="18" charset="0"/>
              </a:rPr>
              <a:t>M. canis</a:t>
            </a:r>
          </a:p>
          <a:p>
            <a:pPr algn="ctr">
              <a:lnSpc>
                <a:spcPts val="1300"/>
              </a:lnSpc>
            </a:pPr>
            <a:r>
              <a:rPr lang="fr-FR" sz="1400" i="1">
                <a:latin typeface="Times New Roman" pitchFamily="18" charset="0"/>
                <a:cs typeface="Times New Roman" pitchFamily="18" charset="0"/>
              </a:rPr>
              <a:t>M. audouinii</a:t>
            </a:r>
          </a:p>
          <a:p>
            <a:pPr algn="ctr">
              <a:lnSpc>
                <a:spcPts val="1300"/>
              </a:lnSpc>
            </a:pPr>
            <a:r>
              <a:rPr lang="fr-FR" sz="1400" i="1">
                <a:latin typeface="Times New Roman" pitchFamily="18" charset="0"/>
                <a:cs typeface="Times New Roman" pitchFamily="18" charset="0"/>
              </a:rPr>
              <a:t>M. ferrugineum</a:t>
            </a:r>
          </a:p>
        </p:txBody>
      </p:sp>
      <p:sp>
        <p:nvSpPr>
          <p:cNvPr id="20532" name="ZoneTexte 40"/>
          <p:cNvSpPr txBox="1">
            <a:spLocks noChangeArrowheads="1"/>
          </p:cNvSpPr>
          <p:nvPr/>
        </p:nvSpPr>
        <p:spPr bwMode="auto">
          <a:xfrm>
            <a:off x="1627188" y="5672138"/>
            <a:ext cx="39290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" tIns="10800" rIns="10800" bIns="10800">
            <a:spAutoFit/>
          </a:bodyPr>
          <a:lstStyle/>
          <a:p>
            <a:pPr algn="ctr">
              <a:lnSpc>
                <a:spcPts val="1300"/>
              </a:lnSpc>
            </a:pPr>
            <a:r>
              <a:rPr lang="fr-FR" sz="1400">
                <a:latin typeface="Times New Roman" pitchFamily="18" charset="0"/>
                <a:cs typeface="Times New Roman" pitchFamily="18" charset="0"/>
              </a:rPr>
              <a:t>Enfant et femme</a:t>
            </a:r>
          </a:p>
          <a:p>
            <a:pPr algn="ctr">
              <a:lnSpc>
                <a:spcPts val="1300"/>
              </a:lnSpc>
            </a:pPr>
            <a:r>
              <a:rPr lang="fr-FR" sz="1400">
                <a:latin typeface="Times New Roman" pitchFamily="18" charset="0"/>
                <a:cs typeface="Times New Roman" pitchFamily="18" charset="0"/>
              </a:rPr>
              <a:t>Nombreuses petites plaques mal délimitées, Wood –</a:t>
            </a:r>
          </a:p>
          <a:p>
            <a:pPr algn="ctr">
              <a:lnSpc>
                <a:spcPts val="1300"/>
              </a:lnSpc>
            </a:pPr>
            <a:r>
              <a:rPr lang="fr-FR" sz="1400">
                <a:latin typeface="Times New Roman" pitchFamily="18" charset="0"/>
                <a:cs typeface="Times New Roman" pitchFamily="18" charset="0"/>
              </a:rPr>
              <a:t>Parasitisme endothrix</a:t>
            </a:r>
          </a:p>
        </p:txBody>
      </p:sp>
      <p:sp>
        <p:nvSpPr>
          <p:cNvPr id="20533" name="ZoneTexte 41"/>
          <p:cNvSpPr txBox="1">
            <a:spLocks noChangeArrowheads="1"/>
          </p:cNvSpPr>
          <p:nvPr/>
        </p:nvSpPr>
        <p:spPr bwMode="auto">
          <a:xfrm>
            <a:off x="7497763" y="5256213"/>
            <a:ext cx="1071562" cy="523875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 lIns="10800" tIns="10800" rIns="10800" bIns="10800">
            <a:spAutoFit/>
          </a:bodyPr>
          <a:lstStyle/>
          <a:p>
            <a:pPr algn="ctr">
              <a:lnSpc>
                <a:spcPts val="1300"/>
              </a:lnSpc>
            </a:pPr>
            <a:r>
              <a:rPr lang="fr-FR" sz="1400" i="1">
                <a:latin typeface="Times New Roman" pitchFamily="18" charset="0"/>
                <a:cs typeface="Times New Roman" pitchFamily="18" charset="0"/>
              </a:rPr>
              <a:t>T. soudanense</a:t>
            </a:r>
          </a:p>
          <a:p>
            <a:pPr algn="ctr">
              <a:lnSpc>
                <a:spcPts val="1300"/>
              </a:lnSpc>
            </a:pPr>
            <a:r>
              <a:rPr lang="fr-FR" sz="1400" i="1">
                <a:latin typeface="Times New Roman" pitchFamily="18" charset="0"/>
                <a:cs typeface="Times New Roman" pitchFamily="18" charset="0"/>
              </a:rPr>
              <a:t>T. violaceum</a:t>
            </a:r>
          </a:p>
          <a:p>
            <a:pPr algn="ctr">
              <a:lnSpc>
                <a:spcPts val="1300"/>
              </a:lnSpc>
            </a:pPr>
            <a:r>
              <a:rPr lang="fr-FR" sz="1400" i="1">
                <a:latin typeface="Times New Roman" pitchFamily="18" charset="0"/>
                <a:cs typeface="Times New Roman" pitchFamily="18" charset="0"/>
              </a:rPr>
              <a:t>T. tonsurans</a:t>
            </a:r>
          </a:p>
        </p:txBody>
      </p:sp>
      <p:sp>
        <p:nvSpPr>
          <p:cNvPr id="20534" name="ZoneTexte 42"/>
          <p:cNvSpPr txBox="1">
            <a:spLocks noChangeArrowheads="1"/>
          </p:cNvSpPr>
          <p:nvPr/>
        </p:nvSpPr>
        <p:spPr bwMode="auto">
          <a:xfrm>
            <a:off x="2127250" y="6699250"/>
            <a:ext cx="29289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" tIns="10800" rIns="10800" bIns="10800">
            <a:spAutoFit/>
          </a:bodyPr>
          <a:lstStyle/>
          <a:p>
            <a:pPr algn="ctr">
              <a:lnSpc>
                <a:spcPts val="1300"/>
              </a:lnSpc>
            </a:pPr>
            <a:r>
              <a:rPr lang="fr-FR" sz="1400">
                <a:latin typeface="Times New Roman" pitchFamily="18" charset="0"/>
                <a:cs typeface="Times New Roman" pitchFamily="18" charset="0"/>
              </a:rPr>
              <a:t>Surtout l’enfant (barbe chez l’adulte)</a:t>
            </a:r>
          </a:p>
          <a:p>
            <a:pPr algn="ctr">
              <a:lnSpc>
                <a:spcPts val="1300"/>
              </a:lnSpc>
            </a:pPr>
            <a:r>
              <a:rPr lang="fr-FR" sz="1400">
                <a:latin typeface="Times New Roman" pitchFamily="18" charset="0"/>
                <a:cs typeface="Times New Roman" pitchFamily="18" charset="0"/>
              </a:rPr>
              <a:t>Plaques d’alopécies inflammatoires, </a:t>
            </a:r>
          </a:p>
          <a:p>
            <a:pPr algn="ctr">
              <a:lnSpc>
                <a:spcPts val="1300"/>
              </a:lnSpc>
            </a:pPr>
            <a:r>
              <a:rPr lang="fr-FR" sz="1400">
                <a:latin typeface="Times New Roman" pitchFamily="18" charset="0"/>
                <a:cs typeface="Times New Roman" pitchFamily="18" charset="0"/>
              </a:rPr>
              <a:t>Wood – (sauf </a:t>
            </a:r>
            <a:r>
              <a:rPr lang="fr-FR" sz="1400" i="1">
                <a:latin typeface="Times New Roman" pitchFamily="18" charset="0"/>
                <a:cs typeface="Times New Roman" pitchFamily="18" charset="0"/>
              </a:rPr>
              <a:t>M. canis</a:t>
            </a:r>
            <a:r>
              <a:rPr lang="fr-FR" sz="14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0535" name="ZoneTexte 43"/>
          <p:cNvSpPr txBox="1">
            <a:spLocks noChangeArrowheads="1"/>
          </p:cNvSpPr>
          <p:nvPr/>
        </p:nvSpPr>
        <p:spPr bwMode="auto">
          <a:xfrm>
            <a:off x="6783388" y="6159500"/>
            <a:ext cx="1785937" cy="688975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 lIns="10800" tIns="10800" rIns="10800" bIns="10800">
            <a:spAutoFit/>
          </a:bodyPr>
          <a:lstStyle/>
          <a:p>
            <a:pPr algn="ctr">
              <a:lnSpc>
                <a:spcPts val="1300"/>
              </a:lnSpc>
            </a:pPr>
            <a:r>
              <a:rPr lang="fr-FR" sz="1400" i="1">
                <a:latin typeface="Times New Roman" pitchFamily="18" charset="0"/>
                <a:cs typeface="Times New Roman" pitchFamily="18" charset="0"/>
              </a:rPr>
              <a:t>M. canis, M. gypseum</a:t>
            </a:r>
          </a:p>
          <a:p>
            <a:pPr algn="ctr">
              <a:lnSpc>
                <a:spcPts val="1300"/>
              </a:lnSpc>
            </a:pPr>
            <a:r>
              <a:rPr lang="fr-FR" sz="1400" i="1">
                <a:latin typeface="Times New Roman" pitchFamily="18" charset="0"/>
                <a:cs typeface="Times New Roman" pitchFamily="18" charset="0"/>
              </a:rPr>
              <a:t>T. mentagrophytes, T. tonsurans, T. violaceum, T. soudanense</a:t>
            </a:r>
          </a:p>
        </p:txBody>
      </p:sp>
      <p:sp>
        <p:nvSpPr>
          <p:cNvPr id="20536" name="ZoneTexte 44"/>
          <p:cNvSpPr txBox="1">
            <a:spLocks noChangeArrowheads="1"/>
          </p:cNvSpPr>
          <p:nvPr/>
        </p:nvSpPr>
        <p:spPr bwMode="auto">
          <a:xfrm>
            <a:off x="1984375" y="7645400"/>
            <a:ext cx="3214688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" tIns="10800" rIns="10800" bIns="10800">
            <a:spAutoFit/>
          </a:bodyPr>
          <a:lstStyle/>
          <a:p>
            <a:pPr algn="ctr">
              <a:lnSpc>
                <a:spcPts val="1300"/>
              </a:lnSpc>
            </a:pPr>
            <a:r>
              <a:rPr lang="fr-FR" sz="1400">
                <a:latin typeface="Times New Roman" pitchFamily="18" charset="0"/>
                <a:cs typeface="Times New Roman" pitchFamily="18" charset="0"/>
              </a:rPr>
              <a:t>Enfant puis  évolue chez l’adulte</a:t>
            </a:r>
          </a:p>
          <a:p>
            <a:pPr algn="ctr">
              <a:lnSpc>
                <a:spcPts val="1300"/>
              </a:lnSpc>
            </a:pPr>
            <a:r>
              <a:rPr lang="fr-FR" sz="1400">
                <a:latin typeface="Times New Roman" pitchFamily="18" charset="0"/>
                <a:cs typeface="Times New Roman" pitchFamily="18" charset="0"/>
              </a:rPr>
              <a:t>Plaques d’alopécie définitive + croute jaune</a:t>
            </a:r>
          </a:p>
          <a:p>
            <a:pPr algn="ctr">
              <a:lnSpc>
                <a:spcPts val="1300"/>
              </a:lnSpc>
            </a:pPr>
            <a:r>
              <a:rPr lang="fr-FR" sz="1400">
                <a:latin typeface="Times New Roman" pitchFamily="18" charset="0"/>
                <a:cs typeface="Times New Roman" pitchFamily="18" charset="0"/>
              </a:rPr>
              <a:t>Wood +</a:t>
            </a:r>
          </a:p>
        </p:txBody>
      </p:sp>
      <p:sp>
        <p:nvSpPr>
          <p:cNvPr id="20537" name="ZoneTexte 45"/>
          <p:cNvSpPr txBox="1">
            <a:spLocks noChangeArrowheads="1"/>
          </p:cNvSpPr>
          <p:nvPr/>
        </p:nvSpPr>
        <p:spPr bwMode="auto">
          <a:xfrm>
            <a:off x="7327900" y="7378700"/>
            <a:ext cx="1241425" cy="236538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 lIns="10800" tIns="10800" rIns="10800" bIns="10800">
            <a:spAutoFit/>
          </a:bodyPr>
          <a:lstStyle/>
          <a:p>
            <a:pPr algn="ctr"/>
            <a:r>
              <a:rPr lang="fr-FR" sz="1400" i="1">
                <a:latin typeface="Times New Roman" pitchFamily="18" charset="0"/>
                <a:cs typeface="Times New Roman" pitchFamily="18" charset="0"/>
              </a:rPr>
              <a:t>T. schoenleinii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2091623" y="4421770"/>
            <a:ext cx="3000396" cy="26803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D1E23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Teignes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tondantes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microsporiques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2091623" y="5384156"/>
            <a:ext cx="3000396" cy="26803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D1E23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Teignes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tondantes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trichophytiques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2809109" y="7362745"/>
            <a:ext cx="1565424" cy="26803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D1E23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Teignes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faviques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-857256" y="1785926"/>
            <a:ext cx="2071670" cy="461665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 err="1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Dermatophytes</a:t>
            </a:r>
            <a:endParaRPr lang="fr-FR" sz="24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3138464" y="4003236"/>
            <a:ext cx="906714" cy="298810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100000">
                <a:srgbClr val="7BAC24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Teignes</a:t>
            </a:r>
          </a:p>
        </p:txBody>
      </p:sp>
      <p:cxnSp>
        <p:nvCxnSpPr>
          <p:cNvPr id="83" name="Connecteur droit avec flèche 82"/>
          <p:cNvCxnSpPr/>
          <p:nvPr/>
        </p:nvCxnSpPr>
        <p:spPr>
          <a:xfrm rot="5400000" flipH="1" flipV="1">
            <a:off x="-632619" y="2156619"/>
            <a:ext cx="3978275" cy="158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227</Words>
  <Application>Microsoft Office PowerPoint</Application>
  <PresentationFormat>Affichage à l'écran 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Seloken</dc:creator>
  <cp:lastModifiedBy>Dumas Karine</cp:lastModifiedBy>
  <cp:revision>74</cp:revision>
  <dcterms:created xsi:type="dcterms:W3CDTF">2008-02-20T15:35:49Z</dcterms:created>
  <dcterms:modified xsi:type="dcterms:W3CDTF">2008-07-22T09:36:58Z</dcterms:modified>
</cp:coreProperties>
</file>