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000"/>
    <a:srgbClr val="627600"/>
    <a:srgbClr val="653511"/>
    <a:srgbClr val="577006"/>
    <a:srgbClr val="1B5125"/>
    <a:srgbClr val="8EBA46"/>
    <a:srgbClr val="5E9505"/>
    <a:srgbClr val="8C71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758" autoAdjust="0"/>
  </p:normalViewPr>
  <p:slideViewPr>
    <p:cSldViewPr>
      <p:cViewPr>
        <p:scale>
          <a:sx n="80" d="100"/>
          <a:sy n="80" d="100"/>
        </p:scale>
        <p:origin x="-8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BA219-ABD7-46EC-84AC-3A3D296A6CEC}" type="datetimeFigureOut">
              <a:rPr lang="fr-FR" smtClean="0"/>
              <a:pPr/>
              <a:t>05/09/2008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69B1D-F90C-44C5-9F23-8A8C6386AC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DA1C2-F252-40A6-BF4E-55DF8C2A10CA}" type="datetimeFigureOut">
              <a:rPr lang="fr-FR"/>
              <a:pPr>
                <a:defRPr/>
              </a:pPr>
              <a:t>05/09/2008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0BB0E-A633-4BF0-8F76-909737783A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B9010-C01A-43EA-A4A0-194464A54B4B}" type="datetimeFigureOut">
              <a:rPr lang="fr-FR"/>
              <a:pPr>
                <a:defRPr/>
              </a:pPr>
              <a:t>05/09/2008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16B46-68E3-4D74-81DC-F6CF304E9C2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0D22D-0A96-4AEB-B5DF-A68C83D2D58E}" type="datetimeFigureOut">
              <a:rPr lang="fr-FR"/>
              <a:pPr>
                <a:defRPr/>
              </a:pPr>
              <a:t>05/09/2008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75D7E-2005-4702-A1D5-283E5D98BC6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17313-0288-4FDE-93A6-5F4E41F9B747}" type="datetimeFigureOut">
              <a:rPr lang="fr-FR"/>
              <a:pPr>
                <a:defRPr/>
              </a:pPr>
              <a:t>05/09/2008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FF160-CEDE-46E2-8D40-4A0DFD774E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CE43D-87EB-4922-8032-5B5A994E7B60}" type="datetimeFigureOut">
              <a:rPr lang="fr-FR"/>
              <a:pPr>
                <a:defRPr/>
              </a:pPr>
              <a:t>05/09/2008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0F173-2490-41B1-A9C1-506518D7EE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B8CBE-797B-4E95-B539-98EB0486D094}" type="datetimeFigureOut">
              <a:rPr lang="fr-FR"/>
              <a:pPr>
                <a:defRPr/>
              </a:pPr>
              <a:t>05/09/2008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9BA10-A2BD-43F2-A025-488DE557E1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851C8-1459-4670-B3D4-366AC25F85F9}" type="datetimeFigureOut">
              <a:rPr lang="fr-FR"/>
              <a:pPr>
                <a:defRPr/>
              </a:pPr>
              <a:t>05/09/2008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76023-8404-4AC4-A4D5-2DFF0D974C2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0AA15-09F9-40E8-8E8E-66FBE98D9E5C}" type="datetimeFigureOut">
              <a:rPr lang="fr-FR"/>
              <a:pPr>
                <a:defRPr/>
              </a:pPr>
              <a:t>05/09/2008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3EF7C-6879-4CE0-9EE8-C12298235F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4363E-EE5B-4E8F-830F-B55DCE23EBB8}" type="datetimeFigureOut">
              <a:rPr lang="fr-FR"/>
              <a:pPr>
                <a:defRPr/>
              </a:pPr>
              <a:t>05/09/2008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DC215-19D0-4F72-A41D-29DF313EC1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44342-85D5-46AF-9DC4-187772294900}" type="datetimeFigureOut">
              <a:rPr lang="fr-FR"/>
              <a:pPr>
                <a:defRPr/>
              </a:pPr>
              <a:t>05/09/2008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3B6E0-51DC-4207-B0CB-3AB42010C93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D9687-5562-418F-B368-2EC282399E41}" type="datetimeFigureOut">
              <a:rPr lang="fr-FR"/>
              <a:pPr>
                <a:defRPr/>
              </a:pPr>
              <a:t>05/09/2008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0C5D7-B339-4A31-A92A-C48CF869E96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CC7EAAB-5EA1-4386-8644-175D24AAEC5B}" type="datetimeFigureOut">
              <a:rPr lang="fr-FR"/>
              <a:pPr>
                <a:defRPr/>
              </a:pPr>
              <a:t>05/09/2008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AB80B5-4417-4B6A-866E-027B53FE4AE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lum bright="-10000" contrast="20000"/>
          </a:blip>
          <a:srcRect/>
          <a:stretch>
            <a:fillRect/>
          </a:stretch>
        </p:blipFill>
        <p:spPr bwMode="auto">
          <a:xfrm>
            <a:off x="142844" y="642918"/>
            <a:ext cx="2786535" cy="561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5" name="Rectangle 32"/>
          <p:cNvSpPr>
            <a:spLocks noChangeArrowheads="1"/>
          </p:cNvSpPr>
          <p:nvPr/>
        </p:nvSpPr>
        <p:spPr bwMode="auto">
          <a:xfrm>
            <a:off x="0" y="549275"/>
            <a:ext cx="9096375" cy="575945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6387" name="ZoneTexte 6"/>
          <p:cNvSpPr txBox="1">
            <a:spLocks noChangeArrowheads="1"/>
          </p:cNvSpPr>
          <p:nvPr/>
        </p:nvSpPr>
        <p:spPr bwMode="auto">
          <a:xfrm>
            <a:off x="5653088" y="4044950"/>
            <a:ext cx="3316287" cy="1739900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b="1" dirty="0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Temps de pousse</a:t>
            </a:r>
            <a:r>
              <a:rPr lang="fr-FR" b="1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2-3 j</a:t>
            </a:r>
          </a:p>
          <a:p>
            <a:r>
              <a:rPr lang="fr-FR" b="1" dirty="0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Recto </a:t>
            </a: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colonies duveteuses à poudreuses, blanches puis </a:t>
            </a:r>
            <a:r>
              <a:rPr lang="fr-FR" dirty="0" smtClean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jaunes </a:t>
            </a: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puis vert-jaune</a:t>
            </a:r>
          </a:p>
          <a:p>
            <a:r>
              <a:rPr lang="fr-FR" b="1" dirty="0">
                <a:solidFill>
                  <a:srgbClr val="1B5125"/>
                </a:solidFill>
                <a:latin typeface="Times New Roman" pitchFamily="18" charset="0"/>
                <a:cs typeface="Times New Roman" pitchFamily="18" charset="0"/>
              </a:rPr>
              <a:t>Verso</a:t>
            </a:r>
            <a:r>
              <a:rPr lang="fr-FR" b="1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: incolore, rosé à brun </a:t>
            </a:r>
            <a:r>
              <a:rPr lang="fr-FR" dirty="0" smtClean="0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rouge foncé</a:t>
            </a:r>
            <a:endParaRPr lang="fr-FR" dirty="0">
              <a:solidFill>
                <a:srgbClr val="26743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8" name="Picture 30" descr="tem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4200" y="1341438"/>
            <a:ext cx="3292475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3051147" y="92730"/>
            <a:ext cx="3286148" cy="523220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i="1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Aspergillus </a:t>
            </a:r>
            <a:r>
              <a:rPr lang="fr-FR" sz="2800" i="1" dirty="0" err="1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niger</a:t>
            </a:r>
            <a:endParaRPr lang="fr-FR" sz="2800" i="1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92" name="ZoneTexte 6"/>
          <p:cNvSpPr txBox="1">
            <a:spLocks noChangeArrowheads="1"/>
          </p:cNvSpPr>
          <p:nvPr/>
        </p:nvSpPr>
        <p:spPr bwMode="auto">
          <a:xfrm>
            <a:off x="3055938" y="4152900"/>
            <a:ext cx="2357437" cy="915988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Long (1,5-3mm)</a:t>
            </a:r>
          </a:p>
          <a:p>
            <a:pPr algn="ctr"/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lisse, incolore ou brunâtre</a:t>
            </a:r>
          </a:p>
        </p:txBody>
      </p:sp>
      <p:sp>
        <p:nvSpPr>
          <p:cNvPr id="16393" name="ZoneTexte 9"/>
          <p:cNvSpPr txBox="1">
            <a:spLocks noChangeArrowheads="1"/>
          </p:cNvSpPr>
          <p:nvPr/>
        </p:nvSpPr>
        <p:spPr bwMode="auto">
          <a:xfrm>
            <a:off x="3063875" y="1833563"/>
            <a:ext cx="2357438" cy="1739900"/>
          </a:xfrm>
          <a:prstGeom prst="rect">
            <a:avLst/>
          </a:prstGeom>
          <a:solidFill>
            <a:srgbClr val="EDF6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- Bisériée, radiée</a:t>
            </a:r>
          </a:p>
          <a:p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- Vésicule globuleuse (30-100µm)</a:t>
            </a:r>
          </a:p>
          <a:p>
            <a:r>
              <a:rPr lang="fr-FR">
                <a:solidFill>
                  <a:srgbClr val="267435"/>
                </a:solidFill>
                <a:latin typeface="Times New Roman" pitchFamily="18" charset="0"/>
                <a:cs typeface="Times New Roman" pitchFamily="18" charset="0"/>
              </a:rPr>
              <a:t>- Grosses conidies (3,5-5µm), globuleuses, brunes, échinulées</a:t>
            </a:r>
          </a:p>
        </p:txBody>
      </p:sp>
      <p:cxnSp>
        <p:nvCxnSpPr>
          <p:cNvPr id="12" name="Connecteur droit 11"/>
          <p:cNvCxnSpPr/>
          <p:nvPr/>
        </p:nvCxnSpPr>
        <p:spPr>
          <a:xfrm rot="10800000">
            <a:off x="953196" y="4000500"/>
            <a:ext cx="720000" cy="1588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5" name="Connecteur droit 12"/>
          <p:cNvCxnSpPr>
            <a:cxnSpLocks noChangeShapeType="1"/>
          </p:cNvCxnSpPr>
          <p:nvPr/>
        </p:nvCxnSpPr>
        <p:spPr bwMode="auto">
          <a:xfrm flipH="1" flipV="1">
            <a:off x="538163" y="2224088"/>
            <a:ext cx="1101725" cy="1587"/>
          </a:xfrm>
          <a:prstGeom prst="line">
            <a:avLst/>
          </a:prstGeom>
          <a:noFill/>
          <a:ln w="25400" algn="ctr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16396" name="Connecteur droit 13"/>
          <p:cNvCxnSpPr>
            <a:cxnSpLocks noChangeShapeType="1"/>
          </p:cNvCxnSpPr>
          <p:nvPr/>
        </p:nvCxnSpPr>
        <p:spPr bwMode="auto">
          <a:xfrm flipH="1" flipV="1">
            <a:off x="532100" y="1843088"/>
            <a:ext cx="468000" cy="1587"/>
          </a:xfrm>
          <a:prstGeom prst="line">
            <a:avLst/>
          </a:prstGeom>
          <a:noFill/>
          <a:ln w="25400" algn="ctr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16397" name="Connecteur droit 14"/>
          <p:cNvCxnSpPr>
            <a:cxnSpLocks noChangeShapeType="1"/>
          </p:cNvCxnSpPr>
          <p:nvPr/>
        </p:nvCxnSpPr>
        <p:spPr bwMode="auto">
          <a:xfrm flipH="1" flipV="1">
            <a:off x="212034" y="1214422"/>
            <a:ext cx="288000" cy="0"/>
          </a:xfrm>
          <a:prstGeom prst="line">
            <a:avLst/>
          </a:prstGeom>
          <a:noFill/>
          <a:ln w="25400" algn="ctr">
            <a:solidFill>
              <a:schemeClr val="tx2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6398" name="Connecteur droit 15"/>
          <p:cNvCxnSpPr>
            <a:cxnSpLocks noChangeShapeType="1"/>
          </p:cNvCxnSpPr>
          <p:nvPr/>
        </p:nvCxnSpPr>
        <p:spPr bwMode="auto">
          <a:xfrm flipH="1" flipV="1">
            <a:off x="428596" y="1571612"/>
            <a:ext cx="432000" cy="1587"/>
          </a:xfrm>
          <a:prstGeom prst="line">
            <a:avLst/>
          </a:prstGeom>
          <a:noFill/>
          <a:ln w="25400" algn="ctr">
            <a:solidFill>
              <a:srgbClr val="FFFF00"/>
            </a:solidFill>
            <a:round/>
            <a:headEnd/>
            <a:tailEnd/>
          </a:ln>
        </p:spPr>
      </p:cxnSp>
      <p:sp>
        <p:nvSpPr>
          <p:cNvPr id="18" name="ZoneTexte 17"/>
          <p:cNvSpPr txBox="1">
            <a:spLocks noChangeArrowheads="1"/>
          </p:cNvSpPr>
          <p:nvPr/>
        </p:nvSpPr>
        <p:spPr bwMode="auto">
          <a:xfrm>
            <a:off x="331788" y="3733800"/>
            <a:ext cx="1133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conidiophore</a:t>
            </a:r>
            <a:endParaRPr lang="fr-FR" sz="16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ZoneTexte 18"/>
          <p:cNvSpPr txBox="1">
            <a:spLocks noChangeArrowheads="1"/>
          </p:cNvSpPr>
          <p:nvPr/>
        </p:nvSpPr>
        <p:spPr bwMode="auto">
          <a:xfrm>
            <a:off x="250825" y="1938338"/>
            <a:ext cx="8191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vésicule</a:t>
            </a:r>
          </a:p>
        </p:txBody>
      </p:sp>
      <p:sp>
        <p:nvSpPr>
          <p:cNvPr id="20" name="ZoneTexte 19"/>
          <p:cNvSpPr txBox="1">
            <a:spLocks noChangeArrowheads="1"/>
          </p:cNvSpPr>
          <p:nvPr/>
        </p:nvSpPr>
        <p:spPr bwMode="auto">
          <a:xfrm>
            <a:off x="76200" y="1557338"/>
            <a:ext cx="8191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métules</a:t>
            </a:r>
            <a:endParaRPr lang="fr-FR" sz="1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ZoneTexte 20"/>
          <p:cNvSpPr txBox="1">
            <a:spLocks noChangeArrowheads="1"/>
          </p:cNvSpPr>
          <p:nvPr/>
        </p:nvSpPr>
        <p:spPr bwMode="auto">
          <a:xfrm>
            <a:off x="107950" y="1292225"/>
            <a:ext cx="819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phialides</a:t>
            </a:r>
            <a:endParaRPr lang="fr-FR" sz="1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ZoneTexte 21"/>
          <p:cNvSpPr txBox="1">
            <a:spLocks noChangeArrowheads="1"/>
          </p:cNvSpPr>
          <p:nvPr/>
        </p:nvSpPr>
        <p:spPr bwMode="auto">
          <a:xfrm>
            <a:off x="-65120" y="915972"/>
            <a:ext cx="8191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conidies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055934" y="3724283"/>
            <a:ext cx="2357454" cy="461665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 err="1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Conidiophore</a:t>
            </a:r>
            <a:endParaRPr lang="fr-FR" sz="24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063872" y="1430317"/>
            <a:ext cx="2357453" cy="461665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Tête </a:t>
            </a:r>
            <a:r>
              <a:rPr lang="fr-FR" sz="2400" dirty="0" err="1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aspergillaire</a:t>
            </a:r>
            <a:endParaRPr lang="fr-FR" sz="24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ZoneTexte 8"/>
          <p:cNvSpPr txBox="1"/>
          <p:nvPr/>
        </p:nvSpPr>
        <p:spPr>
          <a:xfrm>
            <a:off x="5671954" y="914380"/>
            <a:ext cx="3289641" cy="461665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40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Macroscopie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6786578" y="3786190"/>
            <a:ext cx="21526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1400" b="1" dirty="0" smtClean="0">
                <a:solidFill>
                  <a:srgbClr val="FFFF00"/>
                </a:solidFill>
                <a:latin typeface="Times New Roman" pitchFamily="18" charset="0"/>
              </a:rPr>
              <a:t>Hospices civils de Lyon</a:t>
            </a:r>
            <a:r>
              <a:rPr lang="fr-FR" sz="1400" b="1" dirty="0">
                <a:solidFill>
                  <a:srgbClr val="FFFF00"/>
                </a:solidFill>
                <a:latin typeface="Times New Roman" pitchFamily="18" charset="0"/>
              </a:rPr>
              <a:t>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73</Words>
  <Application>Microsoft Office PowerPoint</Application>
  <PresentationFormat>Affichage à l'écran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Seloken</dc:creator>
  <cp:lastModifiedBy>Seloken</cp:lastModifiedBy>
  <cp:revision>76</cp:revision>
  <dcterms:created xsi:type="dcterms:W3CDTF">2008-02-20T15:35:49Z</dcterms:created>
  <dcterms:modified xsi:type="dcterms:W3CDTF">2008-09-05T14:21:13Z</dcterms:modified>
</cp:coreProperties>
</file>