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B1324-F518-4FD3-815D-A05942C9850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B94F4-C0C5-4F80-AA8F-2E9282893E3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ZoneTexte 95"/>
          <p:cNvSpPr txBox="1"/>
          <p:nvPr/>
        </p:nvSpPr>
        <p:spPr>
          <a:xfrm>
            <a:off x="571472" y="2700350"/>
            <a:ext cx="1474766" cy="288147"/>
          </a:xfrm>
          <a:prstGeom prst="rect">
            <a:avLst/>
          </a:prstGeom>
          <a:solidFill>
            <a:srgbClr val="FFE3BD">
              <a:alpha val="68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Larve </a:t>
            </a:r>
            <a:r>
              <a:rPr lang="fr-FR" sz="1400" dirty="0" err="1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strongyloïde</a:t>
            </a:r>
            <a:endParaRPr lang="fr-FR" sz="1400" dirty="0" smtClean="0">
              <a:solidFill>
                <a:srgbClr val="462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" name="ZoneTexte 161"/>
          <p:cNvSpPr txBox="1"/>
          <p:nvPr/>
        </p:nvSpPr>
        <p:spPr>
          <a:xfrm>
            <a:off x="-71438" y="5584203"/>
            <a:ext cx="928662" cy="406577"/>
          </a:xfrm>
          <a:prstGeom prst="rect">
            <a:avLst/>
          </a:prstGeom>
          <a:solidFill>
            <a:srgbClr val="FFE3BD">
              <a:alpha val="4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fr-FR" sz="1400" dirty="0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Larve </a:t>
            </a:r>
            <a:r>
              <a:rPr lang="fr-FR" sz="1400" dirty="0" err="1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rhabditoïde</a:t>
            </a:r>
            <a:endParaRPr lang="fr-FR" sz="1400" dirty="0" smtClean="0">
              <a:solidFill>
                <a:srgbClr val="462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 rot="5400000">
            <a:off x="3611830" y="1142999"/>
            <a:ext cx="5572139" cy="3286148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CC9900"/>
              </a:gs>
              <a:gs pos="50000">
                <a:srgbClr val="FFD581"/>
              </a:gs>
              <a:gs pos="100000">
                <a:srgbClr val="CC99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21" name="AutoShape 3"/>
          <p:cNvSpPr>
            <a:spLocks noChangeArrowheads="1"/>
          </p:cNvSpPr>
          <p:nvPr/>
        </p:nvSpPr>
        <p:spPr bwMode="auto">
          <a:xfrm rot="5400000">
            <a:off x="5024481" y="-784175"/>
            <a:ext cx="2714644" cy="4282946"/>
          </a:xfrm>
          <a:custGeom>
            <a:avLst/>
            <a:gdLst>
              <a:gd name="connsiteX0" fmla="*/ 0 w 5572139"/>
              <a:gd name="connsiteY0" fmla="*/ 213600 h 3286148"/>
              <a:gd name="connsiteX1" fmla="*/ 2786068 w 5572139"/>
              <a:gd name="connsiteY1" fmla="*/ 213600 h 3286148"/>
              <a:gd name="connsiteX2" fmla="*/ 5572139 w 5572139"/>
              <a:gd name="connsiteY2" fmla="*/ 213600 h 3286148"/>
              <a:gd name="connsiteX3" fmla="*/ 5572139 w 5572139"/>
              <a:gd name="connsiteY3" fmla="*/ 3072548 h 3286148"/>
              <a:gd name="connsiteX4" fmla="*/ 2786068 w 5572139"/>
              <a:gd name="connsiteY4" fmla="*/ 3072548 h 3286148"/>
              <a:gd name="connsiteX5" fmla="*/ 0 w 5572139"/>
              <a:gd name="connsiteY5" fmla="*/ 3072548 h 3286148"/>
              <a:gd name="connsiteX6" fmla="*/ 0 w 5572139"/>
              <a:gd name="connsiteY6" fmla="*/ 213600 h 3286148"/>
              <a:gd name="connsiteX0" fmla="*/ 0 w 5572139"/>
              <a:gd name="connsiteY0" fmla="*/ 711999 h 4282946"/>
              <a:gd name="connsiteX1" fmla="*/ 2786068 w 5572139"/>
              <a:gd name="connsiteY1" fmla="*/ 711999 h 4282946"/>
              <a:gd name="connsiteX2" fmla="*/ 5572139 w 5572139"/>
              <a:gd name="connsiteY2" fmla="*/ 3570947 h 4282946"/>
              <a:gd name="connsiteX3" fmla="*/ 2786068 w 5572139"/>
              <a:gd name="connsiteY3" fmla="*/ 3570947 h 4282946"/>
              <a:gd name="connsiteX4" fmla="*/ 0 w 5572139"/>
              <a:gd name="connsiteY4" fmla="*/ 3570947 h 4282946"/>
              <a:gd name="connsiteX5" fmla="*/ 0 w 5572139"/>
              <a:gd name="connsiteY5" fmla="*/ 711999 h 4282946"/>
              <a:gd name="connsiteX0" fmla="*/ 0 w 3250412"/>
              <a:gd name="connsiteY0" fmla="*/ 711999 h 4282946"/>
              <a:gd name="connsiteX1" fmla="*/ 2786068 w 3250412"/>
              <a:gd name="connsiteY1" fmla="*/ 711999 h 4282946"/>
              <a:gd name="connsiteX2" fmla="*/ 2786068 w 3250412"/>
              <a:gd name="connsiteY2" fmla="*/ 3570947 h 4282946"/>
              <a:gd name="connsiteX3" fmla="*/ 0 w 3250412"/>
              <a:gd name="connsiteY3" fmla="*/ 3570947 h 4282946"/>
              <a:gd name="connsiteX4" fmla="*/ 0 w 3250412"/>
              <a:gd name="connsiteY4" fmla="*/ 711999 h 4282946"/>
              <a:gd name="connsiteX0" fmla="*/ 0 w 3250412"/>
              <a:gd name="connsiteY0" fmla="*/ 711999 h 4282946"/>
              <a:gd name="connsiteX1" fmla="*/ 2786068 w 3250412"/>
              <a:gd name="connsiteY1" fmla="*/ 711999 h 4282946"/>
              <a:gd name="connsiteX2" fmla="*/ 2786068 w 3250412"/>
              <a:gd name="connsiteY2" fmla="*/ 3570947 h 4282946"/>
              <a:gd name="connsiteX3" fmla="*/ 0 w 3250412"/>
              <a:gd name="connsiteY3" fmla="*/ 3570947 h 4282946"/>
              <a:gd name="connsiteX4" fmla="*/ 0 w 3250412"/>
              <a:gd name="connsiteY4" fmla="*/ 711999 h 4282946"/>
              <a:gd name="connsiteX0" fmla="*/ 0 w 2802491"/>
              <a:gd name="connsiteY0" fmla="*/ 711999 h 4282946"/>
              <a:gd name="connsiteX1" fmla="*/ 2786068 w 2802491"/>
              <a:gd name="connsiteY1" fmla="*/ 711999 h 4282946"/>
              <a:gd name="connsiteX2" fmla="*/ 2786068 w 2802491"/>
              <a:gd name="connsiteY2" fmla="*/ 3570947 h 4282946"/>
              <a:gd name="connsiteX3" fmla="*/ 0 w 2802491"/>
              <a:gd name="connsiteY3" fmla="*/ 3570947 h 4282946"/>
              <a:gd name="connsiteX4" fmla="*/ 0 w 2802491"/>
              <a:gd name="connsiteY4" fmla="*/ 711999 h 4282946"/>
              <a:gd name="connsiteX0" fmla="*/ 0 w 2802491"/>
              <a:gd name="connsiteY0" fmla="*/ 711999 h 4282946"/>
              <a:gd name="connsiteX1" fmla="*/ 2786068 w 2802491"/>
              <a:gd name="connsiteY1" fmla="*/ 711999 h 4282946"/>
              <a:gd name="connsiteX2" fmla="*/ 2786068 w 2802491"/>
              <a:gd name="connsiteY2" fmla="*/ 3570947 h 4282946"/>
              <a:gd name="connsiteX3" fmla="*/ 0 w 2802491"/>
              <a:gd name="connsiteY3" fmla="*/ 3570947 h 4282946"/>
              <a:gd name="connsiteX4" fmla="*/ 0 w 2802491"/>
              <a:gd name="connsiteY4" fmla="*/ 711999 h 428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2491" h="4282946">
                <a:moveTo>
                  <a:pt x="0" y="711999"/>
                </a:moveTo>
                <a:cubicBezTo>
                  <a:pt x="928690" y="0"/>
                  <a:pt x="2006848" y="1480217"/>
                  <a:pt x="2786068" y="711999"/>
                </a:cubicBezTo>
                <a:cubicBezTo>
                  <a:pt x="2790615" y="1195560"/>
                  <a:pt x="2802491" y="2906683"/>
                  <a:pt x="2786068" y="3570947"/>
                </a:cubicBezTo>
                <a:cubicBezTo>
                  <a:pt x="1857379" y="4282946"/>
                  <a:pt x="928690" y="2858949"/>
                  <a:pt x="0" y="3570947"/>
                </a:cubicBezTo>
                <a:lnTo>
                  <a:pt x="0" y="711999"/>
                </a:lnTo>
                <a:close/>
              </a:path>
            </a:pathLst>
          </a:custGeom>
          <a:gradFill rotWithShape="1">
            <a:gsLst>
              <a:gs pos="0">
                <a:srgbClr val="CC5700"/>
              </a:gs>
              <a:gs pos="50000">
                <a:srgbClr val="FFD581"/>
              </a:gs>
              <a:gs pos="100000">
                <a:srgbClr val="CC57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" name="Groupe 70"/>
          <p:cNvGrpSpPr/>
          <p:nvPr/>
        </p:nvGrpSpPr>
        <p:grpSpPr>
          <a:xfrm flipH="1">
            <a:off x="7465145" y="2237928"/>
            <a:ext cx="142876" cy="79375"/>
            <a:chOff x="1928794" y="6072206"/>
            <a:chExt cx="642942" cy="357190"/>
          </a:xfrm>
        </p:grpSpPr>
        <p:sp>
          <p:nvSpPr>
            <p:cNvPr id="72" name="Ellipse 71"/>
            <p:cNvSpPr/>
            <p:nvPr/>
          </p:nvSpPr>
          <p:spPr>
            <a:xfrm>
              <a:off x="1928794" y="6072206"/>
              <a:ext cx="642942" cy="357190"/>
            </a:xfrm>
            <a:prstGeom prst="ellipse">
              <a:avLst/>
            </a:prstGeom>
            <a:solidFill>
              <a:srgbClr val="FCE2A2"/>
            </a:solidFill>
            <a:ln>
              <a:solidFill>
                <a:srgbClr val="C2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Ellipse 72"/>
            <p:cNvSpPr/>
            <p:nvPr/>
          </p:nvSpPr>
          <p:spPr>
            <a:xfrm>
              <a:off x="2013614" y="6157026"/>
              <a:ext cx="490542" cy="223838"/>
            </a:xfrm>
            <a:prstGeom prst="ellipse">
              <a:avLst/>
            </a:prstGeom>
            <a:solidFill>
              <a:srgbClr val="FBD575"/>
            </a:solidFill>
            <a:ln w="12700">
              <a:solidFill>
                <a:srgbClr val="FA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1" name="Oval 24"/>
          <p:cNvSpPr>
            <a:spLocks noChangeArrowheads="1"/>
          </p:cNvSpPr>
          <p:nvPr/>
        </p:nvSpPr>
        <p:spPr bwMode="auto">
          <a:xfrm rot="16200000">
            <a:off x="2602739" y="3503633"/>
            <a:ext cx="876300" cy="458788"/>
          </a:xfrm>
          <a:prstGeom prst="ellipse">
            <a:avLst/>
          </a:prstGeom>
          <a:solidFill>
            <a:srgbClr val="FFE0CD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74" name="Oval 25"/>
          <p:cNvSpPr>
            <a:spLocks noChangeArrowheads="1"/>
          </p:cNvSpPr>
          <p:nvPr/>
        </p:nvSpPr>
        <p:spPr bwMode="auto">
          <a:xfrm rot="16200000">
            <a:off x="2895268" y="3675521"/>
            <a:ext cx="291241" cy="115013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2" name="Oval 28"/>
          <p:cNvSpPr>
            <a:spLocks noChangeArrowheads="1"/>
          </p:cNvSpPr>
          <p:nvPr/>
        </p:nvSpPr>
        <p:spPr bwMode="auto">
          <a:xfrm rot="16200000">
            <a:off x="2602738" y="2789253"/>
            <a:ext cx="876300" cy="458788"/>
          </a:xfrm>
          <a:prstGeom prst="ellipse">
            <a:avLst/>
          </a:prstGeom>
          <a:solidFill>
            <a:srgbClr val="FFE0CD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3" name="Oval 29"/>
          <p:cNvSpPr>
            <a:spLocks noChangeArrowheads="1"/>
          </p:cNvSpPr>
          <p:nvPr/>
        </p:nvSpPr>
        <p:spPr bwMode="auto">
          <a:xfrm rot="16200000">
            <a:off x="2895267" y="2961141"/>
            <a:ext cx="291241" cy="115013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" name="Oval 37"/>
          <p:cNvSpPr>
            <a:spLocks noChangeArrowheads="1"/>
          </p:cNvSpPr>
          <p:nvPr/>
        </p:nvSpPr>
        <p:spPr bwMode="auto">
          <a:xfrm rot="16200000">
            <a:off x="2603532" y="2002642"/>
            <a:ext cx="874713" cy="458788"/>
          </a:xfrm>
          <a:prstGeom prst="ellipse">
            <a:avLst/>
          </a:prstGeom>
          <a:solidFill>
            <a:srgbClr val="FFE0CD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08" name="Oval 38"/>
          <p:cNvSpPr>
            <a:spLocks noChangeArrowheads="1"/>
          </p:cNvSpPr>
          <p:nvPr/>
        </p:nvSpPr>
        <p:spPr bwMode="auto">
          <a:xfrm rot="16200000">
            <a:off x="2895531" y="2174530"/>
            <a:ext cx="290713" cy="115013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6" name="Oval 31"/>
          <p:cNvSpPr>
            <a:spLocks noChangeArrowheads="1"/>
          </p:cNvSpPr>
          <p:nvPr/>
        </p:nvSpPr>
        <p:spPr bwMode="auto">
          <a:xfrm rot="16200000">
            <a:off x="2602738" y="1282278"/>
            <a:ext cx="876300" cy="458787"/>
          </a:xfrm>
          <a:prstGeom prst="ellipse">
            <a:avLst/>
          </a:prstGeom>
          <a:solidFill>
            <a:srgbClr val="FFE0CD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8" name="Oval 32"/>
          <p:cNvSpPr>
            <a:spLocks noChangeArrowheads="1"/>
          </p:cNvSpPr>
          <p:nvPr/>
        </p:nvSpPr>
        <p:spPr bwMode="auto">
          <a:xfrm rot="16200000">
            <a:off x="2895267" y="1454165"/>
            <a:ext cx="291241" cy="115013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93" name="Oval 34"/>
          <p:cNvSpPr>
            <a:spLocks noChangeArrowheads="1"/>
          </p:cNvSpPr>
          <p:nvPr/>
        </p:nvSpPr>
        <p:spPr bwMode="auto">
          <a:xfrm rot="16200000">
            <a:off x="2602738" y="503237"/>
            <a:ext cx="876300" cy="458787"/>
          </a:xfrm>
          <a:prstGeom prst="ellipse">
            <a:avLst/>
          </a:prstGeom>
          <a:solidFill>
            <a:srgbClr val="FFE0CD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98" name="Oval 35"/>
          <p:cNvSpPr>
            <a:spLocks noChangeArrowheads="1"/>
          </p:cNvSpPr>
          <p:nvPr/>
        </p:nvSpPr>
        <p:spPr bwMode="auto">
          <a:xfrm rot="16200000">
            <a:off x="2895268" y="675124"/>
            <a:ext cx="291241" cy="115013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9" name="Text Box 22"/>
          <p:cNvSpPr txBox="1">
            <a:spLocks noChangeArrowheads="1"/>
          </p:cNvSpPr>
          <p:nvPr/>
        </p:nvSpPr>
        <p:spPr bwMode="auto">
          <a:xfrm>
            <a:off x="2716458" y="151606"/>
            <a:ext cx="681046" cy="307777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400" b="1" dirty="0">
                <a:latin typeface="Times New Roman" pitchFamily="18" charset="0"/>
              </a:rPr>
              <a:t>PEAU</a:t>
            </a:r>
          </a:p>
        </p:txBody>
      </p:sp>
      <p:sp>
        <p:nvSpPr>
          <p:cNvPr id="124" name="Organigramme : Disque magnétique 2238"/>
          <p:cNvSpPr>
            <a:spLocks noChangeArrowheads="1"/>
          </p:cNvSpPr>
          <p:nvPr/>
        </p:nvSpPr>
        <p:spPr bwMode="auto">
          <a:xfrm>
            <a:off x="3326066" y="1937555"/>
            <a:ext cx="500066" cy="2146300"/>
          </a:xfrm>
          <a:prstGeom prst="flowChartMagneticDisk">
            <a:avLst/>
          </a:prstGeom>
          <a:gradFill rotWithShape="1">
            <a:gsLst>
              <a:gs pos="0">
                <a:schemeClr val="bg1"/>
              </a:gs>
              <a:gs pos="100000">
                <a:srgbClr val="FFFFB7"/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ZoneTexte 2325"/>
          <p:cNvSpPr txBox="1">
            <a:spLocks noChangeArrowheads="1"/>
          </p:cNvSpPr>
          <p:nvPr/>
        </p:nvSpPr>
        <p:spPr bwMode="auto">
          <a:xfrm>
            <a:off x="3183190" y="3937819"/>
            <a:ext cx="720724" cy="276999"/>
          </a:xfrm>
          <a:prstGeom prst="rect">
            <a:avLst/>
          </a:prstGeom>
          <a:solidFill>
            <a:srgbClr val="FFFF99">
              <a:alpha val="69019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LYMPHE</a:t>
            </a:r>
          </a:p>
        </p:txBody>
      </p:sp>
      <p:sp>
        <p:nvSpPr>
          <p:cNvPr id="126" name="AutoShape 4"/>
          <p:cNvSpPr>
            <a:spLocks noChangeArrowheads="1"/>
          </p:cNvSpPr>
          <p:nvPr/>
        </p:nvSpPr>
        <p:spPr bwMode="auto">
          <a:xfrm rot="10800000">
            <a:off x="3878762" y="1643050"/>
            <a:ext cx="621800" cy="2483663"/>
          </a:xfrm>
          <a:prstGeom prst="flowChartMagneticDisk">
            <a:avLst/>
          </a:prstGeom>
          <a:gradFill flip="none" rotWithShape="1">
            <a:gsLst>
              <a:gs pos="0">
                <a:srgbClr val="FF3737"/>
              </a:gs>
              <a:gs pos="12000">
                <a:srgbClr val="FF7575"/>
              </a:gs>
              <a:gs pos="50000">
                <a:schemeClr val="bg1"/>
              </a:gs>
              <a:gs pos="88000">
                <a:srgbClr val="FF7575"/>
              </a:gs>
              <a:gs pos="100000">
                <a:srgbClr val="FF3737"/>
              </a:gs>
            </a:gsLst>
            <a:lin ang="10800000" scaled="1"/>
            <a:tileRect/>
          </a:gradFill>
          <a:ln w="25400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algn="ctr">
              <a:defRPr/>
            </a:pPr>
            <a:endParaRPr lang="fr-FR"/>
          </a:p>
        </p:txBody>
      </p:sp>
      <p:grpSp>
        <p:nvGrpSpPr>
          <p:cNvPr id="3" name="Groupe 120"/>
          <p:cNvGrpSpPr/>
          <p:nvPr/>
        </p:nvGrpSpPr>
        <p:grpSpPr>
          <a:xfrm>
            <a:off x="3545142" y="508795"/>
            <a:ext cx="1285884" cy="1128709"/>
            <a:chOff x="1571604" y="1142984"/>
            <a:chExt cx="1657350" cy="1557337"/>
          </a:xfrm>
        </p:grpSpPr>
        <p:sp>
          <p:nvSpPr>
            <p:cNvPr id="111" name="Oval 239"/>
            <p:cNvSpPr>
              <a:spLocks noChangeArrowheads="1"/>
            </p:cNvSpPr>
            <p:nvPr/>
          </p:nvSpPr>
          <p:spPr bwMode="auto">
            <a:xfrm>
              <a:off x="1571604" y="1142984"/>
              <a:ext cx="792162" cy="155733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9FFF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112" name="Oval 240"/>
            <p:cNvSpPr>
              <a:spLocks noChangeArrowheads="1"/>
            </p:cNvSpPr>
            <p:nvPr/>
          </p:nvSpPr>
          <p:spPr bwMode="auto">
            <a:xfrm>
              <a:off x="2363766" y="1142984"/>
              <a:ext cx="865188" cy="155733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9FFF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endParaRPr lang="fr-FR"/>
            </a:p>
          </p:txBody>
        </p:sp>
      </p:grpSp>
      <p:sp>
        <p:nvSpPr>
          <p:cNvPr id="113" name="Text Box 247"/>
          <p:cNvSpPr txBox="1">
            <a:spLocks noChangeArrowheads="1"/>
          </p:cNvSpPr>
          <p:nvPr/>
        </p:nvSpPr>
        <p:spPr bwMode="auto">
          <a:xfrm>
            <a:off x="3683255" y="294481"/>
            <a:ext cx="935038" cy="304800"/>
          </a:xfrm>
          <a:prstGeom prst="rect">
            <a:avLst/>
          </a:prstGeom>
          <a:solidFill>
            <a:srgbClr val="9FFFFF">
              <a:alpha val="36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400" b="1" dirty="0">
                <a:latin typeface="Times New Roman" pitchFamily="18" charset="0"/>
              </a:rPr>
              <a:t>POUMON</a:t>
            </a:r>
          </a:p>
        </p:txBody>
      </p:sp>
      <p:pic>
        <p:nvPicPr>
          <p:cNvPr id="128" name="Image 127" descr="rhabditoide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9167701" flipV="1">
            <a:off x="6958007" y="3293887"/>
            <a:ext cx="244272" cy="596770"/>
          </a:xfrm>
          <a:prstGeom prst="rect">
            <a:avLst/>
          </a:prstGeom>
        </p:spPr>
      </p:pic>
      <p:pic>
        <p:nvPicPr>
          <p:cNvPr id="129" name="Image 128" descr="rhabditoide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20848580" flipH="1" flipV="1">
            <a:off x="6877814" y="3646953"/>
            <a:ext cx="221830" cy="596770"/>
          </a:xfrm>
          <a:prstGeom prst="rect">
            <a:avLst/>
          </a:prstGeom>
        </p:spPr>
      </p:pic>
      <p:grpSp>
        <p:nvGrpSpPr>
          <p:cNvPr id="6" name="Groupe 92"/>
          <p:cNvGrpSpPr/>
          <p:nvPr/>
        </p:nvGrpSpPr>
        <p:grpSpPr>
          <a:xfrm flipH="1">
            <a:off x="7463640" y="2154427"/>
            <a:ext cx="142876" cy="79375"/>
            <a:chOff x="1928794" y="6072206"/>
            <a:chExt cx="642942" cy="357190"/>
          </a:xfrm>
        </p:grpSpPr>
        <p:sp>
          <p:nvSpPr>
            <p:cNvPr id="132" name="Ellipse 131"/>
            <p:cNvSpPr/>
            <p:nvPr/>
          </p:nvSpPr>
          <p:spPr>
            <a:xfrm>
              <a:off x="1928794" y="6072206"/>
              <a:ext cx="642942" cy="357190"/>
            </a:xfrm>
            <a:prstGeom prst="ellipse">
              <a:avLst/>
            </a:prstGeom>
            <a:solidFill>
              <a:srgbClr val="FCE2A2"/>
            </a:solidFill>
            <a:ln>
              <a:solidFill>
                <a:srgbClr val="C2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3" name="Ellipse 132"/>
            <p:cNvSpPr/>
            <p:nvPr/>
          </p:nvSpPr>
          <p:spPr>
            <a:xfrm>
              <a:off x="2013614" y="6157026"/>
              <a:ext cx="490542" cy="223838"/>
            </a:xfrm>
            <a:prstGeom prst="ellipse">
              <a:avLst/>
            </a:prstGeom>
            <a:solidFill>
              <a:srgbClr val="FBD575"/>
            </a:solidFill>
            <a:ln w="12700">
              <a:solidFill>
                <a:srgbClr val="FA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92"/>
          <p:cNvGrpSpPr/>
          <p:nvPr/>
        </p:nvGrpSpPr>
        <p:grpSpPr>
          <a:xfrm flipH="1">
            <a:off x="7357734" y="2360036"/>
            <a:ext cx="142876" cy="79375"/>
            <a:chOff x="1928794" y="6072206"/>
            <a:chExt cx="642942" cy="357190"/>
          </a:xfrm>
        </p:grpSpPr>
        <p:sp>
          <p:nvSpPr>
            <p:cNvPr id="135" name="Ellipse 134"/>
            <p:cNvSpPr/>
            <p:nvPr/>
          </p:nvSpPr>
          <p:spPr>
            <a:xfrm>
              <a:off x="1928794" y="6072206"/>
              <a:ext cx="642942" cy="357190"/>
            </a:xfrm>
            <a:prstGeom prst="ellipse">
              <a:avLst/>
            </a:prstGeom>
            <a:solidFill>
              <a:srgbClr val="FCE2A2"/>
            </a:solidFill>
            <a:ln>
              <a:solidFill>
                <a:srgbClr val="C2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6" name="Ellipse 135"/>
            <p:cNvSpPr/>
            <p:nvPr/>
          </p:nvSpPr>
          <p:spPr>
            <a:xfrm>
              <a:off x="2013614" y="6157026"/>
              <a:ext cx="490542" cy="223838"/>
            </a:xfrm>
            <a:prstGeom prst="ellipse">
              <a:avLst/>
            </a:prstGeom>
            <a:solidFill>
              <a:srgbClr val="FBD575"/>
            </a:solidFill>
            <a:ln w="12700">
              <a:solidFill>
                <a:srgbClr val="FA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" name="Groupe 92"/>
          <p:cNvGrpSpPr/>
          <p:nvPr/>
        </p:nvGrpSpPr>
        <p:grpSpPr>
          <a:xfrm flipH="1">
            <a:off x="7473662" y="2336958"/>
            <a:ext cx="142876" cy="79375"/>
            <a:chOff x="1928794" y="6072206"/>
            <a:chExt cx="642942" cy="357190"/>
          </a:xfrm>
        </p:grpSpPr>
        <p:sp>
          <p:nvSpPr>
            <p:cNvPr id="138" name="Ellipse 137"/>
            <p:cNvSpPr/>
            <p:nvPr/>
          </p:nvSpPr>
          <p:spPr>
            <a:xfrm>
              <a:off x="1928794" y="6072206"/>
              <a:ext cx="642942" cy="357190"/>
            </a:xfrm>
            <a:prstGeom prst="ellipse">
              <a:avLst/>
            </a:prstGeom>
            <a:solidFill>
              <a:srgbClr val="FCE2A2"/>
            </a:solidFill>
            <a:ln>
              <a:solidFill>
                <a:srgbClr val="C2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9" name="Ellipse 138"/>
            <p:cNvSpPr/>
            <p:nvPr/>
          </p:nvSpPr>
          <p:spPr>
            <a:xfrm>
              <a:off x="2013614" y="6157026"/>
              <a:ext cx="490542" cy="223838"/>
            </a:xfrm>
            <a:prstGeom prst="ellipse">
              <a:avLst/>
            </a:prstGeom>
            <a:solidFill>
              <a:srgbClr val="FBD575"/>
            </a:solidFill>
            <a:ln w="12700">
              <a:solidFill>
                <a:srgbClr val="FA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92"/>
          <p:cNvGrpSpPr/>
          <p:nvPr/>
        </p:nvGrpSpPr>
        <p:grpSpPr>
          <a:xfrm flipH="1">
            <a:off x="7351258" y="2279168"/>
            <a:ext cx="142876" cy="79375"/>
            <a:chOff x="1928794" y="6072206"/>
            <a:chExt cx="642942" cy="357190"/>
          </a:xfrm>
        </p:grpSpPr>
        <p:sp>
          <p:nvSpPr>
            <p:cNvPr id="94" name="Ellipse 93"/>
            <p:cNvSpPr/>
            <p:nvPr/>
          </p:nvSpPr>
          <p:spPr>
            <a:xfrm>
              <a:off x="1928794" y="6072206"/>
              <a:ext cx="642942" cy="357190"/>
            </a:xfrm>
            <a:prstGeom prst="ellipse">
              <a:avLst/>
            </a:prstGeom>
            <a:solidFill>
              <a:srgbClr val="FCE2A2"/>
            </a:solidFill>
            <a:ln>
              <a:solidFill>
                <a:srgbClr val="C2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Ellipse 94"/>
            <p:cNvSpPr/>
            <p:nvPr/>
          </p:nvSpPr>
          <p:spPr>
            <a:xfrm>
              <a:off x="2013614" y="6157026"/>
              <a:ext cx="490542" cy="223838"/>
            </a:xfrm>
            <a:prstGeom prst="ellipse">
              <a:avLst/>
            </a:prstGeom>
            <a:solidFill>
              <a:srgbClr val="FBD575"/>
            </a:solidFill>
            <a:ln w="12700">
              <a:solidFill>
                <a:srgbClr val="FA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 67"/>
          <p:cNvGrpSpPr/>
          <p:nvPr/>
        </p:nvGrpSpPr>
        <p:grpSpPr>
          <a:xfrm flipH="1">
            <a:off x="7359963" y="2177989"/>
            <a:ext cx="142876" cy="79375"/>
            <a:chOff x="1928794" y="6072206"/>
            <a:chExt cx="642942" cy="357190"/>
          </a:xfrm>
        </p:grpSpPr>
        <p:sp>
          <p:nvSpPr>
            <p:cNvPr id="69" name="Ellipse 68"/>
            <p:cNvSpPr/>
            <p:nvPr/>
          </p:nvSpPr>
          <p:spPr>
            <a:xfrm>
              <a:off x="1928794" y="6072206"/>
              <a:ext cx="642942" cy="357190"/>
            </a:xfrm>
            <a:prstGeom prst="ellipse">
              <a:avLst/>
            </a:prstGeom>
            <a:solidFill>
              <a:srgbClr val="FCE2A2"/>
            </a:solidFill>
            <a:ln>
              <a:solidFill>
                <a:srgbClr val="C2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Ellipse 69"/>
            <p:cNvSpPr/>
            <p:nvPr/>
          </p:nvSpPr>
          <p:spPr>
            <a:xfrm>
              <a:off x="2013614" y="6157026"/>
              <a:ext cx="490542" cy="223838"/>
            </a:xfrm>
            <a:prstGeom prst="ellipse">
              <a:avLst/>
            </a:prstGeom>
            <a:solidFill>
              <a:srgbClr val="FBD575"/>
            </a:solidFill>
            <a:ln w="12700">
              <a:solidFill>
                <a:srgbClr val="FA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42" name="Image 141" descr="strongyloides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7695369">
            <a:off x="5447837" y="160343"/>
            <a:ext cx="434387" cy="803839"/>
          </a:xfrm>
          <a:prstGeom prst="rect">
            <a:avLst/>
          </a:prstGeom>
        </p:spPr>
      </p:pic>
      <p:pic>
        <p:nvPicPr>
          <p:cNvPr id="143" name="Image 142" descr="strongyloides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7001995">
            <a:off x="2739758" y="2758763"/>
            <a:ext cx="434387" cy="803839"/>
          </a:xfrm>
          <a:prstGeom prst="rect">
            <a:avLst/>
          </a:prstGeom>
        </p:spPr>
      </p:pic>
      <p:pic>
        <p:nvPicPr>
          <p:cNvPr id="144" name="Image 143" descr="strongyloides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3692869">
            <a:off x="1025443" y="2790333"/>
            <a:ext cx="434387" cy="803839"/>
          </a:xfrm>
          <a:prstGeom prst="rect">
            <a:avLst/>
          </a:prstGeom>
        </p:spPr>
      </p:pic>
      <p:pic>
        <p:nvPicPr>
          <p:cNvPr id="145" name="Image 144" descr="strongyloides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4977102">
            <a:off x="1137001" y="3006198"/>
            <a:ext cx="434387" cy="803839"/>
          </a:xfrm>
          <a:prstGeom prst="rect">
            <a:avLst/>
          </a:prstGeom>
        </p:spPr>
      </p:pic>
      <p:pic>
        <p:nvPicPr>
          <p:cNvPr id="146" name="Image 145" descr="rhabditoide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4057063" flipV="1">
            <a:off x="4486526" y="5618703"/>
            <a:ext cx="244272" cy="596770"/>
          </a:xfrm>
          <a:prstGeom prst="rect">
            <a:avLst/>
          </a:prstGeom>
        </p:spPr>
      </p:pic>
      <p:pic>
        <p:nvPicPr>
          <p:cNvPr id="147" name="Image 146" descr="rhabditoide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737942" flipH="1" flipV="1">
            <a:off x="4547323" y="5924815"/>
            <a:ext cx="221830" cy="596770"/>
          </a:xfrm>
          <a:prstGeom prst="rect">
            <a:avLst/>
          </a:prstGeom>
        </p:spPr>
      </p:pic>
      <p:pic>
        <p:nvPicPr>
          <p:cNvPr id="149" name="Image 148" descr="anguillule adul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166" y="5782387"/>
            <a:ext cx="1912485" cy="926729"/>
          </a:xfrm>
          <a:prstGeom prst="rect">
            <a:avLst/>
          </a:prstGeom>
        </p:spPr>
      </p:pic>
      <p:sp>
        <p:nvSpPr>
          <p:cNvPr id="155" name="Flèche vers le bas 154"/>
          <p:cNvSpPr/>
          <p:nvPr/>
        </p:nvSpPr>
        <p:spPr>
          <a:xfrm rot="16200000">
            <a:off x="2011596" y="2774694"/>
            <a:ext cx="290530" cy="741886"/>
          </a:xfrm>
          <a:prstGeom prst="downArrow">
            <a:avLst>
              <a:gd name="adj1" fmla="val 50000"/>
              <a:gd name="adj2" fmla="val 93907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Flèche vers le bas 64"/>
          <p:cNvSpPr/>
          <p:nvPr/>
        </p:nvSpPr>
        <p:spPr>
          <a:xfrm rot="14944811">
            <a:off x="4827672" y="416697"/>
            <a:ext cx="267797" cy="714380"/>
          </a:xfrm>
          <a:prstGeom prst="downArrow">
            <a:avLst>
              <a:gd name="adj1" fmla="val 50000"/>
              <a:gd name="adj2" fmla="val 93907"/>
            </a:avLst>
          </a:prstGeom>
          <a:solidFill>
            <a:srgbClr val="C273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6" name="Image 65" descr="strongyloides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043150">
            <a:off x="3919812" y="712983"/>
            <a:ext cx="434387" cy="803839"/>
          </a:xfrm>
          <a:prstGeom prst="rect">
            <a:avLst/>
          </a:prstGeom>
        </p:spPr>
      </p:pic>
      <p:sp>
        <p:nvSpPr>
          <p:cNvPr id="67" name="Flèche vers le bas 66"/>
          <p:cNvSpPr/>
          <p:nvPr/>
        </p:nvSpPr>
        <p:spPr>
          <a:xfrm rot="17619671">
            <a:off x="6421900" y="285216"/>
            <a:ext cx="276799" cy="944518"/>
          </a:xfrm>
          <a:prstGeom prst="downArrow">
            <a:avLst>
              <a:gd name="adj1" fmla="val 50000"/>
              <a:gd name="adj2" fmla="val 93907"/>
            </a:avLst>
          </a:prstGeom>
          <a:solidFill>
            <a:srgbClr val="C273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Flèche vers le bas 67"/>
          <p:cNvSpPr/>
          <p:nvPr/>
        </p:nvSpPr>
        <p:spPr>
          <a:xfrm rot="20390553">
            <a:off x="7200439" y="1311567"/>
            <a:ext cx="290530" cy="795162"/>
          </a:xfrm>
          <a:prstGeom prst="downArrow">
            <a:avLst>
              <a:gd name="adj1" fmla="val 50000"/>
              <a:gd name="adj2" fmla="val 93907"/>
            </a:avLst>
          </a:prstGeom>
          <a:solidFill>
            <a:srgbClr val="C273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Flèche vers le bas 74"/>
          <p:cNvSpPr/>
          <p:nvPr/>
        </p:nvSpPr>
        <p:spPr>
          <a:xfrm rot="782735">
            <a:off x="7286489" y="2471557"/>
            <a:ext cx="242743" cy="1043150"/>
          </a:xfrm>
          <a:prstGeom prst="downArrow">
            <a:avLst>
              <a:gd name="adj1" fmla="val 50000"/>
              <a:gd name="adj2" fmla="val 93907"/>
            </a:avLst>
          </a:prstGeom>
          <a:solidFill>
            <a:srgbClr val="C273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Flèche vers le bas 75"/>
          <p:cNvSpPr/>
          <p:nvPr/>
        </p:nvSpPr>
        <p:spPr>
          <a:xfrm rot="2900994">
            <a:off x="5779748" y="3859429"/>
            <a:ext cx="252000" cy="2521337"/>
          </a:xfrm>
          <a:prstGeom prst="downArrow">
            <a:avLst>
              <a:gd name="adj1" fmla="val 50000"/>
              <a:gd name="adj2" fmla="val 93907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Flèche vers le bas 77"/>
          <p:cNvSpPr/>
          <p:nvPr/>
        </p:nvSpPr>
        <p:spPr>
          <a:xfrm rot="4675192">
            <a:off x="6334583" y="3671734"/>
            <a:ext cx="242743" cy="770381"/>
          </a:xfrm>
          <a:prstGeom prst="downArrow">
            <a:avLst>
              <a:gd name="adj1" fmla="val 50000"/>
              <a:gd name="adj2" fmla="val 93907"/>
            </a:avLst>
          </a:prstGeom>
          <a:solidFill>
            <a:srgbClr val="FFDC4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4857752" y="2000240"/>
            <a:ext cx="1428760" cy="1428760"/>
          </a:xfrm>
          <a:prstGeom prst="ellipse">
            <a:avLst/>
          </a:prstGeom>
          <a:gradFill>
            <a:gsLst>
              <a:gs pos="14000">
                <a:srgbClr val="C27300"/>
              </a:gs>
              <a:gs pos="100000">
                <a:srgbClr val="FFDC47"/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9" name="ZoneTexte 88"/>
          <p:cNvSpPr txBox="1"/>
          <p:nvPr/>
        </p:nvSpPr>
        <p:spPr>
          <a:xfrm>
            <a:off x="4962528" y="2195504"/>
            <a:ext cx="12144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Cycle endogène sexué</a:t>
            </a:r>
            <a:endParaRPr lang="fr-FR" sz="2000" dirty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7286644" y="4071942"/>
            <a:ext cx="1357322" cy="237255"/>
          </a:xfrm>
          <a:prstGeom prst="rect">
            <a:avLst/>
          </a:prstGeom>
          <a:solidFill>
            <a:srgbClr val="FFE3BD">
              <a:alpha val="68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10800" rIns="36000" bIns="1080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Larve </a:t>
            </a:r>
            <a:r>
              <a:rPr lang="fr-FR" sz="1400" dirty="0" err="1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rhabditoïde</a:t>
            </a:r>
            <a:endParaRPr lang="fr-FR" sz="1400" dirty="0" smtClean="0">
              <a:solidFill>
                <a:srgbClr val="462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4929190" y="3643314"/>
            <a:ext cx="1474766" cy="237255"/>
          </a:xfrm>
          <a:prstGeom prst="rect">
            <a:avLst/>
          </a:prstGeom>
          <a:solidFill>
            <a:srgbClr val="FFE3BD">
              <a:alpha val="68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10800" rIns="36000" bIns="1080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Larve </a:t>
            </a:r>
            <a:r>
              <a:rPr lang="fr-FR" sz="1400" dirty="0" err="1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strongyloïde</a:t>
            </a:r>
            <a:endParaRPr lang="fr-FR" sz="1400" dirty="0" smtClean="0">
              <a:solidFill>
                <a:srgbClr val="462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1723451" y="6569853"/>
            <a:ext cx="1474766" cy="288147"/>
          </a:xfrm>
          <a:prstGeom prst="rect">
            <a:avLst/>
          </a:prstGeom>
          <a:solidFill>
            <a:srgbClr val="FFE3BD">
              <a:alpha val="68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Adultes stercoraux</a:t>
            </a:r>
          </a:p>
        </p:txBody>
      </p:sp>
      <p:sp>
        <p:nvSpPr>
          <p:cNvPr id="100" name="Text Box 65"/>
          <p:cNvSpPr txBox="1">
            <a:spLocks noChangeArrowheads="1"/>
          </p:cNvSpPr>
          <p:nvPr/>
        </p:nvSpPr>
        <p:spPr bwMode="auto">
          <a:xfrm>
            <a:off x="5734856" y="5715016"/>
            <a:ext cx="817560" cy="268032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994DE5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18000" bIns="10800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3D0050"/>
                </a:solidFill>
                <a:latin typeface="Times New Roman" pitchFamily="18" charset="0"/>
              </a:rPr>
              <a:t>Baerman</a:t>
            </a:r>
            <a:endParaRPr lang="fr-FR" sz="1600" dirty="0">
              <a:solidFill>
                <a:srgbClr val="3D0050"/>
              </a:solidFill>
              <a:latin typeface="Times New Roman" pitchFamily="18" charset="0"/>
            </a:endParaRPr>
          </a:p>
        </p:txBody>
      </p:sp>
      <p:sp>
        <p:nvSpPr>
          <p:cNvPr id="101" name="Text Box 65"/>
          <p:cNvSpPr txBox="1">
            <a:spLocks noChangeArrowheads="1"/>
          </p:cNvSpPr>
          <p:nvPr/>
        </p:nvSpPr>
        <p:spPr bwMode="auto">
          <a:xfrm>
            <a:off x="2643174" y="714356"/>
            <a:ext cx="1071570" cy="523220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rIns="18000">
            <a:spAutoFit/>
          </a:bodyPr>
          <a:lstStyle/>
          <a:p>
            <a:pPr algn="ctr"/>
            <a:r>
              <a:rPr lang="fr-FR" sz="1400" dirty="0" smtClean="0">
                <a:solidFill>
                  <a:srgbClr val="007400"/>
                </a:solidFill>
                <a:latin typeface="Times New Roman" pitchFamily="18" charset="0"/>
              </a:rPr>
              <a:t>Syndrome de </a:t>
            </a:r>
            <a:r>
              <a:rPr lang="fr-FR" sz="1400" dirty="0" err="1" smtClean="0">
                <a:solidFill>
                  <a:srgbClr val="007400"/>
                </a:solidFill>
                <a:latin typeface="Times New Roman" pitchFamily="18" charset="0"/>
              </a:rPr>
              <a:t>Löffler</a:t>
            </a:r>
            <a:endParaRPr lang="fr-FR" sz="1400" dirty="0">
              <a:solidFill>
                <a:srgbClr val="007400"/>
              </a:solidFill>
              <a:latin typeface="Times New Roman" pitchFamily="18" charset="0"/>
            </a:endParaRPr>
          </a:p>
        </p:txBody>
      </p:sp>
      <p:sp>
        <p:nvSpPr>
          <p:cNvPr id="103" name="Flèche en arc 102"/>
          <p:cNvSpPr/>
          <p:nvPr/>
        </p:nvSpPr>
        <p:spPr>
          <a:xfrm rot="10209666">
            <a:off x="2517593" y="5250671"/>
            <a:ext cx="2196000" cy="1227566"/>
          </a:xfrm>
          <a:prstGeom prst="circularArrow">
            <a:avLst>
              <a:gd name="adj1" fmla="val 9226"/>
              <a:gd name="adj2" fmla="val 1142319"/>
              <a:gd name="adj3" fmla="val 17712748"/>
              <a:gd name="adj4" fmla="val 13333896"/>
              <a:gd name="adj5" fmla="val 12500"/>
            </a:avLst>
          </a:prstGeom>
          <a:gradFill>
            <a:gsLst>
              <a:gs pos="0">
                <a:srgbClr val="FAFD7B"/>
              </a:gs>
              <a:gs pos="42000">
                <a:srgbClr val="91DA4E"/>
              </a:gs>
              <a:gs pos="100000">
                <a:srgbClr val="0033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5" name="Flèche en arc 104"/>
          <p:cNvSpPr/>
          <p:nvPr/>
        </p:nvSpPr>
        <p:spPr>
          <a:xfrm rot="12862902">
            <a:off x="862544" y="1843972"/>
            <a:ext cx="6260706" cy="4033668"/>
          </a:xfrm>
          <a:prstGeom prst="circularArrow">
            <a:avLst>
              <a:gd name="adj1" fmla="val 3660"/>
              <a:gd name="adj2" fmla="val 517855"/>
              <a:gd name="adj3" fmla="val 19624993"/>
              <a:gd name="adj4" fmla="val 13757723"/>
              <a:gd name="adj5" fmla="val 699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0" name="ZoneTexte 109"/>
          <p:cNvSpPr txBox="1"/>
          <p:nvPr/>
        </p:nvSpPr>
        <p:spPr>
          <a:xfrm>
            <a:off x="2214546" y="4572008"/>
            <a:ext cx="1000132" cy="738664"/>
          </a:xfrm>
          <a:prstGeom prst="rect">
            <a:avLst/>
          </a:prstGeom>
          <a:solidFill>
            <a:schemeClr val="bg1">
              <a:lumMod val="75000"/>
              <a:alpha val="5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Selon les conditions extérieures</a:t>
            </a:r>
            <a:endParaRPr lang="fr-FR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5" name="Image 114" descr="anguillule adult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1217893">
            <a:off x="1714480" y="5715016"/>
            <a:ext cx="1039190" cy="503558"/>
          </a:xfrm>
          <a:prstGeom prst="rect">
            <a:avLst/>
          </a:prstGeom>
        </p:spPr>
      </p:pic>
      <p:sp>
        <p:nvSpPr>
          <p:cNvPr id="107" name="ZoneTexte 106"/>
          <p:cNvSpPr txBox="1"/>
          <p:nvPr/>
        </p:nvSpPr>
        <p:spPr>
          <a:xfrm>
            <a:off x="7286644" y="928670"/>
            <a:ext cx="1428760" cy="503590"/>
          </a:xfrm>
          <a:prstGeom prst="rect">
            <a:avLst/>
          </a:prstGeom>
          <a:solidFill>
            <a:srgbClr val="FFE3BD">
              <a:alpha val="68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Femelle parthénogénétique</a:t>
            </a:r>
          </a:p>
        </p:txBody>
      </p:sp>
      <p:pic>
        <p:nvPicPr>
          <p:cNvPr id="127" name="Image 126" descr="anguillule adult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18096178">
            <a:off x="5776514" y="513036"/>
            <a:ext cx="2572414" cy="1246509"/>
          </a:xfrm>
          <a:prstGeom prst="rect">
            <a:avLst/>
          </a:prstGeom>
        </p:spPr>
      </p:pic>
      <p:sp>
        <p:nvSpPr>
          <p:cNvPr id="114" name="Text Box 65"/>
          <p:cNvSpPr txBox="1">
            <a:spLocks noChangeArrowheads="1"/>
          </p:cNvSpPr>
          <p:nvPr/>
        </p:nvSpPr>
        <p:spPr bwMode="auto">
          <a:xfrm>
            <a:off x="7786710" y="3143248"/>
            <a:ext cx="785818" cy="452698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18000" bIns="10800">
            <a:spAutoFit/>
          </a:bodyPr>
          <a:lstStyle/>
          <a:p>
            <a:pPr algn="ctr"/>
            <a:r>
              <a:rPr lang="fr-FR" sz="1400" dirty="0" smtClean="0">
                <a:solidFill>
                  <a:srgbClr val="007400"/>
                </a:solidFill>
                <a:latin typeface="Times New Roman" pitchFamily="18" charset="0"/>
              </a:rPr>
              <a:t>Troubles digestifs</a:t>
            </a:r>
            <a:endParaRPr lang="fr-FR" sz="1400" dirty="0">
              <a:solidFill>
                <a:srgbClr val="007400"/>
              </a:solidFill>
              <a:latin typeface="Times New Roman" pitchFamily="18" charset="0"/>
            </a:endParaRPr>
          </a:p>
        </p:txBody>
      </p:sp>
      <p:sp>
        <p:nvSpPr>
          <p:cNvPr id="116" name="ZoneTexte 115"/>
          <p:cNvSpPr txBox="1"/>
          <p:nvPr/>
        </p:nvSpPr>
        <p:spPr>
          <a:xfrm>
            <a:off x="4000496" y="6357958"/>
            <a:ext cx="1403328" cy="503590"/>
          </a:xfrm>
          <a:prstGeom prst="rect">
            <a:avLst/>
          </a:prstGeom>
          <a:solidFill>
            <a:srgbClr val="FFE3BD">
              <a:alpha val="68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Larve </a:t>
            </a:r>
            <a:r>
              <a:rPr lang="fr-FR" sz="1400" dirty="0" err="1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rhabditoïde</a:t>
            </a:r>
            <a:r>
              <a:rPr lang="fr-FR" sz="1400" dirty="0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 de 1</a:t>
            </a:r>
            <a:r>
              <a:rPr lang="fr-FR" sz="1400" baseline="30000" dirty="0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ère</a:t>
            </a:r>
            <a:r>
              <a:rPr lang="fr-FR" sz="1400" dirty="0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 génération</a:t>
            </a:r>
          </a:p>
        </p:txBody>
      </p:sp>
      <p:sp>
        <p:nvSpPr>
          <p:cNvPr id="117" name="Text Box 65"/>
          <p:cNvSpPr txBox="1">
            <a:spLocks noChangeArrowheads="1"/>
          </p:cNvSpPr>
          <p:nvPr/>
        </p:nvSpPr>
        <p:spPr bwMode="auto">
          <a:xfrm>
            <a:off x="5572132" y="6000768"/>
            <a:ext cx="1143008" cy="268032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994DE5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18000" bIns="10800">
            <a:spAutoFit/>
          </a:bodyPr>
          <a:lstStyle/>
          <a:p>
            <a:pPr algn="ctr"/>
            <a:r>
              <a:rPr lang="fr-FR" sz="1600" dirty="0" smtClean="0">
                <a:solidFill>
                  <a:srgbClr val="3D0050"/>
                </a:solidFill>
                <a:latin typeface="Times New Roman" pitchFamily="18" charset="0"/>
              </a:rPr>
              <a:t>Coproculture</a:t>
            </a:r>
            <a:endParaRPr lang="fr-FR" sz="1600" dirty="0">
              <a:solidFill>
                <a:srgbClr val="3D0050"/>
              </a:solidFill>
              <a:latin typeface="Times New Roman" pitchFamily="18" charset="0"/>
            </a:endParaRPr>
          </a:p>
        </p:txBody>
      </p:sp>
      <p:sp>
        <p:nvSpPr>
          <p:cNvPr id="80" name="Virage 79"/>
          <p:cNvSpPr/>
          <p:nvPr/>
        </p:nvSpPr>
        <p:spPr>
          <a:xfrm rot="16200000">
            <a:off x="3546705" y="2603441"/>
            <a:ext cx="1916940" cy="1152724"/>
          </a:xfrm>
          <a:prstGeom prst="bentArrow">
            <a:avLst>
              <a:gd name="adj1" fmla="val 13062"/>
              <a:gd name="adj2" fmla="val 21410"/>
              <a:gd name="adj3" fmla="val 0"/>
              <a:gd name="adj4" fmla="val 88013"/>
            </a:avLst>
          </a:prstGeom>
          <a:gradFill>
            <a:gsLst>
              <a:gs pos="27000">
                <a:srgbClr val="C27300"/>
              </a:gs>
              <a:gs pos="57000">
                <a:srgbClr val="FFDC47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0" name="Virage 59"/>
          <p:cNvSpPr/>
          <p:nvPr/>
        </p:nvSpPr>
        <p:spPr>
          <a:xfrm rot="16200000" flipV="1">
            <a:off x="2859867" y="1831169"/>
            <a:ext cx="2043127" cy="952507"/>
          </a:xfrm>
          <a:prstGeom prst="bentArrow">
            <a:avLst>
              <a:gd name="adj1" fmla="val 18846"/>
              <a:gd name="adj2" fmla="val 21410"/>
              <a:gd name="adj3" fmla="val 26026"/>
              <a:gd name="adj4" fmla="val 43750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7000">
                <a:srgbClr val="C273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8" name="Cœur 117"/>
          <p:cNvSpPr/>
          <p:nvPr/>
        </p:nvSpPr>
        <p:spPr>
          <a:xfrm>
            <a:off x="3808406" y="2016726"/>
            <a:ext cx="714380" cy="769332"/>
          </a:xfrm>
          <a:prstGeom prst="heart">
            <a:avLst/>
          </a:prstGeom>
          <a:solidFill>
            <a:srgbClr val="C00000">
              <a:alpha val="8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Text Box 247"/>
          <p:cNvSpPr txBox="1">
            <a:spLocks noChangeArrowheads="1"/>
          </p:cNvSpPr>
          <p:nvPr/>
        </p:nvSpPr>
        <p:spPr bwMode="auto">
          <a:xfrm>
            <a:off x="3809107" y="2297867"/>
            <a:ext cx="727080" cy="237255"/>
          </a:xfrm>
          <a:prstGeom prst="rect">
            <a:avLst/>
          </a:prstGeom>
          <a:solidFill>
            <a:srgbClr val="FF0000">
              <a:alpha val="6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400" b="1" dirty="0" smtClean="0">
                <a:latin typeface="Times New Roman" pitchFamily="18" charset="0"/>
              </a:rPr>
              <a:t>COEUR</a:t>
            </a:r>
            <a:endParaRPr lang="fr-FR" sz="1400" b="1" dirty="0">
              <a:latin typeface="Times New Roman" pitchFamily="18" charset="0"/>
            </a:endParaRPr>
          </a:p>
        </p:txBody>
      </p:sp>
      <p:sp>
        <p:nvSpPr>
          <p:cNvPr id="122" name="Text Box 19"/>
          <p:cNvSpPr txBox="1">
            <a:spLocks noChangeArrowheads="1"/>
          </p:cNvSpPr>
          <p:nvPr/>
        </p:nvSpPr>
        <p:spPr bwMode="auto">
          <a:xfrm>
            <a:off x="6500826" y="0"/>
            <a:ext cx="1357322" cy="268032"/>
          </a:xfrm>
          <a:prstGeom prst="rect">
            <a:avLst/>
          </a:prstGeom>
          <a:gradFill flip="none" rotWithShape="1">
            <a:gsLst>
              <a:gs pos="100000">
                <a:srgbClr val="CC5700"/>
              </a:gs>
              <a:gs pos="0">
                <a:srgbClr val="FFD581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10800" rIns="36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 dirty="0" smtClean="0">
                <a:latin typeface="Times New Roman" pitchFamily="18" charset="0"/>
              </a:rPr>
              <a:t>DUODENUM</a:t>
            </a:r>
            <a:endParaRPr lang="fr-FR" sz="1600" b="1" dirty="0">
              <a:latin typeface="Times New Roman" pitchFamily="18" charset="0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6429388" y="2714620"/>
            <a:ext cx="1143008" cy="268032"/>
          </a:xfrm>
          <a:prstGeom prst="rect">
            <a:avLst/>
          </a:prstGeom>
          <a:gradFill rotWithShape="1">
            <a:gsLst>
              <a:gs pos="0">
                <a:srgbClr val="FFD581"/>
              </a:gs>
              <a:gs pos="100000">
                <a:srgbClr val="CC99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10800" rIns="36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 dirty="0">
                <a:latin typeface="Times New Roman" pitchFamily="18" charset="0"/>
              </a:rPr>
              <a:t>INTESTIN</a:t>
            </a:r>
          </a:p>
        </p:txBody>
      </p:sp>
      <p:pic>
        <p:nvPicPr>
          <p:cNvPr id="130" name="Image 129" descr="rhabditoide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20358294" flipV="1">
            <a:off x="7301995" y="3566325"/>
            <a:ext cx="244272" cy="596770"/>
          </a:xfrm>
          <a:prstGeom prst="rect">
            <a:avLst/>
          </a:prstGeom>
        </p:spPr>
      </p:pic>
      <p:sp>
        <p:nvSpPr>
          <p:cNvPr id="123" name="Text Box 65"/>
          <p:cNvSpPr txBox="1">
            <a:spLocks noChangeArrowheads="1"/>
          </p:cNvSpPr>
          <p:nvPr/>
        </p:nvSpPr>
        <p:spPr bwMode="auto">
          <a:xfrm>
            <a:off x="2643174" y="1643050"/>
            <a:ext cx="928694" cy="268032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994DE5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18000" bIns="10800">
            <a:spAutoFit/>
          </a:bodyPr>
          <a:lstStyle/>
          <a:p>
            <a:pPr algn="ctr"/>
            <a:r>
              <a:rPr lang="fr-FR" sz="1600" dirty="0" smtClean="0">
                <a:solidFill>
                  <a:srgbClr val="3D0050"/>
                </a:solidFill>
                <a:latin typeface="Times New Roman" pitchFamily="18" charset="0"/>
              </a:rPr>
              <a:t>Sérologie</a:t>
            </a:r>
            <a:endParaRPr lang="fr-FR" sz="1600" dirty="0">
              <a:solidFill>
                <a:srgbClr val="3D0050"/>
              </a:solidFill>
              <a:latin typeface="Times New Roman" pitchFamily="18" charset="0"/>
            </a:endParaRPr>
          </a:p>
        </p:txBody>
      </p:sp>
      <p:pic>
        <p:nvPicPr>
          <p:cNvPr id="148" name="Image 147" descr="rhabditoide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660398" flipV="1">
            <a:off x="7090458" y="3854928"/>
            <a:ext cx="244272" cy="596770"/>
          </a:xfrm>
          <a:prstGeom prst="rect">
            <a:avLst/>
          </a:prstGeom>
        </p:spPr>
      </p:pic>
      <p:pic>
        <p:nvPicPr>
          <p:cNvPr id="141" name="Image 140" descr="strongyloides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8562566">
            <a:off x="5332146" y="3827281"/>
            <a:ext cx="434387" cy="803839"/>
          </a:xfrm>
          <a:prstGeom prst="rect">
            <a:avLst/>
          </a:prstGeom>
        </p:spPr>
      </p:pic>
      <p:pic>
        <p:nvPicPr>
          <p:cNvPr id="140" name="Image 139" descr="strongyloides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7494334">
            <a:off x="5418633" y="3537944"/>
            <a:ext cx="434387" cy="803839"/>
          </a:xfrm>
          <a:prstGeom prst="rect">
            <a:avLst/>
          </a:prstGeom>
        </p:spPr>
      </p:pic>
      <p:cxnSp>
        <p:nvCxnSpPr>
          <p:cNvPr id="134" name="Connecteur droit avec flèche 133"/>
          <p:cNvCxnSpPr>
            <a:stCxn id="148" idx="0"/>
            <a:endCxn id="154" idx="0"/>
          </p:cNvCxnSpPr>
          <p:nvPr/>
        </p:nvCxnSpPr>
        <p:spPr>
          <a:xfrm rot="5400000">
            <a:off x="6836765" y="4610336"/>
            <a:ext cx="482989" cy="15473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153"/>
          <p:cNvSpPr txBox="1"/>
          <p:nvPr/>
        </p:nvSpPr>
        <p:spPr>
          <a:xfrm>
            <a:off x="6357950" y="4929198"/>
            <a:ext cx="1285884" cy="330165"/>
          </a:xfrm>
          <a:prstGeom prst="rect">
            <a:avLst/>
          </a:prstGeom>
          <a:solidFill>
            <a:srgbClr val="FFE3BD">
              <a:alpha val="2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0800" tIns="10800" rIns="10800" bIns="10800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fr-FR" sz="1300" dirty="0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Adultes stercoraux dans les selles</a:t>
            </a:r>
          </a:p>
        </p:txBody>
      </p:sp>
      <p:sp>
        <p:nvSpPr>
          <p:cNvPr id="92" name="Oval 24"/>
          <p:cNvSpPr>
            <a:spLocks noChangeArrowheads="1"/>
          </p:cNvSpPr>
          <p:nvPr/>
        </p:nvSpPr>
        <p:spPr bwMode="auto">
          <a:xfrm rot="16200000">
            <a:off x="2602739" y="3503633"/>
            <a:ext cx="876300" cy="458788"/>
          </a:xfrm>
          <a:prstGeom prst="ellipse">
            <a:avLst/>
          </a:prstGeom>
          <a:solidFill>
            <a:srgbClr val="FFE0CD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02" name="Oval 25"/>
          <p:cNvSpPr>
            <a:spLocks noChangeArrowheads="1"/>
          </p:cNvSpPr>
          <p:nvPr/>
        </p:nvSpPr>
        <p:spPr bwMode="auto">
          <a:xfrm rot="16200000">
            <a:off x="2895268" y="3675521"/>
            <a:ext cx="291241" cy="115013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20" name="ZoneTexte 2325"/>
          <p:cNvSpPr txBox="1">
            <a:spLocks noChangeArrowheads="1"/>
          </p:cNvSpPr>
          <p:nvPr/>
        </p:nvSpPr>
        <p:spPr bwMode="auto">
          <a:xfrm>
            <a:off x="3183190" y="3937819"/>
            <a:ext cx="720724" cy="276999"/>
          </a:xfrm>
          <a:prstGeom prst="rect">
            <a:avLst/>
          </a:prstGeom>
          <a:solidFill>
            <a:srgbClr val="FFFF99">
              <a:alpha val="69019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LYMPHE</a:t>
            </a:r>
          </a:p>
        </p:txBody>
      </p:sp>
      <p:pic>
        <p:nvPicPr>
          <p:cNvPr id="131" name="Image 130" descr="anguillule adul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0166" y="5782387"/>
            <a:ext cx="1912485" cy="926729"/>
          </a:xfrm>
          <a:prstGeom prst="rect">
            <a:avLst/>
          </a:prstGeom>
        </p:spPr>
      </p:pic>
      <p:pic>
        <p:nvPicPr>
          <p:cNvPr id="137" name="Image 136" descr="rhabditoide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4057063" flipV="1">
            <a:off x="348515" y="5071683"/>
            <a:ext cx="244272" cy="596770"/>
          </a:xfrm>
          <a:prstGeom prst="rect">
            <a:avLst/>
          </a:prstGeom>
        </p:spPr>
      </p:pic>
      <p:pic>
        <p:nvPicPr>
          <p:cNvPr id="153" name="Image 152" descr="rhabditoide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737942" flipH="1" flipV="1">
            <a:off x="268322" y="5306356"/>
            <a:ext cx="221830" cy="596770"/>
          </a:xfrm>
          <a:prstGeom prst="rect">
            <a:avLst/>
          </a:prstGeom>
        </p:spPr>
      </p:pic>
      <p:sp>
        <p:nvSpPr>
          <p:cNvPr id="156" name="Flèche en arc 155"/>
          <p:cNvSpPr/>
          <p:nvPr/>
        </p:nvSpPr>
        <p:spPr>
          <a:xfrm rot="14837673">
            <a:off x="6442" y="2989201"/>
            <a:ext cx="2477765" cy="2828277"/>
          </a:xfrm>
          <a:prstGeom prst="circularArrow">
            <a:avLst>
              <a:gd name="adj1" fmla="val 5849"/>
              <a:gd name="adj2" fmla="val 1142319"/>
              <a:gd name="adj3" fmla="val 20661118"/>
              <a:gd name="adj4" fmla="val 15581180"/>
              <a:gd name="adj5" fmla="val 9680"/>
            </a:avLst>
          </a:prstGeom>
          <a:gradFill>
            <a:gsLst>
              <a:gs pos="0">
                <a:srgbClr val="FAFD7B"/>
              </a:gs>
              <a:gs pos="42000">
                <a:srgbClr val="91DA4E"/>
              </a:gs>
              <a:gs pos="100000">
                <a:srgbClr val="0033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7" name="ZoneTexte 156"/>
          <p:cNvSpPr txBox="1"/>
          <p:nvPr/>
        </p:nvSpPr>
        <p:spPr>
          <a:xfrm>
            <a:off x="1723451" y="6569853"/>
            <a:ext cx="1474766" cy="288147"/>
          </a:xfrm>
          <a:prstGeom prst="rect">
            <a:avLst/>
          </a:prstGeom>
          <a:solidFill>
            <a:srgbClr val="FFE3BD">
              <a:alpha val="68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Adultes stercoraux</a:t>
            </a:r>
          </a:p>
        </p:txBody>
      </p:sp>
      <p:sp>
        <p:nvSpPr>
          <p:cNvPr id="158" name="Flèche en arc 157"/>
          <p:cNvSpPr/>
          <p:nvPr/>
        </p:nvSpPr>
        <p:spPr>
          <a:xfrm rot="10209666">
            <a:off x="2517593" y="5250671"/>
            <a:ext cx="2196000" cy="1227566"/>
          </a:xfrm>
          <a:prstGeom prst="circularArrow">
            <a:avLst>
              <a:gd name="adj1" fmla="val 9226"/>
              <a:gd name="adj2" fmla="val 1142319"/>
              <a:gd name="adj3" fmla="val 17712748"/>
              <a:gd name="adj4" fmla="val 13333896"/>
              <a:gd name="adj5" fmla="val 12500"/>
            </a:avLst>
          </a:prstGeom>
          <a:gradFill>
            <a:gsLst>
              <a:gs pos="0">
                <a:srgbClr val="FAFD7B"/>
              </a:gs>
              <a:gs pos="42000">
                <a:srgbClr val="91DA4E"/>
              </a:gs>
              <a:gs pos="100000">
                <a:srgbClr val="0033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59" name="Image 158" descr="anguillule adult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1217893">
            <a:off x="1714480" y="5715016"/>
            <a:ext cx="1039190" cy="503558"/>
          </a:xfrm>
          <a:prstGeom prst="rect">
            <a:avLst/>
          </a:prstGeom>
        </p:spPr>
      </p:pic>
      <p:sp>
        <p:nvSpPr>
          <p:cNvPr id="160" name="Flèche en arc 159"/>
          <p:cNvSpPr/>
          <p:nvPr/>
        </p:nvSpPr>
        <p:spPr>
          <a:xfrm rot="16200000">
            <a:off x="385501" y="4528908"/>
            <a:ext cx="1729265" cy="2071704"/>
          </a:xfrm>
          <a:prstGeom prst="circularArrow">
            <a:avLst>
              <a:gd name="adj1" fmla="val 8173"/>
              <a:gd name="adj2" fmla="val 867205"/>
              <a:gd name="adj3" fmla="val 5388174"/>
              <a:gd name="adj4" fmla="val 17943703"/>
              <a:gd name="adj5" fmla="val 9680"/>
            </a:avLst>
          </a:prstGeom>
          <a:gradFill>
            <a:gsLst>
              <a:gs pos="0">
                <a:srgbClr val="FAFD7B"/>
              </a:gs>
              <a:gs pos="42000">
                <a:srgbClr val="91DA4E"/>
              </a:gs>
              <a:gs pos="100000">
                <a:srgbClr val="0033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1" name="Flèche en arc 160"/>
          <p:cNvSpPr/>
          <p:nvPr/>
        </p:nvSpPr>
        <p:spPr>
          <a:xfrm rot="16200000">
            <a:off x="456940" y="4472227"/>
            <a:ext cx="1729265" cy="2214580"/>
          </a:xfrm>
          <a:prstGeom prst="circularArrow">
            <a:avLst>
              <a:gd name="adj1" fmla="val 6936"/>
              <a:gd name="adj2" fmla="val 867205"/>
              <a:gd name="adj3" fmla="val 13718363"/>
              <a:gd name="adj4" fmla="val 9195750"/>
              <a:gd name="adj5" fmla="val 9680"/>
            </a:avLst>
          </a:prstGeom>
          <a:gradFill>
            <a:gsLst>
              <a:gs pos="0">
                <a:srgbClr val="FAFD7B"/>
              </a:gs>
              <a:gs pos="42000">
                <a:srgbClr val="91DA4E"/>
              </a:gs>
              <a:gs pos="100000">
                <a:srgbClr val="0033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3" name="Ellipse 162"/>
          <p:cNvSpPr/>
          <p:nvPr/>
        </p:nvSpPr>
        <p:spPr>
          <a:xfrm>
            <a:off x="785786" y="5214950"/>
            <a:ext cx="1000132" cy="642942"/>
          </a:xfrm>
          <a:prstGeom prst="ellipse">
            <a:avLst/>
          </a:prstGeom>
          <a:gradFill>
            <a:gsLst>
              <a:gs pos="0">
                <a:srgbClr val="FAFD7B"/>
              </a:gs>
              <a:gs pos="42000">
                <a:srgbClr val="91DA4E"/>
              </a:gs>
              <a:gs pos="100000">
                <a:srgbClr val="0033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64" name="ZoneTexte 163"/>
          <p:cNvSpPr txBox="1"/>
          <p:nvPr/>
        </p:nvSpPr>
        <p:spPr>
          <a:xfrm>
            <a:off x="714348" y="5214950"/>
            <a:ext cx="1143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Cycle stercoral</a:t>
            </a:r>
            <a:endParaRPr lang="fr-FR" sz="16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48</Words>
  <Application>Microsoft Office PowerPoint</Application>
  <PresentationFormat>Affichage à l'écran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84</cp:revision>
  <dcterms:created xsi:type="dcterms:W3CDTF">2008-07-22T13:17:44Z</dcterms:created>
  <dcterms:modified xsi:type="dcterms:W3CDTF">2008-07-22T15:49:26Z</dcterms:modified>
</cp:coreProperties>
</file>