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oxyure fem adult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7958743">
            <a:off x="1208530" y="1593078"/>
            <a:ext cx="4980230" cy="2825323"/>
          </a:xfrm>
          <a:prstGeom prst="rect">
            <a:avLst/>
          </a:prstGeom>
        </p:spPr>
      </p:pic>
      <p:cxnSp>
        <p:nvCxnSpPr>
          <p:cNvPr id="52" name="Connecteur droit 51"/>
          <p:cNvCxnSpPr>
            <a:endCxn id="50" idx="3"/>
          </p:cNvCxnSpPr>
          <p:nvPr/>
        </p:nvCxnSpPr>
        <p:spPr>
          <a:xfrm>
            <a:off x="4334494" y="914400"/>
            <a:ext cx="779219" cy="4012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4322618" y="296883"/>
            <a:ext cx="973777" cy="3562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oeuf oxy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9097880">
            <a:off x="5540093" y="1749644"/>
            <a:ext cx="3066221" cy="3647127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8388068" y="1935990"/>
            <a:ext cx="368830" cy="2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>
            <a:off x="8018897" y="4644228"/>
            <a:ext cx="1476000" cy="2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388068" y="5378399"/>
            <a:ext cx="368830" cy="2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rot="5400000">
            <a:off x="8128360" y="5561967"/>
            <a:ext cx="368830" cy="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10800000">
            <a:off x="6199309" y="5745863"/>
            <a:ext cx="720000" cy="2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5992890" y="5561967"/>
            <a:ext cx="368830" cy="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8395105" y="3442840"/>
            <a:ext cx="755677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55µm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880196" y="5559998"/>
            <a:ext cx="729688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30µm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857884" y="5929330"/>
            <a:ext cx="3071834" cy="675836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10800" rIns="36000" bIns="10800" rtlCol="0">
            <a:spAutoFit/>
          </a:bodyPr>
          <a:lstStyle/>
          <a:p>
            <a:pPr>
              <a:lnSpc>
                <a:spcPts val="1700"/>
              </a:lnSpc>
            </a:pP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Œuf asymétrique </a:t>
            </a:r>
            <a:r>
              <a:rPr lang="fr-FR" dirty="0" err="1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embryonné</a:t>
            </a:r>
            <a:endParaRPr lang="fr-FR" dirty="0" smtClean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700"/>
              </a:lnSpc>
            </a:pP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Simple coque lisse</a:t>
            </a:r>
          </a:p>
          <a:p>
            <a:pPr>
              <a:lnSpc>
                <a:spcPts val="1700"/>
              </a:lnSpc>
            </a:pP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Reflet </a:t>
            </a: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rosé </a:t>
            </a: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sur la coque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52408" y="5857892"/>
            <a:ext cx="5562600" cy="893845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10800" rIns="36000" bIns="10800" rtlCol="0">
            <a:spAutoFit/>
          </a:bodyPr>
          <a:lstStyle/>
          <a:p>
            <a:pPr>
              <a:lnSpc>
                <a:spcPts val="1700"/>
              </a:lnSpc>
            </a:pP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Œsophage </a:t>
            </a:r>
            <a:r>
              <a:rPr lang="fr-FR" dirty="0" err="1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rhabditoïde</a:t>
            </a: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 : 2 renflements</a:t>
            </a:r>
          </a:p>
          <a:p>
            <a:pPr>
              <a:lnSpc>
                <a:spcPts val="1700"/>
              </a:lnSpc>
            </a:pP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Dédoublement </a:t>
            </a:r>
            <a:r>
              <a:rPr lang="fr-FR" dirty="0" err="1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cuticulaire</a:t>
            </a: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 se terminant en bourrelet érectile</a:t>
            </a:r>
          </a:p>
          <a:p>
            <a:pPr>
              <a:lnSpc>
                <a:spcPts val="1700"/>
              </a:lnSpc>
            </a:pPr>
            <a:r>
              <a:rPr lang="fr-FR" b="1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Femelle </a:t>
            </a: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:  extrémité postérieure effilée</a:t>
            </a:r>
          </a:p>
          <a:p>
            <a:pPr>
              <a:lnSpc>
                <a:spcPts val="1700"/>
              </a:lnSpc>
            </a:pPr>
            <a:r>
              <a:rPr lang="fr-FR" b="1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Mâle </a:t>
            </a: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: extrémité postérieure tronquée et recourbée</a:t>
            </a:r>
          </a:p>
        </p:txBody>
      </p:sp>
      <p:pic>
        <p:nvPicPr>
          <p:cNvPr id="33" name="Image 32" descr="oxyure macro 3.jpg"/>
          <p:cNvPicPr>
            <a:picLocks noChangeAspect="1"/>
          </p:cNvPicPr>
          <p:nvPr/>
        </p:nvPicPr>
        <p:blipFill>
          <a:blip r:embed="rId4">
            <a:lum bright="20000" contrast="30000"/>
          </a:blip>
          <a:srcRect l="17376" r="13127"/>
          <a:stretch>
            <a:fillRect/>
          </a:stretch>
        </p:blipFill>
        <p:spPr>
          <a:xfrm>
            <a:off x="285720" y="785794"/>
            <a:ext cx="2285984" cy="4429128"/>
          </a:xfrm>
          <a:prstGeom prst="rect">
            <a:avLst/>
          </a:prstGeom>
        </p:spPr>
      </p:pic>
      <p:pic>
        <p:nvPicPr>
          <p:cNvPr id="16" name="Image 15" descr="oxyure mâ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85798">
            <a:off x="3789315" y="2667736"/>
            <a:ext cx="2006141" cy="2529089"/>
          </a:xfrm>
          <a:prstGeom prst="rect">
            <a:avLst/>
          </a:prstGeom>
        </p:spPr>
      </p:pic>
      <p:cxnSp>
        <p:nvCxnSpPr>
          <p:cNvPr id="19" name="Connecteur droit 18"/>
          <p:cNvCxnSpPr/>
          <p:nvPr/>
        </p:nvCxnSpPr>
        <p:spPr>
          <a:xfrm>
            <a:off x="5178029" y="2516184"/>
            <a:ext cx="283028" cy="2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4921057" y="3056276"/>
            <a:ext cx="1080000" cy="2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178029" y="5389434"/>
            <a:ext cx="283028" cy="2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091481" y="3612578"/>
            <a:ext cx="739834" cy="68274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3-5</a:t>
            </a:r>
          </a:p>
          <a:p>
            <a:pPr algn="ctr"/>
            <a:r>
              <a:rPr lang="fr-FR" dirty="0" smtClean="0"/>
              <a:t>mm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 flipH="1">
            <a:off x="2972291" y="441955"/>
            <a:ext cx="160382" cy="4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16200000" flipH="1">
            <a:off x="1802291" y="4603869"/>
            <a:ext cx="2340000" cy="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2972291" y="5772348"/>
            <a:ext cx="160382" cy="4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932408" y="5092654"/>
            <a:ext cx="568154" cy="70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/>
                <a:cs typeface="Times New Roman"/>
              </a:rPr>
              <a:t>♀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469170" y="4157607"/>
            <a:ext cx="711386" cy="707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 Black" pitchFamily="34" charset="0"/>
                <a:cs typeface="Times New Roman"/>
              </a:rPr>
              <a:t>♂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607834" y="2767896"/>
            <a:ext cx="698640" cy="68274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9-12 mm</a:t>
            </a:r>
            <a:endParaRPr lang="fr-FR" dirty="0"/>
          </a:p>
        </p:txBody>
      </p:sp>
      <p:sp>
        <p:nvSpPr>
          <p:cNvPr id="34" name="Flèche droite 33"/>
          <p:cNvSpPr/>
          <p:nvPr/>
        </p:nvSpPr>
        <p:spPr>
          <a:xfrm>
            <a:off x="214282" y="3286124"/>
            <a:ext cx="928694" cy="348260"/>
          </a:xfrm>
          <a:prstGeom prst="rightArrow">
            <a:avLst/>
          </a:prstGeom>
          <a:gradFill>
            <a:gsLst>
              <a:gs pos="0">
                <a:srgbClr val="FAFD7B"/>
              </a:gs>
              <a:gs pos="87000">
                <a:srgbClr val="82C83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 rot="10800000">
            <a:off x="7590639" y="5743517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rot="5400000">
            <a:off x="8011668" y="2676805"/>
            <a:ext cx="147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5400000">
            <a:off x="4903837" y="4825758"/>
            <a:ext cx="1116000" cy="2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16200000" flipH="1">
            <a:off x="1815031" y="1593362"/>
            <a:ext cx="2304000" cy="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rot="16200000" flipV="1">
            <a:off x="3830166" y="1172026"/>
            <a:ext cx="673062" cy="450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16200000" flipV="1">
            <a:off x="3780277" y="1148889"/>
            <a:ext cx="576000" cy="2571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3714744" y="1571612"/>
            <a:ext cx="1214446" cy="432180"/>
          </a:xfrm>
          <a:prstGeom prst="rect">
            <a:avLst/>
          </a:prstGeom>
          <a:noFill/>
        </p:spPr>
        <p:txBody>
          <a:bodyPr wrap="square" lIns="36000" tIns="10800" rIns="36000" bIns="10800" rtlCol="0">
            <a:spAutoFit/>
          </a:bodyPr>
          <a:lstStyle/>
          <a:p>
            <a:pPr>
              <a:lnSpc>
                <a:spcPts val="1600"/>
              </a:lnSpc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Œsophage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rhabditoïde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4929190" y="240174"/>
            <a:ext cx="1260000" cy="126000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4439757" y="24012"/>
            <a:ext cx="2214578" cy="229817"/>
          </a:xfrm>
          <a:prstGeom prst="rect">
            <a:avLst/>
          </a:prstGeom>
          <a:noFill/>
        </p:spPr>
        <p:txBody>
          <a:bodyPr wrap="square" lIns="36000" tIns="10800" rIns="36000" bIns="10800" rtlCol="0">
            <a:spAutoFit/>
          </a:bodyPr>
          <a:lstStyle/>
          <a:p>
            <a:pPr>
              <a:lnSpc>
                <a:spcPts val="1600"/>
              </a:lnSpc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Dédoublement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cuticulaire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" name="Image 39" descr="Sans titre-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3598700">
            <a:off x="4951100" y="267026"/>
            <a:ext cx="1154562" cy="1197605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714348" y="5214950"/>
            <a:ext cx="343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Vers adulte </a:t>
            </a:r>
            <a:r>
              <a:rPr lang="fr-FR" dirty="0" smtClean="0"/>
              <a:t>sur la paroi d’un flacon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54</Words>
  <Application>Microsoft Office PowerPoint</Application>
  <PresentationFormat>Affichage à l'écran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84</cp:revision>
  <dcterms:created xsi:type="dcterms:W3CDTF">2008-07-22T13:17:44Z</dcterms:created>
  <dcterms:modified xsi:type="dcterms:W3CDTF">2008-08-17T16:40:54Z</dcterms:modified>
</cp:coreProperties>
</file>