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avec flèche 85"/>
          <p:cNvCxnSpPr>
            <a:stCxn id="25" idx="2"/>
          </p:cNvCxnSpPr>
          <p:nvPr/>
        </p:nvCxnSpPr>
        <p:spPr>
          <a:xfrm rot="16200000" flipH="1">
            <a:off x="3361305" y="5718768"/>
            <a:ext cx="2814251" cy="357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8"/>
          <p:cNvGrpSpPr/>
          <p:nvPr/>
        </p:nvGrpSpPr>
        <p:grpSpPr>
          <a:xfrm>
            <a:off x="1480495" y="4960730"/>
            <a:ext cx="1579010" cy="808582"/>
            <a:chOff x="4175404" y="5060732"/>
            <a:chExt cx="1579010" cy="808582"/>
          </a:xfrm>
        </p:grpSpPr>
        <p:sp>
          <p:nvSpPr>
            <p:cNvPr id="36" name="Ellipse 35"/>
            <p:cNvSpPr/>
            <p:nvPr/>
          </p:nvSpPr>
          <p:spPr>
            <a:xfrm>
              <a:off x="4175404" y="5060732"/>
              <a:ext cx="1579010" cy="8085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9F5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80048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214810" y="5143513"/>
              <a:ext cx="1487168" cy="64294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Traitement si critère</a:t>
              </a:r>
            </a:p>
            <a:p>
              <a:pPr algn="ctr"/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de gravité ou contexte </a:t>
              </a:r>
              <a:r>
                <a:rPr lang="fr-FR" sz="12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épidémio</a:t>
              </a:r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-clinique</a:t>
              </a:r>
              <a:endParaRPr lang="fr-FR" sz="12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Ellipse 54"/>
          <p:cNvSpPr/>
          <p:nvPr/>
        </p:nvSpPr>
        <p:spPr>
          <a:xfrm>
            <a:off x="4058238" y="6499510"/>
            <a:ext cx="1384618" cy="2471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9F5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865899" y="1428736"/>
            <a:ext cx="1484432" cy="301415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NFS + biochimie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214762" y="4000504"/>
            <a:ext cx="1071570" cy="329023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Traitement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7132" y="3214687"/>
            <a:ext cx="1928826" cy="301414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Détection </a:t>
            </a:r>
            <a:r>
              <a:rPr lang="fr-FR" sz="16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antigènique</a:t>
            </a:r>
            <a:endParaRPr lang="fr-FR" sz="1600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9901" y="4714884"/>
            <a:ext cx="1500198" cy="318924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prélèvement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1438" y="4643446"/>
            <a:ext cx="1071570" cy="565146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Absence de paludisme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e 48"/>
          <p:cNvGrpSpPr/>
          <p:nvPr/>
        </p:nvGrpSpPr>
        <p:grpSpPr>
          <a:xfrm>
            <a:off x="6536545" y="3214686"/>
            <a:ext cx="2143140" cy="2000264"/>
            <a:chOff x="6643702" y="3929066"/>
            <a:chExt cx="2143140" cy="2000264"/>
          </a:xfrm>
        </p:grpSpPr>
        <p:sp>
          <p:nvSpPr>
            <p:cNvPr id="46" name="Rectangle 45"/>
            <p:cNvSpPr/>
            <p:nvPr/>
          </p:nvSpPr>
          <p:spPr>
            <a:xfrm>
              <a:off x="6643702" y="4246350"/>
              <a:ext cx="2143140" cy="1682980"/>
            </a:xfrm>
            <a:prstGeom prst="rect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Hémoglobine &lt; 70g/L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Hématocrite &lt; 20%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Glycémie &lt; 2,2 </a:t>
              </a:r>
              <a:r>
                <a:rPr lang="fr-FR" sz="1400" dirty="0" err="1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mmol</a:t>
              </a: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/L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HCO3- &lt; 15 </a:t>
              </a:r>
              <a:r>
                <a:rPr lang="fr-FR" sz="1400" dirty="0" err="1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mmol</a:t>
              </a: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/L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pH &lt; 7,35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err="1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Hyperlactatémie</a:t>
              </a: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err="1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Créatininémie</a:t>
              </a: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 &gt; 265µmol/L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Urée &gt; 17 </a:t>
              </a:r>
              <a:r>
                <a:rPr lang="fr-FR" sz="1400" dirty="0" err="1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mmol</a:t>
              </a: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/L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Bilirubine &gt; 50µmol/L </a:t>
              </a:r>
              <a:endParaRPr lang="fr-FR" sz="1400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643702" y="3929066"/>
              <a:ext cx="2143140" cy="318924"/>
            </a:xfrm>
            <a:prstGeom prst="rect">
              <a:avLst/>
            </a:prstGeom>
            <a:solidFill>
              <a:srgbClr val="FFBDB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602000"/>
                  </a:solidFill>
                  <a:latin typeface="Times New Roman" pitchFamily="18" charset="0"/>
                  <a:cs typeface="Times New Roman" pitchFamily="18" charset="0"/>
                </a:rPr>
                <a:t>Critères de gravité</a:t>
              </a:r>
              <a:endParaRPr lang="fr-FR" sz="1600" dirty="0">
                <a:solidFill>
                  <a:srgbClr val="602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4" name="Connecteur droit avec flèche 53"/>
          <p:cNvCxnSpPr>
            <a:stCxn id="14" idx="2"/>
            <a:endCxn id="43" idx="0"/>
          </p:cNvCxnSpPr>
          <p:nvPr/>
        </p:nvCxnSpPr>
        <p:spPr>
          <a:xfrm rot="5400000">
            <a:off x="6865848" y="2472418"/>
            <a:ext cx="1484535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1" idx="2"/>
            <a:endCxn id="25" idx="0"/>
          </p:cNvCxnSpPr>
          <p:nvPr/>
        </p:nvCxnSpPr>
        <p:spPr>
          <a:xfrm rot="5400000">
            <a:off x="4108803" y="3358759"/>
            <a:ext cx="1283489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0" idx="2"/>
            <a:endCxn id="27" idx="0"/>
          </p:cNvCxnSpPr>
          <p:nvPr/>
        </p:nvCxnSpPr>
        <p:spPr>
          <a:xfrm rot="5400000">
            <a:off x="1202709" y="2965851"/>
            <a:ext cx="497672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endCxn id="14" idx="0"/>
          </p:cNvCxnSpPr>
          <p:nvPr/>
        </p:nvCxnSpPr>
        <p:spPr>
          <a:xfrm>
            <a:off x="6429388" y="1000108"/>
            <a:ext cx="1178727" cy="4286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07983" y="2071678"/>
            <a:ext cx="2000264" cy="888311"/>
          </a:xfrm>
          <a:prstGeom prst="rect">
            <a:avLst/>
          </a:prstGeom>
          <a:solidFill>
            <a:srgbClr val="FFBD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Thrombopénie +/- anémie </a:t>
            </a:r>
            <a:r>
              <a:rPr lang="fr-FR" sz="13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(bonne VPP et plutôt en faveur de l’espèce </a:t>
            </a:r>
            <a:r>
              <a:rPr lang="fr-FR" sz="1300" i="1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fr-FR" sz="1300" i="1" dirty="0" err="1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falciparum</a:t>
            </a:r>
            <a:r>
              <a:rPr lang="fr-FR" sz="13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1300" dirty="0">
              <a:solidFill>
                <a:srgbClr val="002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Connecteur droit avec flèche 75"/>
          <p:cNvCxnSpPr>
            <a:stCxn id="29" idx="2"/>
            <a:endCxn id="34" idx="0"/>
          </p:cNvCxnSpPr>
          <p:nvPr/>
        </p:nvCxnSpPr>
        <p:spPr>
          <a:xfrm rot="5400000">
            <a:off x="358388" y="4394610"/>
            <a:ext cx="497671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28" idx="0"/>
          </p:cNvCxnSpPr>
          <p:nvPr/>
        </p:nvCxnSpPr>
        <p:spPr>
          <a:xfrm rot="10800000" flipV="1">
            <a:off x="607224" y="3500438"/>
            <a:ext cx="323027" cy="32266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endCxn id="32" idx="0"/>
          </p:cNvCxnSpPr>
          <p:nvPr/>
        </p:nvCxnSpPr>
        <p:spPr>
          <a:xfrm rot="16200000" flipH="1">
            <a:off x="1939440" y="3527068"/>
            <a:ext cx="357190" cy="3039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33" idx="2"/>
            <a:endCxn id="30" idx="0"/>
          </p:cNvCxnSpPr>
          <p:nvPr/>
        </p:nvCxnSpPr>
        <p:spPr>
          <a:xfrm rot="5400000">
            <a:off x="2002707" y="4447590"/>
            <a:ext cx="534587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4058238" y="5785130"/>
            <a:ext cx="1384618" cy="2471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9F5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090601" y="5760196"/>
            <a:ext cx="131989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Absence de parasite</a:t>
            </a:r>
            <a:endParaRPr lang="fr-FR" sz="12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e 25"/>
          <p:cNvGrpSpPr/>
          <p:nvPr/>
        </p:nvGrpSpPr>
        <p:grpSpPr>
          <a:xfrm>
            <a:off x="4000448" y="4929198"/>
            <a:ext cx="1500198" cy="443973"/>
            <a:chOff x="5357818" y="4622974"/>
            <a:chExt cx="1500198" cy="443973"/>
          </a:xfrm>
        </p:grpSpPr>
        <p:sp>
          <p:nvSpPr>
            <p:cNvPr id="48" name="Ellipse 47"/>
            <p:cNvSpPr/>
            <p:nvPr/>
          </p:nvSpPr>
          <p:spPr>
            <a:xfrm>
              <a:off x="5357818" y="4646211"/>
              <a:ext cx="1500198" cy="4207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9F5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80048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442904" y="4622974"/>
              <a:ext cx="1319892" cy="44203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2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Parasitémie</a:t>
              </a:r>
              <a:r>
                <a:rPr lang="fr-FR" sz="12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&lt; 25% de sa valeur initiale</a:t>
              </a:r>
              <a:endParaRPr lang="fr-FR" sz="12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e 41"/>
          <p:cNvGrpSpPr/>
          <p:nvPr/>
        </p:nvGrpSpPr>
        <p:grpSpPr>
          <a:xfrm>
            <a:off x="214314" y="3823106"/>
            <a:ext cx="785818" cy="357190"/>
            <a:chOff x="214314" y="3823106"/>
            <a:chExt cx="785818" cy="357190"/>
          </a:xfrm>
        </p:grpSpPr>
        <p:sp>
          <p:nvSpPr>
            <p:cNvPr id="28" name="Ellipse 27"/>
            <p:cNvSpPr/>
            <p:nvPr/>
          </p:nvSpPr>
          <p:spPr>
            <a:xfrm>
              <a:off x="214314" y="3823106"/>
              <a:ext cx="785818" cy="35719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14314" y="3857628"/>
              <a:ext cx="785818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égative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e 40"/>
          <p:cNvGrpSpPr/>
          <p:nvPr/>
        </p:nvGrpSpPr>
        <p:grpSpPr>
          <a:xfrm>
            <a:off x="1058636" y="2394346"/>
            <a:ext cx="785818" cy="357190"/>
            <a:chOff x="4286248" y="2394346"/>
            <a:chExt cx="785818" cy="357190"/>
          </a:xfrm>
        </p:grpSpPr>
        <p:sp>
          <p:nvSpPr>
            <p:cNvPr id="18" name="Ellipse 17"/>
            <p:cNvSpPr/>
            <p:nvPr/>
          </p:nvSpPr>
          <p:spPr>
            <a:xfrm>
              <a:off x="4286248" y="2394346"/>
              <a:ext cx="785818" cy="35719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6248" y="2428868"/>
              <a:ext cx="785818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Négatifs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e 23"/>
          <p:cNvGrpSpPr/>
          <p:nvPr/>
        </p:nvGrpSpPr>
        <p:grpSpPr>
          <a:xfrm>
            <a:off x="4357638" y="2394346"/>
            <a:ext cx="785818" cy="357190"/>
            <a:chOff x="6536545" y="2394346"/>
            <a:chExt cx="785818" cy="357190"/>
          </a:xfrm>
        </p:grpSpPr>
        <p:sp>
          <p:nvSpPr>
            <p:cNvPr id="19" name="Ellipse 18"/>
            <p:cNvSpPr/>
            <p:nvPr/>
          </p:nvSpPr>
          <p:spPr>
            <a:xfrm>
              <a:off x="6536545" y="2394346"/>
              <a:ext cx="785818" cy="357190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572264" y="2428868"/>
              <a:ext cx="714380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Positifs</a:t>
              </a:r>
              <a:endParaRPr lang="fr-FR" sz="1400" b="1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3636322" y="3028616"/>
            <a:ext cx="2228450" cy="686136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Détermination de l’espèce</a:t>
            </a:r>
          </a:p>
          <a:p>
            <a:pPr algn="ctr">
              <a:lnSpc>
                <a:spcPts val="15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Mesure de la </a:t>
            </a:r>
            <a:r>
              <a:rPr lang="fr-FR" sz="1600" dirty="0" err="1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parasitémie</a:t>
            </a: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(critère de gravité si &gt; 4%)</a:t>
            </a:r>
          </a:p>
        </p:txBody>
      </p:sp>
      <p:cxnSp>
        <p:nvCxnSpPr>
          <p:cNvPr id="58" name="Connecteur droit avec flèche 57"/>
          <p:cNvCxnSpPr>
            <a:endCxn id="18" idx="0"/>
          </p:cNvCxnSpPr>
          <p:nvPr/>
        </p:nvCxnSpPr>
        <p:spPr>
          <a:xfrm rot="10800000" flipV="1">
            <a:off x="1451546" y="1857364"/>
            <a:ext cx="905877" cy="53698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19" idx="0"/>
          </p:cNvCxnSpPr>
          <p:nvPr/>
        </p:nvCxnSpPr>
        <p:spPr>
          <a:xfrm>
            <a:off x="3714744" y="1857364"/>
            <a:ext cx="1035803" cy="53698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065195" y="1428736"/>
            <a:ext cx="2071702" cy="493775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72000" rIns="36000" bIns="360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Frottis coloré au MGG</a:t>
            </a:r>
          </a:p>
          <a:p>
            <a:pPr algn="ctr">
              <a:lnSpc>
                <a:spcPts val="1500"/>
              </a:lnSpc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Goutte épaisse</a:t>
            </a:r>
          </a:p>
        </p:txBody>
      </p:sp>
      <p:grpSp>
        <p:nvGrpSpPr>
          <p:cNvPr id="9" name="Groupe 30"/>
          <p:cNvGrpSpPr/>
          <p:nvPr/>
        </p:nvGrpSpPr>
        <p:grpSpPr>
          <a:xfrm>
            <a:off x="1877091" y="3857628"/>
            <a:ext cx="785818" cy="357190"/>
            <a:chOff x="6536545" y="2394346"/>
            <a:chExt cx="785818" cy="357190"/>
          </a:xfrm>
        </p:grpSpPr>
        <p:sp>
          <p:nvSpPr>
            <p:cNvPr id="32" name="Ellipse 31"/>
            <p:cNvSpPr/>
            <p:nvPr/>
          </p:nvSpPr>
          <p:spPr>
            <a:xfrm>
              <a:off x="6536545" y="2394346"/>
              <a:ext cx="785818" cy="357190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572264" y="2428868"/>
              <a:ext cx="714380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Positive</a:t>
              </a:r>
              <a:endParaRPr lang="fr-FR" sz="1400" b="1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2" name="Connecteur droit avec flèche 51"/>
          <p:cNvCxnSpPr>
            <a:endCxn id="40" idx="0"/>
          </p:cNvCxnSpPr>
          <p:nvPr/>
        </p:nvCxnSpPr>
        <p:spPr>
          <a:xfrm rot="10800000" flipV="1">
            <a:off x="3101046" y="1000108"/>
            <a:ext cx="1256640" cy="4286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3536853" y="142852"/>
            <a:ext cx="3929090" cy="872922"/>
          </a:xfrm>
          <a:prstGeom prst="rect">
            <a:avLst/>
          </a:prstGeom>
          <a:solidFill>
            <a:srgbClr val="E4C2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Demande de recherche de paludisme</a:t>
            </a:r>
          </a:p>
          <a:p>
            <a:pPr algn="ctr"/>
            <a:r>
              <a:rPr lang="fr-FR" sz="16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2 tubes EDTA (un pour contrôle ou CNR)</a:t>
            </a:r>
          </a:p>
          <a:p>
            <a:pPr algn="ctr"/>
            <a:r>
              <a:rPr lang="fr-FR" sz="16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1 tube sec ou </a:t>
            </a:r>
            <a:r>
              <a:rPr lang="fr-FR" sz="1600" dirty="0" err="1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hépariné</a:t>
            </a:r>
            <a:r>
              <a:rPr lang="fr-FR" sz="16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 (critères de gravité)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3571772" y="4643447"/>
            <a:ext cx="2357550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Frottis  + goutte épaisse à H72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571772" y="5500703"/>
            <a:ext cx="2357550" cy="288146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Frottis  + goutte épaisse  à J7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090601" y="6474576"/>
            <a:ext cx="131989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Absence de parasite</a:t>
            </a:r>
            <a:endParaRPr lang="fr-FR" sz="12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571772" y="6215083"/>
            <a:ext cx="2357550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Frottis  + goutte épaisse  à J28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150</Words>
  <Application>Microsoft Office PowerPoint</Application>
  <PresentationFormat>Affichage à l'écran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91</cp:revision>
  <dcterms:created xsi:type="dcterms:W3CDTF">2008-07-22T13:17:44Z</dcterms:created>
  <dcterms:modified xsi:type="dcterms:W3CDTF">2008-07-22T15:57:43Z</dcterms:modified>
</cp:coreProperties>
</file>