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B1324-F518-4FD3-815D-A05942C9850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B94F4-C0C5-4F80-AA8F-2E9282893E3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7603828" y="2214554"/>
            <a:ext cx="1357386" cy="719034"/>
          </a:xfrm>
          <a:prstGeom prst="rect">
            <a:avLst/>
          </a:prstGeom>
          <a:solidFill>
            <a:srgbClr val="C5F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Hospitalisation et évaluation par un réanimateur</a:t>
            </a:r>
            <a:endParaRPr lang="fr-FR" sz="1400" dirty="0">
              <a:solidFill>
                <a:srgbClr val="003B6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2" name="Connecteur droit avec flèche 51"/>
          <p:cNvCxnSpPr>
            <a:endCxn id="17" idx="0"/>
          </p:cNvCxnSpPr>
          <p:nvPr/>
        </p:nvCxnSpPr>
        <p:spPr>
          <a:xfrm>
            <a:off x="6929456" y="1571614"/>
            <a:ext cx="1353065" cy="64294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720195" y="642918"/>
            <a:ext cx="5417858" cy="1857388"/>
          </a:xfrm>
          <a:prstGeom prst="rect">
            <a:avLst/>
          </a:prstGeom>
          <a:solidFill>
            <a:srgbClr val="FFF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714480" y="771506"/>
            <a:ext cx="5429288" cy="1737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>
              <a:lnSpc>
                <a:spcPts val="1300"/>
              </a:lnSpc>
              <a:spcAft>
                <a:spcPts val="200"/>
              </a:spcAft>
            </a:pPr>
            <a:r>
              <a:rPr lang="fr-FR" sz="1600" u="sng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Critères cliniques </a:t>
            </a:r>
            <a:r>
              <a:rPr lang="fr-FR" sz="14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lnSpc>
                <a:spcPts val="1300"/>
              </a:lnSpc>
              <a:spcAft>
                <a:spcPts val="200"/>
              </a:spcAft>
            </a:pPr>
            <a:r>
              <a:rPr lang="fr-FR" sz="14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signes de défaillances neurologique, respiratoire, </a:t>
            </a:r>
            <a:r>
              <a:rPr lang="fr-FR" sz="1400" dirty="0" err="1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cardiocirculatoire</a:t>
            </a:r>
            <a:r>
              <a:rPr lang="fr-FR" sz="14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, convulsions répétées, hémorragie, ictère, hémoglobinurie macroscopique</a:t>
            </a:r>
          </a:p>
          <a:p>
            <a:pPr>
              <a:lnSpc>
                <a:spcPts val="1300"/>
              </a:lnSpc>
            </a:pPr>
            <a:r>
              <a:rPr lang="fr-FR" sz="1600" u="sng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Critères biologiques </a:t>
            </a:r>
            <a:r>
              <a:rPr lang="fr-FR" sz="14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lnSpc>
                <a:spcPts val="1300"/>
              </a:lnSpc>
            </a:pPr>
            <a:r>
              <a:rPr lang="fr-FR" sz="14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Hémoglobine &lt;70 g/L, hématocrite &lt; 20%, glycémie &lt; 2,2 </a:t>
            </a:r>
            <a:r>
              <a:rPr lang="fr-FR" sz="1400" dirty="0" err="1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mmol</a:t>
            </a:r>
            <a:r>
              <a:rPr lang="fr-FR" sz="14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/L, HCO</a:t>
            </a:r>
            <a:r>
              <a:rPr lang="fr-FR" sz="1400" baseline="-250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400" baseline="300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fr-FR" sz="14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 &lt; 15mmol/L (surveillance rapprochée si &lt;18mmol/L) ou pH &lt; 7,35, </a:t>
            </a:r>
            <a:r>
              <a:rPr lang="fr-FR" sz="1400" dirty="0" err="1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hyperlactatémie</a:t>
            </a:r>
            <a:r>
              <a:rPr lang="fr-FR" sz="14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(surtout si &gt; 5 </a:t>
            </a:r>
            <a:r>
              <a:rPr lang="fr-FR" sz="1400" dirty="0" err="1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mmol</a:t>
            </a:r>
            <a:r>
              <a:rPr lang="fr-FR" sz="14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/L), </a:t>
            </a:r>
            <a:r>
              <a:rPr lang="fr-FR" sz="1400" dirty="0" err="1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créatininémie</a:t>
            </a:r>
            <a:r>
              <a:rPr lang="fr-FR" sz="14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 &gt; 265 µmol/L ou urée &gt; 17 </a:t>
            </a:r>
            <a:r>
              <a:rPr lang="fr-FR" sz="1400" dirty="0" err="1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mmol</a:t>
            </a:r>
            <a:r>
              <a:rPr lang="fr-FR" sz="14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/L, diurèse &lt; 400mL/24H malgré réhydratation, </a:t>
            </a:r>
            <a:r>
              <a:rPr lang="fr-FR" sz="1400" dirty="0" err="1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parasitémie</a:t>
            </a:r>
            <a:r>
              <a:rPr lang="fr-FR" sz="14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 &gt; 4% chez le non immun (seuils de 4-20% selon le contexte), bilirubine totale &gt; 50µmol/L</a:t>
            </a:r>
          </a:p>
        </p:txBody>
      </p:sp>
      <p:cxnSp>
        <p:nvCxnSpPr>
          <p:cNvPr id="8" name="Connecteur droit avec flèche 7"/>
          <p:cNvCxnSpPr>
            <a:endCxn id="2" idx="0"/>
          </p:cNvCxnSpPr>
          <p:nvPr/>
        </p:nvCxnSpPr>
        <p:spPr>
          <a:xfrm rot="5400000">
            <a:off x="4060684" y="2725870"/>
            <a:ext cx="736880" cy="158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3000364" y="71414"/>
            <a:ext cx="2857520" cy="380480"/>
          </a:xfrm>
          <a:prstGeom prst="rect">
            <a:avLst/>
          </a:prstGeom>
          <a:solidFill>
            <a:srgbClr val="E4C2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422100"/>
                </a:solidFill>
                <a:latin typeface="Times New Roman" pitchFamily="18" charset="0"/>
                <a:cs typeface="Times New Roman" pitchFamily="18" charset="0"/>
              </a:rPr>
              <a:t>Paludisme à </a:t>
            </a:r>
            <a:r>
              <a:rPr lang="fr-FR" sz="2000" i="1" dirty="0" smtClean="0">
                <a:solidFill>
                  <a:srgbClr val="422100"/>
                </a:solidFill>
                <a:latin typeface="Times New Roman" pitchFamily="18" charset="0"/>
                <a:cs typeface="Times New Roman" pitchFamily="18" charset="0"/>
              </a:rPr>
              <a:t>P. </a:t>
            </a:r>
            <a:r>
              <a:rPr lang="fr-FR" sz="2000" i="1" dirty="0" err="1" smtClean="0">
                <a:solidFill>
                  <a:srgbClr val="422100"/>
                </a:solidFill>
                <a:latin typeface="Times New Roman" pitchFamily="18" charset="0"/>
                <a:cs typeface="Times New Roman" pitchFamily="18" charset="0"/>
              </a:rPr>
              <a:t>falciparum</a:t>
            </a:r>
            <a:endParaRPr lang="fr-FR" sz="2000" i="1" dirty="0" smtClean="0">
              <a:solidFill>
                <a:srgbClr val="4221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714480" y="428604"/>
            <a:ext cx="5429288" cy="318924"/>
          </a:xfrm>
          <a:prstGeom prst="rect">
            <a:avLst/>
          </a:prstGeom>
          <a:solidFill>
            <a:srgbClr val="FFD44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r>
              <a:rPr lang="fr-FR" sz="16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Critères de gravité d’un paludisme d’importation à </a:t>
            </a:r>
            <a:r>
              <a:rPr lang="fr-FR" sz="1600" i="1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P. </a:t>
            </a:r>
            <a:r>
              <a:rPr lang="fr-FR" sz="1600" i="1" dirty="0" err="1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falciparum</a:t>
            </a:r>
            <a:endParaRPr lang="fr-FR" sz="1600" i="1" dirty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oupe 17"/>
          <p:cNvGrpSpPr/>
          <p:nvPr/>
        </p:nvGrpSpPr>
        <p:grpSpPr>
          <a:xfrm>
            <a:off x="7245700" y="1673544"/>
            <a:ext cx="1000132" cy="408626"/>
            <a:chOff x="7512388" y="1245854"/>
            <a:chExt cx="1000132" cy="408626"/>
          </a:xfrm>
        </p:grpSpPr>
        <p:sp>
          <p:nvSpPr>
            <p:cNvPr id="12" name="Ellipse 11"/>
            <p:cNvSpPr/>
            <p:nvPr/>
          </p:nvSpPr>
          <p:spPr>
            <a:xfrm>
              <a:off x="7512388" y="1245854"/>
              <a:ext cx="1000132" cy="408626"/>
            </a:xfrm>
            <a:prstGeom prst="ellipse">
              <a:avLst/>
            </a:prstGeom>
            <a:solidFill>
              <a:srgbClr val="FF9B9B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7572396" y="1285860"/>
              <a:ext cx="857256" cy="355236"/>
            </a:xfrm>
            <a:prstGeom prst="rect">
              <a:avLst/>
            </a:prstGeom>
            <a:noFill/>
          </p:spPr>
          <p:txBody>
            <a:bodyPr wrap="square" lIns="10800" tIns="10800" rIns="10800" bIns="10800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fr-FR" sz="1400" dirty="0" smtClean="0">
                  <a:solidFill>
                    <a:srgbClr val="580000"/>
                  </a:solidFill>
                  <a:latin typeface="Times New Roman" pitchFamily="18" charset="0"/>
                  <a:cs typeface="Times New Roman" pitchFamily="18" charset="0"/>
                </a:rPr>
                <a:t>Au moins 1 des critères</a:t>
              </a:r>
              <a:endParaRPr lang="fr-FR" sz="1400" dirty="0">
                <a:solidFill>
                  <a:srgbClr val="58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26" name="Connecteur droit avec flèche 25"/>
          <p:cNvCxnSpPr/>
          <p:nvPr/>
        </p:nvCxnSpPr>
        <p:spPr>
          <a:xfrm rot="5400000">
            <a:off x="2178827" y="6428602"/>
            <a:ext cx="857256" cy="158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e 26"/>
          <p:cNvGrpSpPr/>
          <p:nvPr/>
        </p:nvGrpSpPr>
        <p:grpSpPr>
          <a:xfrm>
            <a:off x="2143108" y="6272872"/>
            <a:ext cx="928694" cy="442276"/>
            <a:chOff x="5036347" y="3625378"/>
            <a:chExt cx="785818" cy="442276"/>
          </a:xfrm>
        </p:grpSpPr>
        <p:sp>
          <p:nvSpPr>
            <p:cNvPr id="28" name="Ellipse 27"/>
            <p:cNvSpPr/>
            <p:nvPr/>
          </p:nvSpPr>
          <p:spPr>
            <a:xfrm>
              <a:off x="5083504" y="3625378"/>
              <a:ext cx="688646" cy="408630"/>
            </a:xfrm>
            <a:prstGeom prst="ellipse">
              <a:avLst/>
            </a:prstGeom>
            <a:solidFill>
              <a:srgbClr val="CCFF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2E00"/>
                </a:solidFill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5036347" y="3687174"/>
              <a:ext cx="785818" cy="38048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fr-FR" sz="1400" dirty="0" smtClean="0">
                  <a:solidFill>
                    <a:srgbClr val="002E00"/>
                  </a:solidFill>
                  <a:latin typeface="Times New Roman" pitchFamily="18" charset="0"/>
                  <a:cs typeface="Times New Roman" pitchFamily="18" charset="0"/>
                </a:rPr>
                <a:t>Tous les critères</a:t>
              </a:r>
              <a:endParaRPr lang="fr-FR" sz="1400" dirty="0">
                <a:solidFill>
                  <a:srgbClr val="002E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6" name="ZoneTexte 35"/>
          <p:cNvSpPr txBox="1"/>
          <p:nvPr/>
        </p:nvSpPr>
        <p:spPr>
          <a:xfrm>
            <a:off x="7072330" y="4282732"/>
            <a:ext cx="1500198" cy="503590"/>
          </a:xfrm>
          <a:prstGeom prst="rect">
            <a:avLst/>
          </a:prstGeom>
          <a:solidFill>
            <a:srgbClr val="C5F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Prise en charge initiale hospitalière</a:t>
            </a:r>
            <a:endParaRPr lang="fr-FR" sz="1400" dirty="0">
              <a:solidFill>
                <a:srgbClr val="003B6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1928794" y="6858000"/>
            <a:ext cx="1357322" cy="503590"/>
          </a:xfrm>
          <a:prstGeom prst="rect">
            <a:avLst/>
          </a:prstGeom>
          <a:solidFill>
            <a:srgbClr val="C5F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Prise en charge en ambulatoire</a:t>
            </a:r>
            <a:endParaRPr lang="fr-FR" sz="1400" dirty="0">
              <a:solidFill>
                <a:srgbClr val="003B6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" name="Groupe 18"/>
          <p:cNvGrpSpPr/>
          <p:nvPr/>
        </p:nvGrpSpPr>
        <p:grpSpPr>
          <a:xfrm>
            <a:off x="4037448" y="2529212"/>
            <a:ext cx="785818" cy="408630"/>
            <a:chOff x="5036347" y="3625378"/>
            <a:chExt cx="785818" cy="408630"/>
          </a:xfrm>
        </p:grpSpPr>
        <p:sp>
          <p:nvSpPr>
            <p:cNvPr id="10" name="Ellipse 9"/>
            <p:cNvSpPr/>
            <p:nvPr/>
          </p:nvSpPr>
          <p:spPr>
            <a:xfrm>
              <a:off x="5083504" y="3625378"/>
              <a:ext cx="688646" cy="408630"/>
            </a:xfrm>
            <a:prstGeom prst="ellipse">
              <a:avLst/>
            </a:prstGeom>
            <a:solidFill>
              <a:srgbClr val="CCFF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2E00"/>
                </a:solidFill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5036347" y="3644241"/>
              <a:ext cx="785818" cy="384135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fr-FR" sz="1400" dirty="0" smtClean="0">
                  <a:solidFill>
                    <a:srgbClr val="002E00"/>
                  </a:solidFill>
                  <a:latin typeface="Times New Roman" pitchFamily="18" charset="0"/>
                  <a:cs typeface="Times New Roman" pitchFamily="18" charset="0"/>
                </a:rPr>
                <a:t>Aucun critère</a:t>
              </a:r>
              <a:endParaRPr lang="fr-FR" sz="1400" dirty="0">
                <a:solidFill>
                  <a:srgbClr val="002E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41" name="Connecteur droit avec flèche 40"/>
          <p:cNvCxnSpPr>
            <a:endCxn id="36" idx="0"/>
          </p:cNvCxnSpPr>
          <p:nvPr/>
        </p:nvCxnSpPr>
        <p:spPr>
          <a:xfrm>
            <a:off x="5857884" y="3429000"/>
            <a:ext cx="1964545" cy="85373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rot="5400000">
            <a:off x="2965439" y="3606801"/>
            <a:ext cx="642942" cy="28734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6548865" y="3684957"/>
            <a:ext cx="571504" cy="288146"/>
          </a:xfrm>
          <a:prstGeom prst="ellipse">
            <a:avLst/>
          </a:prstGeom>
          <a:solidFill>
            <a:srgbClr val="FF9B9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6540914" y="3677006"/>
            <a:ext cx="571504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b="1" dirty="0" smtClean="0">
                <a:solidFill>
                  <a:srgbClr val="580000"/>
                </a:solidFill>
                <a:latin typeface="Times New Roman" pitchFamily="18" charset="0"/>
                <a:cs typeface="Times New Roman" pitchFamily="18" charset="0"/>
              </a:rPr>
              <a:t>OUI</a:t>
            </a:r>
            <a:endParaRPr lang="fr-FR" sz="1400" b="1" dirty="0">
              <a:solidFill>
                <a:srgbClr val="58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Groupe 34"/>
          <p:cNvGrpSpPr/>
          <p:nvPr/>
        </p:nvGrpSpPr>
        <p:grpSpPr>
          <a:xfrm>
            <a:off x="3000364" y="3632681"/>
            <a:ext cx="572400" cy="296097"/>
            <a:chOff x="2786050" y="3778239"/>
            <a:chExt cx="572400" cy="296097"/>
          </a:xfrm>
        </p:grpSpPr>
        <p:sp>
          <p:nvSpPr>
            <p:cNvPr id="30" name="Ellipse 29"/>
            <p:cNvSpPr/>
            <p:nvPr/>
          </p:nvSpPr>
          <p:spPr>
            <a:xfrm>
              <a:off x="2786050" y="3786190"/>
              <a:ext cx="572400" cy="288146"/>
            </a:xfrm>
            <a:prstGeom prst="ellipse">
              <a:avLst/>
            </a:prstGeom>
            <a:solidFill>
              <a:srgbClr val="CCFF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2E00"/>
                </a:solidFill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2825684" y="3778239"/>
              <a:ext cx="500066" cy="288146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rgbClr val="002E00"/>
                  </a:solidFill>
                  <a:latin typeface="Times New Roman" pitchFamily="18" charset="0"/>
                  <a:cs typeface="Times New Roman" pitchFamily="18" charset="0"/>
                </a:rPr>
                <a:t>NON</a:t>
              </a:r>
              <a:endParaRPr lang="fr-FR" sz="1400" dirty="0">
                <a:solidFill>
                  <a:srgbClr val="002E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2285984" y="3094310"/>
            <a:ext cx="4286280" cy="406128"/>
          </a:xfrm>
          <a:prstGeom prst="rect">
            <a:avLst/>
          </a:prstGeom>
          <a:solidFill>
            <a:srgbClr val="FFD44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fr-FR" sz="16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Femme enceinte, jeune enfant, sujet âgé,  maladie sous jacente (cardiopathie …),  sujet splénectomisé</a:t>
            </a:r>
          </a:p>
        </p:txBody>
      </p:sp>
      <p:cxnSp>
        <p:nvCxnSpPr>
          <p:cNvPr id="49" name="Connecteur droit avec flèche 48"/>
          <p:cNvCxnSpPr>
            <a:endCxn id="36" idx="2"/>
          </p:cNvCxnSpPr>
          <p:nvPr/>
        </p:nvCxnSpPr>
        <p:spPr>
          <a:xfrm flipV="1">
            <a:off x="5929322" y="4786322"/>
            <a:ext cx="1893107" cy="121444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44"/>
          <p:cNvGrpSpPr/>
          <p:nvPr/>
        </p:nvGrpSpPr>
        <p:grpSpPr>
          <a:xfrm>
            <a:off x="6429388" y="5143512"/>
            <a:ext cx="1000132" cy="408626"/>
            <a:chOff x="7512388" y="1245854"/>
            <a:chExt cx="1000132" cy="408626"/>
          </a:xfrm>
        </p:grpSpPr>
        <p:sp>
          <p:nvSpPr>
            <p:cNvPr id="46" name="Ellipse 45"/>
            <p:cNvSpPr/>
            <p:nvPr/>
          </p:nvSpPr>
          <p:spPr>
            <a:xfrm>
              <a:off x="7512388" y="1245854"/>
              <a:ext cx="1000132" cy="408626"/>
            </a:xfrm>
            <a:prstGeom prst="ellipse">
              <a:avLst/>
            </a:prstGeom>
            <a:solidFill>
              <a:srgbClr val="FF9B9B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7572396" y="1285860"/>
              <a:ext cx="857256" cy="355236"/>
            </a:xfrm>
            <a:prstGeom prst="rect">
              <a:avLst/>
            </a:prstGeom>
            <a:noFill/>
          </p:spPr>
          <p:txBody>
            <a:bodyPr wrap="square" lIns="10800" tIns="10800" rIns="10800" bIns="10800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fr-FR" sz="1400" dirty="0" smtClean="0">
                  <a:solidFill>
                    <a:srgbClr val="580000"/>
                  </a:solidFill>
                  <a:latin typeface="Times New Roman" pitchFamily="18" charset="0"/>
                  <a:cs typeface="Times New Roman" pitchFamily="18" charset="0"/>
                </a:rPr>
                <a:t>Au moins 1 des critères</a:t>
              </a:r>
              <a:endParaRPr lang="fr-FR" sz="1400" dirty="0">
                <a:solidFill>
                  <a:srgbClr val="58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642910" y="4071942"/>
            <a:ext cx="5357850" cy="2071702"/>
          </a:xfrm>
          <a:prstGeom prst="rect">
            <a:avLst/>
          </a:prstGeom>
          <a:solidFill>
            <a:srgbClr val="FFF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714348" y="4286256"/>
            <a:ext cx="5429288" cy="1857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>
              <a:lnSpc>
                <a:spcPts val="1300"/>
              </a:lnSpc>
              <a:spcAft>
                <a:spcPts val="200"/>
              </a:spcAft>
            </a:pPr>
            <a:r>
              <a:rPr lang="fr-FR" sz="14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Diagnostic </a:t>
            </a:r>
            <a:r>
              <a:rPr lang="fr-FR" sz="1400" dirty="0" err="1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parasitologique</a:t>
            </a:r>
            <a:r>
              <a:rPr lang="fr-FR" sz="14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 fiable</a:t>
            </a:r>
          </a:p>
          <a:p>
            <a:pPr>
              <a:lnSpc>
                <a:spcPts val="1300"/>
              </a:lnSpc>
              <a:spcAft>
                <a:spcPts val="200"/>
              </a:spcAft>
            </a:pPr>
            <a:r>
              <a:rPr lang="fr-FR" sz="14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Pas d’échec d’un premier traitement</a:t>
            </a:r>
          </a:p>
          <a:p>
            <a:pPr>
              <a:lnSpc>
                <a:spcPts val="1300"/>
              </a:lnSpc>
              <a:spcAft>
                <a:spcPts val="200"/>
              </a:spcAft>
            </a:pPr>
            <a:r>
              <a:rPr lang="fr-FR" sz="14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Pas de troubles digestifs (</a:t>
            </a:r>
            <a:r>
              <a:rPr lang="fr-FR" sz="1400" u="sng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vomissements</a:t>
            </a:r>
            <a:r>
              <a:rPr lang="fr-FR" sz="14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, diarrhée importante …)</a:t>
            </a:r>
          </a:p>
          <a:p>
            <a:pPr>
              <a:lnSpc>
                <a:spcPts val="1300"/>
              </a:lnSpc>
              <a:spcAft>
                <a:spcPts val="200"/>
              </a:spcAft>
            </a:pPr>
            <a:r>
              <a:rPr lang="fr-FR" sz="1400" dirty="0" err="1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Parasitémie</a:t>
            </a:r>
            <a:r>
              <a:rPr lang="fr-FR" sz="14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 &lt; 2%</a:t>
            </a:r>
          </a:p>
          <a:p>
            <a:pPr>
              <a:lnSpc>
                <a:spcPts val="1300"/>
              </a:lnSpc>
              <a:spcAft>
                <a:spcPts val="200"/>
              </a:spcAft>
            </a:pPr>
            <a:r>
              <a:rPr lang="fr-FR" sz="14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Plaquettes &gt; 50G/L, hémoglobine &gt; </a:t>
            </a:r>
            <a:r>
              <a:rPr lang="fr-FR" sz="14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100 g/L</a:t>
            </a:r>
            <a:r>
              <a:rPr lang="fr-FR" sz="14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 err="1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créatininémie</a:t>
            </a:r>
            <a:r>
              <a:rPr lang="fr-FR" sz="14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 &lt; 150µmol/L</a:t>
            </a:r>
          </a:p>
          <a:p>
            <a:pPr>
              <a:lnSpc>
                <a:spcPts val="1300"/>
              </a:lnSpc>
              <a:spcAft>
                <a:spcPts val="200"/>
              </a:spcAft>
            </a:pPr>
            <a:r>
              <a:rPr lang="fr-FR" sz="14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Patient entouré</a:t>
            </a:r>
          </a:p>
          <a:p>
            <a:pPr>
              <a:lnSpc>
                <a:spcPts val="1300"/>
              </a:lnSpc>
              <a:spcAft>
                <a:spcPts val="200"/>
              </a:spcAft>
            </a:pPr>
            <a:r>
              <a:rPr lang="fr-FR" sz="14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Garantie d’une bonne observance et d’une bonne compréhension des modalités du traitement</a:t>
            </a:r>
          </a:p>
          <a:p>
            <a:pPr>
              <a:lnSpc>
                <a:spcPts val="1300"/>
              </a:lnSpc>
              <a:spcAft>
                <a:spcPts val="200"/>
              </a:spcAft>
            </a:pPr>
            <a:r>
              <a:rPr lang="fr-FR" sz="14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Garantie d’une délivrance immédiate du traitement à la pharmacie</a:t>
            </a:r>
          </a:p>
          <a:p>
            <a:pPr>
              <a:lnSpc>
                <a:spcPts val="1300"/>
              </a:lnSpc>
              <a:spcAft>
                <a:spcPts val="200"/>
              </a:spcAft>
            </a:pPr>
            <a:r>
              <a:rPr lang="fr-FR" sz="14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Résidence à proximité d’un établissement hospitalier</a:t>
            </a:r>
          </a:p>
          <a:p>
            <a:pPr>
              <a:lnSpc>
                <a:spcPts val="1300"/>
              </a:lnSpc>
              <a:spcAft>
                <a:spcPts val="200"/>
              </a:spcAft>
            </a:pPr>
            <a:r>
              <a:rPr lang="fr-FR" sz="14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Possibilité de </a:t>
            </a:r>
            <a:r>
              <a:rPr lang="fr-FR" sz="14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consultations </a:t>
            </a:r>
            <a:r>
              <a:rPr lang="fr-FR" sz="14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de suivi à H72, J7 et J28</a:t>
            </a:r>
          </a:p>
          <a:p>
            <a:pPr>
              <a:lnSpc>
                <a:spcPts val="1300"/>
              </a:lnSpc>
              <a:spcAft>
                <a:spcPts val="200"/>
              </a:spcAft>
            </a:pPr>
            <a:endParaRPr lang="fr-FR" sz="1400" dirty="0" smtClean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237</Words>
  <Application>Microsoft Office PowerPoint</Application>
  <PresentationFormat>Affichage à l'écran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91</cp:revision>
  <dcterms:created xsi:type="dcterms:W3CDTF">2008-07-22T13:17:44Z</dcterms:created>
  <dcterms:modified xsi:type="dcterms:W3CDTF">2008-08-17T09:21:05Z</dcterms:modified>
</cp:coreProperties>
</file>