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lipse 28"/>
          <p:cNvSpPr/>
          <p:nvPr/>
        </p:nvSpPr>
        <p:spPr>
          <a:xfrm>
            <a:off x="7148798" y="3357562"/>
            <a:ext cx="1547302" cy="642942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7298075" y="3103342"/>
            <a:ext cx="1248748" cy="268032"/>
          </a:xfrm>
          <a:prstGeom prst="rect">
            <a:avLst/>
          </a:prstGeom>
          <a:solidFill>
            <a:srgbClr val="C5F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rgbClr val="00213A"/>
                </a:solidFill>
                <a:latin typeface="Times New Roman" pitchFamily="18" charset="0"/>
              </a:rPr>
              <a:t>Chloroquine  </a:t>
            </a:r>
          </a:p>
        </p:txBody>
      </p:sp>
      <p:sp>
        <p:nvSpPr>
          <p:cNvPr id="2077" name="Line 29"/>
          <p:cNvSpPr>
            <a:spLocks noChangeShapeType="1"/>
          </p:cNvSpPr>
          <p:nvPr/>
        </p:nvSpPr>
        <p:spPr bwMode="auto">
          <a:xfrm>
            <a:off x="8001024" y="2655576"/>
            <a:ext cx="0" cy="432000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7181381" y="3426971"/>
            <a:ext cx="1482136" cy="56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lnSpc>
                <a:spcPts val="1400"/>
              </a:lnSpc>
            </a:pPr>
            <a:r>
              <a:rPr lang="fr-FR" sz="1600" dirty="0" err="1">
                <a:solidFill>
                  <a:srgbClr val="00213A"/>
                </a:solidFill>
                <a:latin typeface="Times New Roman" pitchFamily="18" charset="0"/>
              </a:rPr>
              <a:t>Primaquine</a:t>
            </a:r>
            <a:r>
              <a:rPr lang="fr-FR" sz="1600" dirty="0">
                <a:solidFill>
                  <a:srgbClr val="00213A"/>
                </a:solidFill>
                <a:latin typeface="Times New Roman" pitchFamily="18" charset="0"/>
              </a:rPr>
              <a:t> </a:t>
            </a:r>
            <a:endParaRPr lang="fr-FR" sz="1600" dirty="0" smtClean="0">
              <a:solidFill>
                <a:srgbClr val="00213A"/>
              </a:solidFill>
              <a:latin typeface="Times New Roman" pitchFamily="18" charset="0"/>
            </a:endParaRPr>
          </a:p>
          <a:p>
            <a:pPr algn="ctr">
              <a:lnSpc>
                <a:spcPts val="1400"/>
              </a:lnSpc>
            </a:pPr>
            <a:r>
              <a:rPr lang="fr-FR" sz="1600" dirty="0" smtClean="0">
                <a:solidFill>
                  <a:srgbClr val="00213A"/>
                </a:solidFill>
                <a:latin typeface="Times New Roman" pitchFamily="18" charset="0"/>
              </a:rPr>
              <a:t>en </a:t>
            </a:r>
            <a:r>
              <a:rPr lang="fr-FR" sz="1600" dirty="0">
                <a:solidFill>
                  <a:srgbClr val="00213A"/>
                </a:solidFill>
                <a:latin typeface="Times New Roman" pitchFamily="18" charset="0"/>
              </a:rPr>
              <a:t>cas </a:t>
            </a:r>
            <a:r>
              <a:rPr lang="fr-FR" sz="1600" dirty="0" smtClean="0">
                <a:solidFill>
                  <a:srgbClr val="00213A"/>
                </a:solidFill>
                <a:latin typeface="Times New Roman" pitchFamily="18" charset="0"/>
              </a:rPr>
              <a:t>d’accès de </a:t>
            </a:r>
          </a:p>
          <a:p>
            <a:pPr algn="ctr">
              <a:lnSpc>
                <a:spcPts val="1400"/>
              </a:lnSpc>
            </a:pPr>
            <a:r>
              <a:rPr lang="fr-FR" sz="1600" dirty="0" smtClean="0">
                <a:solidFill>
                  <a:srgbClr val="00213A"/>
                </a:solidFill>
                <a:latin typeface="Times New Roman" pitchFamily="18" charset="0"/>
              </a:rPr>
              <a:t>reviviscence </a:t>
            </a:r>
            <a:endParaRPr lang="fr-FR" sz="1600" dirty="0">
              <a:solidFill>
                <a:srgbClr val="00213A"/>
              </a:solidFill>
              <a:latin typeface="Times New Roman" pitchFamily="18" charset="0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51052" y="4422788"/>
            <a:ext cx="1806080" cy="760475"/>
          </a:xfrm>
          <a:prstGeom prst="rect">
            <a:avLst/>
          </a:prstGeom>
          <a:solidFill>
            <a:srgbClr val="C5F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rgbClr val="00213A"/>
                </a:solidFill>
                <a:latin typeface="Times New Roman" pitchFamily="18" charset="0"/>
              </a:rPr>
              <a:t>Quinine IV +/- </a:t>
            </a:r>
            <a:r>
              <a:rPr lang="fr-FR" sz="1600" dirty="0" err="1">
                <a:solidFill>
                  <a:srgbClr val="00213A"/>
                </a:solidFill>
                <a:latin typeface="Times New Roman" pitchFamily="18" charset="0"/>
              </a:rPr>
              <a:t>D</a:t>
            </a:r>
            <a:r>
              <a:rPr lang="fr-FR" sz="1600" dirty="0" err="1" smtClean="0">
                <a:solidFill>
                  <a:srgbClr val="00213A"/>
                </a:solidFill>
                <a:latin typeface="Times New Roman" pitchFamily="18" charset="0"/>
              </a:rPr>
              <a:t>oxycycline</a:t>
            </a:r>
            <a:r>
              <a:rPr lang="fr-FR" sz="1600" dirty="0" smtClean="0">
                <a:solidFill>
                  <a:srgbClr val="00213A"/>
                </a:solidFill>
                <a:latin typeface="Times New Roman" pitchFamily="18" charset="0"/>
              </a:rPr>
              <a:t> </a:t>
            </a:r>
            <a:r>
              <a:rPr lang="fr-FR" sz="1600" dirty="0">
                <a:solidFill>
                  <a:srgbClr val="00213A"/>
                </a:solidFill>
                <a:latin typeface="Times New Roman" pitchFamily="18" charset="0"/>
              </a:rPr>
              <a:t>ou </a:t>
            </a:r>
            <a:r>
              <a:rPr lang="fr-FR" sz="1600" dirty="0" smtClean="0">
                <a:solidFill>
                  <a:srgbClr val="00213A"/>
                </a:solidFill>
                <a:latin typeface="Times New Roman" pitchFamily="18" charset="0"/>
              </a:rPr>
              <a:t>Clindamycine</a:t>
            </a:r>
            <a:endParaRPr lang="fr-FR" sz="1600" dirty="0">
              <a:solidFill>
                <a:srgbClr val="00213A"/>
              </a:solidFill>
              <a:latin typeface="Times New Roman" pitchFamily="18" charset="0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6986618" y="2428868"/>
            <a:ext cx="1871662" cy="298810"/>
          </a:xfrm>
          <a:prstGeom prst="rect">
            <a:avLst/>
          </a:prstGeom>
          <a:solidFill>
            <a:srgbClr val="EA9E6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i="1" dirty="0">
                <a:solidFill>
                  <a:srgbClr val="482400"/>
                </a:solidFill>
                <a:latin typeface="Times New Roman" pitchFamily="18" charset="0"/>
              </a:rPr>
              <a:t>P</a:t>
            </a:r>
            <a:r>
              <a:rPr lang="fr-FR" dirty="0">
                <a:solidFill>
                  <a:srgbClr val="482400"/>
                </a:solidFill>
                <a:latin typeface="Times New Roman" pitchFamily="18" charset="0"/>
              </a:rPr>
              <a:t>. non </a:t>
            </a:r>
            <a:r>
              <a:rPr lang="fr-FR" i="1" dirty="0" err="1">
                <a:solidFill>
                  <a:srgbClr val="482400"/>
                </a:solidFill>
                <a:latin typeface="Times New Roman" pitchFamily="18" charset="0"/>
              </a:rPr>
              <a:t>falciparum</a:t>
            </a:r>
            <a:endParaRPr lang="fr-FR" i="1" dirty="0">
              <a:solidFill>
                <a:srgbClr val="482400"/>
              </a:solidFill>
              <a:latin typeface="Times New Roman" pitchFamily="18" charset="0"/>
            </a:endParaRP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5150231" y="4422788"/>
            <a:ext cx="2222826" cy="1006696"/>
          </a:xfrm>
          <a:prstGeom prst="rect">
            <a:avLst/>
          </a:prstGeom>
          <a:solidFill>
            <a:srgbClr val="C5F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00213A"/>
                </a:solidFill>
                <a:latin typeface="Times New Roman" pitchFamily="18" charset="0"/>
              </a:rPr>
              <a:t>Atovaquone</a:t>
            </a:r>
            <a:r>
              <a:rPr lang="fr-FR" sz="1600" dirty="0" smtClean="0">
                <a:solidFill>
                  <a:srgbClr val="00213A"/>
                </a:solidFill>
                <a:latin typeface="Times New Roman" pitchFamily="18" charset="0"/>
              </a:rPr>
              <a:t>-</a:t>
            </a:r>
            <a:r>
              <a:rPr lang="fr-FR" sz="1600" dirty="0" err="1">
                <a:solidFill>
                  <a:srgbClr val="00213A"/>
                </a:solidFill>
                <a:latin typeface="Times New Roman" pitchFamily="18" charset="0"/>
              </a:rPr>
              <a:t>P</a:t>
            </a:r>
            <a:r>
              <a:rPr lang="fr-FR" sz="1600" dirty="0" err="1" smtClean="0">
                <a:solidFill>
                  <a:srgbClr val="00213A"/>
                </a:solidFill>
                <a:latin typeface="Times New Roman" pitchFamily="18" charset="0"/>
              </a:rPr>
              <a:t>roguanil</a:t>
            </a:r>
            <a:endParaRPr lang="fr-FR" sz="1600" dirty="0">
              <a:solidFill>
                <a:srgbClr val="00213A"/>
              </a:solidFill>
              <a:latin typeface="Times New Roman" pitchFamily="18" charset="0"/>
            </a:endParaRPr>
          </a:p>
          <a:p>
            <a:pPr algn="ctr"/>
            <a:r>
              <a:rPr lang="fr-FR" sz="1600" dirty="0" err="1" smtClean="0">
                <a:solidFill>
                  <a:srgbClr val="00213A"/>
                </a:solidFill>
                <a:latin typeface="Times New Roman" pitchFamily="18" charset="0"/>
              </a:rPr>
              <a:t>Artémether</a:t>
            </a:r>
            <a:r>
              <a:rPr lang="fr-FR" sz="1600" dirty="0" smtClean="0">
                <a:solidFill>
                  <a:srgbClr val="00213A"/>
                </a:solidFill>
                <a:latin typeface="Times New Roman" pitchFamily="18" charset="0"/>
              </a:rPr>
              <a:t>-</a:t>
            </a:r>
            <a:r>
              <a:rPr lang="fr-FR" sz="1600" dirty="0" err="1">
                <a:solidFill>
                  <a:srgbClr val="00213A"/>
                </a:solidFill>
                <a:latin typeface="Times New Roman" pitchFamily="18" charset="0"/>
              </a:rPr>
              <a:t>L</a:t>
            </a:r>
            <a:r>
              <a:rPr lang="fr-FR" sz="1600" dirty="0" err="1" smtClean="0">
                <a:solidFill>
                  <a:srgbClr val="00213A"/>
                </a:solidFill>
                <a:latin typeface="Times New Roman" pitchFamily="18" charset="0"/>
              </a:rPr>
              <a:t>uméfantrine</a:t>
            </a:r>
            <a:r>
              <a:rPr lang="fr-FR" sz="1600" dirty="0" smtClean="0">
                <a:solidFill>
                  <a:srgbClr val="00213A"/>
                </a:solidFill>
                <a:latin typeface="Times New Roman" pitchFamily="18" charset="0"/>
              </a:rPr>
              <a:t> </a:t>
            </a:r>
            <a:endParaRPr lang="fr-FR" sz="1600" dirty="0">
              <a:solidFill>
                <a:srgbClr val="00213A"/>
              </a:solidFill>
              <a:latin typeface="Times New Roman" pitchFamily="18" charset="0"/>
            </a:endParaRPr>
          </a:p>
          <a:p>
            <a:pPr algn="ctr"/>
            <a:r>
              <a:rPr lang="fr-FR" sz="1600" dirty="0">
                <a:solidFill>
                  <a:srgbClr val="00213A"/>
                </a:solidFill>
                <a:latin typeface="Times New Roman" pitchFamily="18" charset="0"/>
              </a:rPr>
              <a:t>2</a:t>
            </a:r>
            <a:r>
              <a:rPr lang="fr-FR" sz="1600" baseline="30000" dirty="0">
                <a:solidFill>
                  <a:srgbClr val="00213A"/>
                </a:solidFill>
                <a:latin typeface="Times New Roman" pitchFamily="18" charset="0"/>
              </a:rPr>
              <a:t>ème</a:t>
            </a:r>
            <a:r>
              <a:rPr lang="fr-FR" sz="1600" dirty="0">
                <a:solidFill>
                  <a:srgbClr val="00213A"/>
                </a:solidFill>
                <a:latin typeface="Times New Roman" pitchFamily="18" charset="0"/>
              </a:rPr>
              <a:t> intention : </a:t>
            </a:r>
            <a:r>
              <a:rPr lang="fr-FR" sz="1600" dirty="0" smtClean="0">
                <a:solidFill>
                  <a:srgbClr val="00213A"/>
                </a:solidFill>
                <a:latin typeface="Times New Roman" pitchFamily="18" charset="0"/>
              </a:rPr>
              <a:t>Quinine</a:t>
            </a:r>
            <a:r>
              <a:rPr lang="fr-FR" sz="1600" dirty="0">
                <a:solidFill>
                  <a:srgbClr val="00213A"/>
                </a:solidFill>
                <a:latin typeface="Times New Roman" pitchFamily="18" charset="0"/>
              </a:rPr>
              <a:t>, </a:t>
            </a:r>
            <a:r>
              <a:rPr lang="fr-FR" sz="1600" dirty="0" err="1">
                <a:solidFill>
                  <a:srgbClr val="00213A"/>
                </a:solidFill>
                <a:latin typeface="Times New Roman" pitchFamily="18" charset="0"/>
              </a:rPr>
              <a:t>M</a:t>
            </a:r>
            <a:r>
              <a:rPr lang="fr-FR" sz="1600" dirty="0" err="1" smtClean="0">
                <a:solidFill>
                  <a:srgbClr val="00213A"/>
                </a:solidFill>
                <a:latin typeface="Times New Roman" pitchFamily="18" charset="0"/>
              </a:rPr>
              <a:t>éfloquine</a:t>
            </a:r>
            <a:endParaRPr lang="fr-FR" sz="1600" dirty="0">
              <a:solidFill>
                <a:srgbClr val="00213A"/>
              </a:solidFill>
              <a:latin typeface="Times New Roman" pitchFamily="18" charset="0"/>
            </a:endParaRPr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2504454" y="4422788"/>
            <a:ext cx="2533586" cy="1006696"/>
          </a:xfrm>
          <a:prstGeom prst="rect">
            <a:avLst/>
          </a:prstGeom>
          <a:solidFill>
            <a:srgbClr val="C5F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/>
            <a:r>
              <a:rPr lang="fr-FR" sz="1600" dirty="0" err="1">
                <a:solidFill>
                  <a:srgbClr val="00213A"/>
                </a:solidFill>
                <a:latin typeface="Times New Roman" pitchFamily="18" charset="0"/>
              </a:rPr>
              <a:t>Méfloquine</a:t>
            </a:r>
            <a:r>
              <a:rPr lang="fr-FR" sz="1600" dirty="0">
                <a:solidFill>
                  <a:srgbClr val="00213A"/>
                </a:solidFill>
                <a:latin typeface="Times New Roman" pitchFamily="18" charset="0"/>
              </a:rPr>
              <a:t> +/- </a:t>
            </a:r>
            <a:r>
              <a:rPr lang="fr-FR" sz="1600" dirty="0" err="1">
                <a:solidFill>
                  <a:srgbClr val="00213A"/>
                </a:solidFill>
                <a:latin typeface="Times New Roman" pitchFamily="18" charset="0"/>
              </a:rPr>
              <a:t>D</a:t>
            </a:r>
            <a:r>
              <a:rPr lang="fr-FR" sz="1600" dirty="0" err="1" smtClean="0">
                <a:solidFill>
                  <a:srgbClr val="00213A"/>
                </a:solidFill>
                <a:latin typeface="Times New Roman" pitchFamily="18" charset="0"/>
              </a:rPr>
              <a:t>ompéridone</a:t>
            </a:r>
            <a:endParaRPr lang="fr-FR" sz="1600" dirty="0">
              <a:solidFill>
                <a:srgbClr val="00213A"/>
              </a:solidFill>
              <a:latin typeface="Times New Roman" pitchFamily="18" charset="0"/>
            </a:endParaRPr>
          </a:p>
          <a:p>
            <a:pPr algn="ctr"/>
            <a:r>
              <a:rPr lang="fr-FR" sz="1600" dirty="0" err="1" smtClean="0">
                <a:solidFill>
                  <a:srgbClr val="00213A"/>
                </a:solidFill>
                <a:latin typeface="Times New Roman" pitchFamily="18" charset="0"/>
              </a:rPr>
              <a:t>Atovaquone</a:t>
            </a:r>
            <a:r>
              <a:rPr lang="fr-FR" sz="1600" dirty="0" smtClean="0">
                <a:solidFill>
                  <a:srgbClr val="00213A"/>
                </a:solidFill>
                <a:latin typeface="Times New Roman" pitchFamily="18" charset="0"/>
              </a:rPr>
              <a:t>-</a:t>
            </a:r>
            <a:r>
              <a:rPr lang="fr-FR" sz="1600" dirty="0" err="1">
                <a:solidFill>
                  <a:srgbClr val="00213A"/>
                </a:solidFill>
                <a:latin typeface="Times New Roman" pitchFamily="18" charset="0"/>
              </a:rPr>
              <a:t>P</a:t>
            </a:r>
            <a:r>
              <a:rPr lang="fr-FR" sz="1600" dirty="0" err="1" smtClean="0">
                <a:solidFill>
                  <a:srgbClr val="00213A"/>
                </a:solidFill>
                <a:latin typeface="Times New Roman" pitchFamily="18" charset="0"/>
              </a:rPr>
              <a:t>roguanil</a:t>
            </a:r>
            <a:endParaRPr lang="fr-FR" sz="1600" dirty="0">
              <a:solidFill>
                <a:srgbClr val="00213A"/>
              </a:solidFill>
              <a:latin typeface="Times New Roman" pitchFamily="18" charset="0"/>
            </a:endParaRPr>
          </a:p>
          <a:p>
            <a:pPr algn="ctr"/>
            <a:r>
              <a:rPr lang="fr-FR" sz="1600" dirty="0" err="1" smtClean="0">
                <a:solidFill>
                  <a:srgbClr val="00213A"/>
                </a:solidFill>
                <a:latin typeface="Times New Roman" pitchFamily="18" charset="0"/>
              </a:rPr>
              <a:t>Artémether</a:t>
            </a:r>
            <a:r>
              <a:rPr lang="fr-FR" sz="1600" dirty="0" smtClean="0">
                <a:solidFill>
                  <a:srgbClr val="00213A"/>
                </a:solidFill>
                <a:latin typeface="Times New Roman" pitchFamily="18" charset="0"/>
              </a:rPr>
              <a:t>-</a:t>
            </a:r>
            <a:r>
              <a:rPr lang="fr-FR" sz="1600" dirty="0" err="1">
                <a:solidFill>
                  <a:srgbClr val="00213A"/>
                </a:solidFill>
                <a:latin typeface="Times New Roman" pitchFamily="18" charset="0"/>
              </a:rPr>
              <a:t>L</a:t>
            </a:r>
            <a:r>
              <a:rPr lang="fr-FR" sz="1600" dirty="0" err="1" smtClean="0">
                <a:solidFill>
                  <a:srgbClr val="00213A"/>
                </a:solidFill>
                <a:latin typeface="Times New Roman" pitchFamily="18" charset="0"/>
              </a:rPr>
              <a:t>uméfantrine</a:t>
            </a:r>
            <a:endParaRPr lang="fr-FR" sz="1600" dirty="0">
              <a:solidFill>
                <a:srgbClr val="00213A"/>
              </a:solidFill>
              <a:latin typeface="Times New Roman" pitchFamily="18" charset="0"/>
            </a:endParaRPr>
          </a:p>
          <a:p>
            <a:pPr algn="ctr"/>
            <a:r>
              <a:rPr lang="fr-FR" sz="1600" dirty="0" smtClean="0">
                <a:solidFill>
                  <a:srgbClr val="00213A"/>
                </a:solidFill>
                <a:latin typeface="Times New Roman" pitchFamily="18" charset="0"/>
              </a:rPr>
              <a:t>(</a:t>
            </a:r>
            <a:r>
              <a:rPr lang="fr-FR" sz="1600" dirty="0" err="1">
                <a:solidFill>
                  <a:srgbClr val="00213A"/>
                </a:solidFill>
                <a:latin typeface="Times New Roman" pitchFamily="18" charset="0"/>
              </a:rPr>
              <a:t>H</a:t>
            </a:r>
            <a:r>
              <a:rPr lang="fr-FR" sz="1600" dirty="0" err="1" smtClean="0">
                <a:solidFill>
                  <a:srgbClr val="00213A"/>
                </a:solidFill>
                <a:latin typeface="Times New Roman" pitchFamily="18" charset="0"/>
              </a:rPr>
              <a:t>alofantrine</a:t>
            </a:r>
            <a:r>
              <a:rPr lang="fr-FR" sz="1600" dirty="0" smtClean="0">
                <a:solidFill>
                  <a:srgbClr val="00213A"/>
                </a:solidFill>
                <a:latin typeface="Times New Roman" pitchFamily="18" charset="0"/>
              </a:rPr>
              <a:t> </a:t>
            </a:r>
            <a:r>
              <a:rPr lang="fr-FR" sz="1600" dirty="0">
                <a:solidFill>
                  <a:srgbClr val="00213A"/>
                </a:solidFill>
                <a:latin typeface="Times New Roman" pitchFamily="18" charset="0"/>
              </a:rPr>
              <a:t>ou </a:t>
            </a:r>
            <a:r>
              <a:rPr lang="fr-FR" sz="1600" dirty="0" smtClean="0">
                <a:solidFill>
                  <a:srgbClr val="00213A"/>
                </a:solidFill>
                <a:latin typeface="Times New Roman" pitchFamily="18" charset="0"/>
              </a:rPr>
              <a:t>Quinine</a:t>
            </a:r>
            <a:r>
              <a:rPr lang="fr-FR" sz="1600" dirty="0">
                <a:solidFill>
                  <a:srgbClr val="00213A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 flipH="1">
            <a:off x="1061420" y="847706"/>
            <a:ext cx="1296000" cy="684000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4347570" y="847706"/>
            <a:ext cx="1296000" cy="684000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1054091" y="1785926"/>
            <a:ext cx="0" cy="2628000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 flipH="1">
            <a:off x="3671857" y="1714488"/>
            <a:ext cx="1214446" cy="714380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>
            <a:off x="6500826" y="1714488"/>
            <a:ext cx="1437190" cy="714380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75" name="Line 27"/>
          <p:cNvSpPr>
            <a:spLocks noChangeShapeType="1"/>
          </p:cNvSpPr>
          <p:nvPr/>
        </p:nvSpPr>
        <p:spPr bwMode="auto">
          <a:xfrm flipH="1">
            <a:off x="2586011" y="2714982"/>
            <a:ext cx="540000" cy="396000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76" name="Line 28"/>
          <p:cNvSpPr>
            <a:spLocks noChangeShapeType="1"/>
          </p:cNvSpPr>
          <p:nvPr/>
        </p:nvSpPr>
        <p:spPr bwMode="auto">
          <a:xfrm>
            <a:off x="4102862" y="2714620"/>
            <a:ext cx="540000" cy="396000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78" name="Line 30"/>
          <p:cNvSpPr>
            <a:spLocks noChangeShapeType="1"/>
          </p:cNvSpPr>
          <p:nvPr/>
        </p:nvSpPr>
        <p:spPr bwMode="auto">
          <a:xfrm flipH="1">
            <a:off x="3755259" y="3286124"/>
            <a:ext cx="647700" cy="503237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79" name="Line 31"/>
          <p:cNvSpPr>
            <a:spLocks noChangeShapeType="1"/>
          </p:cNvSpPr>
          <p:nvPr/>
        </p:nvSpPr>
        <p:spPr bwMode="auto">
          <a:xfrm>
            <a:off x="5599446" y="3286124"/>
            <a:ext cx="648000" cy="503237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80" name="Line 32"/>
          <p:cNvSpPr>
            <a:spLocks noChangeShapeType="1"/>
          </p:cNvSpPr>
          <p:nvPr/>
        </p:nvSpPr>
        <p:spPr bwMode="auto">
          <a:xfrm>
            <a:off x="3771247" y="3995746"/>
            <a:ext cx="0" cy="432000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81" name="Line 33"/>
          <p:cNvSpPr>
            <a:spLocks noChangeShapeType="1"/>
          </p:cNvSpPr>
          <p:nvPr/>
        </p:nvSpPr>
        <p:spPr bwMode="auto">
          <a:xfrm>
            <a:off x="6261644" y="4000504"/>
            <a:ext cx="0" cy="432000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82" name="Line 34"/>
          <p:cNvSpPr>
            <a:spLocks noChangeShapeType="1"/>
          </p:cNvSpPr>
          <p:nvPr/>
        </p:nvSpPr>
        <p:spPr bwMode="auto">
          <a:xfrm flipH="1">
            <a:off x="1142976" y="3357562"/>
            <a:ext cx="1357322" cy="1071570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406559" y="1571612"/>
            <a:ext cx="2772000" cy="329588"/>
          </a:xfrm>
          <a:prstGeom prst="rect">
            <a:avLst/>
          </a:prstGeom>
          <a:solidFill>
            <a:srgbClr val="DE9A5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dirty="0">
                <a:solidFill>
                  <a:srgbClr val="3E1F00"/>
                </a:solidFill>
                <a:latin typeface="Times New Roman" pitchFamily="18" charset="0"/>
              </a:rPr>
              <a:t>Absence de </a:t>
            </a:r>
            <a:r>
              <a:rPr lang="fr-FR" sz="2000" dirty="0" smtClean="0">
                <a:solidFill>
                  <a:srgbClr val="3E1F00"/>
                </a:solidFill>
                <a:latin typeface="Times New Roman" pitchFamily="18" charset="0"/>
              </a:rPr>
              <a:t>vomissements</a:t>
            </a:r>
            <a:endParaRPr lang="fr-FR" sz="2000" dirty="0">
              <a:solidFill>
                <a:srgbClr val="3E1F00"/>
              </a:solidFill>
              <a:latin typeface="Times New Roman" pitchFamily="18" charset="0"/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5794126" y="3789361"/>
            <a:ext cx="935037" cy="266700"/>
          </a:xfrm>
          <a:prstGeom prst="rect">
            <a:avLst/>
          </a:prstGeom>
          <a:solidFill>
            <a:srgbClr val="FFD44B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Adulte  </a:t>
            </a:r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3303729" y="3786190"/>
            <a:ext cx="935037" cy="266700"/>
          </a:xfrm>
          <a:prstGeom prst="rect">
            <a:avLst/>
          </a:prstGeom>
          <a:solidFill>
            <a:srgbClr val="FFD44B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Enfant   </a:t>
            </a: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3998087" y="3143248"/>
            <a:ext cx="2016125" cy="266700"/>
          </a:xfrm>
          <a:prstGeom prst="rect">
            <a:avLst/>
          </a:prstGeom>
          <a:solidFill>
            <a:srgbClr val="FEBE4C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Forme non compliquée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862392" y="2428868"/>
            <a:ext cx="1532554" cy="298810"/>
          </a:xfrm>
          <a:prstGeom prst="rect">
            <a:avLst/>
          </a:prstGeom>
          <a:solidFill>
            <a:srgbClr val="EA9E6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i="1" dirty="0">
                <a:solidFill>
                  <a:srgbClr val="482400"/>
                </a:solidFill>
                <a:latin typeface="Times New Roman" pitchFamily="18" charset="0"/>
              </a:rPr>
              <a:t>P. </a:t>
            </a:r>
            <a:r>
              <a:rPr lang="fr-FR" i="1" dirty="0" err="1">
                <a:solidFill>
                  <a:srgbClr val="482400"/>
                </a:solidFill>
                <a:latin typeface="Times New Roman" pitchFamily="18" charset="0"/>
              </a:rPr>
              <a:t>falciparum</a:t>
            </a:r>
            <a:r>
              <a:rPr lang="fr-FR" i="1" dirty="0">
                <a:solidFill>
                  <a:srgbClr val="4824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90237" y="1571612"/>
            <a:ext cx="1527708" cy="329588"/>
          </a:xfrm>
          <a:prstGeom prst="rect">
            <a:avLst/>
          </a:prstGeom>
          <a:solidFill>
            <a:srgbClr val="DE9A5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dirty="0">
                <a:solidFill>
                  <a:srgbClr val="3E1F00"/>
                </a:solidFill>
                <a:latin typeface="Times New Roman" pitchFamily="18" charset="0"/>
              </a:rPr>
              <a:t>Vomissements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456450" y="609601"/>
            <a:ext cx="3901368" cy="391143"/>
          </a:xfrm>
          <a:prstGeom prst="rect">
            <a:avLst/>
          </a:prstGeom>
          <a:solidFill>
            <a:srgbClr val="B07A2A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 dirty="0">
                <a:latin typeface="Times New Roman" pitchFamily="18" charset="0"/>
              </a:rPr>
              <a:t>Traitement d’un accès palustre</a:t>
            </a: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2000232" y="3143248"/>
            <a:ext cx="1171560" cy="266700"/>
          </a:xfrm>
          <a:prstGeom prst="rect">
            <a:avLst/>
          </a:prstGeom>
          <a:solidFill>
            <a:srgbClr val="FEBE4C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latin typeface="Times New Roman" pitchFamily="18" charset="0"/>
              </a:rPr>
              <a:t>Forme grave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53</Words>
  <Application>Microsoft Office PowerPoint</Application>
  <PresentationFormat>Affichage à l'écran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93</cp:revision>
  <dcterms:created xsi:type="dcterms:W3CDTF">2008-07-22T13:17:44Z</dcterms:created>
  <dcterms:modified xsi:type="dcterms:W3CDTF">2008-08-17T09:36:29Z</dcterms:modified>
</cp:coreProperties>
</file>