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747E-BA23-49DE-A023-924BD38AA13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necteur droit avec flèche 57"/>
          <p:cNvCxnSpPr>
            <a:stCxn id="47" idx="2"/>
          </p:cNvCxnSpPr>
          <p:nvPr/>
        </p:nvCxnSpPr>
        <p:spPr>
          <a:xfrm rot="5400000">
            <a:off x="5863577" y="3434692"/>
            <a:ext cx="1988879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893207" y="1147480"/>
            <a:ext cx="2357454" cy="626701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Sérologie se positivant au cours de la grossesse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Connecteur droit avec flèche 45"/>
          <p:cNvCxnSpPr>
            <a:stCxn id="4" idx="2"/>
            <a:endCxn id="7" idx="0"/>
          </p:cNvCxnSpPr>
          <p:nvPr/>
        </p:nvCxnSpPr>
        <p:spPr>
          <a:xfrm rot="5400000">
            <a:off x="3748215" y="823761"/>
            <a:ext cx="647438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>
            <a:off x="555276" y="2467421"/>
            <a:ext cx="1496873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85720" y="2147611"/>
            <a:ext cx="2000264" cy="719034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Réaliser une sérologie de contrôle 1 mois plus tard pour confirmer le résultat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33577" y="3232061"/>
            <a:ext cx="1714512" cy="70491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467F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46456" y="3213346"/>
            <a:ext cx="1714512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Pas de mesure prophylactique, pas de suivi biologique</a:t>
            </a:r>
            <a:endParaRPr lang="fr-FR" sz="1400" dirty="0">
              <a:solidFill>
                <a:srgbClr val="480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679289" y="1147480"/>
            <a:ext cx="2357454" cy="765200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Sérologie positive pendant la grossesse sans antériorité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572132" y="2143117"/>
            <a:ext cx="2571768" cy="297136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Il faut alors dater la contamination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857884" y="2976183"/>
            <a:ext cx="2000264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Indice d’avidité des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IgG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286512" y="2571744"/>
            <a:ext cx="1143008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Taux d’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IgM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86" y="1147480"/>
            <a:ext cx="2536050" cy="626701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Sérologie positive avant le début de la grossesse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679289" y="3380622"/>
            <a:ext cx="2357454" cy="50359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Délai d’apparition des anticorps dans différentes techniques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572132" y="4000504"/>
            <a:ext cx="2571768" cy="288147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Contrôle sérologique 10j plus tard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33"/>
          <p:cNvGrpSpPr/>
          <p:nvPr/>
        </p:nvGrpSpPr>
        <p:grpSpPr>
          <a:xfrm>
            <a:off x="4844873" y="5286388"/>
            <a:ext cx="1727391" cy="723627"/>
            <a:chOff x="4201931" y="5353148"/>
            <a:chExt cx="1727391" cy="723627"/>
          </a:xfrm>
        </p:grpSpPr>
        <p:sp>
          <p:nvSpPr>
            <p:cNvPr id="23" name="Ellipse 22"/>
            <p:cNvSpPr/>
            <p:nvPr/>
          </p:nvSpPr>
          <p:spPr>
            <a:xfrm>
              <a:off x="4201931" y="5371863"/>
              <a:ext cx="1714512" cy="7049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C467F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80048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214810" y="5353148"/>
              <a:ext cx="1714512" cy="7190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480048"/>
                  </a:solidFill>
                  <a:latin typeface="Times New Roman" pitchFamily="18" charset="0"/>
                  <a:cs typeface="Times New Roman" pitchFamily="18" charset="0"/>
                </a:rPr>
                <a:t>Pas de mesure prophylactique, pas de suivi biologique</a:t>
              </a:r>
              <a:endParaRPr lang="fr-FR" sz="1400" dirty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Ellipse 24"/>
          <p:cNvSpPr/>
          <p:nvPr/>
        </p:nvSpPr>
        <p:spPr>
          <a:xfrm>
            <a:off x="6702292" y="5286388"/>
            <a:ext cx="2513178" cy="80442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467F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467FD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53809" y="5327390"/>
            <a:ext cx="2428860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Voir diagramme «prise </a:t>
            </a:r>
          </a:p>
          <a:p>
            <a:pPr algn="ctr"/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en charge d’une séroconversion pendant la grossesse»</a:t>
            </a:r>
            <a:endParaRPr lang="fr-FR" sz="1400" dirty="0">
              <a:solidFill>
                <a:srgbClr val="480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173063" y="4638877"/>
            <a:ext cx="1571636" cy="503590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Contamination pendant la grossesse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994188" y="4638877"/>
            <a:ext cx="1428760" cy="503590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Contamination avant la grossesse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Connecteur droit avec flèche 43"/>
          <p:cNvCxnSpPr>
            <a:endCxn id="6" idx="0"/>
          </p:cNvCxnSpPr>
          <p:nvPr/>
        </p:nvCxnSpPr>
        <p:spPr>
          <a:xfrm rot="10800000" flipV="1">
            <a:off x="1303712" y="428604"/>
            <a:ext cx="1625217" cy="71887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45" idx="0"/>
          </p:cNvCxnSpPr>
          <p:nvPr/>
        </p:nvCxnSpPr>
        <p:spPr>
          <a:xfrm>
            <a:off x="5214942" y="428604"/>
            <a:ext cx="1643074" cy="71887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786050" y="119562"/>
            <a:ext cx="2571768" cy="380480"/>
          </a:xfrm>
          <a:prstGeom prst="rect">
            <a:avLst/>
          </a:prstGeom>
          <a:solidFill>
            <a:srgbClr val="E4C2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Suivi sérologique</a:t>
            </a:r>
            <a:endParaRPr lang="fr-FR" sz="2000" dirty="0">
              <a:solidFill>
                <a:srgbClr val="4221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Connecteur droit avec flèche 51"/>
          <p:cNvCxnSpPr>
            <a:stCxn id="7" idx="2"/>
          </p:cNvCxnSpPr>
          <p:nvPr/>
        </p:nvCxnSpPr>
        <p:spPr>
          <a:xfrm rot="5400000">
            <a:off x="3885219" y="1960896"/>
            <a:ext cx="37343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5" idx="2"/>
            <a:endCxn id="47" idx="0"/>
          </p:cNvCxnSpPr>
          <p:nvPr/>
        </p:nvCxnSpPr>
        <p:spPr>
          <a:xfrm rot="5400000">
            <a:off x="6742798" y="2027898"/>
            <a:ext cx="230437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endCxn id="28" idx="0"/>
          </p:cNvCxnSpPr>
          <p:nvPr/>
        </p:nvCxnSpPr>
        <p:spPr>
          <a:xfrm rot="10800000" flipV="1">
            <a:off x="5708568" y="4429131"/>
            <a:ext cx="1149448" cy="20974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27" idx="0"/>
          </p:cNvCxnSpPr>
          <p:nvPr/>
        </p:nvCxnSpPr>
        <p:spPr>
          <a:xfrm>
            <a:off x="6858016" y="4429132"/>
            <a:ext cx="1100865" cy="20974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rot="16200000" flipH="1">
            <a:off x="5633388" y="5214427"/>
            <a:ext cx="14392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rot="16200000" flipH="1">
            <a:off x="7929063" y="5214427"/>
            <a:ext cx="14392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2798929" y="2150159"/>
            <a:ext cx="2513178" cy="80442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467FD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C467FD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2850446" y="2191161"/>
            <a:ext cx="2428860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Voir diagramme «prise </a:t>
            </a:r>
          </a:p>
          <a:p>
            <a:pPr algn="ctr"/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en charge d’une séroconversion pendant la grossesse»</a:t>
            </a:r>
            <a:endParaRPr lang="fr-FR" sz="1400" dirty="0">
              <a:solidFill>
                <a:srgbClr val="48004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113</Words>
  <Application>Microsoft Office PowerPoint</Application>
  <PresentationFormat>Affichage à l'écran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44</cp:revision>
  <dcterms:created xsi:type="dcterms:W3CDTF">2008-07-23T07:21:36Z</dcterms:created>
  <dcterms:modified xsi:type="dcterms:W3CDTF">2008-07-23T09:16:28Z</dcterms:modified>
</cp:coreProperties>
</file>