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/>
          <p:cNvSpPr/>
          <p:nvPr/>
        </p:nvSpPr>
        <p:spPr>
          <a:xfrm>
            <a:off x="7499298" y="2883254"/>
            <a:ext cx="1214446" cy="50006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467F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467FD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988013" y="3589360"/>
            <a:ext cx="1655953" cy="62545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467F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467FD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 rot="5400000">
            <a:off x="1878414" y="4122322"/>
            <a:ext cx="396000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21438" y="1714488"/>
            <a:ext cx="2750364" cy="626701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Contamination non prouvée à la naissance (75%)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14744" y="1714488"/>
            <a:ext cx="2357454" cy="626701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Toxoplasmose congénitale confirmée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Connecteur droit avec flèche 43"/>
          <p:cNvCxnSpPr>
            <a:endCxn id="6" idx="0"/>
          </p:cNvCxnSpPr>
          <p:nvPr/>
        </p:nvCxnSpPr>
        <p:spPr>
          <a:xfrm rot="5400000">
            <a:off x="1241997" y="811789"/>
            <a:ext cx="1357322" cy="44807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7" idx="0"/>
          </p:cNvCxnSpPr>
          <p:nvPr/>
        </p:nvCxnSpPr>
        <p:spPr>
          <a:xfrm rot="16200000" flipH="1">
            <a:off x="3911200" y="732217"/>
            <a:ext cx="1428758" cy="535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>
            <a:off x="1408620" y="2626701"/>
            <a:ext cx="57600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858571" y="2715817"/>
            <a:ext cx="25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653043" y="71414"/>
            <a:ext cx="3286148" cy="380480"/>
          </a:xfrm>
          <a:prstGeom prst="rect">
            <a:avLst/>
          </a:prstGeom>
          <a:solidFill>
            <a:srgbClr val="E4C2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Prise en charge du nouveau-né</a:t>
            </a:r>
            <a:endParaRPr lang="fr-FR" sz="2000" dirty="0">
              <a:solidFill>
                <a:srgbClr val="4221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02944" y="571480"/>
            <a:ext cx="4786346" cy="934478"/>
          </a:xfrm>
          <a:prstGeom prst="rect">
            <a:avLst/>
          </a:prstGeom>
          <a:solidFill>
            <a:srgbClr val="FFFFB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>
              <a:buFontTx/>
              <a:buChar char="-"/>
            </a:pP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Examen clinique</a:t>
            </a:r>
          </a:p>
          <a:p>
            <a:pPr>
              <a:buFontTx/>
              <a:buChar char="-"/>
            </a:pP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Fond d’œil</a:t>
            </a:r>
          </a:p>
          <a:p>
            <a:pPr>
              <a:buFontTx/>
              <a:buChar char="-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Echographie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transfontanellaire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latin typeface="Times New Roman" pitchFamily="18" charset="0"/>
                <a:cs typeface="Times New Roman" pitchFamily="18" charset="0"/>
              </a:rPr>
              <a:t>(voire </a:t>
            </a:r>
            <a:r>
              <a:rPr lang="fr-FR" sz="1300" dirty="0" smtClean="0">
                <a:latin typeface="Times New Roman" pitchFamily="18" charset="0"/>
                <a:cs typeface="Times New Roman" pitchFamily="18" charset="0"/>
              </a:rPr>
              <a:t>tomodensitométrie cérébrale</a:t>
            </a:r>
            <a:r>
              <a:rPr lang="fr-FR" sz="13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Sérologie chez l’enfant à J3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25050" y="2928934"/>
            <a:ext cx="2143140" cy="719034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Sérologie à M1 et tous les 2 mois jusqu’à négativation (avant la 1</a:t>
            </a:r>
            <a:r>
              <a:rPr lang="fr-FR" sz="1400" baseline="30000" dirty="0" smtClean="0">
                <a:latin typeface="Times New Roman" pitchFamily="18" charset="0"/>
                <a:cs typeface="Times New Roman" pitchFamily="18" charset="0"/>
              </a:rPr>
              <a:t>ère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année)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72330" y="3610513"/>
            <a:ext cx="1500198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Diurèse alcaline</a:t>
            </a:r>
            <a:r>
              <a:rPr lang="fr-FR" sz="11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1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1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2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NFS </a:t>
            </a:r>
            <a:r>
              <a:rPr lang="fr-FR" sz="12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et protéinurie </a:t>
            </a:r>
            <a:r>
              <a:rPr lang="fr-FR" sz="12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à J0 </a:t>
            </a:r>
            <a:r>
              <a:rPr lang="fr-FR" sz="12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et tous les 15j</a:t>
            </a:r>
            <a:endParaRPr lang="fr-FR" sz="1200" dirty="0">
              <a:solidFill>
                <a:srgbClr val="480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75365" y="2925410"/>
            <a:ext cx="107157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NFS à J0, J15 et tous les mois</a:t>
            </a:r>
            <a:endParaRPr lang="fr-FR" sz="1200" dirty="0">
              <a:solidFill>
                <a:srgbClr val="480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461925" y="3620190"/>
            <a:ext cx="2643206" cy="50359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Pyriméthamine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Sulfadiazine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folinique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Lederfoline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25®) 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461925" y="2909012"/>
            <a:ext cx="3153526" cy="50359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>
              <a:buFontTx/>
              <a:buChar char="-"/>
            </a:pP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Pyriméthamine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ulfadoxine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Fansidar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®) +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1400" dirty="0" err="1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olinique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Lederfoline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25®)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14259" y="2571744"/>
            <a:ext cx="2214578" cy="288147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Traitement pendant 12 mois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461925" y="4331370"/>
            <a:ext cx="3500462" cy="50359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Pyriméthamine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Sulfadiazine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pendant 2 mois puis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Fansidar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® pendant 10 mois +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folinique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319181" y="4077062"/>
            <a:ext cx="78581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endParaRPr lang="fr-FR" sz="1400" dirty="0">
              <a:solidFill>
                <a:srgbClr val="002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319181" y="3365883"/>
            <a:ext cx="78581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endParaRPr lang="fr-FR" sz="1400" dirty="0">
              <a:solidFill>
                <a:srgbClr val="002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4114259" y="5131840"/>
            <a:ext cx="3276624" cy="503590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Surveillance clinique, ophtalmologique et sérologique tous les 3mois pendant 1an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114259" y="5846220"/>
            <a:ext cx="4133880" cy="503590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Surveillance ophtalmologique tous les 3 mois la 2</a:t>
            </a:r>
            <a:r>
              <a:rPr lang="fr-FR" sz="1400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année, tous les 6 mois la 3</a:t>
            </a:r>
            <a:r>
              <a:rPr lang="fr-FR" sz="1400" baseline="30000" dirty="0" smtClean="0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année et tous les ans à vie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857620" y="5383635"/>
            <a:ext cx="25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3857620" y="6098015"/>
            <a:ext cx="25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147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45</cp:revision>
  <dcterms:created xsi:type="dcterms:W3CDTF">2008-07-23T07:21:36Z</dcterms:created>
  <dcterms:modified xsi:type="dcterms:W3CDTF">2008-08-17T15:55:18Z</dcterms:modified>
</cp:coreProperties>
</file>