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2309828" y="279803"/>
            <a:ext cx="2528889" cy="65645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4859410" y="279803"/>
            <a:ext cx="1590686" cy="6564573"/>
          </a:xfrm>
          <a:prstGeom prst="rect">
            <a:avLst/>
          </a:prstGeom>
          <a:noFill/>
          <a:ln>
            <a:solidFill>
              <a:srgbClr val="FFE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1454" y="279803"/>
            <a:ext cx="2214546" cy="656457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143768" y="1560455"/>
            <a:ext cx="1428760" cy="318924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Sujet vacciné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2123"/>
          <p:cNvSpPr txBox="1">
            <a:spLocks noChangeArrowheads="1"/>
          </p:cNvSpPr>
          <p:nvPr/>
        </p:nvSpPr>
        <p:spPr bwMode="auto">
          <a:xfrm>
            <a:off x="3030968" y="5865591"/>
            <a:ext cx="1086609" cy="282573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 anti-</a:t>
            </a:r>
            <a:r>
              <a:rPr lang="fr-FR" sz="16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HBe</a:t>
            </a:r>
            <a:endParaRPr lang="fr-FR" sz="16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52"/>
          <p:cNvGrpSpPr/>
          <p:nvPr/>
        </p:nvGrpSpPr>
        <p:grpSpPr>
          <a:xfrm>
            <a:off x="71422" y="2010139"/>
            <a:ext cx="1372361" cy="555656"/>
            <a:chOff x="642910" y="1142984"/>
            <a:chExt cx="1372361" cy="555656"/>
          </a:xfrm>
        </p:grpSpPr>
        <p:sp>
          <p:nvSpPr>
            <p:cNvPr id="7" name="ZoneTexte 6"/>
            <p:cNvSpPr txBox="1"/>
            <p:nvPr/>
          </p:nvSpPr>
          <p:spPr>
            <a:xfrm>
              <a:off x="642910" y="1233472"/>
              <a:ext cx="270932" cy="35951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fr-FR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ZoneTexte 2250"/>
            <p:cNvSpPr txBox="1">
              <a:spLocks noChangeArrowheads="1"/>
            </p:cNvSpPr>
            <p:nvPr/>
          </p:nvSpPr>
          <p:spPr bwMode="auto">
            <a:xfrm>
              <a:off x="928662" y="1428736"/>
              <a:ext cx="1086609" cy="269904"/>
            </a:xfrm>
            <a:prstGeom prst="rect">
              <a:avLst/>
            </a:prstGeom>
            <a:gradFill>
              <a:gsLst>
                <a:gs pos="0">
                  <a:srgbClr val="41B144"/>
                </a:gs>
                <a:gs pos="48000">
                  <a:schemeClr val="bg1"/>
                </a:gs>
                <a:gs pos="100000">
                  <a:srgbClr val="41B14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8000" tIns="18000" rIns="18000" bIns="18000" anchor="ctr"/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004800"/>
                  </a:solidFill>
                  <a:latin typeface="Times New Roman" pitchFamily="18" charset="0"/>
                  <a:cs typeface="Times New Roman" pitchFamily="18" charset="0"/>
                </a:rPr>
                <a:t>Ac anti-</a:t>
              </a:r>
              <a:r>
                <a:rPr lang="fr-FR" sz="1600" dirty="0" err="1" smtClean="0">
                  <a:solidFill>
                    <a:srgbClr val="004800"/>
                  </a:solidFill>
                  <a:latin typeface="Times New Roman" pitchFamily="18" charset="0"/>
                  <a:cs typeface="Times New Roman" pitchFamily="18" charset="0"/>
                </a:rPr>
                <a:t>HBc</a:t>
              </a:r>
              <a:endParaRPr lang="fr-FR" sz="1600" dirty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ZoneTexte 2123"/>
            <p:cNvSpPr txBox="1">
              <a:spLocks noChangeArrowheads="1"/>
            </p:cNvSpPr>
            <p:nvPr/>
          </p:nvSpPr>
          <p:spPr bwMode="auto">
            <a:xfrm>
              <a:off x="928662" y="1142984"/>
              <a:ext cx="1086609" cy="282573"/>
            </a:xfrm>
            <a:prstGeom prst="rect">
              <a:avLst/>
            </a:prstGeom>
            <a:gradFill>
              <a:gsLst>
                <a:gs pos="0">
                  <a:srgbClr val="EAA0FE"/>
                </a:gs>
                <a:gs pos="48000">
                  <a:schemeClr val="bg1"/>
                </a:gs>
                <a:gs pos="100000">
                  <a:srgbClr val="EAA0FE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7E02CA"/>
                  </a:solidFill>
                  <a:latin typeface="Times New Roman" pitchFamily="18" charset="0"/>
                  <a:cs typeface="Times New Roman" pitchFamily="18" charset="0"/>
                </a:rPr>
                <a:t>Ac anti-</a:t>
              </a:r>
              <a:r>
                <a:rPr lang="fr-FR" sz="1600" dirty="0" err="1" smtClean="0">
                  <a:solidFill>
                    <a:srgbClr val="7E02CA"/>
                  </a:solidFill>
                  <a:latin typeface="Times New Roman" pitchFamily="18" charset="0"/>
                  <a:cs typeface="Times New Roman" pitchFamily="18" charset="0"/>
                </a:rPr>
                <a:t>HBs</a:t>
              </a:r>
              <a:endParaRPr lang="fr-FR" sz="1600" dirty="0">
                <a:solidFill>
                  <a:srgbClr val="7E02C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358050" y="2128505"/>
            <a:ext cx="1000196" cy="318924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Sujet guéri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036611" y="2966209"/>
            <a:ext cx="1643074" cy="318924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Primo-infection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929454" y="3703747"/>
            <a:ext cx="1857388" cy="318924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Infection ancienne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51"/>
          <p:cNvGrpSpPr/>
          <p:nvPr/>
        </p:nvGrpSpPr>
        <p:grpSpPr>
          <a:xfrm>
            <a:off x="357174" y="1545066"/>
            <a:ext cx="1819288" cy="349702"/>
            <a:chOff x="928662" y="555218"/>
            <a:chExt cx="1819288" cy="349702"/>
          </a:xfrm>
        </p:grpSpPr>
        <p:sp>
          <p:nvSpPr>
            <p:cNvPr id="10" name="ZoneTexte 2123"/>
            <p:cNvSpPr txBox="1">
              <a:spLocks noChangeArrowheads="1"/>
            </p:cNvSpPr>
            <p:nvPr/>
          </p:nvSpPr>
          <p:spPr bwMode="auto">
            <a:xfrm>
              <a:off x="928662" y="571480"/>
              <a:ext cx="1086609" cy="282573"/>
            </a:xfrm>
            <a:prstGeom prst="rect">
              <a:avLst/>
            </a:prstGeom>
            <a:gradFill>
              <a:gsLst>
                <a:gs pos="0">
                  <a:srgbClr val="EAA0FE"/>
                </a:gs>
                <a:gs pos="48000">
                  <a:schemeClr val="bg1"/>
                </a:gs>
                <a:gs pos="100000">
                  <a:srgbClr val="EAA0FE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7E02CA"/>
                  </a:solidFill>
                  <a:latin typeface="Times New Roman" pitchFamily="18" charset="0"/>
                  <a:cs typeface="Times New Roman" pitchFamily="18" charset="0"/>
                </a:rPr>
                <a:t>Ac anti-</a:t>
              </a:r>
              <a:r>
                <a:rPr lang="fr-FR" sz="1600" dirty="0" err="1" smtClean="0">
                  <a:solidFill>
                    <a:srgbClr val="7E02CA"/>
                  </a:solidFill>
                  <a:latin typeface="Times New Roman" pitchFamily="18" charset="0"/>
                  <a:cs typeface="Times New Roman" pitchFamily="18" charset="0"/>
                </a:rPr>
                <a:t>HBs</a:t>
              </a:r>
              <a:endParaRPr lang="fr-FR" sz="1600" dirty="0">
                <a:solidFill>
                  <a:srgbClr val="7E02C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962132" y="555218"/>
              <a:ext cx="785818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isolés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e 61"/>
          <p:cNvGrpSpPr/>
          <p:nvPr/>
        </p:nvGrpSpPr>
        <p:grpSpPr>
          <a:xfrm>
            <a:off x="2967049" y="2996855"/>
            <a:ext cx="1214446" cy="627966"/>
            <a:chOff x="2895595" y="2150604"/>
            <a:chExt cx="1214446" cy="627966"/>
          </a:xfrm>
        </p:grpSpPr>
        <p:sp>
          <p:nvSpPr>
            <p:cNvPr id="9" name="ZoneTexte 2250"/>
            <p:cNvSpPr txBox="1">
              <a:spLocks noChangeArrowheads="1"/>
            </p:cNvSpPr>
            <p:nvPr/>
          </p:nvSpPr>
          <p:spPr bwMode="auto">
            <a:xfrm>
              <a:off x="2895595" y="2150604"/>
              <a:ext cx="1214446" cy="269904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48000">
                  <a:schemeClr val="bg1"/>
                </a:gs>
                <a:gs pos="100000">
                  <a:srgbClr val="92D05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8000" tIns="18000" rIns="18000" bIns="18000" anchor="ctr"/>
            <a:lstStyle/>
            <a:p>
              <a:pPr algn="ctr">
                <a:spcBef>
                  <a:spcPct val="50000"/>
                </a:spcBef>
              </a:pPr>
              <a:r>
                <a:rPr lang="fr-FR" sz="1600" dirty="0" err="1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IgM</a:t>
              </a:r>
              <a:r>
                <a:rPr lang="fr-FR" sz="1600" dirty="0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 anti-</a:t>
              </a:r>
              <a:r>
                <a:rPr lang="fr-FR" sz="1600" dirty="0" err="1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HBc</a:t>
              </a:r>
              <a:endParaRPr lang="fr-FR" sz="1600" dirty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109909" y="2428868"/>
              <a:ext cx="785818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positif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e 62"/>
          <p:cNvGrpSpPr/>
          <p:nvPr/>
        </p:nvGrpSpPr>
        <p:grpSpPr>
          <a:xfrm>
            <a:off x="2724160" y="3723779"/>
            <a:ext cx="1700224" cy="627966"/>
            <a:chOff x="2652706" y="3222174"/>
            <a:chExt cx="1700224" cy="627966"/>
          </a:xfrm>
        </p:grpSpPr>
        <p:sp>
          <p:nvSpPr>
            <p:cNvPr id="21" name="ZoneTexte 2250"/>
            <p:cNvSpPr txBox="1">
              <a:spLocks noChangeArrowheads="1"/>
            </p:cNvSpPr>
            <p:nvPr/>
          </p:nvSpPr>
          <p:spPr bwMode="auto">
            <a:xfrm>
              <a:off x="2895595" y="3222174"/>
              <a:ext cx="1214446" cy="269904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48000">
                  <a:schemeClr val="bg1"/>
                </a:gs>
                <a:gs pos="100000">
                  <a:srgbClr val="92D05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8000" tIns="18000" rIns="18000" bIns="18000" anchor="ctr"/>
            <a:lstStyle/>
            <a:p>
              <a:pPr algn="ctr">
                <a:spcBef>
                  <a:spcPct val="50000"/>
                </a:spcBef>
              </a:pPr>
              <a:r>
                <a:rPr lang="fr-FR" sz="1600" dirty="0" err="1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IgM</a:t>
              </a:r>
              <a:r>
                <a:rPr lang="fr-FR" sz="1600" dirty="0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 anti-</a:t>
              </a:r>
              <a:r>
                <a:rPr lang="fr-FR" sz="1600" dirty="0" err="1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HBc</a:t>
              </a:r>
              <a:endParaRPr lang="fr-FR" sz="1600" dirty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652706" y="3500438"/>
              <a:ext cx="1700224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négatif ou faible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e 53"/>
          <p:cNvGrpSpPr/>
          <p:nvPr/>
        </p:nvGrpSpPr>
        <p:grpSpPr>
          <a:xfrm>
            <a:off x="357174" y="3351613"/>
            <a:ext cx="1805000" cy="349702"/>
            <a:chOff x="928662" y="2707820"/>
            <a:chExt cx="1805000" cy="349702"/>
          </a:xfrm>
        </p:grpSpPr>
        <p:sp>
          <p:nvSpPr>
            <p:cNvPr id="19" name="ZoneTexte 2250"/>
            <p:cNvSpPr txBox="1">
              <a:spLocks noChangeArrowheads="1"/>
            </p:cNvSpPr>
            <p:nvPr/>
          </p:nvSpPr>
          <p:spPr bwMode="auto">
            <a:xfrm>
              <a:off x="928662" y="2722108"/>
              <a:ext cx="1086609" cy="269904"/>
            </a:xfrm>
            <a:prstGeom prst="rect">
              <a:avLst/>
            </a:prstGeom>
            <a:gradFill>
              <a:gsLst>
                <a:gs pos="0">
                  <a:srgbClr val="41B144"/>
                </a:gs>
                <a:gs pos="48000">
                  <a:schemeClr val="bg1"/>
                </a:gs>
                <a:gs pos="100000">
                  <a:srgbClr val="41B14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8000" tIns="18000" rIns="18000" bIns="18000" anchor="ctr"/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004800"/>
                  </a:solidFill>
                  <a:latin typeface="Times New Roman" pitchFamily="18" charset="0"/>
                  <a:cs typeface="Times New Roman" pitchFamily="18" charset="0"/>
                </a:rPr>
                <a:t>Ac anti-</a:t>
              </a:r>
              <a:r>
                <a:rPr lang="fr-FR" sz="1600" dirty="0" err="1" smtClean="0">
                  <a:solidFill>
                    <a:srgbClr val="004800"/>
                  </a:solidFill>
                  <a:latin typeface="Times New Roman" pitchFamily="18" charset="0"/>
                  <a:cs typeface="Times New Roman" pitchFamily="18" charset="0"/>
                </a:rPr>
                <a:t>HBc</a:t>
              </a:r>
              <a:endParaRPr lang="fr-FR" sz="1600" dirty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947844" y="2707820"/>
              <a:ext cx="785818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isolés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e 41"/>
          <p:cNvGrpSpPr/>
          <p:nvPr/>
        </p:nvGrpSpPr>
        <p:grpSpPr>
          <a:xfrm>
            <a:off x="71454" y="5209001"/>
            <a:ext cx="1372361" cy="555656"/>
            <a:chOff x="714348" y="5643578"/>
            <a:chExt cx="1372361" cy="555656"/>
          </a:xfrm>
        </p:grpSpPr>
        <p:sp>
          <p:nvSpPr>
            <p:cNvPr id="27" name="ZoneTexte 2426"/>
            <p:cNvSpPr txBox="1">
              <a:spLocks noChangeArrowheads="1"/>
            </p:cNvSpPr>
            <p:nvPr/>
          </p:nvSpPr>
          <p:spPr bwMode="auto">
            <a:xfrm>
              <a:off x="1000100" y="5643578"/>
              <a:ext cx="705975" cy="282573"/>
            </a:xfrm>
            <a:prstGeom prst="rect">
              <a:avLst/>
            </a:prstGeom>
            <a:gradFill>
              <a:gsLst>
                <a:gs pos="0">
                  <a:srgbClr val="9A7AC4"/>
                </a:gs>
                <a:gs pos="48000">
                  <a:schemeClr val="bg1"/>
                </a:gs>
                <a:gs pos="100000">
                  <a:srgbClr val="9A7AC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312048"/>
                  </a:solidFill>
                  <a:latin typeface="Times New Roman" pitchFamily="18" charset="0"/>
                  <a:cs typeface="Times New Roman" pitchFamily="18" charset="0"/>
                </a:rPr>
                <a:t>Ag </a:t>
              </a:r>
              <a:r>
                <a:rPr lang="fr-FR" sz="1600" dirty="0" err="1" smtClean="0">
                  <a:solidFill>
                    <a:srgbClr val="312048"/>
                  </a:solidFill>
                  <a:latin typeface="Times New Roman" pitchFamily="18" charset="0"/>
                  <a:cs typeface="Times New Roman" pitchFamily="18" charset="0"/>
                </a:rPr>
                <a:t>HBs</a:t>
              </a:r>
              <a:endParaRPr lang="fr-FR" sz="1600" dirty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14348" y="5715016"/>
              <a:ext cx="270932" cy="35951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fr-FR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250"/>
            <p:cNvSpPr txBox="1">
              <a:spLocks noChangeArrowheads="1"/>
            </p:cNvSpPr>
            <p:nvPr/>
          </p:nvSpPr>
          <p:spPr bwMode="auto">
            <a:xfrm>
              <a:off x="1000100" y="5929330"/>
              <a:ext cx="1086609" cy="269904"/>
            </a:xfrm>
            <a:prstGeom prst="rect">
              <a:avLst/>
            </a:prstGeom>
            <a:gradFill>
              <a:gsLst>
                <a:gs pos="0">
                  <a:srgbClr val="41B144"/>
                </a:gs>
                <a:gs pos="48000">
                  <a:schemeClr val="bg1"/>
                </a:gs>
                <a:gs pos="100000">
                  <a:srgbClr val="41B14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8000" tIns="18000" rIns="18000" bIns="18000" anchor="ctr"/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004800"/>
                  </a:solidFill>
                  <a:latin typeface="Times New Roman" pitchFamily="18" charset="0"/>
                  <a:cs typeface="Times New Roman" pitchFamily="18" charset="0"/>
                </a:rPr>
                <a:t>Ac anti-</a:t>
              </a:r>
              <a:r>
                <a:rPr lang="fr-FR" sz="1600" dirty="0" err="1" smtClean="0">
                  <a:solidFill>
                    <a:srgbClr val="004800"/>
                  </a:solidFill>
                  <a:latin typeface="Times New Roman" pitchFamily="18" charset="0"/>
                  <a:cs typeface="Times New Roman" pitchFamily="18" charset="0"/>
                </a:rPr>
                <a:t>HBc</a:t>
              </a:r>
              <a:endParaRPr lang="fr-FR" sz="1600" dirty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e 60"/>
          <p:cNvGrpSpPr/>
          <p:nvPr/>
        </p:nvGrpSpPr>
        <p:grpSpPr>
          <a:xfrm>
            <a:off x="2466983" y="4667620"/>
            <a:ext cx="2214578" cy="359517"/>
            <a:chOff x="2371710" y="4071942"/>
            <a:chExt cx="2214578" cy="359517"/>
          </a:xfrm>
        </p:grpSpPr>
        <p:sp>
          <p:nvSpPr>
            <p:cNvPr id="12" name="ZoneTexte 2426"/>
            <p:cNvSpPr txBox="1">
              <a:spLocks noChangeArrowheads="1"/>
            </p:cNvSpPr>
            <p:nvPr/>
          </p:nvSpPr>
          <p:spPr bwMode="auto">
            <a:xfrm>
              <a:off x="2371710" y="4143380"/>
              <a:ext cx="705975" cy="28257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48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Ag </a:t>
              </a:r>
              <a:r>
                <a:rPr lang="fr-FR" sz="1600" dirty="0" err="1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HBe</a:t>
              </a:r>
              <a:endParaRPr lang="fr-FR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086090" y="4071942"/>
              <a:ext cx="270932" cy="35951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fr-FR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ZoneTexte 2250"/>
            <p:cNvSpPr txBox="1">
              <a:spLocks noChangeArrowheads="1"/>
            </p:cNvSpPr>
            <p:nvPr/>
          </p:nvSpPr>
          <p:spPr bwMode="auto">
            <a:xfrm>
              <a:off x="3371842" y="4143380"/>
              <a:ext cx="1214446" cy="269904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48000">
                  <a:schemeClr val="bg1"/>
                </a:gs>
                <a:gs pos="100000">
                  <a:srgbClr val="92D05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8000" tIns="18000" rIns="18000" bIns="18000" anchor="ctr"/>
            <a:lstStyle/>
            <a:p>
              <a:pPr algn="ctr">
                <a:spcBef>
                  <a:spcPct val="50000"/>
                </a:spcBef>
              </a:pPr>
              <a:r>
                <a:rPr lang="fr-FR" sz="1600" dirty="0" err="1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IgM</a:t>
              </a:r>
              <a:r>
                <a:rPr lang="fr-FR" sz="1600" dirty="0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 anti-</a:t>
              </a:r>
              <a:r>
                <a:rPr lang="fr-FR" sz="1600" dirty="0" err="1" smtClean="0">
                  <a:solidFill>
                    <a:srgbClr val="274701"/>
                  </a:solidFill>
                  <a:latin typeface="Times New Roman" pitchFamily="18" charset="0"/>
                  <a:cs typeface="Times New Roman" pitchFamily="18" charset="0"/>
                </a:rPr>
                <a:t>HBc</a:t>
              </a:r>
              <a:endParaRPr lang="fr-FR" sz="1600" dirty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6572264" y="4469072"/>
            <a:ext cx="2571768" cy="811367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Primo-infection ou réactivation d’une hépatite chronique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e 50"/>
          <p:cNvGrpSpPr/>
          <p:nvPr/>
        </p:nvGrpSpPr>
        <p:grpSpPr>
          <a:xfrm>
            <a:off x="357174" y="942339"/>
            <a:ext cx="1928826" cy="349702"/>
            <a:chOff x="928662" y="0"/>
            <a:chExt cx="1928826" cy="349702"/>
          </a:xfrm>
        </p:grpSpPr>
        <p:sp>
          <p:nvSpPr>
            <p:cNvPr id="33" name="ZoneTexte 2426"/>
            <p:cNvSpPr txBox="1">
              <a:spLocks noChangeArrowheads="1"/>
            </p:cNvSpPr>
            <p:nvPr/>
          </p:nvSpPr>
          <p:spPr bwMode="auto">
            <a:xfrm>
              <a:off x="928662" y="0"/>
              <a:ext cx="705975" cy="282573"/>
            </a:xfrm>
            <a:prstGeom prst="rect">
              <a:avLst/>
            </a:prstGeom>
            <a:gradFill>
              <a:gsLst>
                <a:gs pos="0">
                  <a:srgbClr val="9A7AC4"/>
                </a:gs>
                <a:gs pos="48000">
                  <a:schemeClr val="bg1"/>
                </a:gs>
                <a:gs pos="100000">
                  <a:srgbClr val="9A7AC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312048"/>
                  </a:solidFill>
                  <a:latin typeface="Times New Roman" pitchFamily="18" charset="0"/>
                  <a:cs typeface="Times New Roman" pitchFamily="18" charset="0"/>
                </a:rPr>
                <a:t>Ag </a:t>
              </a:r>
              <a:r>
                <a:rPr lang="fr-FR" sz="1600" dirty="0" err="1" smtClean="0">
                  <a:solidFill>
                    <a:srgbClr val="312048"/>
                  </a:solidFill>
                  <a:latin typeface="Times New Roman" pitchFamily="18" charset="0"/>
                  <a:cs typeface="Times New Roman" pitchFamily="18" charset="0"/>
                </a:rPr>
                <a:t>HBs</a:t>
              </a:r>
              <a:endParaRPr lang="fr-FR" sz="1600" dirty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643042" y="0"/>
              <a:ext cx="1214446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isolés (rare)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6893751" y="834617"/>
            <a:ext cx="1928794" cy="565146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Phase précoce d’une hépatite aiguë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ZoneTexte 2426"/>
          <p:cNvSpPr txBox="1">
            <a:spLocks noChangeArrowheads="1"/>
          </p:cNvSpPr>
          <p:nvPr/>
        </p:nvSpPr>
        <p:spPr bwMode="auto">
          <a:xfrm>
            <a:off x="5154687" y="5528091"/>
            <a:ext cx="1000132" cy="282573"/>
          </a:xfrm>
          <a:prstGeom prst="rect">
            <a:avLst/>
          </a:prstGeom>
          <a:gradFill>
            <a:gsLst>
              <a:gs pos="0">
                <a:srgbClr val="9A7938"/>
              </a:gs>
              <a:gs pos="48000">
                <a:schemeClr val="bg1"/>
              </a:gs>
              <a:gs pos="100000">
                <a:srgbClr val="9A793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rPr>
              <a:t>ADN VHB</a:t>
            </a:r>
            <a:endParaRPr lang="fr-FR" sz="1600" dirty="0">
              <a:solidFill>
                <a:srgbClr val="4C2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261844" y="5748087"/>
            <a:ext cx="78581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positif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500826" y="5519717"/>
            <a:ext cx="2714644" cy="318924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Phase active d’un mutant pré-C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ZoneTexte 2426"/>
          <p:cNvSpPr txBox="1">
            <a:spLocks noChangeArrowheads="1"/>
          </p:cNvSpPr>
          <p:nvPr/>
        </p:nvSpPr>
        <p:spPr bwMode="auto">
          <a:xfrm>
            <a:off x="5154687" y="6202775"/>
            <a:ext cx="1000132" cy="282573"/>
          </a:xfrm>
          <a:prstGeom prst="rect">
            <a:avLst/>
          </a:prstGeom>
          <a:gradFill>
            <a:gsLst>
              <a:gs pos="0">
                <a:srgbClr val="9A7938"/>
              </a:gs>
              <a:gs pos="48000">
                <a:schemeClr val="bg1"/>
              </a:gs>
              <a:gs pos="100000">
                <a:srgbClr val="9A793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rPr>
              <a:t>ADN VHB</a:t>
            </a:r>
            <a:endParaRPr lang="fr-FR" sz="1600" dirty="0">
              <a:solidFill>
                <a:srgbClr val="4C2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261844" y="6418567"/>
            <a:ext cx="78581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négatif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500826" y="6066257"/>
            <a:ext cx="2714644" cy="565146"/>
          </a:xfrm>
          <a:prstGeom prst="rect">
            <a:avLst/>
          </a:prstGeom>
          <a:gradFill flip="none" rotWithShape="1">
            <a:gsLst>
              <a:gs pos="0">
                <a:srgbClr val="FFF78B"/>
              </a:gs>
              <a:gs pos="50000">
                <a:schemeClr val="bg1"/>
              </a:gs>
              <a:gs pos="100000">
                <a:srgbClr val="FFF78B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B3A00"/>
                </a:solidFill>
                <a:latin typeface="Times New Roman" pitchFamily="18" charset="0"/>
                <a:cs typeface="Times New Roman" pitchFamily="18" charset="0"/>
              </a:rPr>
              <a:t>Porteur asymptomatique ou phase de séroconversion « e »</a:t>
            </a:r>
            <a:endParaRPr lang="fr-FR" sz="1600" dirty="0">
              <a:solidFill>
                <a:srgbClr val="3B3A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2286000" y="1116396"/>
            <a:ext cx="4572000" cy="158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2143124" y="1719123"/>
            <a:ext cx="4968000" cy="158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1571620" y="2287173"/>
            <a:ext cx="5760000" cy="158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238966" y="3130655"/>
            <a:ext cx="2808000" cy="158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4214826" y="3859167"/>
            <a:ext cx="2700000" cy="158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32" idx="1"/>
          </p:cNvCxnSpPr>
          <p:nvPr/>
        </p:nvCxnSpPr>
        <p:spPr>
          <a:xfrm flipV="1">
            <a:off x="4759034" y="4874756"/>
            <a:ext cx="1813230" cy="717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6" idx="3"/>
          </p:cNvCxnSpPr>
          <p:nvPr/>
        </p:nvCxnSpPr>
        <p:spPr>
          <a:xfrm>
            <a:off x="6154818" y="5669378"/>
            <a:ext cx="324000" cy="31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1569178" y="3132243"/>
            <a:ext cx="1359764" cy="19030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1571620" y="3708803"/>
            <a:ext cx="1357322" cy="1428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39" idx="3"/>
          </p:cNvCxnSpPr>
          <p:nvPr/>
        </p:nvCxnSpPr>
        <p:spPr>
          <a:xfrm>
            <a:off x="6154818" y="6344062"/>
            <a:ext cx="324000" cy="31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36" idx="1"/>
          </p:cNvCxnSpPr>
          <p:nvPr/>
        </p:nvCxnSpPr>
        <p:spPr>
          <a:xfrm flipV="1">
            <a:off x="4214826" y="5669378"/>
            <a:ext cx="939861" cy="21590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endCxn id="39" idx="1"/>
          </p:cNvCxnSpPr>
          <p:nvPr/>
        </p:nvCxnSpPr>
        <p:spPr>
          <a:xfrm>
            <a:off x="4214826" y="6132927"/>
            <a:ext cx="939861" cy="21113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1521882" y="4880345"/>
            <a:ext cx="945101" cy="39712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14" idx="1"/>
          </p:cNvCxnSpPr>
          <p:nvPr/>
        </p:nvCxnSpPr>
        <p:spPr>
          <a:xfrm>
            <a:off x="1506116" y="5811382"/>
            <a:ext cx="1524852" cy="1954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2250"/>
          <p:cNvSpPr txBox="1">
            <a:spLocks noChangeArrowheads="1"/>
          </p:cNvSpPr>
          <p:nvPr/>
        </p:nvSpPr>
        <p:spPr bwMode="auto">
          <a:xfrm>
            <a:off x="4855595" y="-93052"/>
            <a:ext cx="1602030" cy="7256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20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intention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(Virémie)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ZoneTexte 2250"/>
          <p:cNvSpPr txBox="1">
            <a:spLocks noChangeArrowheads="1"/>
          </p:cNvSpPr>
          <p:nvPr/>
        </p:nvSpPr>
        <p:spPr bwMode="auto">
          <a:xfrm>
            <a:off x="2310306" y="-98965"/>
            <a:ext cx="2530658" cy="7359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20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intention</a:t>
            </a:r>
          </a:p>
          <a:p>
            <a:pPr algn="ctr">
              <a:lnSpc>
                <a:spcPct val="90000"/>
              </a:lnSpc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(Ag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HBe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Ac anti-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HBe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IgM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anti-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HBc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250"/>
          <p:cNvSpPr txBox="1">
            <a:spLocks noChangeArrowheads="1"/>
          </p:cNvSpPr>
          <p:nvPr/>
        </p:nvSpPr>
        <p:spPr bwMode="auto">
          <a:xfrm>
            <a:off x="74738" y="-100366"/>
            <a:ext cx="2214546" cy="7311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000" baseline="30000" dirty="0" smtClean="0">
                <a:latin typeface="Times New Roman" pitchFamily="18" charset="0"/>
                <a:cs typeface="Times New Roman" pitchFamily="18" charset="0"/>
              </a:rPr>
              <a:t>ère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intention</a:t>
            </a:r>
          </a:p>
          <a:p>
            <a:pPr algn="ctr">
              <a:lnSpc>
                <a:spcPct val="90000"/>
              </a:lnSpc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(Ag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HBs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, Ac anti-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HBs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, Ac anti-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HBc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102</Words>
  <Application>Microsoft Office PowerPoint</Application>
  <PresentationFormat>Affichage à l'écran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48</cp:revision>
  <dcterms:created xsi:type="dcterms:W3CDTF">2008-07-23T07:21:36Z</dcterms:created>
  <dcterms:modified xsi:type="dcterms:W3CDTF">2008-07-23T09:22:49Z</dcterms:modified>
</cp:coreProperties>
</file>