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-285784" y="357166"/>
            <a:ext cx="5000660" cy="5929354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571472" y="4993723"/>
            <a:ext cx="3857652" cy="1149921"/>
          </a:xfrm>
          <a:prstGeom prst="rect">
            <a:avLst/>
          </a:prstGeom>
          <a:solidFill>
            <a:srgbClr val="EEFFDD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- Vacciner l’entourage</a:t>
            </a:r>
          </a:p>
          <a:p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- Utiliser des préservatifs si le partenaire sexuel n’est pas vacciné</a:t>
            </a:r>
          </a:p>
          <a:p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- Ne pas partager sa brosse à dents ou son rasoir</a:t>
            </a:r>
          </a:p>
          <a:p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- Nettoyer les gouttes de sang avec de l’eau de javel</a:t>
            </a:r>
            <a:endParaRPr lang="fr-FR" sz="1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571472" y="4707971"/>
            <a:ext cx="3857652" cy="318924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Conseils pour prévenir la transmission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-142908" y="2708224"/>
            <a:ext cx="3857652" cy="1796252"/>
          </a:xfrm>
          <a:prstGeom prst="rect">
            <a:avLst/>
          </a:prstGeom>
          <a:solidFill>
            <a:srgbClr val="EEFFDD"/>
          </a:solidFill>
        </p:spPr>
        <p:txBody>
          <a:bodyPr wrap="square" lIns="18000" tIns="36000" rIns="18000" bIns="36000" rtlCol="0">
            <a:spAutoFit/>
          </a:bodyPr>
          <a:lstStyle/>
          <a:p>
            <a:r>
              <a:rPr lang="fr-FR" sz="1400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Créatininémie</a:t>
            </a: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, protéinurie, clairance de la créatinine, albuminémie, glycémie</a:t>
            </a:r>
          </a:p>
          <a:p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Diagnostic de </a:t>
            </a:r>
            <a:r>
              <a:rPr lang="fr-FR" sz="1400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co-infections</a:t>
            </a: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: VIH, VHC, VHD, VHA</a:t>
            </a:r>
          </a:p>
          <a:p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Si IFN : TSH, Ac anti-TPO, Ac anti-nucléaire, Ac anti-muscle lisse, Ac anti-LKM1</a:t>
            </a:r>
          </a:p>
          <a:p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Si stéatose : bilan lipide</a:t>
            </a:r>
          </a:p>
          <a:p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Dépistage de l’hémochromatose : coefficient de saturation de la transferrine</a:t>
            </a:r>
            <a:endParaRPr lang="fr-FR" sz="1400" dirty="0">
              <a:solidFill>
                <a:srgbClr val="003300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-142908" y="2422472"/>
            <a:ext cx="3857652" cy="318924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Recherche de facteurs de </a:t>
            </a:r>
            <a:r>
              <a:rPr lang="fr-FR" sz="1600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comorbidités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500034" y="1064633"/>
            <a:ext cx="3929090" cy="1149921"/>
          </a:xfrm>
          <a:prstGeom prst="rect">
            <a:avLst/>
          </a:prstGeom>
          <a:solidFill>
            <a:srgbClr val="EEFFDD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Bilan hépatique : </a:t>
            </a:r>
            <a:r>
              <a:rPr lang="fr-FR" sz="1400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γGT</a:t>
            </a: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, PAL, ALAT, ASAT, bilirubine</a:t>
            </a:r>
          </a:p>
          <a:p>
            <a:pPr algn="ctr"/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Bilan hémato : NFS, TP</a:t>
            </a:r>
          </a:p>
          <a:p>
            <a:pPr algn="ctr"/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Marqueur tumoral : AFP </a:t>
            </a:r>
          </a:p>
          <a:p>
            <a:pPr algn="ctr"/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Echographie abdominale</a:t>
            </a:r>
          </a:p>
          <a:p>
            <a:pPr algn="ctr"/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PBH + score METAVIR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500034" y="778881"/>
            <a:ext cx="3929090" cy="318924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Bilan de base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5" name="Connecteur droit avec flèche 84"/>
          <p:cNvCxnSpPr/>
          <p:nvPr/>
        </p:nvCxnSpPr>
        <p:spPr>
          <a:xfrm rot="16200000" flipV="1">
            <a:off x="3750463" y="2886302"/>
            <a:ext cx="1285884" cy="357190"/>
          </a:xfrm>
          <a:prstGeom prst="straightConnector1">
            <a:avLst/>
          </a:prstGeom>
          <a:ln w="25400">
            <a:solidFill>
              <a:srgbClr val="00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35" idx="1"/>
          </p:cNvCxnSpPr>
          <p:nvPr/>
        </p:nvCxnSpPr>
        <p:spPr>
          <a:xfrm rot="10800000">
            <a:off x="3604121" y="3569549"/>
            <a:ext cx="432000" cy="0"/>
          </a:xfrm>
          <a:prstGeom prst="straightConnector1">
            <a:avLst/>
          </a:prstGeom>
          <a:ln w="25400">
            <a:solidFill>
              <a:srgbClr val="00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 rot="5400000">
            <a:off x="3750463" y="3886434"/>
            <a:ext cx="1285884" cy="357190"/>
          </a:xfrm>
          <a:prstGeom prst="straightConnector1">
            <a:avLst/>
          </a:prstGeom>
          <a:ln w="25400">
            <a:solidFill>
              <a:srgbClr val="00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2250"/>
          <p:cNvSpPr txBox="1">
            <a:spLocks noChangeArrowheads="1"/>
          </p:cNvSpPr>
          <p:nvPr/>
        </p:nvSpPr>
        <p:spPr bwMode="auto">
          <a:xfrm>
            <a:off x="-299432" y="285728"/>
            <a:ext cx="5029234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 anchor="ctr"/>
          <a:lstStyle/>
          <a:p>
            <a:pPr algn="ctr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Prise en charge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929190" y="357166"/>
            <a:ext cx="4214810" cy="5929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54"/>
          <p:cNvGrpSpPr/>
          <p:nvPr/>
        </p:nvGrpSpPr>
        <p:grpSpPr>
          <a:xfrm>
            <a:off x="6572264" y="2928934"/>
            <a:ext cx="2286016" cy="573899"/>
            <a:chOff x="6429388" y="3500438"/>
            <a:chExt cx="2286016" cy="573899"/>
          </a:xfrm>
        </p:grpSpPr>
        <p:sp>
          <p:nvSpPr>
            <p:cNvPr id="79" name="ZoneTexte 78"/>
            <p:cNvSpPr txBox="1"/>
            <p:nvPr/>
          </p:nvSpPr>
          <p:spPr>
            <a:xfrm>
              <a:off x="6429388" y="3786190"/>
              <a:ext cx="2286016" cy="288147"/>
            </a:xfrm>
            <a:prstGeom prst="rect">
              <a:avLst/>
            </a:prstGeom>
            <a:solidFill>
              <a:srgbClr val="D8EEF6"/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dirty="0" err="1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Lamivudine</a:t>
              </a:r>
              <a:r>
                <a:rPr lang="fr-FR" sz="14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fr-FR" sz="1400" dirty="0" err="1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adéfovir</a:t>
              </a:r>
              <a:r>
                <a:rPr lang="fr-FR" sz="14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 …</a:t>
              </a:r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6429388" y="3500438"/>
              <a:ext cx="2286016" cy="318924"/>
            </a:xfrm>
            <a:prstGeom prst="rect">
              <a:avLst/>
            </a:prstGeom>
            <a:solidFill>
              <a:srgbClr val="C5F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Traitement antiviral</a:t>
              </a:r>
              <a:endParaRPr lang="fr-FR" sz="1600" dirty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e 53"/>
          <p:cNvGrpSpPr/>
          <p:nvPr/>
        </p:nvGrpSpPr>
        <p:grpSpPr>
          <a:xfrm>
            <a:off x="6215074" y="1928802"/>
            <a:ext cx="2500330" cy="789342"/>
            <a:chOff x="6322231" y="1928802"/>
            <a:chExt cx="2500330" cy="789342"/>
          </a:xfrm>
        </p:grpSpPr>
        <p:sp>
          <p:nvSpPr>
            <p:cNvPr id="82" name="ZoneTexte 81"/>
            <p:cNvSpPr txBox="1"/>
            <p:nvPr/>
          </p:nvSpPr>
          <p:spPr>
            <a:xfrm>
              <a:off x="6322231" y="2214554"/>
              <a:ext cx="2500330" cy="503590"/>
            </a:xfrm>
            <a:prstGeom prst="rect">
              <a:avLst/>
            </a:prstGeom>
            <a:solidFill>
              <a:srgbClr val="D8EEF6"/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Vaccination : Ag </a:t>
              </a:r>
              <a:r>
                <a:rPr lang="fr-FR" sz="1400" dirty="0" err="1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HBs</a:t>
              </a:r>
              <a:endPara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fr-FR" sz="14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Immunoglobuline anti-</a:t>
              </a:r>
              <a:r>
                <a:rPr lang="fr-FR" sz="1400" dirty="0" err="1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HBs</a:t>
              </a:r>
              <a:endPara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6322231" y="1928802"/>
              <a:ext cx="2500330" cy="318924"/>
            </a:xfrm>
            <a:prstGeom prst="rect">
              <a:avLst/>
            </a:prstGeom>
            <a:solidFill>
              <a:srgbClr val="C5F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Traitement prophylactique</a:t>
              </a:r>
              <a:endParaRPr lang="fr-FR" sz="1600" dirty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9" name="ZoneTexte 88"/>
          <p:cNvSpPr txBox="1"/>
          <p:nvPr/>
        </p:nvSpPr>
        <p:spPr>
          <a:xfrm>
            <a:off x="6143636" y="4610274"/>
            <a:ext cx="2286016" cy="318924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Transplantation hépatique</a:t>
            </a:r>
            <a:endParaRPr lang="fr-FR" sz="16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e 52"/>
          <p:cNvGrpSpPr/>
          <p:nvPr/>
        </p:nvGrpSpPr>
        <p:grpSpPr>
          <a:xfrm>
            <a:off x="5072066" y="785794"/>
            <a:ext cx="3857652" cy="1004786"/>
            <a:chOff x="6322231" y="0"/>
            <a:chExt cx="2500330" cy="1004786"/>
          </a:xfrm>
        </p:grpSpPr>
        <p:sp>
          <p:nvSpPr>
            <p:cNvPr id="91" name="ZoneTexte 90"/>
            <p:cNvSpPr txBox="1"/>
            <p:nvPr/>
          </p:nvSpPr>
          <p:spPr>
            <a:xfrm>
              <a:off x="6322231" y="285752"/>
              <a:ext cx="2500330" cy="719034"/>
            </a:xfrm>
            <a:prstGeom prst="rect">
              <a:avLst/>
            </a:prstGeom>
            <a:solidFill>
              <a:srgbClr val="D8EEF6"/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Réduire ou arrêter  la consommation d’alcool</a:t>
              </a:r>
            </a:p>
            <a:p>
              <a:pPr algn="ctr"/>
              <a:r>
                <a:rPr lang="fr-FR" sz="14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Arrêter le tabagisme</a:t>
              </a:r>
            </a:p>
            <a:p>
              <a:pPr algn="ctr"/>
              <a:r>
                <a:rPr lang="fr-FR" sz="14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Normaliser le bilan lipidique, la glycémie et le poids</a:t>
              </a:r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6322231" y="0"/>
              <a:ext cx="2500330" cy="318924"/>
            </a:xfrm>
            <a:prstGeom prst="rect">
              <a:avLst/>
            </a:prstGeom>
            <a:solidFill>
              <a:srgbClr val="C5F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Mesures hygiéno-diététiques</a:t>
              </a:r>
              <a:endParaRPr lang="fr-FR" sz="1600" dirty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e 55"/>
          <p:cNvGrpSpPr/>
          <p:nvPr/>
        </p:nvGrpSpPr>
        <p:grpSpPr>
          <a:xfrm>
            <a:off x="5000628" y="5139988"/>
            <a:ext cx="2286016" cy="789342"/>
            <a:chOff x="6429388" y="5286388"/>
            <a:chExt cx="2286016" cy="789342"/>
          </a:xfrm>
        </p:grpSpPr>
        <p:sp>
          <p:nvSpPr>
            <p:cNvPr id="98" name="ZoneTexte 97"/>
            <p:cNvSpPr txBox="1"/>
            <p:nvPr/>
          </p:nvSpPr>
          <p:spPr>
            <a:xfrm>
              <a:off x="6429388" y="5572140"/>
              <a:ext cx="2286016" cy="503590"/>
            </a:xfrm>
            <a:prstGeom prst="rect">
              <a:avLst/>
            </a:prstGeom>
            <a:solidFill>
              <a:srgbClr val="D8EEF6"/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Après vérification de la sérologie</a:t>
              </a:r>
              <a:endParaRPr lang="fr-FR" sz="1400" dirty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6429388" y="5286388"/>
              <a:ext cx="2286016" cy="318924"/>
            </a:xfrm>
            <a:prstGeom prst="rect">
              <a:avLst/>
            </a:prstGeom>
            <a:solidFill>
              <a:srgbClr val="C5F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Vaccination hépatite A</a:t>
              </a:r>
              <a:endParaRPr lang="fr-FR" sz="1600" dirty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00" name="Connecteur droit avec flèche 99"/>
          <p:cNvCxnSpPr/>
          <p:nvPr/>
        </p:nvCxnSpPr>
        <p:spPr>
          <a:xfrm rot="5400000" flipH="1" flipV="1">
            <a:off x="4812474" y="2397238"/>
            <a:ext cx="1492020" cy="285752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endCxn id="82" idx="1"/>
          </p:cNvCxnSpPr>
          <p:nvPr/>
        </p:nvCxnSpPr>
        <p:spPr>
          <a:xfrm rot="5400000" flipH="1" flipV="1">
            <a:off x="5412278" y="2554766"/>
            <a:ext cx="891213" cy="71438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/>
          <p:nvPr/>
        </p:nvCxnSpPr>
        <p:spPr>
          <a:xfrm flipV="1">
            <a:off x="5500694" y="3214687"/>
            <a:ext cx="1071570" cy="28575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 rot="16200000" flipH="1">
            <a:off x="4893471" y="4243624"/>
            <a:ext cx="1285884" cy="35719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/>
          <p:nvPr/>
        </p:nvCxnSpPr>
        <p:spPr>
          <a:xfrm rot="16200000" flipH="1">
            <a:off x="5500696" y="3786192"/>
            <a:ext cx="857254" cy="857254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2250"/>
          <p:cNvSpPr txBox="1">
            <a:spLocks noChangeArrowheads="1"/>
          </p:cNvSpPr>
          <p:nvPr/>
        </p:nvSpPr>
        <p:spPr bwMode="auto">
          <a:xfrm>
            <a:off x="4929190" y="285728"/>
            <a:ext cx="4214809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 anchor="ctr"/>
          <a:lstStyle/>
          <a:p>
            <a:pPr algn="ctr">
              <a:spcBef>
                <a:spcPct val="50000"/>
              </a:spcBef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Traitement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e 54"/>
          <p:cNvGrpSpPr/>
          <p:nvPr/>
        </p:nvGrpSpPr>
        <p:grpSpPr>
          <a:xfrm>
            <a:off x="6572264" y="3643314"/>
            <a:ext cx="2286016" cy="789342"/>
            <a:chOff x="6429388" y="3500438"/>
            <a:chExt cx="2286016" cy="789342"/>
          </a:xfrm>
        </p:grpSpPr>
        <p:sp>
          <p:nvSpPr>
            <p:cNvPr id="107" name="ZoneTexte 106"/>
            <p:cNvSpPr txBox="1"/>
            <p:nvPr/>
          </p:nvSpPr>
          <p:spPr>
            <a:xfrm>
              <a:off x="6429388" y="3786190"/>
              <a:ext cx="2286016" cy="503590"/>
            </a:xfrm>
            <a:prstGeom prst="rect">
              <a:avLst/>
            </a:prstGeom>
            <a:solidFill>
              <a:srgbClr val="D8EEF6"/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dirty="0" err="1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IFNα</a:t>
              </a:r>
              <a:r>
                <a:rPr lang="fr-FR" sz="14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-2a et </a:t>
              </a:r>
              <a:r>
                <a:rPr lang="fr-FR" sz="1400" dirty="0" err="1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IFNα</a:t>
              </a:r>
              <a:r>
                <a:rPr lang="fr-FR" sz="14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-2b, IFN </a:t>
              </a:r>
              <a:r>
                <a:rPr lang="fr-FR" sz="1400" dirty="0" err="1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pégylé</a:t>
              </a:r>
              <a:r>
                <a:rPr lang="fr-FR" sz="14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 α-2a</a:t>
              </a:r>
              <a:endParaRPr lang="fr-FR" sz="1400" dirty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6429388" y="3500438"/>
              <a:ext cx="2286016" cy="318924"/>
            </a:xfrm>
            <a:prstGeom prst="rect">
              <a:avLst/>
            </a:prstGeom>
            <a:solidFill>
              <a:srgbClr val="C5F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600" dirty="0" err="1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Immuno</a:t>
              </a:r>
              <a:r>
                <a:rPr lang="fr-FR" sz="1600" dirty="0" smtClean="0">
                  <a:solidFill>
                    <a:srgbClr val="003B68"/>
                  </a:solidFill>
                  <a:latin typeface="Times New Roman" pitchFamily="18" charset="0"/>
                  <a:cs typeface="Times New Roman" pitchFamily="18" charset="0"/>
                </a:rPr>
                <a:t>-modulateur</a:t>
              </a:r>
              <a:endParaRPr lang="fr-FR" sz="1600" dirty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09" name="Connecteur droit avec flèche 108"/>
          <p:cNvCxnSpPr>
            <a:endCxn id="108" idx="1"/>
          </p:cNvCxnSpPr>
          <p:nvPr/>
        </p:nvCxnSpPr>
        <p:spPr>
          <a:xfrm>
            <a:off x="5429256" y="3571876"/>
            <a:ext cx="1143008" cy="2309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4036121" y="3225421"/>
            <a:ext cx="1571638" cy="688256"/>
          </a:xfrm>
          <a:prstGeom prst="rect">
            <a:avLst/>
          </a:prstGeom>
          <a:solidFill>
            <a:srgbClr val="C28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580058"/>
                </a:solidFill>
                <a:latin typeface="Times New Roman" pitchFamily="18" charset="0"/>
                <a:cs typeface="Times New Roman" pitchFamily="18" charset="0"/>
              </a:rPr>
              <a:t>Hépatite B chronique</a:t>
            </a:r>
            <a:endParaRPr lang="fr-FR" sz="2000" dirty="0">
              <a:solidFill>
                <a:srgbClr val="58005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192</Words>
  <Application>Microsoft Office PowerPoint</Application>
  <PresentationFormat>Affichage à l'écran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51</cp:revision>
  <dcterms:created xsi:type="dcterms:W3CDTF">2008-07-23T07:21:36Z</dcterms:created>
  <dcterms:modified xsi:type="dcterms:W3CDTF">2008-07-23T09:32:54Z</dcterms:modified>
</cp:coreProperties>
</file>