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ZoneTexte 52"/>
          <p:cNvSpPr txBox="1"/>
          <p:nvPr/>
        </p:nvSpPr>
        <p:spPr>
          <a:xfrm>
            <a:off x="1285852" y="3570679"/>
            <a:ext cx="6786610" cy="288147"/>
          </a:xfrm>
          <a:prstGeom prst="rect">
            <a:avLst/>
          </a:prstGeom>
          <a:solidFill>
            <a:srgbClr val="D8EEF6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fr-FR" sz="1400" dirty="0" smtClean="0">
              <a:solidFill>
                <a:srgbClr val="003B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1285852" y="4106464"/>
            <a:ext cx="6786610" cy="288147"/>
          </a:xfrm>
          <a:prstGeom prst="rect">
            <a:avLst/>
          </a:prstGeom>
          <a:solidFill>
            <a:srgbClr val="D8EEF6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fr-FR" sz="1400" dirty="0" smtClean="0">
              <a:solidFill>
                <a:srgbClr val="003B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Connecteur droit avec flèche 65"/>
          <p:cNvCxnSpPr>
            <a:stCxn id="78" idx="2"/>
            <a:endCxn id="48" idx="0"/>
          </p:cNvCxnSpPr>
          <p:nvPr/>
        </p:nvCxnSpPr>
        <p:spPr>
          <a:xfrm rot="16200000" flipH="1">
            <a:off x="1133480" y="5247056"/>
            <a:ext cx="175948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5058482" y="952810"/>
            <a:ext cx="1357322" cy="4526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Sur au moins une des 2 techniques</a:t>
            </a:r>
            <a:endParaRPr lang="fr-FR" sz="14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6643702" y="483196"/>
            <a:ext cx="2456188" cy="50359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DE75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3F2A15"/>
                </a:solidFill>
                <a:latin typeface="Times New Roman" pitchFamily="18" charset="0"/>
                <a:cs typeface="Times New Roman" pitchFamily="18" charset="0"/>
              </a:rPr>
              <a:t>- Attention fenêtre sérologique</a:t>
            </a:r>
          </a:p>
          <a:p>
            <a:pPr algn="ctr"/>
            <a:r>
              <a:rPr lang="fr-FR" sz="1400" dirty="0" smtClean="0">
                <a:solidFill>
                  <a:srgbClr val="3F2A15"/>
                </a:solidFill>
                <a:latin typeface="Times New Roman" pitchFamily="18" charset="0"/>
                <a:cs typeface="Times New Roman" pitchFamily="18" charset="0"/>
              </a:rPr>
              <a:t>- Mesures de prévention primaire</a:t>
            </a:r>
          </a:p>
        </p:txBody>
      </p:sp>
      <p:cxnSp>
        <p:nvCxnSpPr>
          <p:cNvPr id="49" name="Connecteur droit avec flèche 48"/>
          <p:cNvCxnSpPr/>
          <p:nvPr/>
        </p:nvCxnSpPr>
        <p:spPr>
          <a:xfrm rot="5400000">
            <a:off x="4101785" y="937620"/>
            <a:ext cx="1260000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6" idx="3"/>
          </p:cNvCxnSpPr>
          <p:nvPr/>
        </p:nvCxnSpPr>
        <p:spPr>
          <a:xfrm>
            <a:off x="5589042" y="703646"/>
            <a:ext cx="411718" cy="22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1568342" y="-95536"/>
            <a:ext cx="2571768" cy="64294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DE75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3F2A15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483256" y="-37746"/>
            <a:ext cx="2660116" cy="503590"/>
          </a:xfrm>
          <a:custGeom>
            <a:avLst/>
            <a:gdLst>
              <a:gd name="connsiteX0" fmla="*/ 0 w 3286148"/>
              <a:gd name="connsiteY0" fmla="*/ 505549 h 1011098"/>
              <a:gd name="connsiteX1" fmla="*/ 1159881 w 3286148"/>
              <a:gd name="connsiteY1" fmla="*/ 22357 h 1011098"/>
              <a:gd name="connsiteX2" fmla="*/ 1643075 w 3286148"/>
              <a:gd name="connsiteY2" fmla="*/ 2 h 1011098"/>
              <a:gd name="connsiteX3" fmla="*/ 2126270 w 3286148"/>
              <a:gd name="connsiteY3" fmla="*/ 22357 h 1011098"/>
              <a:gd name="connsiteX4" fmla="*/ 3286149 w 3286148"/>
              <a:gd name="connsiteY4" fmla="*/ 505554 h 1011098"/>
              <a:gd name="connsiteX5" fmla="*/ 2126269 w 3286148"/>
              <a:gd name="connsiteY5" fmla="*/ 988748 h 1011098"/>
              <a:gd name="connsiteX6" fmla="*/ 1643075 w 3286148"/>
              <a:gd name="connsiteY6" fmla="*/ 1011103 h 1011098"/>
              <a:gd name="connsiteX7" fmla="*/ 1159880 w 3286148"/>
              <a:gd name="connsiteY7" fmla="*/ 988748 h 1011098"/>
              <a:gd name="connsiteX8" fmla="*/ 1 w 3286148"/>
              <a:gd name="connsiteY8" fmla="*/ 505552 h 1011098"/>
              <a:gd name="connsiteX9" fmla="*/ 0 w 3286148"/>
              <a:gd name="connsiteY9" fmla="*/ 505549 h 101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86148" h="1011098">
                <a:moveTo>
                  <a:pt x="0" y="505549"/>
                </a:moveTo>
                <a:cubicBezTo>
                  <a:pt x="3" y="283610"/>
                  <a:pt x="470457" y="87624"/>
                  <a:pt x="1159881" y="22357"/>
                </a:cubicBezTo>
                <a:cubicBezTo>
                  <a:pt x="1316424" y="7537"/>
                  <a:pt x="1479289" y="2"/>
                  <a:pt x="1643075" y="2"/>
                </a:cubicBezTo>
                <a:cubicBezTo>
                  <a:pt x="1806861" y="2"/>
                  <a:pt x="1969726" y="7537"/>
                  <a:pt x="2126270" y="22357"/>
                </a:cubicBezTo>
                <a:cubicBezTo>
                  <a:pt x="2815698" y="87625"/>
                  <a:pt x="3286153" y="283613"/>
                  <a:pt x="3286149" y="505554"/>
                </a:cubicBezTo>
                <a:cubicBezTo>
                  <a:pt x="3286149" y="727494"/>
                  <a:pt x="2815694" y="923480"/>
                  <a:pt x="2126269" y="988748"/>
                </a:cubicBezTo>
                <a:cubicBezTo>
                  <a:pt x="1969726" y="1003568"/>
                  <a:pt x="1806861" y="1011103"/>
                  <a:pt x="1643075" y="1011103"/>
                </a:cubicBezTo>
                <a:cubicBezTo>
                  <a:pt x="1479289" y="1011103"/>
                  <a:pt x="1316424" y="1003568"/>
                  <a:pt x="1159880" y="988748"/>
                </a:cubicBezTo>
                <a:cubicBezTo>
                  <a:pt x="470453" y="923480"/>
                  <a:pt x="-2" y="727492"/>
                  <a:pt x="1" y="505552"/>
                </a:cubicBezTo>
                <a:cubicBezTo>
                  <a:pt x="1" y="505551"/>
                  <a:pt x="0" y="505550"/>
                  <a:pt x="0" y="505549"/>
                </a:cubicBezTo>
                <a:close/>
              </a:path>
            </a:pathLst>
          </a:cu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3F2A15"/>
                </a:solidFill>
                <a:latin typeface="Times New Roman" pitchFamily="18" charset="0"/>
                <a:cs typeface="Times New Roman" pitchFamily="18" charset="0"/>
              </a:rPr>
              <a:t>- Lors de toute prise de risque (contamination parentérale)</a:t>
            </a:r>
            <a:endParaRPr lang="fr-FR" sz="1400" dirty="0">
              <a:solidFill>
                <a:srgbClr val="3F2A1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874528" y="544184"/>
            <a:ext cx="1714514" cy="3189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Sérologie </a:t>
            </a:r>
            <a:r>
              <a:rPr lang="fr-FR" sz="13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(2 réactifs)</a:t>
            </a:r>
            <a:endParaRPr lang="fr-FR" sz="1300" dirty="0">
              <a:solidFill>
                <a:srgbClr val="003B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e 67"/>
          <p:cNvGrpSpPr/>
          <p:nvPr/>
        </p:nvGrpSpPr>
        <p:grpSpPr>
          <a:xfrm>
            <a:off x="6000760" y="540986"/>
            <a:ext cx="785818" cy="357190"/>
            <a:chOff x="5786446" y="357166"/>
            <a:chExt cx="785818" cy="357190"/>
          </a:xfrm>
        </p:grpSpPr>
        <p:sp>
          <p:nvSpPr>
            <p:cNvPr id="21" name="Ellipse 20"/>
            <p:cNvSpPr/>
            <p:nvPr/>
          </p:nvSpPr>
          <p:spPr>
            <a:xfrm>
              <a:off x="5786446" y="357166"/>
              <a:ext cx="785818" cy="357190"/>
            </a:xfrm>
            <a:prstGeom prst="ellipse">
              <a:avLst/>
            </a:prstGeom>
            <a:solidFill>
              <a:srgbClr val="CCFF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2E00"/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786446" y="378040"/>
              <a:ext cx="785818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002E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fr-FR" sz="1400" dirty="0" smtClean="0">
                  <a:solidFill>
                    <a:srgbClr val="002E00"/>
                  </a:solidFill>
                  <a:latin typeface="Times New Roman" pitchFamily="18" charset="0"/>
                  <a:cs typeface="Times New Roman" pitchFamily="18" charset="0"/>
                </a:rPr>
                <a:t>égative</a:t>
              </a:r>
              <a:endParaRPr lang="fr-FR" sz="1400" dirty="0">
                <a:solidFill>
                  <a:srgbClr val="002E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0" name="Ellipse 19"/>
          <p:cNvSpPr/>
          <p:nvPr/>
        </p:nvSpPr>
        <p:spPr>
          <a:xfrm>
            <a:off x="4338876" y="1011154"/>
            <a:ext cx="785818" cy="357190"/>
          </a:xfrm>
          <a:prstGeom prst="ellipse">
            <a:avLst/>
          </a:prstGeom>
          <a:solidFill>
            <a:srgbClr val="FF9B9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360947" y="1032028"/>
            <a:ext cx="71438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580000"/>
                </a:solidFill>
                <a:latin typeface="Times New Roman" pitchFamily="18" charset="0"/>
                <a:cs typeface="Times New Roman" pitchFamily="18" charset="0"/>
              </a:rPr>
              <a:t>Positive</a:t>
            </a:r>
            <a:endParaRPr lang="fr-FR" sz="1400" b="1" dirty="0">
              <a:solidFill>
                <a:srgbClr val="58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Connecteur droit avec flèche 57"/>
          <p:cNvCxnSpPr/>
          <p:nvPr/>
        </p:nvCxnSpPr>
        <p:spPr>
          <a:xfrm rot="5400000">
            <a:off x="4316099" y="2184761"/>
            <a:ext cx="831372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4338876" y="2025951"/>
            <a:ext cx="785818" cy="357190"/>
          </a:xfrm>
          <a:prstGeom prst="ellipse">
            <a:avLst/>
          </a:prstGeom>
          <a:solidFill>
            <a:srgbClr val="FF9B9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4360947" y="2046825"/>
            <a:ext cx="71438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580000"/>
                </a:solidFill>
                <a:latin typeface="Times New Roman" pitchFamily="18" charset="0"/>
                <a:cs typeface="Times New Roman" pitchFamily="18" charset="0"/>
              </a:rPr>
              <a:t>Positif</a:t>
            </a:r>
            <a:endParaRPr lang="fr-FR" sz="1400" b="1" dirty="0">
              <a:solidFill>
                <a:srgbClr val="58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3303024" y="1571612"/>
            <a:ext cx="2857522" cy="3189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baseline="300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FR" sz="16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 prélèvement de confirmation</a:t>
            </a:r>
            <a:endParaRPr lang="fr-FR" sz="1300" dirty="0">
              <a:solidFill>
                <a:srgbClr val="003B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945966" y="-24"/>
            <a:ext cx="1571638" cy="380480"/>
          </a:xfrm>
          <a:prstGeom prst="rect">
            <a:avLst/>
          </a:prstGeom>
          <a:solidFill>
            <a:srgbClr val="C28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580058"/>
                </a:solidFill>
                <a:latin typeface="Times New Roman" pitchFamily="18" charset="0"/>
                <a:cs typeface="Times New Roman" pitchFamily="18" charset="0"/>
              </a:rPr>
              <a:t>Dépistage</a:t>
            </a:r>
            <a:endParaRPr lang="fr-FR" sz="2000" dirty="0">
              <a:solidFill>
                <a:srgbClr val="58005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Connecteur droit avec flèche 41"/>
          <p:cNvCxnSpPr>
            <a:stCxn id="10" idx="2"/>
            <a:endCxn id="75" idx="0"/>
          </p:cNvCxnSpPr>
          <p:nvPr/>
        </p:nvCxnSpPr>
        <p:spPr>
          <a:xfrm rot="16200000" flipH="1">
            <a:off x="4451539" y="3274821"/>
            <a:ext cx="562456" cy="196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71406" y="3555290"/>
            <a:ext cx="1285884" cy="318924"/>
          </a:xfrm>
          <a:prstGeom prst="rect">
            <a:avLst/>
          </a:prstGeom>
          <a:solidFill>
            <a:srgbClr val="C5F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ARN VHC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71406" y="4091075"/>
            <a:ext cx="1285884" cy="318924"/>
          </a:xfrm>
          <a:prstGeom prst="rect">
            <a:avLst/>
          </a:prstGeom>
          <a:solidFill>
            <a:srgbClr val="C5F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Transaminases</a:t>
            </a:r>
          </a:p>
        </p:txBody>
      </p:sp>
      <p:grpSp>
        <p:nvGrpSpPr>
          <p:cNvPr id="3" name="Groupe 80"/>
          <p:cNvGrpSpPr/>
          <p:nvPr/>
        </p:nvGrpSpPr>
        <p:grpSpPr>
          <a:xfrm>
            <a:off x="1620311" y="3536157"/>
            <a:ext cx="785818" cy="357190"/>
            <a:chOff x="1928794" y="3571876"/>
            <a:chExt cx="785818" cy="357190"/>
          </a:xfrm>
        </p:grpSpPr>
        <p:sp>
          <p:nvSpPr>
            <p:cNvPr id="59" name="Ellipse 58"/>
            <p:cNvSpPr/>
            <p:nvPr/>
          </p:nvSpPr>
          <p:spPr>
            <a:xfrm>
              <a:off x="1928794" y="3571876"/>
              <a:ext cx="785818" cy="357190"/>
            </a:xfrm>
            <a:prstGeom prst="ellipse">
              <a:avLst/>
            </a:prstGeom>
            <a:solidFill>
              <a:srgbClr val="FF9B9B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1950865" y="3592750"/>
              <a:ext cx="714380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400" b="1" dirty="0" smtClean="0">
                  <a:solidFill>
                    <a:srgbClr val="580000"/>
                  </a:solidFill>
                  <a:latin typeface="Times New Roman" pitchFamily="18" charset="0"/>
                  <a:cs typeface="Times New Roman" pitchFamily="18" charset="0"/>
                </a:rPr>
                <a:t>Positif</a:t>
              </a:r>
              <a:endParaRPr lang="fr-FR" sz="1400" b="1" dirty="0">
                <a:solidFill>
                  <a:srgbClr val="58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e 81"/>
          <p:cNvGrpSpPr/>
          <p:nvPr/>
        </p:nvGrpSpPr>
        <p:grpSpPr>
          <a:xfrm>
            <a:off x="4354488" y="3536157"/>
            <a:ext cx="785818" cy="357190"/>
            <a:chOff x="3857620" y="3500438"/>
            <a:chExt cx="785818" cy="357190"/>
          </a:xfrm>
        </p:grpSpPr>
        <p:sp>
          <p:nvSpPr>
            <p:cNvPr id="74" name="Ellipse 73"/>
            <p:cNvSpPr/>
            <p:nvPr/>
          </p:nvSpPr>
          <p:spPr>
            <a:xfrm>
              <a:off x="3857620" y="3500438"/>
              <a:ext cx="785818" cy="357190"/>
            </a:xfrm>
            <a:prstGeom prst="ellipse">
              <a:avLst/>
            </a:prstGeom>
            <a:solidFill>
              <a:srgbClr val="FF9B9B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3879691" y="3521312"/>
              <a:ext cx="714380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400" b="1" dirty="0" smtClean="0">
                  <a:solidFill>
                    <a:srgbClr val="580000"/>
                  </a:solidFill>
                  <a:latin typeface="Times New Roman" pitchFamily="18" charset="0"/>
                  <a:cs typeface="Times New Roman" pitchFamily="18" charset="0"/>
                </a:rPr>
                <a:t>Positif</a:t>
              </a:r>
              <a:endParaRPr lang="fr-FR" sz="1400" b="1" dirty="0">
                <a:solidFill>
                  <a:srgbClr val="58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Groupe 78"/>
          <p:cNvGrpSpPr/>
          <p:nvPr/>
        </p:nvGrpSpPr>
        <p:grpSpPr>
          <a:xfrm>
            <a:off x="1428728" y="4071942"/>
            <a:ext cx="1168985" cy="357190"/>
            <a:chOff x="1905355" y="4071942"/>
            <a:chExt cx="1168985" cy="357190"/>
          </a:xfrm>
        </p:grpSpPr>
        <p:sp>
          <p:nvSpPr>
            <p:cNvPr id="77" name="Ellipse 76"/>
            <p:cNvSpPr/>
            <p:nvPr/>
          </p:nvSpPr>
          <p:spPr>
            <a:xfrm>
              <a:off x="1928794" y="4071942"/>
              <a:ext cx="1128305" cy="357190"/>
            </a:xfrm>
            <a:prstGeom prst="ellipse">
              <a:avLst/>
            </a:prstGeom>
            <a:solidFill>
              <a:srgbClr val="FF9B9B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1905355" y="4079168"/>
              <a:ext cx="1168985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400" b="1" dirty="0" smtClean="0">
                  <a:solidFill>
                    <a:srgbClr val="580000"/>
                  </a:solidFill>
                  <a:latin typeface="Times New Roman" pitchFamily="18" charset="0"/>
                  <a:cs typeface="Times New Roman" pitchFamily="18" charset="0"/>
                </a:rPr>
                <a:t>Augmentées</a:t>
              </a:r>
              <a:endParaRPr lang="fr-FR" sz="1400" b="1" dirty="0">
                <a:solidFill>
                  <a:srgbClr val="58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e 67"/>
          <p:cNvGrpSpPr/>
          <p:nvPr/>
        </p:nvGrpSpPr>
        <p:grpSpPr>
          <a:xfrm>
            <a:off x="6965173" y="3536157"/>
            <a:ext cx="785818" cy="357190"/>
            <a:chOff x="5786446" y="357166"/>
            <a:chExt cx="785818" cy="357190"/>
          </a:xfrm>
        </p:grpSpPr>
        <p:sp>
          <p:nvSpPr>
            <p:cNvPr id="84" name="Ellipse 83"/>
            <p:cNvSpPr/>
            <p:nvPr/>
          </p:nvSpPr>
          <p:spPr>
            <a:xfrm>
              <a:off x="5786446" y="357166"/>
              <a:ext cx="785818" cy="357190"/>
            </a:xfrm>
            <a:prstGeom prst="ellipse">
              <a:avLst/>
            </a:prstGeom>
            <a:solidFill>
              <a:srgbClr val="CCFF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2E00"/>
                </a:solidFill>
              </a:endParaRPr>
            </a:p>
          </p:txBody>
        </p:sp>
        <p:sp>
          <p:nvSpPr>
            <p:cNvPr id="85" name="ZoneTexte 84"/>
            <p:cNvSpPr txBox="1"/>
            <p:nvPr/>
          </p:nvSpPr>
          <p:spPr>
            <a:xfrm>
              <a:off x="5786446" y="378040"/>
              <a:ext cx="785818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rgbClr val="002E00"/>
                  </a:solidFill>
                  <a:latin typeface="Times New Roman" pitchFamily="18" charset="0"/>
                  <a:cs typeface="Times New Roman" pitchFamily="18" charset="0"/>
                </a:rPr>
                <a:t>Négatif</a:t>
              </a:r>
              <a:endParaRPr lang="fr-FR" sz="1400" dirty="0">
                <a:solidFill>
                  <a:srgbClr val="002E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3" name="Connecteur droit avec flèche 72"/>
          <p:cNvCxnSpPr>
            <a:endCxn id="62" idx="0"/>
          </p:cNvCxnSpPr>
          <p:nvPr/>
        </p:nvCxnSpPr>
        <p:spPr>
          <a:xfrm rot="10800000" flipV="1">
            <a:off x="1999572" y="2928933"/>
            <a:ext cx="1523166" cy="628097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endCxn id="85" idx="0"/>
          </p:cNvCxnSpPr>
          <p:nvPr/>
        </p:nvCxnSpPr>
        <p:spPr>
          <a:xfrm>
            <a:off x="6000760" y="2928934"/>
            <a:ext cx="1357322" cy="628097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160148" y="2614095"/>
            <a:ext cx="3143274" cy="380480"/>
          </a:xfrm>
          <a:prstGeom prst="rect">
            <a:avLst/>
          </a:prstGeom>
          <a:solidFill>
            <a:srgbClr val="7DBFF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0194C"/>
                </a:solidFill>
                <a:latin typeface="Times New Roman" pitchFamily="18" charset="0"/>
                <a:cs typeface="Times New Roman" pitchFamily="18" charset="0"/>
              </a:rPr>
              <a:t>Sujet séropositif pour le VHC</a:t>
            </a:r>
            <a:endParaRPr lang="fr-FR" sz="2000" dirty="0">
              <a:solidFill>
                <a:srgbClr val="00194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ZoneTexte 2123"/>
          <p:cNvSpPr txBox="1">
            <a:spLocks noChangeArrowheads="1"/>
          </p:cNvSpPr>
          <p:nvPr/>
        </p:nvSpPr>
        <p:spPr bwMode="auto">
          <a:xfrm>
            <a:off x="1336122" y="6126798"/>
            <a:ext cx="1364842" cy="324000"/>
          </a:xfrm>
          <a:prstGeom prst="rect">
            <a:avLst/>
          </a:prstGeom>
          <a:gradFill>
            <a:gsLst>
              <a:gs pos="0">
                <a:srgbClr val="CC9900"/>
              </a:gs>
              <a:gs pos="48000">
                <a:schemeClr val="bg1"/>
              </a:gs>
              <a:gs pos="100000">
                <a:srgbClr val="CC99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Traitement</a:t>
            </a:r>
            <a:endParaRPr lang="fr-FR" dirty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1292346" y="4979762"/>
            <a:ext cx="1428760" cy="57150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357290" y="5000636"/>
            <a:ext cx="1298873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Génotype</a:t>
            </a:r>
          </a:p>
          <a:p>
            <a:pPr algn="ctr"/>
            <a:r>
              <a:rPr lang="fr-FR" sz="1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Charge virale</a:t>
            </a:r>
            <a:endParaRPr lang="fr-FR" sz="1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ZoneTexte 2123"/>
          <p:cNvSpPr txBox="1">
            <a:spLocks noChangeArrowheads="1"/>
          </p:cNvSpPr>
          <p:nvPr/>
        </p:nvSpPr>
        <p:spPr bwMode="auto">
          <a:xfrm>
            <a:off x="6813874" y="4714884"/>
            <a:ext cx="1079090" cy="313350"/>
          </a:xfrm>
          <a:prstGeom prst="rect">
            <a:avLst/>
          </a:prstGeom>
          <a:gradFill>
            <a:gsLst>
              <a:gs pos="0">
                <a:srgbClr val="FFDE75"/>
              </a:gs>
              <a:gs pos="48000">
                <a:schemeClr val="bg1"/>
              </a:gs>
              <a:gs pos="100000">
                <a:srgbClr val="FFDE75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Guérison </a:t>
            </a:r>
            <a:endParaRPr lang="fr-FR" dirty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ZoneTexte 2123"/>
          <p:cNvSpPr txBox="1">
            <a:spLocks noChangeArrowheads="1"/>
          </p:cNvSpPr>
          <p:nvPr/>
        </p:nvSpPr>
        <p:spPr bwMode="auto">
          <a:xfrm>
            <a:off x="4140174" y="4714884"/>
            <a:ext cx="1214446" cy="313350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chemeClr val="bg1"/>
              </a:gs>
              <a:gs pos="100000">
                <a:srgbClr val="FFC0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Surveillance </a:t>
            </a:r>
            <a:endParaRPr lang="fr-FR" dirty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7" name="Connecteur droit avec flèche 56"/>
          <p:cNvCxnSpPr>
            <a:endCxn id="63" idx="0"/>
          </p:cNvCxnSpPr>
          <p:nvPr/>
        </p:nvCxnSpPr>
        <p:spPr>
          <a:xfrm rot="5400000">
            <a:off x="4201643" y="5577516"/>
            <a:ext cx="1098564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2123"/>
          <p:cNvSpPr txBox="1">
            <a:spLocks noChangeArrowheads="1"/>
          </p:cNvSpPr>
          <p:nvPr/>
        </p:nvSpPr>
        <p:spPr bwMode="auto">
          <a:xfrm>
            <a:off x="4064976" y="6126798"/>
            <a:ext cx="1364842" cy="324000"/>
          </a:xfrm>
          <a:prstGeom prst="rect">
            <a:avLst/>
          </a:prstGeom>
          <a:gradFill>
            <a:gsLst>
              <a:gs pos="0">
                <a:srgbClr val="CC9900"/>
              </a:gs>
              <a:gs pos="48000">
                <a:schemeClr val="bg1"/>
              </a:gs>
              <a:gs pos="100000">
                <a:srgbClr val="CC99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Traitement</a:t>
            </a:r>
            <a:endParaRPr lang="fr-FR" dirty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e 66"/>
          <p:cNvGrpSpPr/>
          <p:nvPr/>
        </p:nvGrpSpPr>
        <p:grpSpPr>
          <a:xfrm>
            <a:off x="3388048" y="5113018"/>
            <a:ext cx="2717842" cy="799466"/>
            <a:chOff x="3714744" y="5214950"/>
            <a:chExt cx="2500330" cy="799466"/>
          </a:xfrm>
        </p:grpSpPr>
        <p:sp>
          <p:nvSpPr>
            <p:cNvPr id="64" name="Ellipse 63"/>
            <p:cNvSpPr/>
            <p:nvPr/>
          </p:nvSpPr>
          <p:spPr>
            <a:xfrm>
              <a:off x="3813478" y="5241346"/>
              <a:ext cx="2286016" cy="77307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3714744" y="5214950"/>
              <a:ext cx="2500330" cy="71903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Génotype 2 et 3</a:t>
              </a:r>
            </a:p>
            <a:p>
              <a:pPr algn="ctr"/>
              <a:r>
                <a:rPr lang="fr-FR" sz="1400" dirty="0" smtClean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Manifestations extra-hépatiques</a:t>
              </a:r>
            </a:p>
            <a:p>
              <a:pPr algn="ctr"/>
              <a:r>
                <a:rPr lang="fr-FR" sz="1400" dirty="0" smtClean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Forte demande du patient</a:t>
              </a:r>
              <a:endParaRPr lang="fr-FR" sz="1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2" name="Connecteur droit avec flèche 71"/>
          <p:cNvCxnSpPr>
            <a:stCxn id="71" idx="2"/>
            <a:endCxn id="54" idx="0"/>
          </p:cNvCxnSpPr>
          <p:nvPr/>
        </p:nvCxnSpPr>
        <p:spPr>
          <a:xfrm rot="5400000">
            <a:off x="7188791" y="4545592"/>
            <a:ext cx="333921" cy="466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67"/>
          <p:cNvGrpSpPr/>
          <p:nvPr/>
        </p:nvGrpSpPr>
        <p:grpSpPr>
          <a:xfrm>
            <a:off x="6965173" y="4071942"/>
            <a:ext cx="785818" cy="357190"/>
            <a:chOff x="5786446" y="357166"/>
            <a:chExt cx="785818" cy="357190"/>
          </a:xfrm>
        </p:grpSpPr>
        <p:sp>
          <p:nvSpPr>
            <p:cNvPr id="70" name="Ellipse 69"/>
            <p:cNvSpPr/>
            <p:nvPr/>
          </p:nvSpPr>
          <p:spPr>
            <a:xfrm>
              <a:off x="5786446" y="357166"/>
              <a:ext cx="785818" cy="357190"/>
            </a:xfrm>
            <a:prstGeom prst="ellipse">
              <a:avLst/>
            </a:prstGeom>
            <a:solidFill>
              <a:srgbClr val="CCFF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2E00"/>
                </a:solidFill>
              </a:endParaRPr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5786446" y="378040"/>
              <a:ext cx="785818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rgbClr val="002E00"/>
                  </a:solidFill>
                  <a:latin typeface="Times New Roman" pitchFamily="18" charset="0"/>
                  <a:cs typeface="Times New Roman" pitchFamily="18" charset="0"/>
                </a:rPr>
                <a:t>Normales</a:t>
              </a:r>
              <a:endParaRPr lang="fr-FR" sz="1400" dirty="0">
                <a:solidFill>
                  <a:srgbClr val="002E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89" name="Connecteur droit avec flèche 88"/>
          <p:cNvCxnSpPr/>
          <p:nvPr/>
        </p:nvCxnSpPr>
        <p:spPr>
          <a:xfrm rot="5400000">
            <a:off x="4580437" y="4547923"/>
            <a:ext cx="333921" cy="158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e 67"/>
          <p:cNvGrpSpPr/>
          <p:nvPr/>
        </p:nvGrpSpPr>
        <p:grpSpPr>
          <a:xfrm>
            <a:off x="4354488" y="4071942"/>
            <a:ext cx="785818" cy="357190"/>
            <a:chOff x="5786446" y="357166"/>
            <a:chExt cx="785818" cy="357190"/>
          </a:xfrm>
        </p:grpSpPr>
        <p:sp>
          <p:nvSpPr>
            <p:cNvPr id="87" name="Ellipse 86"/>
            <p:cNvSpPr/>
            <p:nvPr/>
          </p:nvSpPr>
          <p:spPr>
            <a:xfrm>
              <a:off x="5786446" y="357166"/>
              <a:ext cx="785818" cy="357190"/>
            </a:xfrm>
            <a:prstGeom prst="ellipse">
              <a:avLst/>
            </a:prstGeom>
            <a:solidFill>
              <a:srgbClr val="CCFF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2E00"/>
                </a:solidFill>
              </a:endParaRPr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5786446" y="378040"/>
              <a:ext cx="785818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rgbClr val="002E00"/>
                  </a:solidFill>
                  <a:latin typeface="Times New Roman" pitchFamily="18" charset="0"/>
                  <a:cs typeface="Times New Roman" pitchFamily="18" charset="0"/>
                </a:rPr>
                <a:t>Normales</a:t>
              </a:r>
              <a:endParaRPr lang="fr-FR" sz="1400" dirty="0">
                <a:solidFill>
                  <a:srgbClr val="002E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71</Words>
  <Application>Microsoft Office PowerPoint</Application>
  <PresentationFormat>Affichage à l'écran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62</cp:revision>
  <dcterms:created xsi:type="dcterms:W3CDTF">2008-07-23T07:21:36Z</dcterms:created>
  <dcterms:modified xsi:type="dcterms:W3CDTF">2008-07-23T09:48:33Z</dcterms:modified>
</cp:coreProperties>
</file>