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Lst>
  <p:notesMasterIdLst>
    <p:notesMasterId r:id="rId6"/>
  </p:notesMasterIdLst>
  <p:handoutMasterIdLst>
    <p:handoutMasterId r:id="rId30"/>
  </p:handoutMasterIdLst>
  <p:sldIdLst>
    <p:sldId id="538" r:id="rId4"/>
    <p:sldId id="578" r:id="rId5"/>
    <p:sldId id="569" r:id="rId7"/>
    <p:sldId id="571" r:id="rId8"/>
    <p:sldId id="575" r:id="rId9"/>
    <p:sldId id="587" r:id="rId10"/>
    <p:sldId id="576" r:id="rId11"/>
    <p:sldId id="594" r:id="rId12"/>
    <p:sldId id="600" r:id="rId13"/>
    <p:sldId id="601" r:id="rId14"/>
    <p:sldId id="602" r:id="rId15"/>
    <p:sldId id="603" r:id="rId16"/>
    <p:sldId id="604" r:id="rId17"/>
    <p:sldId id="605" r:id="rId18"/>
    <p:sldId id="608" r:id="rId19"/>
    <p:sldId id="607" r:id="rId20"/>
    <p:sldId id="606" r:id="rId21"/>
    <p:sldId id="611" r:id="rId22"/>
    <p:sldId id="610" r:id="rId23"/>
    <p:sldId id="609" r:id="rId24"/>
    <p:sldId id="588" r:id="rId25"/>
    <p:sldId id="572" r:id="rId26"/>
    <p:sldId id="545" r:id="rId27"/>
    <p:sldId id="573" r:id="rId28"/>
    <p:sldId id="574" r:id="rId2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63" d="100"/>
          <a:sy n="63" d="100"/>
        </p:scale>
        <p:origin x="796" y="56"/>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8E85DDF-39D3-4E85-946B-AC59C23A0961}" type="datetime1">
              <a:rPr lang="en-US" smtClean="0"/>
            </a:fld>
            <a:endParaRPr lang="en-US"/>
          </a:p>
        </p:txBody>
      </p:sp>
      <p:sp>
        <p:nvSpPr>
          <p:cNvPr id="5" name="Footer Placeholder 4"/>
          <p:cNvSpPr>
            <a:spLocks noGrp="1"/>
          </p:cNvSpPr>
          <p:nvPr>
            <p:ph type="ftr" sz="quarter" idx="11"/>
          </p:nvPr>
        </p:nvSpPr>
        <p:spPr/>
        <p:txBody>
          <a:bodyPr/>
          <a:lstStyle/>
          <a:p>
            <a:r>
              <a:rPr lang="en-US"/>
              <a:t>19CS345 Course Project </a:t>
            </a:r>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8E85DDF-39D3-4E85-946B-AC59C23A0961}" type="datetime1">
              <a:rPr lang="en-US" smtClean="0"/>
            </a:fld>
            <a:endParaRPr lang="en-US"/>
          </a:p>
        </p:txBody>
      </p:sp>
      <p:sp>
        <p:nvSpPr>
          <p:cNvPr id="5" name="Footer Placeholder 4"/>
          <p:cNvSpPr>
            <a:spLocks noGrp="1"/>
          </p:cNvSpPr>
          <p:nvPr>
            <p:ph type="ftr" sz="quarter" idx="11"/>
          </p:nvPr>
        </p:nvSpPr>
        <p:spPr/>
        <p:txBody>
          <a:bodyPr/>
          <a:lstStyle/>
          <a:p>
            <a:r>
              <a:rPr lang="en-US"/>
              <a:t>19CS345 Course Project </a:t>
            </a:r>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805AACF-9EE3-4BB7-9DCA-110C370C7B5F}" type="datetime1">
              <a:rPr lang="en-US" smtClean="0"/>
            </a:fld>
            <a:endParaRPr lang="en-US"/>
          </a:p>
        </p:txBody>
      </p:sp>
      <p:sp>
        <p:nvSpPr>
          <p:cNvPr id="5" name="Footer Placeholder 4"/>
          <p:cNvSpPr>
            <a:spLocks noGrp="1"/>
          </p:cNvSpPr>
          <p:nvPr>
            <p:ph type="ftr" sz="quarter" idx="11"/>
          </p:nvPr>
        </p:nvSpPr>
        <p:spPr/>
        <p:txBody>
          <a:bodyPr/>
          <a:lstStyle/>
          <a:p>
            <a:r>
              <a:rPr lang="en-US"/>
              <a:t>19CS345 Course Project </a:t>
            </a:r>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FC3EF0-AE76-4966-9D80-16D2E221D06F}" type="datetime1">
              <a:rPr lang="en-US" smtClean="0"/>
            </a:fld>
            <a:endParaRPr lang="en-US"/>
          </a:p>
        </p:txBody>
      </p:sp>
      <p:sp>
        <p:nvSpPr>
          <p:cNvPr id="5" name="Footer Placeholder 4"/>
          <p:cNvSpPr>
            <a:spLocks noGrp="1"/>
          </p:cNvSpPr>
          <p:nvPr>
            <p:ph type="ftr" sz="quarter" idx="11"/>
          </p:nvPr>
        </p:nvSpPr>
        <p:spPr/>
        <p:txBody>
          <a:bodyPr/>
          <a:lstStyle/>
          <a:p>
            <a:r>
              <a:rPr lang="en-US"/>
              <a:t>19CS345 Course Project </a:t>
            </a:r>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766AD3E-78B5-4549-BA22-E848CF5F2F18}" type="datetime1">
              <a:rPr lang="en-US" smtClean="0"/>
            </a:fld>
            <a:endParaRPr lang="en-US"/>
          </a:p>
        </p:txBody>
      </p:sp>
      <p:sp>
        <p:nvSpPr>
          <p:cNvPr id="6" name="Footer Placeholder 5"/>
          <p:cNvSpPr>
            <a:spLocks noGrp="1"/>
          </p:cNvSpPr>
          <p:nvPr>
            <p:ph type="ftr" sz="quarter" idx="11"/>
          </p:nvPr>
        </p:nvSpPr>
        <p:spPr/>
        <p:txBody>
          <a:bodyPr/>
          <a:lstStyle/>
          <a:p>
            <a:r>
              <a:rPr lang="en-US"/>
              <a:t>19CS345 Course Project </a:t>
            </a:r>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9830B69-2159-4C70-8634-20F5099D7A54}" type="datetime1">
              <a:rPr lang="en-US" smtClean="0"/>
            </a:fld>
            <a:endParaRPr lang="en-US"/>
          </a:p>
        </p:txBody>
      </p:sp>
      <p:sp>
        <p:nvSpPr>
          <p:cNvPr id="8" name="Footer Placeholder 7"/>
          <p:cNvSpPr>
            <a:spLocks noGrp="1"/>
          </p:cNvSpPr>
          <p:nvPr>
            <p:ph type="ftr" sz="quarter" idx="11"/>
          </p:nvPr>
        </p:nvSpPr>
        <p:spPr/>
        <p:txBody>
          <a:bodyPr/>
          <a:lstStyle/>
          <a:p>
            <a:r>
              <a:rPr lang="en-US"/>
              <a:t>19CS345 Course Project </a:t>
            </a:r>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B4CB950-DD21-4D51-B3CD-5A28CADC98C9}" type="datetime1">
              <a:rPr lang="en-US" smtClean="0"/>
            </a:fld>
            <a:endParaRPr lang="en-US"/>
          </a:p>
        </p:txBody>
      </p:sp>
      <p:sp>
        <p:nvSpPr>
          <p:cNvPr id="4" name="Footer Placeholder 3"/>
          <p:cNvSpPr>
            <a:spLocks noGrp="1"/>
          </p:cNvSpPr>
          <p:nvPr>
            <p:ph type="ftr" sz="quarter" idx="11"/>
          </p:nvPr>
        </p:nvSpPr>
        <p:spPr/>
        <p:txBody>
          <a:bodyPr/>
          <a:lstStyle/>
          <a:p>
            <a:r>
              <a:rPr lang="en-US"/>
              <a:t>19CS345 Course Project </a:t>
            </a:r>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EF34C-7281-42E7-B6AC-FEB9D394AAA4}" type="datetime1">
              <a:rPr lang="en-US" smtClean="0"/>
            </a:fld>
            <a:endParaRPr lang="en-US"/>
          </a:p>
        </p:txBody>
      </p:sp>
      <p:sp>
        <p:nvSpPr>
          <p:cNvPr id="3" name="Footer Placeholder 2"/>
          <p:cNvSpPr>
            <a:spLocks noGrp="1"/>
          </p:cNvSpPr>
          <p:nvPr>
            <p:ph type="ftr" sz="quarter" idx="11"/>
          </p:nvPr>
        </p:nvSpPr>
        <p:spPr/>
        <p:txBody>
          <a:bodyPr/>
          <a:lstStyle/>
          <a:p>
            <a:r>
              <a:rPr lang="en-US"/>
              <a:t>19CS345 Course Project </a:t>
            </a:r>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AF1107-4605-4DE8-BB77-6EEE1B1FE373}" type="datetime1">
              <a:rPr lang="en-US" smtClean="0"/>
            </a:fld>
            <a:endParaRPr lang="en-US"/>
          </a:p>
        </p:txBody>
      </p:sp>
      <p:sp>
        <p:nvSpPr>
          <p:cNvPr id="6" name="Footer Placeholder 5"/>
          <p:cNvSpPr>
            <a:spLocks noGrp="1"/>
          </p:cNvSpPr>
          <p:nvPr>
            <p:ph type="ftr" sz="quarter" idx="11"/>
          </p:nvPr>
        </p:nvSpPr>
        <p:spPr/>
        <p:txBody>
          <a:bodyPr/>
          <a:lstStyle/>
          <a:p>
            <a:r>
              <a:rPr lang="en-US"/>
              <a:t>19CS345 Course Project </a:t>
            </a:r>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42BD58-83AD-4F6E-950A-23A1A37B2CE8}" type="datetime1">
              <a:rPr lang="en-US" smtClean="0"/>
            </a:fld>
            <a:endParaRPr lang="en-US"/>
          </a:p>
        </p:txBody>
      </p:sp>
      <p:sp>
        <p:nvSpPr>
          <p:cNvPr id="6" name="Footer Placeholder 5"/>
          <p:cNvSpPr>
            <a:spLocks noGrp="1"/>
          </p:cNvSpPr>
          <p:nvPr>
            <p:ph type="ftr" sz="quarter" idx="11"/>
          </p:nvPr>
        </p:nvSpPr>
        <p:spPr/>
        <p:txBody>
          <a:bodyPr/>
          <a:lstStyle/>
          <a:p>
            <a:r>
              <a:rPr lang="en-US"/>
              <a:t>19CS345 Course Project </a:t>
            </a:r>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805AACF-9EE3-4BB7-9DCA-110C370C7B5F}" type="datetime1">
              <a:rPr lang="en-US" smtClean="0"/>
            </a:fld>
            <a:endParaRPr lang="en-US"/>
          </a:p>
        </p:txBody>
      </p:sp>
      <p:sp>
        <p:nvSpPr>
          <p:cNvPr id="5" name="Footer Placeholder 4"/>
          <p:cNvSpPr>
            <a:spLocks noGrp="1"/>
          </p:cNvSpPr>
          <p:nvPr>
            <p:ph type="ftr" sz="quarter" idx="11"/>
          </p:nvPr>
        </p:nvSpPr>
        <p:spPr/>
        <p:txBody>
          <a:bodyPr/>
          <a:lstStyle/>
          <a:p>
            <a:r>
              <a:rPr lang="en-US"/>
              <a:t>19CS345 Course Project </a:t>
            </a:r>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FC3EF0-AE76-4966-9D80-16D2E221D06F}" type="datetime1">
              <a:rPr lang="en-US" smtClean="0"/>
            </a:fld>
            <a:endParaRPr lang="en-US"/>
          </a:p>
        </p:txBody>
      </p:sp>
      <p:sp>
        <p:nvSpPr>
          <p:cNvPr id="5" name="Footer Placeholder 4"/>
          <p:cNvSpPr>
            <a:spLocks noGrp="1"/>
          </p:cNvSpPr>
          <p:nvPr>
            <p:ph type="ftr" sz="quarter" idx="11"/>
          </p:nvPr>
        </p:nvSpPr>
        <p:spPr/>
        <p:txBody>
          <a:bodyPr/>
          <a:lstStyle/>
          <a:p>
            <a:r>
              <a:rPr lang="en-US"/>
              <a:t>19CS345 Course Project </a:t>
            </a:r>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766AD3E-78B5-4549-BA22-E848CF5F2F18}" type="datetime1">
              <a:rPr lang="en-US" smtClean="0"/>
            </a:fld>
            <a:endParaRPr lang="en-US"/>
          </a:p>
        </p:txBody>
      </p:sp>
      <p:sp>
        <p:nvSpPr>
          <p:cNvPr id="6" name="Footer Placeholder 5"/>
          <p:cNvSpPr>
            <a:spLocks noGrp="1"/>
          </p:cNvSpPr>
          <p:nvPr>
            <p:ph type="ftr" sz="quarter" idx="11"/>
          </p:nvPr>
        </p:nvSpPr>
        <p:spPr/>
        <p:txBody>
          <a:bodyPr/>
          <a:lstStyle/>
          <a:p>
            <a:r>
              <a:rPr lang="en-US"/>
              <a:t>19CS345 Course Project </a:t>
            </a:r>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9830B69-2159-4C70-8634-20F5099D7A54}" type="datetime1">
              <a:rPr lang="en-US" smtClean="0"/>
            </a:fld>
            <a:endParaRPr lang="en-US"/>
          </a:p>
        </p:txBody>
      </p:sp>
      <p:sp>
        <p:nvSpPr>
          <p:cNvPr id="8" name="Footer Placeholder 7"/>
          <p:cNvSpPr>
            <a:spLocks noGrp="1"/>
          </p:cNvSpPr>
          <p:nvPr>
            <p:ph type="ftr" sz="quarter" idx="11"/>
          </p:nvPr>
        </p:nvSpPr>
        <p:spPr/>
        <p:txBody>
          <a:bodyPr/>
          <a:lstStyle/>
          <a:p>
            <a:r>
              <a:rPr lang="en-US"/>
              <a:t>19CS345 Course Project </a:t>
            </a:r>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B4CB950-DD21-4D51-B3CD-5A28CADC98C9}" type="datetime1">
              <a:rPr lang="en-US" smtClean="0"/>
            </a:fld>
            <a:endParaRPr lang="en-US"/>
          </a:p>
        </p:txBody>
      </p:sp>
      <p:sp>
        <p:nvSpPr>
          <p:cNvPr id="4" name="Footer Placeholder 3"/>
          <p:cNvSpPr>
            <a:spLocks noGrp="1"/>
          </p:cNvSpPr>
          <p:nvPr>
            <p:ph type="ftr" sz="quarter" idx="11"/>
          </p:nvPr>
        </p:nvSpPr>
        <p:spPr/>
        <p:txBody>
          <a:bodyPr/>
          <a:lstStyle/>
          <a:p>
            <a:r>
              <a:rPr lang="en-US"/>
              <a:t>19CS345 Course Project </a:t>
            </a:r>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EF34C-7281-42E7-B6AC-FEB9D394AAA4}" type="datetime1">
              <a:rPr lang="en-US" smtClean="0"/>
            </a:fld>
            <a:endParaRPr lang="en-US"/>
          </a:p>
        </p:txBody>
      </p:sp>
      <p:sp>
        <p:nvSpPr>
          <p:cNvPr id="3" name="Footer Placeholder 2"/>
          <p:cNvSpPr>
            <a:spLocks noGrp="1"/>
          </p:cNvSpPr>
          <p:nvPr>
            <p:ph type="ftr" sz="quarter" idx="11"/>
          </p:nvPr>
        </p:nvSpPr>
        <p:spPr/>
        <p:txBody>
          <a:bodyPr/>
          <a:lstStyle/>
          <a:p>
            <a:r>
              <a:rPr lang="en-US"/>
              <a:t>19CS345 Course Project </a:t>
            </a:r>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AF1107-4605-4DE8-BB77-6EEE1B1FE373}" type="datetime1">
              <a:rPr lang="en-US" smtClean="0"/>
            </a:fld>
            <a:endParaRPr lang="en-US"/>
          </a:p>
        </p:txBody>
      </p:sp>
      <p:sp>
        <p:nvSpPr>
          <p:cNvPr id="6" name="Footer Placeholder 5"/>
          <p:cNvSpPr>
            <a:spLocks noGrp="1"/>
          </p:cNvSpPr>
          <p:nvPr>
            <p:ph type="ftr" sz="quarter" idx="11"/>
          </p:nvPr>
        </p:nvSpPr>
        <p:spPr/>
        <p:txBody>
          <a:bodyPr/>
          <a:lstStyle/>
          <a:p>
            <a:r>
              <a:rPr lang="en-US"/>
              <a:t>19CS345 Course Project </a:t>
            </a:r>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42BD58-83AD-4F6E-950A-23A1A37B2CE8}" type="datetime1">
              <a:rPr lang="en-US" smtClean="0"/>
            </a:fld>
            <a:endParaRPr lang="en-US"/>
          </a:p>
        </p:txBody>
      </p:sp>
      <p:sp>
        <p:nvSpPr>
          <p:cNvPr id="6" name="Footer Placeholder 5"/>
          <p:cNvSpPr>
            <a:spLocks noGrp="1"/>
          </p:cNvSpPr>
          <p:nvPr>
            <p:ph type="ftr" sz="quarter" idx="11"/>
          </p:nvPr>
        </p:nvSpPr>
        <p:spPr/>
        <p:txBody>
          <a:bodyPr/>
          <a:lstStyle/>
          <a:p>
            <a:r>
              <a:rPr lang="en-US"/>
              <a:t>19CS345 Course Project </a:t>
            </a:r>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0"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0"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hyperlink" Target="https://ogb.stanford.edu/docs/linkprop/#ogbl-ddi"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7924800" cy="954107"/>
          </a:xfrm>
          <a:prstGeom prst="rect">
            <a:avLst/>
          </a:prstGeom>
        </p:spPr>
        <p:txBody>
          <a:bodyPr wrap="square">
            <a:spAutoFit/>
          </a:bodyPr>
          <a:lstStyle/>
          <a:p>
            <a:pPr marL="342900" indent="-342900" algn="ctr" eaLnBrk="0" hangingPunct="0">
              <a:defRPr/>
            </a:pPr>
            <a:r>
              <a:rPr lang="en-IN" sz="2800" b="1" dirty="0">
                <a:solidFill>
                  <a:srgbClr val="FF0000"/>
                </a:solidFill>
                <a:latin typeface="Trebuchet MS" panose="020B0603020202020204" pitchFamily="34" charset="0"/>
              </a:rPr>
              <a:t>UE20CS344 – Network Analysis  and Mining</a:t>
            </a:r>
            <a:endParaRPr lang="en-IN" sz="2800" b="1" dirty="0">
              <a:solidFill>
                <a:srgbClr val="FF0000"/>
              </a:solidFill>
              <a:latin typeface="Trebuchet MS" panose="020B0603020202020204" pitchFamily="34" charset="0"/>
            </a:endParaRPr>
          </a:p>
          <a:p>
            <a:pPr marL="342900" indent="-342900" algn="ctr" eaLnBrk="0" hangingPunct="0">
              <a:defRPr/>
            </a:pPr>
            <a:r>
              <a:rPr lang="en-IN" sz="2800" b="1" dirty="0">
                <a:solidFill>
                  <a:srgbClr val="FF0000"/>
                </a:solidFill>
                <a:latin typeface="Trebuchet MS" panose="020B0603020202020204" pitchFamily="34" charset="0"/>
              </a:rPr>
              <a:t>Course Project </a:t>
            </a:r>
            <a:endParaRPr lang="en-US" sz="2800" b="1" dirty="0">
              <a:solidFill>
                <a:srgbClr val="FF0000"/>
              </a:solidFill>
              <a:latin typeface="Trebuchet MS" panose="020B0603020202020204" pitchFamily="34" charset="0"/>
            </a:endParaRPr>
          </a:p>
        </p:txBody>
      </p:sp>
      <p:sp>
        <p:nvSpPr>
          <p:cNvPr id="4" name="Google Shape;26;p3"/>
          <p:cNvSpPr txBox="1"/>
          <p:nvPr/>
        </p:nvSpPr>
        <p:spPr>
          <a:xfrm>
            <a:off x="762000" y="2057401"/>
            <a:ext cx="10820400" cy="3485272"/>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Project Title   :</a:t>
            </a:r>
            <a:r>
              <a:rPr lang="en-IN" alt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 Predicting Drug-Drug Interaction Using GNN</a:t>
            </a:r>
            <a:endPar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Team  member </a:t>
            </a:r>
            <a:r>
              <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a:t>
            </a:r>
            <a:endPar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342900" indent="-342900">
              <a:spcBef>
                <a:spcPts val="0"/>
              </a:spcBef>
              <a:spcAft>
                <a:spcPts val="0"/>
              </a:spcAft>
              <a:buFont typeface="Wingdings" panose="05000000000000000000" charset="0"/>
              <a:buChar char=""/>
            </a:pPr>
            <a:r>
              <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PES2UG20CS569 : Vasudha M</a:t>
            </a:r>
            <a:endPar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342900" indent="-342900">
              <a:spcBef>
                <a:spcPts val="0"/>
              </a:spcBef>
              <a:spcAft>
                <a:spcPts val="0"/>
              </a:spcAft>
              <a:buFont typeface="Wingdings" panose="05000000000000000000" charset="0"/>
              <a:buChar char=""/>
            </a:pPr>
            <a:r>
              <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PES2UG20CS815 : Vijay J</a:t>
            </a:r>
            <a:endPar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342900" indent="-342900">
              <a:spcBef>
                <a:spcPts val="0"/>
              </a:spcBef>
              <a:spcAft>
                <a:spcPts val="0"/>
              </a:spcAft>
              <a:buFont typeface="Wingdings" panose="05000000000000000000" charset="0"/>
              <a:buChar char=""/>
            </a:pPr>
            <a:r>
              <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PES2UG20CS903 : D Jaya Kiran</a:t>
            </a:r>
            <a:endPar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342900" indent="-342900">
              <a:spcBef>
                <a:spcPts val="0"/>
              </a:spcBef>
              <a:spcAft>
                <a:spcPts val="0"/>
              </a:spcAft>
              <a:buFont typeface="Wingdings" panose="05000000000000000000" charset="0"/>
              <a:buChar char=""/>
            </a:pPr>
            <a:r>
              <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PES2UG20CS907 : Gande Bala Rahul Sai</a:t>
            </a:r>
            <a:endPar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IN" altLang="en-US" sz="20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lang="en-US" sz="1800" dirty="0">
              <a:solidFill>
                <a:srgbClr val="0033CC"/>
              </a:solidFill>
            </a:endParaRPr>
          </a:p>
          <a:p>
            <a:pPr>
              <a:spcBef>
                <a:spcPts val="0"/>
              </a:spcBef>
              <a:spcAft>
                <a:spcPts val="0"/>
              </a:spcAft>
            </a:pPr>
            <a:endParaRPr sz="2000" dirty="0">
              <a:solidFill>
                <a:srgbClr val="0033CC"/>
              </a:solidFill>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3" name="Footer Placeholder 2"/>
          <p:cNvSpPr>
            <a:spLocks noGrp="1"/>
          </p:cNvSpPr>
          <p:nvPr>
            <p:ph type="ftr" sz="quarter" idx="11"/>
          </p:nvPr>
        </p:nvSpPr>
        <p:spPr/>
        <p:txBody>
          <a:bodyPr/>
          <a:lstStyle/>
          <a:p>
            <a:r>
              <a:rPr lang="en-US" dirty="0"/>
              <a:t>20CS344  Course Project </a:t>
            </a:r>
            <a:endParaRPr lang="en-US" dirty="0"/>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09600" y="22098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556895" y="28644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DGCNN</a:t>
            </a:r>
            <a:endParaRPr lang="en-US" sz="1800" b="1" kern="1200">
              <a:solidFill>
                <a:schemeClr val="tx1"/>
              </a:solidFill>
              <a:latin typeface="Trebuchet MS Bold" panose="020B0603020202020204" charset="0"/>
              <a:ea typeface="+mj-ea"/>
              <a:cs typeface="Trebuchet MS Bold" panose="020B0603020202020204" charset="0"/>
            </a:endParaRPr>
          </a:p>
        </p:txBody>
      </p:sp>
      <p:pic>
        <p:nvPicPr>
          <p:cNvPr id="4" name="Picture 3" descr="Screenshot 2023-04-30 at 2.57.56 PM"/>
          <p:cNvPicPr>
            <a:picLocks noChangeAspect="1"/>
          </p:cNvPicPr>
          <p:nvPr/>
        </p:nvPicPr>
        <p:blipFill>
          <a:blip r:embed="rId1"/>
          <a:stretch>
            <a:fillRect/>
          </a:stretch>
        </p:blipFill>
        <p:spPr>
          <a:xfrm>
            <a:off x="4267200" y="1600200"/>
            <a:ext cx="7248525" cy="4558030"/>
          </a:xfrm>
          <a:prstGeom prst="rect">
            <a:avLst/>
          </a:prstGeom>
        </p:spPr>
      </p:pic>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First Iteration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2860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29406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DGCNN</a:t>
            </a:r>
            <a:endParaRPr lang="en-US" sz="1800" b="1" kern="1200">
              <a:solidFill>
                <a:schemeClr val="tx1"/>
              </a:solidFill>
              <a:latin typeface="Trebuchet MS Bold" panose="020B0603020202020204" charset="0"/>
              <a:ea typeface="+mj-ea"/>
              <a:cs typeface="Trebuchet MS Bold" panose="020B0603020202020204" charset="0"/>
            </a:endParaRPr>
          </a:p>
        </p:txBody>
      </p:sp>
      <p:pic>
        <p:nvPicPr>
          <p:cNvPr id="4" name="Picture 3" descr="Screenshot 2023-04-30 at 2.59.47 PM"/>
          <p:cNvPicPr>
            <a:picLocks noChangeAspect="1"/>
          </p:cNvPicPr>
          <p:nvPr/>
        </p:nvPicPr>
        <p:blipFill>
          <a:blip r:embed="rId1"/>
          <a:stretch>
            <a:fillRect/>
          </a:stretch>
        </p:blipFill>
        <p:spPr>
          <a:xfrm>
            <a:off x="4419600" y="1564005"/>
            <a:ext cx="7011035" cy="4478655"/>
          </a:xfrm>
          <a:prstGeom prst="rect">
            <a:avLst/>
          </a:prstGeom>
        </p:spPr>
      </p:pic>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Last Iteration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533400" y="22860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480695" y="29406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SAGE</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47805"/>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55040"/>
            <a:ext cx="3215005" cy="645160"/>
          </a:xfrm>
          <a:prstGeom prst="rect">
            <a:avLst/>
          </a:prstGeom>
          <a:noFill/>
        </p:spPr>
        <p:txBody>
          <a:bodyPr wrap="square" rtlCol="0" anchor="t">
            <a:spAutoFit/>
          </a:bodyPr>
          <a:p>
            <a:pPr marL="342900" indent="-342900" algn="r" eaLnBrk="0" hangingPunct="0">
              <a:defRPr/>
            </a:pPr>
            <a:r>
              <a:rPr lang="en-US" altLang="en-IN" dirty="0">
                <a:solidFill>
                  <a:srgbClr val="FF0000"/>
                </a:solidFill>
                <a:latin typeface="Trebuchet MS" panose="020B0603020202020204" pitchFamily="34" charset="0"/>
                <a:sym typeface="+mn-ea"/>
              </a:rPr>
              <a:t>Total number of parameters</a:t>
            </a:r>
            <a:r>
              <a:rPr lang="en-IN" dirty="0">
                <a:solidFill>
                  <a:srgbClr val="FF0000"/>
                </a:solidFill>
                <a:latin typeface="Trebuchet MS" panose="020B0603020202020204" pitchFamily="34" charset="0"/>
                <a:sym typeface="+mn-ea"/>
              </a:rPr>
              <a:t>  </a:t>
            </a:r>
            <a:endParaRPr lang="en-US"/>
          </a:p>
          <a:p>
            <a:pPr marL="342900" indent="-342900" algn="r" eaLnBrk="0" hangingPunct="0">
              <a:defRPr/>
            </a:pPr>
            <a:r>
              <a:rPr lang="en-IN" dirty="0">
                <a:solidFill>
                  <a:srgbClr val="FF0000"/>
                </a:solidFill>
                <a:latin typeface="Trebuchet MS" panose="020B0603020202020204" pitchFamily="34" charset="0"/>
                <a:sym typeface="+mn-ea"/>
              </a:rPr>
              <a:t> </a:t>
            </a:r>
            <a:endParaRPr lang="en-US"/>
          </a:p>
        </p:txBody>
      </p:sp>
      <p:pic>
        <p:nvPicPr>
          <p:cNvPr id="4" name="Picture 3" descr="Screenshot 2023-04-30 at 3.04.52 PM"/>
          <p:cNvPicPr>
            <a:picLocks noChangeAspect="1"/>
          </p:cNvPicPr>
          <p:nvPr/>
        </p:nvPicPr>
        <p:blipFill>
          <a:blip r:embed="rId1"/>
          <a:stretch>
            <a:fillRect/>
          </a:stretch>
        </p:blipFill>
        <p:spPr>
          <a:xfrm>
            <a:off x="4474210" y="1752600"/>
            <a:ext cx="6983095" cy="4451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3622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30168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SAGE</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First Iteration</a:t>
            </a:r>
            <a:endParaRPr lang="en-US"/>
          </a:p>
        </p:txBody>
      </p:sp>
      <p:pic>
        <p:nvPicPr>
          <p:cNvPr id="5" name="Picture 4" descr="Screenshot 2023-04-30 at 3.06.07 PM"/>
          <p:cNvPicPr>
            <a:picLocks noChangeAspect="1"/>
          </p:cNvPicPr>
          <p:nvPr/>
        </p:nvPicPr>
        <p:blipFill>
          <a:blip r:embed="rId1"/>
          <a:stretch>
            <a:fillRect/>
          </a:stretch>
        </p:blipFill>
        <p:spPr>
          <a:xfrm>
            <a:off x="4535805" y="1933575"/>
            <a:ext cx="7190105" cy="3928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3622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30168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SAGE</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Last Iteration</a:t>
            </a:r>
            <a:endParaRPr lang="en-US"/>
          </a:p>
        </p:txBody>
      </p:sp>
      <p:pic>
        <p:nvPicPr>
          <p:cNvPr id="5" name="Picture 4" descr="Screenshot 2023-04-30 at 3.07.50 PM"/>
          <p:cNvPicPr>
            <a:picLocks noChangeAspect="1"/>
          </p:cNvPicPr>
          <p:nvPr/>
        </p:nvPicPr>
        <p:blipFill>
          <a:blip r:embed="rId1"/>
          <a:stretch>
            <a:fillRect/>
          </a:stretch>
        </p:blipFill>
        <p:spPr>
          <a:xfrm>
            <a:off x="4572000" y="1609090"/>
            <a:ext cx="6892925" cy="4468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533400" y="22860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480695" y="29406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GIN</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47805"/>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55040"/>
            <a:ext cx="3215005" cy="645160"/>
          </a:xfrm>
          <a:prstGeom prst="rect">
            <a:avLst/>
          </a:prstGeom>
          <a:noFill/>
        </p:spPr>
        <p:txBody>
          <a:bodyPr wrap="square" rtlCol="0" anchor="t">
            <a:spAutoFit/>
          </a:bodyPr>
          <a:p>
            <a:pPr marL="342900" indent="-342900" algn="r" eaLnBrk="0" hangingPunct="0">
              <a:defRPr/>
            </a:pPr>
            <a:r>
              <a:rPr lang="en-US" altLang="en-IN" dirty="0">
                <a:solidFill>
                  <a:srgbClr val="FF0000"/>
                </a:solidFill>
                <a:latin typeface="Trebuchet MS" panose="020B0603020202020204" pitchFamily="34" charset="0"/>
                <a:sym typeface="+mn-ea"/>
              </a:rPr>
              <a:t>Total number of parameters</a:t>
            </a:r>
            <a:r>
              <a:rPr lang="en-IN" dirty="0">
                <a:solidFill>
                  <a:srgbClr val="FF0000"/>
                </a:solidFill>
                <a:latin typeface="Trebuchet MS" panose="020B0603020202020204" pitchFamily="34" charset="0"/>
                <a:sym typeface="+mn-ea"/>
              </a:rPr>
              <a:t>  </a:t>
            </a:r>
            <a:endParaRPr lang="en-US"/>
          </a:p>
          <a:p>
            <a:pPr marL="342900" indent="-342900" algn="r" eaLnBrk="0" hangingPunct="0">
              <a:defRPr/>
            </a:pPr>
            <a:r>
              <a:rPr lang="en-IN" dirty="0">
                <a:solidFill>
                  <a:srgbClr val="FF0000"/>
                </a:solidFill>
                <a:latin typeface="Trebuchet MS" panose="020B0603020202020204" pitchFamily="34" charset="0"/>
                <a:sym typeface="+mn-ea"/>
              </a:rPr>
              <a:t> </a:t>
            </a:r>
            <a:endParaRPr lang="en-US"/>
          </a:p>
        </p:txBody>
      </p:sp>
      <p:pic>
        <p:nvPicPr>
          <p:cNvPr id="5" name="Picture 4" descr="Screenshot 2023-04-30 at 3.09.11 PM"/>
          <p:cNvPicPr>
            <a:picLocks noChangeAspect="1"/>
          </p:cNvPicPr>
          <p:nvPr/>
        </p:nvPicPr>
        <p:blipFill>
          <a:blip r:embed="rId1"/>
          <a:stretch>
            <a:fillRect/>
          </a:stretch>
        </p:blipFill>
        <p:spPr>
          <a:xfrm>
            <a:off x="4693285" y="1600200"/>
            <a:ext cx="6737350" cy="4521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3622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30168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GIN</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First Iteration</a:t>
            </a:r>
            <a:endParaRPr lang="en-US"/>
          </a:p>
        </p:txBody>
      </p:sp>
      <p:pic>
        <p:nvPicPr>
          <p:cNvPr id="7" name="Picture 6" descr="Screenshot 2023-04-30 at 3.16.39 PM"/>
          <p:cNvPicPr>
            <a:picLocks noChangeAspect="1"/>
          </p:cNvPicPr>
          <p:nvPr/>
        </p:nvPicPr>
        <p:blipFill>
          <a:blip r:embed="rId1"/>
          <a:stretch>
            <a:fillRect/>
          </a:stretch>
        </p:blipFill>
        <p:spPr>
          <a:xfrm>
            <a:off x="4838700" y="1563370"/>
            <a:ext cx="6591300" cy="45034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3622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30168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GIN</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Last Iteration</a:t>
            </a:r>
            <a:endParaRPr lang="en-US"/>
          </a:p>
        </p:txBody>
      </p:sp>
      <p:pic>
        <p:nvPicPr>
          <p:cNvPr id="9" name="Picture 8" descr="Screenshot 2023-04-30 at 3.12.34 PM"/>
          <p:cNvPicPr>
            <a:picLocks noChangeAspect="1"/>
          </p:cNvPicPr>
          <p:nvPr/>
        </p:nvPicPr>
        <p:blipFill>
          <a:blip r:embed="rId1"/>
          <a:stretch>
            <a:fillRect/>
          </a:stretch>
        </p:blipFill>
        <p:spPr>
          <a:xfrm>
            <a:off x="4876800" y="1524000"/>
            <a:ext cx="6552565" cy="4267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533400" y="22860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480695" y="29406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GCN</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47805"/>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55040"/>
            <a:ext cx="3215005" cy="645160"/>
          </a:xfrm>
          <a:prstGeom prst="rect">
            <a:avLst/>
          </a:prstGeom>
          <a:noFill/>
        </p:spPr>
        <p:txBody>
          <a:bodyPr wrap="square" rtlCol="0" anchor="t">
            <a:spAutoFit/>
          </a:bodyPr>
          <a:p>
            <a:pPr marL="342900" indent="-342900" algn="r" eaLnBrk="0" hangingPunct="0">
              <a:defRPr/>
            </a:pPr>
            <a:r>
              <a:rPr lang="en-US" altLang="en-IN" dirty="0">
                <a:solidFill>
                  <a:srgbClr val="FF0000"/>
                </a:solidFill>
                <a:latin typeface="Trebuchet MS" panose="020B0603020202020204" pitchFamily="34" charset="0"/>
                <a:sym typeface="+mn-ea"/>
              </a:rPr>
              <a:t>Total number of parameters</a:t>
            </a:r>
            <a:r>
              <a:rPr lang="en-IN" dirty="0">
                <a:solidFill>
                  <a:srgbClr val="FF0000"/>
                </a:solidFill>
                <a:latin typeface="Trebuchet MS" panose="020B0603020202020204" pitchFamily="34" charset="0"/>
                <a:sym typeface="+mn-ea"/>
              </a:rPr>
              <a:t>  </a:t>
            </a:r>
            <a:endParaRPr lang="en-US"/>
          </a:p>
          <a:p>
            <a:pPr marL="342900" indent="-342900" algn="r" eaLnBrk="0" hangingPunct="0">
              <a:defRPr/>
            </a:pPr>
            <a:r>
              <a:rPr lang="en-IN" dirty="0">
                <a:solidFill>
                  <a:srgbClr val="FF0000"/>
                </a:solidFill>
                <a:latin typeface="Trebuchet MS" panose="020B0603020202020204" pitchFamily="34" charset="0"/>
                <a:sym typeface="+mn-ea"/>
              </a:rPr>
              <a:t> </a:t>
            </a:r>
            <a:endParaRPr lang="en-US"/>
          </a:p>
        </p:txBody>
      </p:sp>
      <p:pic>
        <p:nvPicPr>
          <p:cNvPr id="4" name="Picture 3" descr="Screenshot 2023-04-30 at 3.14.09 PM"/>
          <p:cNvPicPr>
            <a:picLocks noChangeAspect="1"/>
          </p:cNvPicPr>
          <p:nvPr/>
        </p:nvPicPr>
        <p:blipFill>
          <a:blip r:embed="rId1"/>
          <a:stretch>
            <a:fillRect/>
          </a:stretch>
        </p:blipFill>
        <p:spPr>
          <a:xfrm>
            <a:off x="4640580" y="1679575"/>
            <a:ext cx="6789420" cy="4379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3622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30168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GCN</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First Iteration</a:t>
            </a:r>
            <a:endParaRPr lang="en-US"/>
          </a:p>
        </p:txBody>
      </p:sp>
      <p:pic>
        <p:nvPicPr>
          <p:cNvPr id="5" name="Picture 4" descr="Screenshot 2023-04-30 at 3.15.07 PM"/>
          <p:cNvPicPr>
            <a:picLocks noChangeAspect="1"/>
          </p:cNvPicPr>
          <p:nvPr/>
        </p:nvPicPr>
        <p:blipFill>
          <a:blip r:embed="rId1"/>
          <a:stretch>
            <a:fillRect/>
          </a:stretch>
        </p:blipFill>
        <p:spPr>
          <a:xfrm>
            <a:off x="4875530" y="1600200"/>
            <a:ext cx="6543040" cy="4422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143000" y="1905000"/>
            <a:ext cx="9753600" cy="4191000"/>
          </a:xfrm>
          <a:prstGeom prst="rect">
            <a:avLst/>
          </a:prstGeom>
        </p:spPr>
        <p:txBody>
          <a:bodyPr/>
          <a:lstStyle/>
          <a:p>
            <a:pPr marL="68580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panose="020B0603020202020204"/>
              </a:rPr>
              <a:t>Due to its enormous relevance, drug-drug interaction is one of the most sought-after research areas.</a:t>
            </a:r>
            <a:endParaRPr lang="en-IN" sz="2400" dirty="0">
              <a:solidFill>
                <a:srgbClr val="0033CC"/>
              </a:solidFill>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panose="020B0603020202020204"/>
              </a:rPr>
              <a:t>Its definition is the result of an interaction between two or more medicines. These interactions may have beneficial effects or they may have unfavourable outcomes.</a:t>
            </a:r>
            <a:endParaRPr lang="en-IN" sz="2400" dirty="0">
              <a:solidFill>
                <a:srgbClr val="0033CC"/>
              </a:solidFill>
              <a:latin typeface="Trebuchet MS" panose="020B0603020202020204"/>
            </a:endParaRPr>
          </a:p>
          <a:p>
            <a:pPr marL="342900" indent="0" algn="just" eaLnBrk="0" hangingPunct="0">
              <a:spcBef>
                <a:spcPts val="0"/>
              </a:spcBef>
              <a:spcAft>
                <a:spcPts val="0"/>
              </a:spcAft>
              <a:buFont typeface="Arial" panose="020B0604020202020204" pitchFamily="34" charset="0"/>
              <a:buNone/>
              <a:defRPr/>
            </a:pPr>
            <a:endParaRPr lang="en-IN" sz="2400" dirty="0">
              <a:solidFill>
                <a:srgbClr val="0033CC"/>
              </a:solidFill>
              <a:latin typeface="Trebuchet MS" panose="020B0603020202020204"/>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Topic</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678815" y="23622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626110" y="30168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GCN</a:t>
            </a:r>
            <a:endParaRPr lang="en-US" sz="1800" b="1" kern="1200">
              <a:solidFill>
                <a:schemeClr val="tx1"/>
              </a:solidFill>
              <a:latin typeface="Trebuchet MS Bold" panose="020B0603020202020204" charset="0"/>
              <a:ea typeface="+mj-ea"/>
              <a:cs typeface="Trebuchet MS Bold" panose="020B0603020202020204" charset="0"/>
            </a:endParaRPr>
          </a:p>
        </p:txBody>
      </p:sp>
      <p:sp>
        <p:nvSpPr>
          <p:cNvPr id="11" name="Rectangle 4"/>
          <p:cNvSpPr>
            <a:spLocks noChangeArrowheads="1"/>
          </p:cNvSpPr>
          <p:nvPr/>
        </p:nvSpPr>
        <p:spPr bwMode="auto">
          <a:xfrm>
            <a:off x="3810000" y="1402720"/>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09955"/>
            <a:ext cx="3215005" cy="368300"/>
          </a:xfrm>
          <a:prstGeom prst="rect">
            <a:avLst/>
          </a:prstGeom>
          <a:noFill/>
        </p:spPr>
        <p:txBody>
          <a:bodyPr wrap="square" rtlCol="0" anchor="t">
            <a:spAutoFit/>
          </a:bodyPr>
          <a:p>
            <a:pPr marL="342900" indent="-342900" algn="r" eaLnBrk="0" hangingPunct="0">
              <a:defRPr/>
            </a:pPr>
            <a:r>
              <a:rPr lang="en-US" dirty="0">
                <a:solidFill>
                  <a:srgbClr val="FF0000"/>
                </a:solidFill>
                <a:latin typeface="Trebuchet MS" panose="020B0603020202020204" pitchFamily="34" charset="0"/>
                <a:sym typeface="+mn-ea"/>
              </a:rPr>
              <a:t>Last Iteration</a:t>
            </a:r>
            <a:endParaRPr lang="en-US"/>
          </a:p>
        </p:txBody>
      </p:sp>
      <p:pic>
        <p:nvPicPr>
          <p:cNvPr id="4" name="Picture 3" descr="Screenshot 2023-04-30 at 3.15.56 PM"/>
          <p:cNvPicPr>
            <a:picLocks noChangeAspect="1"/>
          </p:cNvPicPr>
          <p:nvPr/>
        </p:nvPicPr>
        <p:blipFill>
          <a:blip r:embed="rId1"/>
          <a:stretch>
            <a:fillRect/>
          </a:stretch>
        </p:blipFill>
        <p:spPr>
          <a:xfrm>
            <a:off x="4724400" y="1600200"/>
            <a:ext cx="6762115" cy="45129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Final results  so far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6" name="Content Placeholder 2"/>
          <p:cNvSpPr txBox="1"/>
          <p:nvPr/>
        </p:nvSpPr>
        <p:spPr>
          <a:xfrm>
            <a:off x="1219200" y="1828800"/>
            <a:ext cx="9829800" cy="4211931"/>
          </a:xfrm>
          <a:prstGeom prst="rect">
            <a:avLst/>
          </a:prstGeom>
        </p:spPr>
        <p:txBody>
          <a:bodyPr/>
          <a:lstStyle/>
          <a:p>
            <a:pPr marL="342900" indent="0" algn="just" eaLnBrk="0" hangingPunct="0">
              <a:spcBef>
                <a:spcPct val="20000"/>
              </a:spcBef>
              <a:buFont typeface="Arial" panose="020B0604020202020204" pitchFamily="34" charset="0"/>
              <a:buNone/>
              <a:defRPr/>
            </a:pPr>
            <a:endParaRPr lang="en-IN" sz="2400" dirty="0">
              <a:solidFill>
                <a:srgbClr val="0000FF"/>
              </a:solidFill>
              <a:latin typeface="Trebuchet MS" panose="020B0603020202020204" pitchFamily="34" charset="0"/>
            </a:endParaRPr>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
        <p:nvSpPr>
          <p:cNvPr id="8" name="Text Box 7"/>
          <p:cNvSpPr txBox="1"/>
          <p:nvPr/>
        </p:nvSpPr>
        <p:spPr>
          <a:xfrm>
            <a:off x="2354580" y="2406650"/>
            <a:ext cx="5011420" cy="1198880"/>
          </a:xfrm>
          <a:prstGeom prst="rect">
            <a:avLst/>
          </a:prstGeom>
          <a:noFill/>
        </p:spPr>
        <p:txBody>
          <a:bodyPr wrap="square" rtlCol="0" anchor="t">
            <a:spAutoFit/>
          </a:bodyPr>
          <a:p>
            <a:pPr marL="133985">
              <a:lnSpc>
                <a:spcPct val="100000"/>
              </a:lnSpc>
              <a:spcBef>
                <a:spcPts val="100"/>
              </a:spcBef>
            </a:pPr>
            <a:r>
              <a:rPr spc="-5" dirty="0">
                <a:solidFill>
                  <a:srgbClr val="0066FF"/>
                </a:solidFill>
                <a:latin typeface="Trebuchet MS" panose="020B0603020202020204"/>
                <a:cs typeface="Trebuchet MS" panose="020B0603020202020204"/>
                <a:sym typeface="+mn-ea"/>
              </a:rPr>
              <a:t>Metric</a:t>
            </a:r>
            <a:r>
              <a:rPr spc="-50" dirty="0">
                <a:solidFill>
                  <a:srgbClr val="0066FF"/>
                </a:solidFill>
                <a:latin typeface="Trebuchet MS" panose="020B0603020202020204"/>
                <a:cs typeface="Trebuchet MS" panose="020B0603020202020204"/>
                <a:sym typeface="+mn-ea"/>
              </a:rPr>
              <a:t> </a:t>
            </a:r>
            <a:r>
              <a:rPr dirty="0">
                <a:solidFill>
                  <a:srgbClr val="0066FF"/>
                </a:solidFill>
                <a:latin typeface="Trebuchet MS" panose="020B0603020202020204"/>
                <a:cs typeface="Trebuchet MS" panose="020B0603020202020204"/>
                <a:sym typeface="+mn-ea"/>
              </a:rPr>
              <a:t>:</a:t>
            </a:r>
            <a:endParaRPr>
              <a:solidFill>
                <a:srgbClr val="0066FF"/>
              </a:solidFill>
              <a:latin typeface="Trebuchet MS" panose="020B0603020202020204"/>
              <a:cs typeface="Trebuchet MS" panose="020B0603020202020204"/>
            </a:endParaRPr>
          </a:p>
          <a:p>
            <a:pPr marL="362585" indent="-350520">
              <a:lnSpc>
                <a:spcPct val="100000"/>
              </a:lnSpc>
              <a:buChar char="•"/>
              <a:tabLst>
                <a:tab pos="362585" algn="l"/>
                <a:tab pos="363220" algn="l"/>
              </a:tabLst>
            </a:pPr>
            <a:r>
              <a:rPr spc="-5" dirty="0">
                <a:solidFill>
                  <a:srgbClr val="0066FF"/>
                </a:solidFill>
                <a:latin typeface="Trebuchet MS" panose="020B0603020202020204"/>
                <a:cs typeface="Trebuchet MS" panose="020B0603020202020204"/>
                <a:sym typeface="+mn-ea"/>
              </a:rPr>
              <a:t>Loss</a:t>
            </a:r>
            <a:r>
              <a:rPr spc="-50" dirty="0">
                <a:solidFill>
                  <a:srgbClr val="0066FF"/>
                </a:solidFill>
                <a:latin typeface="Trebuchet MS" panose="020B0603020202020204"/>
                <a:cs typeface="Trebuchet MS" panose="020B0603020202020204"/>
                <a:sym typeface="+mn-ea"/>
              </a:rPr>
              <a:t> </a:t>
            </a:r>
            <a:r>
              <a:rPr dirty="0">
                <a:solidFill>
                  <a:srgbClr val="0066FF"/>
                </a:solidFill>
                <a:latin typeface="Trebuchet MS" panose="020B0603020202020204"/>
                <a:cs typeface="Trebuchet MS" panose="020B0603020202020204"/>
                <a:sym typeface="+mn-ea"/>
              </a:rPr>
              <a:t>-</a:t>
            </a:r>
            <a:r>
              <a:rPr spc="-45" dirty="0">
                <a:solidFill>
                  <a:srgbClr val="0066FF"/>
                </a:solidFill>
                <a:latin typeface="Trebuchet MS" panose="020B0603020202020204"/>
                <a:cs typeface="Trebuchet MS" panose="020B0603020202020204"/>
                <a:sym typeface="+mn-ea"/>
              </a:rPr>
              <a:t> </a:t>
            </a:r>
            <a:r>
              <a:rPr spc="-5" dirty="0">
                <a:solidFill>
                  <a:srgbClr val="0066FF"/>
                </a:solidFill>
                <a:latin typeface="Trebuchet MS" panose="020B0603020202020204"/>
                <a:cs typeface="Trebuchet MS" panose="020B0603020202020204"/>
                <a:sym typeface="+mn-ea"/>
              </a:rPr>
              <a:t>BCEWithLogitsLoss</a:t>
            </a:r>
            <a:endParaRPr>
              <a:solidFill>
                <a:srgbClr val="0066FF"/>
              </a:solidFill>
              <a:latin typeface="Trebuchet MS" panose="020B0603020202020204"/>
              <a:cs typeface="Trebuchet MS" panose="020B0603020202020204"/>
            </a:endParaRPr>
          </a:p>
          <a:p>
            <a:pPr marL="362585" indent="-350520">
              <a:lnSpc>
                <a:spcPct val="100000"/>
              </a:lnSpc>
              <a:buChar char="•"/>
              <a:tabLst>
                <a:tab pos="362585" algn="l"/>
                <a:tab pos="363220" algn="l"/>
              </a:tabLst>
            </a:pPr>
            <a:r>
              <a:rPr spc="-5" dirty="0">
                <a:solidFill>
                  <a:srgbClr val="0066FF"/>
                </a:solidFill>
                <a:latin typeface="Trebuchet MS" panose="020B0603020202020204"/>
                <a:cs typeface="Trebuchet MS" panose="020B0603020202020204"/>
                <a:sym typeface="+mn-ea"/>
              </a:rPr>
              <a:t>Accuracy</a:t>
            </a:r>
            <a:endParaRPr>
              <a:solidFill>
                <a:srgbClr val="0066FF"/>
              </a:solidFill>
              <a:latin typeface="Trebuchet MS" panose="020B0603020202020204"/>
              <a:cs typeface="Trebuchet MS" panose="020B0603020202020204"/>
            </a:endParaRPr>
          </a:p>
          <a:p>
            <a:pPr marL="362585" indent="-350520">
              <a:lnSpc>
                <a:spcPct val="100000"/>
              </a:lnSpc>
              <a:buChar char="•"/>
              <a:tabLst>
                <a:tab pos="362585" algn="l"/>
                <a:tab pos="363220" algn="l"/>
              </a:tabLst>
            </a:pPr>
            <a:r>
              <a:rPr spc="-5" dirty="0">
                <a:solidFill>
                  <a:srgbClr val="0066FF"/>
                </a:solidFill>
                <a:latin typeface="Trebuchet MS" panose="020B0603020202020204"/>
                <a:cs typeface="Trebuchet MS" panose="020B0603020202020204"/>
                <a:sym typeface="+mn-ea"/>
              </a:rPr>
              <a:t>Hits</a:t>
            </a:r>
            <a:r>
              <a:rPr spc="-25" dirty="0">
                <a:solidFill>
                  <a:srgbClr val="0066FF"/>
                </a:solidFill>
                <a:latin typeface="Trebuchet MS" panose="020B0603020202020204"/>
                <a:cs typeface="Trebuchet MS" panose="020B0603020202020204"/>
                <a:sym typeface="+mn-ea"/>
              </a:rPr>
              <a:t> </a:t>
            </a:r>
            <a:r>
              <a:rPr dirty="0">
                <a:solidFill>
                  <a:srgbClr val="0066FF"/>
                </a:solidFill>
                <a:latin typeface="Trebuchet MS" panose="020B0603020202020204"/>
                <a:cs typeface="Trebuchet MS" panose="020B0603020202020204"/>
                <a:sym typeface="+mn-ea"/>
              </a:rPr>
              <a:t>:</a:t>
            </a:r>
            <a:r>
              <a:rPr spc="-20" dirty="0">
                <a:solidFill>
                  <a:srgbClr val="0066FF"/>
                </a:solidFill>
                <a:latin typeface="Trebuchet MS" panose="020B0603020202020204"/>
                <a:cs typeface="Trebuchet MS" panose="020B0603020202020204"/>
                <a:sym typeface="+mn-ea"/>
              </a:rPr>
              <a:t> </a:t>
            </a:r>
            <a:r>
              <a:rPr spc="-5" dirty="0">
                <a:solidFill>
                  <a:srgbClr val="0066FF"/>
                </a:solidFill>
                <a:latin typeface="Trebuchet MS" panose="020B0603020202020204"/>
                <a:cs typeface="Trebuchet MS" panose="020B0603020202020204"/>
                <a:sym typeface="+mn-ea"/>
              </a:rPr>
              <a:t>On</a:t>
            </a:r>
            <a:r>
              <a:rPr spc="-20" dirty="0">
                <a:solidFill>
                  <a:srgbClr val="0066FF"/>
                </a:solidFill>
                <a:latin typeface="Trebuchet MS" panose="020B0603020202020204"/>
                <a:cs typeface="Trebuchet MS" panose="020B0603020202020204"/>
                <a:sym typeface="+mn-ea"/>
              </a:rPr>
              <a:t> </a:t>
            </a:r>
            <a:r>
              <a:rPr spc="-5" dirty="0">
                <a:solidFill>
                  <a:srgbClr val="0066FF"/>
                </a:solidFill>
                <a:latin typeface="Trebuchet MS" panose="020B0603020202020204"/>
                <a:cs typeface="Trebuchet MS" panose="020B0603020202020204"/>
                <a:sym typeface="+mn-ea"/>
              </a:rPr>
              <a:t>validation</a:t>
            </a:r>
            <a:r>
              <a:rPr spc="-25" dirty="0">
                <a:solidFill>
                  <a:srgbClr val="0066FF"/>
                </a:solidFill>
                <a:latin typeface="Trebuchet MS" panose="020B0603020202020204"/>
                <a:cs typeface="Trebuchet MS" panose="020B0603020202020204"/>
                <a:sym typeface="+mn-ea"/>
              </a:rPr>
              <a:t> </a:t>
            </a:r>
            <a:r>
              <a:rPr spc="-5" dirty="0">
                <a:solidFill>
                  <a:srgbClr val="0066FF"/>
                </a:solidFill>
                <a:latin typeface="Trebuchet MS" panose="020B0603020202020204"/>
                <a:cs typeface="Trebuchet MS" panose="020B0603020202020204"/>
                <a:sym typeface="+mn-ea"/>
              </a:rPr>
              <a:t>set</a:t>
            </a:r>
            <a:endParaRPr lang="en-US" spc="-5" dirty="0">
              <a:solidFill>
                <a:srgbClr val="0066FF"/>
              </a:solidFill>
              <a:latin typeface="Trebuchet MS" panose="020B0603020202020204"/>
              <a:cs typeface="Trebuchet MS" panose="020B0603020202020204"/>
              <a:sym typeface="+mn-ea"/>
            </a:endParaRPr>
          </a:p>
        </p:txBody>
      </p:sp>
      <p:graphicFrame>
        <p:nvGraphicFramePr>
          <p:cNvPr id="9" name="object 4"/>
          <p:cNvGraphicFramePr>
            <a:graphicFrameLocks noGrp="1"/>
          </p:cNvGraphicFramePr>
          <p:nvPr/>
        </p:nvGraphicFramePr>
        <p:xfrm>
          <a:off x="1599987" y="3761572"/>
          <a:ext cx="8229600" cy="2438400"/>
        </p:xfrm>
        <a:graphic>
          <a:graphicData uri="http://schemas.openxmlformats.org/drawingml/2006/table">
            <a:tbl>
              <a:tblPr firstRow="1" bandRow="1">
                <a:tableStyleId>{2D5ABB26-0587-4C30-8999-92F81FD0307C}</a:tableStyleId>
              </a:tblPr>
              <a:tblGrid>
                <a:gridCol w="2057400"/>
                <a:gridCol w="2057400"/>
                <a:gridCol w="2057400"/>
                <a:gridCol w="2057400"/>
              </a:tblGrid>
              <a:tr h="487624">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Models</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Hits@20</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Hits@50</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Hits@100</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487624">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DGCNN</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53.93</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63.34</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71.52</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487624">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SAGE</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58.23</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73.18</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73.18</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487624">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GIN</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47.89</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58.54</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66.54</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487624">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GCN</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725">
                        <a:lnSpc>
                          <a:spcPct val="100000"/>
                        </a:lnSpc>
                        <a:spcBef>
                          <a:spcPts val="595"/>
                        </a:spcBef>
                      </a:pPr>
                      <a:r>
                        <a:rPr sz="2000" spc="-5" dirty="0">
                          <a:solidFill>
                            <a:srgbClr val="0066FF"/>
                          </a:solidFill>
                          <a:latin typeface="Trebuchet MS" panose="020B0603020202020204"/>
                          <a:cs typeface="Trebuchet MS" panose="020B0603020202020204"/>
                        </a:rPr>
                        <a:t>0.4819</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67.47</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p>
                      <a:pPr marL="85090">
                        <a:lnSpc>
                          <a:spcPct val="100000"/>
                        </a:lnSpc>
                        <a:spcBef>
                          <a:spcPts val="595"/>
                        </a:spcBef>
                      </a:pPr>
                      <a:r>
                        <a:rPr sz="2000" spc="-5" dirty="0">
                          <a:solidFill>
                            <a:srgbClr val="0066FF"/>
                          </a:solidFill>
                          <a:latin typeface="Trebuchet MS" panose="020B0603020202020204"/>
                          <a:cs typeface="Trebuchet MS" panose="020B0603020202020204"/>
                        </a:rPr>
                        <a:t>67.47</a:t>
                      </a:r>
                      <a:endParaRPr sz="2000" spc="-5" dirty="0">
                        <a:solidFill>
                          <a:srgbClr val="0066FF"/>
                        </a:solidFill>
                        <a:latin typeface="Trebuchet MS" panose="020B0603020202020204"/>
                        <a:cs typeface="Trebuchet MS" panose="020B06030202020202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0477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609602"/>
            <a:ext cx="7772400" cy="461665"/>
          </a:xfrm>
          <a:prstGeom prst="rect">
            <a:avLst/>
          </a:prstGeom>
          <a:noFill/>
          <a:ln w="9525">
            <a:noFill/>
            <a:miter lim="800000"/>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panose="020B0603020202020204"/>
              </a:rPr>
              <a:t>Quantity and quality  of work </a:t>
            </a:r>
            <a:endParaRPr lang="en-US" sz="2400" dirty="0">
              <a:solidFill>
                <a:srgbClr val="FF0000"/>
              </a:solidFill>
              <a:latin typeface="Trebuchet MS" panose="020B0603020202020204"/>
            </a:endParaRPr>
          </a:p>
        </p:txBody>
      </p:sp>
      <p:graphicFrame>
        <p:nvGraphicFramePr>
          <p:cNvPr id="6" name="Content Placeholder 3"/>
          <p:cNvGraphicFramePr/>
          <p:nvPr/>
        </p:nvGraphicFramePr>
        <p:xfrm>
          <a:off x="304800" y="1143000"/>
          <a:ext cx="11381105" cy="5168265"/>
        </p:xfrm>
        <a:graphic>
          <a:graphicData uri="http://schemas.openxmlformats.org/drawingml/2006/table">
            <a:tbl>
              <a:tblPr firstRow="1" bandRow="1">
                <a:tableStyleId>{5C22544A-7EE6-4342-B048-85BDC9FD1C3A}</a:tableStyleId>
              </a:tblPr>
              <a:tblGrid>
                <a:gridCol w="609600"/>
                <a:gridCol w="3663315"/>
                <a:gridCol w="1631315"/>
                <a:gridCol w="1631950"/>
                <a:gridCol w="1922780"/>
                <a:gridCol w="1922145"/>
              </a:tblGrid>
              <a:tr h="914400">
                <a:tc>
                  <a:txBody>
                    <a:bodyPr/>
                    <a:lstStyle/>
                    <a:p>
                      <a:pPr algn="ctr"/>
                      <a:r>
                        <a:rPr lang="en-US" dirty="0">
                          <a:latin typeface="Trebuchet MS Regular" panose="020B0603020202020204" charset="0"/>
                          <a:cs typeface="Trebuchet MS Regular" panose="020B0603020202020204" charset="0"/>
                        </a:rPr>
                        <a:t>no </a:t>
                      </a:r>
                      <a:endParaRPr lang="en-US" dirty="0">
                        <a:latin typeface="Trebuchet MS Regular" panose="020B0603020202020204" charset="0"/>
                        <a:cs typeface="Trebuchet MS Regular" panose="020B0603020202020204" charset="0"/>
                      </a:endParaRPr>
                    </a:p>
                  </a:txBody>
                  <a:tcPr/>
                </a:tc>
                <a:tc>
                  <a:txBody>
                    <a:bodyPr/>
                    <a:lstStyle/>
                    <a:p>
                      <a:pPr algn="ctr"/>
                      <a:r>
                        <a:rPr lang="en-US" dirty="0">
                          <a:latin typeface="Trebuchet MS Regular" panose="020B0603020202020204" charset="0"/>
                          <a:cs typeface="Trebuchet MS Regular" panose="020B0603020202020204" charset="0"/>
                        </a:rPr>
                        <a:t>Code functionality</a:t>
                      </a:r>
                      <a:endParaRPr lang="en-US" dirty="0">
                        <a:latin typeface="Trebuchet MS Regular" panose="020B0603020202020204" charset="0"/>
                        <a:cs typeface="Trebuchet MS Regular" panose="020B0603020202020204" charset="0"/>
                      </a:endParaRPr>
                    </a:p>
                  </a:txBody>
                  <a:tcPr/>
                </a:tc>
                <a:tc>
                  <a:txBody>
                    <a:bodyPr/>
                    <a:lstStyle/>
                    <a:p>
                      <a:pPr algn="ctr"/>
                      <a:r>
                        <a:rPr lang="en-IN" dirty="0">
                          <a:latin typeface="Trebuchet MS Regular" panose="020B0603020202020204" charset="0"/>
                          <a:cs typeface="Trebuchet MS Regular" panose="020B0603020202020204" charset="0"/>
                        </a:rPr>
                        <a:t>% Complete</a:t>
                      </a:r>
                      <a:endParaRPr lang="en-IN" dirty="0">
                        <a:latin typeface="Trebuchet MS Regular" panose="020B0603020202020204" charset="0"/>
                        <a:cs typeface="Trebuchet MS Regular" panose="020B0603020202020204" charset="0"/>
                      </a:endParaRPr>
                    </a:p>
                  </a:txBody>
                  <a:tcPr/>
                </a:tc>
                <a:tc>
                  <a:txBody>
                    <a:bodyPr/>
                    <a:lstStyle/>
                    <a:p>
                      <a:pPr algn="ctr"/>
                      <a:r>
                        <a:rPr lang="en-US" dirty="0">
                          <a:latin typeface="Trebuchet MS Regular" panose="020B0603020202020204" charset="0"/>
                          <a:cs typeface="Trebuchet MS Regular" panose="020B0603020202020204" charset="0"/>
                        </a:rPr>
                        <a:t>Runs without problem  (Y/N)  </a:t>
                      </a:r>
                      <a:endParaRPr lang="en-US" dirty="0">
                        <a:latin typeface="Trebuchet MS Regular" panose="020B0603020202020204" charset="0"/>
                        <a:cs typeface="Trebuchet MS Regular" panose="020B0603020202020204" charset="0"/>
                      </a:endParaRPr>
                    </a:p>
                  </a:txBody>
                  <a:tcPr/>
                </a:tc>
                <a:tc>
                  <a:txBody>
                    <a:bodyPr/>
                    <a:lstStyle/>
                    <a:p>
                      <a:pPr algn="ctr"/>
                      <a:r>
                        <a:rPr lang="en-US" dirty="0">
                          <a:latin typeface="Trebuchet MS Regular" panose="020B0603020202020204" charset="0"/>
                          <a:cs typeface="Trebuchet MS Regular" panose="020B0603020202020204" charset="0"/>
                        </a:rPr>
                        <a:t>If there are minor issues, indicate</a:t>
                      </a:r>
                      <a:endParaRPr lang="en-US" dirty="0">
                        <a:latin typeface="Trebuchet MS Regular" panose="020B0603020202020204" charset="0"/>
                        <a:cs typeface="Trebuchet MS Regular" panose="020B0603020202020204" charset="0"/>
                      </a:endParaRPr>
                    </a:p>
                  </a:txBody>
                  <a:tcPr/>
                </a:tc>
                <a:tc>
                  <a:txBody>
                    <a:bodyPr/>
                    <a:lstStyle/>
                    <a:p>
                      <a:pPr algn="ctr"/>
                      <a:r>
                        <a:rPr lang="en-IN" dirty="0">
                          <a:latin typeface="Trebuchet MS Regular" panose="020B0603020202020204" charset="0"/>
                          <a:cs typeface="Trebuchet MS Regular" panose="020B0603020202020204" charset="0"/>
                        </a:rPr>
                        <a:t>Individual Contribution(SRN)</a:t>
                      </a:r>
                      <a:endParaRPr lang="en-IN" dirty="0">
                        <a:latin typeface="Trebuchet MS Regular" panose="020B0603020202020204" charset="0"/>
                        <a:cs typeface="Trebuchet MS Regular" panose="020B0603020202020204" charset="0"/>
                      </a:endParaRPr>
                    </a:p>
                  </a:txBody>
                  <a:tcPr/>
                </a:tc>
              </a:tr>
              <a:tr h="640080">
                <a:tc>
                  <a:txBody>
                    <a:bodyPr/>
                    <a:lstStyle/>
                    <a:p>
                      <a:pPr algn="ctr"/>
                      <a:r>
                        <a:rPr lang="en-IN">
                          <a:latin typeface="Trebuchet MS Regular" panose="020B0603020202020204" charset="0"/>
                          <a:cs typeface="Trebuchet MS Regular" panose="020B0603020202020204" charset="0"/>
                        </a:rPr>
                        <a:t>1</a:t>
                      </a:r>
                      <a:endParaRPr lang="en-IN">
                        <a:latin typeface="Trebuchet MS Regular" panose="020B0603020202020204" charset="0"/>
                        <a:cs typeface="Trebuchet MS Regular" panose="020B0603020202020204" charset="0"/>
                      </a:endParaRPr>
                    </a:p>
                  </a:txBody>
                  <a:tcPr/>
                </a:tc>
                <a:tc>
                  <a:txBody>
                    <a:bodyPr/>
                    <a:lstStyle/>
                    <a:p>
                      <a:pPr algn="ctr"/>
                      <a:r>
                        <a:rPr sz="1800" spc="-5" dirty="0">
                          <a:latin typeface="Trebuchet MS Regular" panose="020B0603020202020204" charset="0"/>
                          <a:cs typeface="Trebuchet MS Regular" panose="020B0603020202020204" charset="0"/>
                          <a:sym typeface="+mn-ea"/>
                        </a:rPr>
                        <a:t>Load</a:t>
                      </a:r>
                      <a:r>
                        <a:rPr sz="1800" spc="-25" dirty="0">
                          <a:latin typeface="Trebuchet MS Regular" panose="020B0603020202020204" charset="0"/>
                          <a:cs typeface="Trebuchet MS Regular" panose="020B0603020202020204" charset="0"/>
                          <a:sym typeface="+mn-ea"/>
                        </a:rPr>
                        <a:t> </a:t>
                      </a:r>
                      <a:r>
                        <a:rPr sz="1800" spc="-10" dirty="0">
                          <a:latin typeface="Trebuchet MS Regular" panose="020B0603020202020204" charset="0"/>
                          <a:cs typeface="Trebuchet MS Regular" panose="020B0603020202020204" charset="0"/>
                          <a:sym typeface="+mn-ea"/>
                        </a:rPr>
                        <a:t>Dataset</a:t>
                      </a:r>
                      <a:r>
                        <a:rPr sz="1800" spc="-20" dirty="0">
                          <a:latin typeface="Trebuchet MS Regular" panose="020B0603020202020204" charset="0"/>
                          <a:cs typeface="Trebuchet MS Regular" panose="020B0603020202020204" charset="0"/>
                          <a:sym typeface="+mn-ea"/>
                        </a:rPr>
                        <a:t> </a:t>
                      </a:r>
                      <a:r>
                        <a:rPr sz="1800" dirty="0">
                          <a:latin typeface="Trebuchet MS Regular" panose="020B0603020202020204" charset="0"/>
                          <a:cs typeface="Trebuchet MS Regular" panose="020B0603020202020204" charset="0"/>
                          <a:sym typeface="+mn-ea"/>
                        </a:rPr>
                        <a:t>-</a:t>
                      </a:r>
                      <a:r>
                        <a:rPr sz="1800" spc="-25" dirty="0">
                          <a:latin typeface="Trebuchet MS Regular" panose="020B0603020202020204" charset="0"/>
                          <a:cs typeface="Trebuchet MS Regular" panose="020B0603020202020204" charset="0"/>
                          <a:sym typeface="+mn-ea"/>
                        </a:rPr>
                        <a:t> </a:t>
                      </a:r>
                      <a:r>
                        <a:rPr sz="1800" spc="-10" dirty="0">
                          <a:latin typeface="Trebuchet MS Regular" panose="020B0603020202020204" charset="0"/>
                          <a:cs typeface="Trebuchet MS Regular" panose="020B0603020202020204" charset="0"/>
                          <a:sym typeface="+mn-ea"/>
                        </a:rPr>
                        <a:t>Pyg</a:t>
                      </a:r>
                      <a:r>
                        <a:rPr lang="en-IN" sz="1800" spc="-10" dirty="0">
                          <a:latin typeface="Trebuchet MS Regular" panose="020B0603020202020204" charset="0"/>
                          <a:cs typeface="Trebuchet MS Regular" panose="020B0603020202020204" charset="0"/>
                          <a:sym typeface="+mn-ea"/>
                        </a:rPr>
                        <a:t> , PreProcessing the Dataset</a:t>
                      </a:r>
                      <a:endParaRPr lang="en-IN" dirty="0">
                        <a:latin typeface="Trebuchet MS Regular" panose="020B0603020202020204" charset="0"/>
                        <a:cs typeface="Trebuchet MS Regular" panose="020B0603020202020204" charset="0"/>
                      </a:endParaRPr>
                    </a:p>
                  </a:txBody>
                  <a:tcPr/>
                </a:tc>
                <a:tc>
                  <a:txBody>
                    <a:bodyPr/>
                    <a:lstStyle/>
                    <a:p>
                      <a:pPr algn="ctr"/>
                      <a:r>
                        <a:rPr lang="en-IN" dirty="0">
                          <a:latin typeface="Trebuchet MS Regular" panose="020B0603020202020204" charset="0"/>
                          <a:cs typeface="Trebuchet MS Regular" panose="020B0603020202020204" charset="0"/>
                        </a:rPr>
                        <a:t>100</a:t>
                      </a:r>
                      <a:endParaRPr lang="en-IN" dirty="0">
                        <a:latin typeface="Trebuchet MS Regular" panose="020B0603020202020204" charset="0"/>
                        <a:cs typeface="Trebuchet MS Regular" panose="020B0603020202020204" charset="0"/>
                      </a:endParaRPr>
                    </a:p>
                  </a:txBody>
                  <a:tcPr/>
                </a:tc>
                <a:tc>
                  <a:txBody>
                    <a:bodyPr/>
                    <a:lstStyle/>
                    <a:p>
                      <a:pPr algn="ctr"/>
                      <a:r>
                        <a:rPr lang="en-IN" dirty="0">
                          <a:latin typeface="Trebuchet MS Regular" panose="020B0603020202020204" charset="0"/>
                          <a:cs typeface="Trebuchet MS Regular" panose="020B0603020202020204" charset="0"/>
                        </a:rPr>
                        <a:t>Y</a:t>
                      </a:r>
                      <a:endParaRPr lang="en-IN" dirty="0">
                        <a:latin typeface="Trebuchet MS Regular" panose="020B0603020202020204" charset="0"/>
                        <a:cs typeface="Trebuchet MS Regular" panose="020B0603020202020204" charset="0"/>
                      </a:endParaRPr>
                    </a:p>
                  </a:txBody>
                  <a:tcPr/>
                </a:tc>
                <a:tc rowSpan="6">
                  <a:txBody>
                    <a:bodyPr/>
                    <a:lstStyle/>
                    <a:p>
                      <a:pPr marL="85725" marR="197485" algn="ctr">
                        <a:lnSpc>
                          <a:spcPct val="100000"/>
                        </a:lnSpc>
                        <a:spcBef>
                          <a:spcPts val="225"/>
                        </a:spcBef>
                      </a:pPr>
                      <a:r>
                        <a:rPr sz="1800" spc="-5" dirty="0">
                          <a:latin typeface="Trebuchet MS Regular" panose="020B0603020202020204" charset="0"/>
                          <a:cs typeface="Trebuchet MS Regular" panose="020B0603020202020204" charset="0"/>
                          <a:sym typeface="+mn-ea"/>
                        </a:rPr>
                        <a:t>Google Colab </a:t>
                      </a:r>
                      <a:r>
                        <a:rPr sz="1800" spc="-10" dirty="0">
                          <a:latin typeface="Trebuchet MS Regular" panose="020B0603020202020204" charset="0"/>
                          <a:cs typeface="Trebuchet MS Regular" panose="020B0603020202020204" charset="0"/>
                          <a:sym typeface="+mn-ea"/>
                        </a:rPr>
                        <a:t>resource </a:t>
                      </a:r>
                      <a:r>
                        <a:rPr sz="1800" spc="-5" dirty="0">
                          <a:latin typeface="Trebuchet MS Regular" panose="020B0603020202020204" charset="0"/>
                          <a:cs typeface="Trebuchet MS Regular" panose="020B0603020202020204" charset="0"/>
                          <a:sym typeface="+mn-ea"/>
                        </a:rPr>
                        <a:t>limit </a:t>
                      </a:r>
                      <a:r>
                        <a:rPr sz="1800" spc="-10" dirty="0">
                          <a:latin typeface="Trebuchet MS Regular" panose="020B0603020202020204" charset="0"/>
                          <a:cs typeface="Trebuchet MS Regular" panose="020B0603020202020204" charset="0"/>
                          <a:sym typeface="+mn-ea"/>
                        </a:rPr>
                        <a:t>disallowed </a:t>
                      </a:r>
                      <a:r>
                        <a:rPr sz="1800" spc="-39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running on </a:t>
                      </a:r>
                      <a:r>
                        <a:rPr sz="1800" spc="-15" dirty="0">
                          <a:latin typeface="Trebuchet MS Regular" panose="020B0603020202020204" charset="0"/>
                          <a:cs typeface="Trebuchet MS Regular" panose="020B0603020202020204" charset="0"/>
                          <a:sym typeface="+mn-ea"/>
                        </a:rPr>
                        <a:t>entire </a:t>
                      </a:r>
                      <a:r>
                        <a:rPr sz="1800" spc="-10" dirty="0">
                          <a:latin typeface="Trebuchet MS Regular" panose="020B0603020202020204" charset="0"/>
                          <a:cs typeface="Trebuchet MS Regular" panose="020B0603020202020204" charset="0"/>
                          <a:sym typeface="+mn-ea"/>
                        </a:rPr>
                        <a:t>train, </a:t>
                      </a:r>
                      <a:r>
                        <a:rPr sz="1800" spc="-15" dirty="0">
                          <a:latin typeface="Trebuchet MS Regular" panose="020B0603020202020204" charset="0"/>
                          <a:cs typeface="Trebuchet MS Regular" panose="020B0603020202020204" charset="0"/>
                          <a:sym typeface="+mn-ea"/>
                        </a:rPr>
                        <a:t>test </a:t>
                      </a:r>
                      <a:r>
                        <a:rPr sz="1800" spc="-5" dirty="0">
                          <a:latin typeface="Trebuchet MS Regular" panose="020B0603020202020204" charset="0"/>
                          <a:cs typeface="Trebuchet MS Regular" panose="020B0603020202020204" charset="0"/>
                          <a:sym typeface="+mn-ea"/>
                        </a:rPr>
                        <a:t>or </a:t>
                      </a:r>
                      <a:r>
                        <a:rPr sz="1800" spc="-10" dirty="0">
                          <a:latin typeface="Trebuchet MS Regular" panose="020B0603020202020204" charset="0"/>
                          <a:cs typeface="Trebuchet MS Regular" panose="020B0603020202020204" charset="0"/>
                          <a:sym typeface="+mn-ea"/>
                        </a:rPr>
                        <a:t>val </a:t>
                      </a:r>
                      <a:r>
                        <a:rPr sz="1800" spc="-5" dirty="0">
                          <a:latin typeface="Trebuchet MS Regular" panose="020B0603020202020204" charset="0"/>
                          <a:cs typeface="Trebuchet MS Regular" panose="020B0603020202020204" charset="0"/>
                          <a:sym typeface="+mn-ea"/>
                        </a:rPr>
                        <a:t>split. </a:t>
                      </a:r>
                      <a:r>
                        <a:rPr sz="1800" spc="-39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Epochs </a:t>
                      </a:r>
                      <a:r>
                        <a:rPr sz="1800" spc="-10" dirty="0">
                          <a:latin typeface="Trebuchet MS Regular" panose="020B0603020202020204" charset="0"/>
                          <a:cs typeface="Trebuchet MS Regular" panose="020B0603020202020204" charset="0"/>
                          <a:sym typeface="+mn-ea"/>
                        </a:rPr>
                        <a:t>limited to </a:t>
                      </a:r>
                      <a:r>
                        <a:rPr sz="1800" dirty="0">
                          <a:latin typeface="Trebuchet MS Regular" panose="020B0603020202020204" charset="0"/>
                          <a:cs typeface="Trebuchet MS Regular" panose="020B0603020202020204" charset="0"/>
                          <a:sym typeface="+mn-ea"/>
                        </a:rPr>
                        <a:t>1 </a:t>
                      </a:r>
                      <a:r>
                        <a:rPr sz="1800" spc="-15" dirty="0">
                          <a:latin typeface="Trebuchet MS Regular" panose="020B0603020202020204" charset="0"/>
                          <a:cs typeface="Trebuchet MS Regular" panose="020B0603020202020204" charset="0"/>
                          <a:sym typeface="+mn-ea"/>
                        </a:rPr>
                        <a:t>for </a:t>
                      </a:r>
                      <a:r>
                        <a:rPr sz="1800" spc="-5" dirty="0">
                          <a:latin typeface="Trebuchet MS Regular" panose="020B0603020202020204" charset="0"/>
                          <a:cs typeface="Trebuchet MS Regular" panose="020B0603020202020204" charset="0"/>
                          <a:sym typeface="+mn-ea"/>
                        </a:rPr>
                        <a:t>submission </a:t>
                      </a:r>
                      <a:r>
                        <a:rPr sz="1800"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purpose</a:t>
                      </a:r>
                      <a:r>
                        <a:rPr sz="1800" spc="-10"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due</a:t>
                      </a:r>
                      <a:r>
                        <a:rPr sz="1800" spc="-10" dirty="0">
                          <a:latin typeface="Trebuchet MS Regular" panose="020B0603020202020204" charset="0"/>
                          <a:cs typeface="Trebuchet MS Regular" panose="020B0603020202020204" charset="0"/>
                          <a:sym typeface="+mn-ea"/>
                        </a:rPr>
                        <a:t> to</a:t>
                      </a:r>
                      <a:r>
                        <a:rPr sz="1800" spc="-5" dirty="0">
                          <a:latin typeface="Trebuchet MS Regular" panose="020B0603020202020204" charset="0"/>
                          <a:cs typeface="Trebuchet MS Regular" panose="020B0603020202020204" charset="0"/>
                          <a:sym typeface="+mn-ea"/>
                        </a:rPr>
                        <a:t> same</a:t>
                      </a:r>
                      <a:r>
                        <a:rPr sz="1800" spc="-10" dirty="0">
                          <a:latin typeface="Trebuchet MS Regular" panose="020B0603020202020204" charset="0"/>
                          <a:cs typeface="Trebuchet MS Regular" panose="020B0603020202020204" charset="0"/>
                          <a:sym typeface="+mn-ea"/>
                        </a:rPr>
                        <a:t> reason.</a:t>
                      </a:r>
                      <a:endParaRPr lang="en-IN" dirty="0">
                        <a:latin typeface="Trebuchet MS Regular" panose="020B0603020202020204" charset="0"/>
                        <a:cs typeface="Trebuchet MS Regular" panose="020B0603020202020204" charset="0"/>
                      </a:endParaRPr>
                    </a:p>
                  </a:txBody>
                  <a:tcPr/>
                </a:tc>
                <a:tc>
                  <a:txBody>
                    <a:bodyPr/>
                    <a:lstStyle/>
                    <a:p>
                      <a:pPr algn="ctr"/>
                      <a:r>
                        <a:rPr lang="en-IN" dirty="0">
                          <a:latin typeface="Trebuchet MS Regular" panose="020B0603020202020204" charset="0"/>
                          <a:cs typeface="Trebuchet MS Regular" panose="020B0603020202020204" charset="0"/>
                        </a:rPr>
                        <a:t>PES2UG20CS569,PES2UG20CS903</a:t>
                      </a:r>
                      <a:endParaRPr lang="en-IN" dirty="0">
                        <a:latin typeface="Trebuchet MS Regular" panose="020B0603020202020204" charset="0"/>
                        <a:cs typeface="Trebuchet MS Regular" panose="020B0603020202020204" charset="0"/>
                      </a:endParaRPr>
                    </a:p>
                  </a:txBody>
                  <a:tcPr/>
                </a:tc>
              </a:tr>
              <a:tr h="640080">
                <a:tc>
                  <a:txBody>
                    <a:bodyPr/>
                    <a:lstStyle/>
                    <a:p>
                      <a:pPr algn="ctr"/>
                      <a:r>
                        <a:rPr lang="en-IN" dirty="0">
                          <a:latin typeface="Trebuchet MS Regular" panose="020B0603020202020204" charset="0"/>
                          <a:cs typeface="Trebuchet MS Regular" panose="020B0603020202020204" charset="0"/>
                        </a:rPr>
                        <a:t>2</a:t>
                      </a:r>
                      <a:endParaRPr lang="en-IN" dirty="0">
                        <a:latin typeface="Trebuchet MS Regular" panose="020B0603020202020204" charset="0"/>
                        <a:cs typeface="Trebuchet MS Regular" panose="020B0603020202020204" charset="0"/>
                      </a:endParaRPr>
                    </a:p>
                  </a:txBody>
                  <a:tcPr/>
                </a:tc>
                <a:tc>
                  <a:txBody>
                    <a:bodyPr/>
                    <a:lstStyle/>
                    <a:p>
                      <a:pPr algn="ctr"/>
                      <a:r>
                        <a:rPr sz="1800" spc="-5" dirty="0">
                          <a:latin typeface="Trebuchet MS Regular" panose="020B0603020202020204" charset="0"/>
                          <a:cs typeface="Trebuchet MS Regular" panose="020B0603020202020204" charset="0"/>
                          <a:sym typeface="+mn-ea"/>
                        </a:rPr>
                        <a:t>DGCNN</a:t>
                      </a:r>
                      <a:r>
                        <a:rPr sz="1800" spc="-4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Model</a:t>
                      </a:r>
                      <a:r>
                        <a:rPr lang="en-IN" sz="1800" spc="-5" dirty="0">
                          <a:latin typeface="Trebuchet MS Regular" panose="020B0603020202020204" charset="0"/>
                          <a:cs typeface="Trebuchet MS Regular" panose="020B0603020202020204" charset="0"/>
                          <a:sym typeface="+mn-ea"/>
                        </a:rPr>
                        <a:t> With Evaluation,</a:t>
                      </a:r>
                      <a:endParaRPr sz="1800">
                        <a:latin typeface="Trebuchet MS Regular" panose="020B0603020202020204" charset="0"/>
                        <a:cs typeface="Trebuchet MS Regular" panose="020B0603020202020204" charset="0"/>
                      </a:endParaRPr>
                    </a:p>
                    <a:p>
                      <a:pPr algn="ctr"/>
                      <a:r>
                        <a:rPr lang="en-IN">
                          <a:latin typeface="Trebuchet MS Regular" panose="020B0603020202020204" charset="0"/>
                          <a:cs typeface="Trebuchet MS Regular" panose="020B0603020202020204" charset="0"/>
                        </a:rPr>
                        <a:t>Visualizing the dataset</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100</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Y</a:t>
                      </a:r>
                      <a:endParaRPr lang="en-IN">
                        <a:latin typeface="Trebuchet MS Regular" panose="020B0603020202020204" charset="0"/>
                        <a:cs typeface="Trebuchet MS Regular" panose="020B0603020202020204" charset="0"/>
                      </a:endParaRPr>
                    </a:p>
                  </a:txBody>
                  <a:tcPr/>
                </a:tc>
                <a:tc vMerge="1">
                  <a:tcPr/>
                </a:tc>
                <a:tc>
                  <a:txBody>
                    <a:bodyPr/>
                    <a:lstStyle/>
                    <a:p>
                      <a:pPr algn="ctr"/>
                      <a:r>
                        <a:rPr lang="en-IN">
                          <a:latin typeface="Trebuchet MS Regular" panose="020B0603020202020204" charset="0"/>
                          <a:cs typeface="Trebuchet MS Regular" panose="020B0603020202020204" charset="0"/>
                        </a:rPr>
                        <a:t>PES2UG20CS815</a:t>
                      </a:r>
                      <a:endParaRPr lang="en-IN">
                        <a:latin typeface="Trebuchet MS Regular" panose="020B0603020202020204" charset="0"/>
                        <a:cs typeface="Trebuchet MS Regular" panose="020B0603020202020204" charset="0"/>
                      </a:endParaRPr>
                    </a:p>
                  </a:txBody>
                  <a:tcPr/>
                </a:tc>
              </a:tr>
              <a:tr h="662940">
                <a:tc>
                  <a:txBody>
                    <a:bodyPr/>
                    <a:lstStyle/>
                    <a:p>
                      <a:pPr algn="ctr"/>
                      <a:r>
                        <a:rPr lang="en-IN" dirty="0">
                          <a:latin typeface="Trebuchet MS Regular" panose="020B0603020202020204" charset="0"/>
                          <a:cs typeface="Trebuchet MS Regular" panose="020B0603020202020204" charset="0"/>
                        </a:rPr>
                        <a:t>3</a:t>
                      </a:r>
                      <a:endParaRPr lang="en-IN" dirty="0">
                        <a:latin typeface="Trebuchet MS Regular" panose="020B0603020202020204" charset="0"/>
                        <a:cs typeface="Trebuchet MS Regular" panose="020B0603020202020204" charset="0"/>
                      </a:endParaRPr>
                    </a:p>
                  </a:txBody>
                  <a:tcPr/>
                </a:tc>
                <a:tc>
                  <a:txBody>
                    <a:bodyPr/>
                    <a:lstStyle/>
                    <a:p>
                      <a:pPr algn="ctr"/>
                      <a:r>
                        <a:rPr sz="1800" spc="-5" dirty="0">
                          <a:latin typeface="Trebuchet MS Regular" panose="020B0603020202020204" charset="0"/>
                          <a:cs typeface="Trebuchet MS Regular" panose="020B0603020202020204" charset="0"/>
                          <a:sym typeface="+mn-ea"/>
                        </a:rPr>
                        <a:t>GCN</a:t>
                      </a:r>
                      <a:r>
                        <a:rPr sz="1800" spc="-4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Model</a:t>
                      </a:r>
                      <a:r>
                        <a:rPr lang="en-IN" sz="1800" spc="-5" dirty="0">
                          <a:latin typeface="Trebuchet MS Regular" panose="020B0603020202020204" charset="0"/>
                          <a:cs typeface="Trebuchet MS Regular" panose="020B0603020202020204" charset="0"/>
                          <a:sym typeface="+mn-ea"/>
                        </a:rPr>
                        <a:t> With Evaluation , Train Set Model</a:t>
                      </a:r>
                      <a:endParaRPr lang="en-IN" dirty="0">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100</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Y</a:t>
                      </a:r>
                      <a:endParaRPr lang="en-IN">
                        <a:latin typeface="Trebuchet MS Regular" panose="020B0603020202020204" charset="0"/>
                        <a:cs typeface="Trebuchet MS Regular" panose="020B0603020202020204" charset="0"/>
                      </a:endParaRPr>
                    </a:p>
                  </a:txBody>
                  <a:tcPr/>
                </a:tc>
                <a:tc vMerge="1">
                  <a:tcPr/>
                </a:tc>
                <a:tc>
                  <a:txBody>
                    <a:bodyPr/>
                    <a:lstStyle/>
                    <a:p>
                      <a:pPr algn="ctr"/>
                      <a:r>
                        <a:rPr lang="en-IN" dirty="0">
                          <a:latin typeface="Trebuchet MS Regular" panose="020B0603020202020204" charset="0"/>
                          <a:cs typeface="Trebuchet MS Regular" panose="020B0603020202020204" charset="0"/>
                        </a:rPr>
                        <a:t>PES2UG20CS569</a:t>
                      </a:r>
                      <a:endParaRPr lang="en-IN" dirty="0">
                        <a:latin typeface="Trebuchet MS Regular" panose="020B0603020202020204" charset="0"/>
                        <a:cs typeface="Trebuchet MS Regular" panose="020B0603020202020204" charset="0"/>
                      </a:endParaRPr>
                    </a:p>
                  </a:txBody>
                  <a:tcPr/>
                </a:tc>
              </a:tr>
              <a:tr h="677545">
                <a:tc>
                  <a:txBody>
                    <a:bodyPr/>
                    <a:lstStyle/>
                    <a:p>
                      <a:pPr algn="ctr"/>
                      <a:r>
                        <a:rPr lang="en-IN">
                          <a:latin typeface="Trebuchet MS Regular" panose="020B0603020202020204" charset="0"/>
                          <a:cs typeface="Trebuchet MS Regular" panose="020B0603020202020204" charset="0"/>
                        </a:rPr>
                        <a:t>4</a:t>
                      </a:r>
                      <a:endParaRPr lang="en-IN">
                        <a:latin typeface="Trebuchet MS Regular" panose="020B0603020202020204" charset="0"/>
                        <a:cs typeface="Trebuchet MS Regular" panose="020B0603020202020204" charset="0"/>
                      </a:endParaRPr>
                    </a:p>
                  </a:txBody>
                  <a:tcPr/>
                </a:tc>
                <a:tc>
                  <a:txBody>
                    <a:bodyPr/>
                    <a:lstStyle/>
                    <a:p>
                      <a:pPr algn="ctr"/>
                      <a:r>
                        <a:rPr sz="1800" spc="-10" dirty="0">
                          <a:latin typeface="Trebuchet MS Regular" panose="020B0603020202020204" charset="0"/>
                          <a:cs typeface="Trebuchet MS Regular" panose="020B0603020202020204" charset="0"/>
                          <a:sym typeface="+mn-ea"/>
                        </a:rPr>
                        <a:t>SAGE</a:t>
                      </a:r>
                      <a:r>
                        <a:rPr sz="1800" spc="-4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Model</a:t>
                      </a:r>
                      <a:r>
                        <a:rPr lang="en-IN" sz="1800" spc="-5" dirty="0">
                          <a:latin typeface="Trebuchet MS Regular" panose="020B0603020202020204" charset="0"/>
                          <a:cs typeface="Trebuchet MS Regular" panose="020B0603020202020204" charset="0"/>
                          <a:sym typeface="+mn-ea"/>
                        </a:rPr>
                        <a:t>With Evaluation , Test Set Model</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100</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Y</a:t>
                      </a:r>
                      <a:endParaRPr lang="en-IN">
                        <a:latin typeface="Trebuchet MS Regular" panose="020B0603020202020204" charset="0"/>
                        <a:cs typeface="Trebuchet MS Regular" panose="020B0603020202020204" charset="0"/>
                      </a:endParaRPr>
                    </a:p>
                  </a:txBody>
                  <a:tcPr/>
                </a:tc>
                <a:tc vMerge="1">
                  <a:tcPr/>
                </a:tc>
                <a:tc>
                  <a:txBody>
                    <a:bodyPr/>
                    <a:lstStyle/>
                    <a:p>
                      <a:pPr algn="ctr"/>
                      <a:r>
                        <a:rPr lang="en-IN" dirty="0">
                          <a:latin typeface="Trebuchet MS Regular" panose="020B0603020202020204" charset="0"/>
                          <a:cs typeface="Trebuchet MS Regular" panose="020B0603020202020204" charset="0"/>
                        </a:rPr>
                        <a:t>PES2UG20CS903</a:t>
                      </a:r>
                      <a:endParaRPr lang="en-IN" dirty="0">
                        <a:latin typeface="Trebuchet MS Regular" panose="020B0603020202020204" charset="0"/>
                        <a:cs typeface="Trebuchet MS Regular" panose="020B0603020202020204" charset="0"/>
                      </a:endParaRPr>
                    </a:p>
                  </a:txBody>
                  <a:tcPr/>
                </a:tc>
              </a:tr>
              <a:tr h="718820">
                <a:tc>
                  <a:txBody>
                    <a:bodyPr/>
                    <a:lstStyle/>
                    <a:p>
                      <a:pPr algn="ctr"/>
                      <a:r>
                        <a:rPr lang="en-IN">
                          <a:latin typeface="Trebuchet MS Regular" panose="020B0603020202020204" charset="0"/>
                          <a:cs typeface="Trebuchet MS Regular" panose="020B0603020202020204" charset="0"/>
                        </a:rPr>
                        <a:t>5</a:t>
                      </a:r>
                      <a:endParaRPr lang="en-IN">
                        <a:latin typeface="Trebuchet MS Regular" panose="020B0603020202020204" charset="0"/>
                        <a:cs typeface="Trebuchet MS Regular" panose="020B0603020202020204" charset="0"/>
                      </a:endParaRPr>
                    </a:p>
                  </a:txBody>
                  <a:tcPr/>
                </a:tc>
                <a:tc>
                  <a:txBody>
                    <a:bodyPr/>
                    <a:lstStyle/>
                    <a:p>
                      <a:pPr algn="ctr"/>
                      <a:r>
                        <a:rPr sz="1800" spc="-5" dirty="0">
                          <a:latin typeface="Trebuchet MS Regular" panose="020B0603020202020204" charset="0"/>
                          <a:cs typeface="Trebuchet MS Regular" panose="020B0603020202020204" charset="0"/>
                          <a:sym typeface="+mn-ea"/>
                        </a:rPr>
                        <a:t>GIN</a:t>
                      </a:r>
                      <a:r>
                        <a:rPr sz="1800" spc="-4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Model</a:t>
                      </a:r>
                      <a:r>
                        <a:rPr lang="en-IN" sz="1800" spc="-5" dirty="0">
                          <a:latin typeface="Trebuchet MS Regular" panose="020B0603020202020204" charset="0"/>
                          <a:cs typeface="Trebuchet MS Regular" panose="020B0603020202020204" charset="0"/>
                          <a:sym typeface="+mn-ea"/>
                        </a:rPr>
                        <a:t> With Evaluation , </a:t>
                      </a:r>
                      <a:endParaRPr sz="1800">
                        <a:latin typeface="Trebuchet MS Regular" panose="020B0603020202020204" charset="0"/>
                        <a:cs typeface="Trebuchet MS Regular" panose="020B0603020202020204" charset="0"/>
                      </a:endParaRPr>
                    </a:p>
                    <a:p>
                      <a:pPr algn="ctr"/>
                      <a:r>
                        <a:rPr lang="en-IN" sz="1800">
                          <a:latin typeface="Trebuchet MS Regular" panose="020B0603020202020204" charset="0"/>
                          <a:cs typeface="Trebuchet MS Regular" panose="020B0603020202020204" charset="0"/>
                        </a:rPr>
                        <a:t>Test Multiple Models</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100</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Y</a:t>
                      </a:r>
                      <a:endParaRPr lang="en-IN">
                        <a:latin typeface="Trebuchet MS Regular" panose="020B0603020202020204" charset="0"/>
                        <a:cs typeface="Trebuchet MS Regular" panose="020B0603020202020204" charset="0"/>
                      </a:endParaRPr>
                    </a:p>
                  </a:txBody>
                  <a:tcPr/>
                </a:tc>
                <a:tc vMerge="1">
                  <a:tcPr/>
                </a:tc>
                <a:tc>
                  <a:txBody>
                    <a:bodyPr/>
                    <a:lstStyle/>
                    <a:p>
                      <a:pPr algn="ctr"/>
                      <a:r>
                        <a:rPr lang="en-IN" dirty="0">
                          <a:latin typeface="Trebuchet MS Regular" panose="020B0603020202020204" charset="0"/>
                          <a:cs typeface="Trebuchet MS Regular" panose="020B0603020202020204" charset="0"/>
                        </a:rPr>
                        <a:t>PES2UG20CS907</a:t>
                      </a:r>
                      <a:endParaRPr lang="en-IN" dirty="0">
                        <a:latin typeface="Trebuchet MS Regular" panose="020B0603020202020204" charset="0"/>
                        <a:cs typeface="Trebuchet MS Regular" panose="020B0603020202020204" charset="0"/>
                      </a:endParaRPr>
                    </a:p>
                  </a:txBody>
                  <a:tcPr/>
                </a:tc>
              </a:tr>
              <a:tr h="640080">
                <a:tc>
                  <a:txBody>
                    <a:bodyPr/>
                    <a:lstStyle/>
                    <a:p>
                      <a:pPr algn="ctr"/>
                      <a:r>
                        <a:rPr lang="en-IN">
                          <a:latin typeface="Trebuchet MS Regular" panose="020B0603020202020204" charset="0"/>
                          <a:cs typeface="Trebuchet MS Regular" panose="020B0603020202020204" charset="0"/>
                        </a:rPr>
                        <a:t>6</a:t>
                      </a:r>
                      <a:endParaRPr lang="en-IN">
                        <a:latin typeface="Trebuchet MS Regular" panose="020B0603020202020204" charset="0"/>
                        <a:cs typeface="Trebuchet MS Regular" panose="020B0603020202020204" charset="0"/>
                      </a:endParaRPr>
                    </a:p>
                  </a:txBody>
                  <a:tcPr/>
                </a:tc>
                <a:tc>
                  <a:txBody>
                    <a:bodyPr/>
                    <a:lstStyle/>
                    <a:p>
                      <a:pPr algn="ctr"/>
                      <a:r>
                        <a:rPr sz="1800" spc="-15" dirty="0">
                          <a:latin typeface="Trebuchet MS Regular" panose="020B0603020202020204" charset="0"/>
                          <a:cs typeface="Trebuchet MS Regular" panose="020B0603020202020204" charset="0"/>
                          <a:sym typeface="+mn-ea"/>
                        </a:rPr>
                        <a:t>Evaluation </a:t>
                      </a:r>
                      <a:r>
                        <a:rPr sz="1800" dirty="0">
                          <a:latin typeface="Trebuchet MS Regular" panose="020B0603020202020204" charset="0"/>
                          <a:cs typeface="Trebuchet MS Regular" panose="020B0603020202020204" charset="0"/>
                          <a:sym typeface="+mn-ea"/>
                        </a:rPr>
                        <a:t>-</a:t>
                      </a:r>
                      <a:r>
                        <a:rPr sz="1800" spc="-15"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Hits,</a:t>
                      </a:r>
                      <a:r>
                        <a:rPr sz="1800" spc="-10" dirty="0">
                          <a:latin typeface="Trebuchet MS Regular" panose="020B0603020202020204" charset="0"/>
                          <a:cs typeface="Trebuchet MS Regular" panose="020B0603020202020204" charset="0"/>
                          <a:sym typeface="+mn-ea"/>
                        </a:rPr>
                        <a:t> </a:t>
                      </a:r>
                      <a:r>
                        <a:rPr sz="1800" spc="-5" dirty="0">
                          <a:latin typeface="Trebuchet MS Regular" panose="020B0603020202020204" charset="0"/>
                          <a:cs typeface="Trebuchet MS Regular" panose="020B0603020202020204" charset="0"/>
                          <a:sym typeface="+mn-ea"/>
                        </a:rPr>
                        <a:t>MRR,</a:t>
                      </a:r>
                      <a:r>
                        <a:rPr sz="1800" spc="-15" dirty="0">
                          <a:latin typeface="Trebuchet MS Regular" panose="020B0603020202020204" charset="0"/>
                          <a:cs typeface="Trebuchet MS Regular" panose="020B0603020202020204" charset="0"/>
                          <a:sym typeface="+mn-ea"/>
                        </a:rPr>
                        <a:t> AUC</a:t>
                      </a:r>
                      <a:r>
                        <a:rPr lang="en-IN" sz="1800" spc="-15" dirty="0">
                          <a:latin typeface="Trebuchet MS Regular" panose="020B0603020202020204" charset="0"/>
                          <a:cs typeface="Trebuchet MS Regular" panose="020B0603020202020204" charset="0"/>
                          <a:sym typeface="+mn-ea"/>
                        </a:rPr>
                        <a:t>. , Sealing the dataset </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100</a:t>
                      </a:r>
                      <a:endParaRPr lang="en-IN">
                        <a:latin typeface="Trebuchet MS Regular" panose="020B0603020202020204" charset="0"/>
                        <a:cs typeface="Trebuchet MS Regular" panose="020B0603020202020204" charset="0"/>
                      </a:endParaRPr>
                    </a:p>
                  </a:txBody>
                  <a:tcPr/>
                </a:tc>
                <a:tc>
                  <a:txBody>
                    <a:bodyPr/>
                    <a:lstStyle/>
                    <a:p>
                      <a:pPr algn="ctr"/>
                      <a:r>
                        <a:rPr lang="en-IN">
                          <a:latin typeface="Trebuchet MS Regular" panose="020B0603020202020204" charset="0"/>
                          <a:cs typeface="Trebuchet MS Regular" panose="020B0603020202020204" charset="0"/>
                        </a:rPr>
                        <a:t>Y</a:t>
                      </a:r>
                      <a:endParaRPr lang="en-IN">
                        <a:latin typeface="Trebuchet MS Regular" panose="020B0603020202020204" charset="0"/>
                        <a:cs typeface="Trebuchet MS Regular" panose="020B0603020202020204" charset="0"/>
                      </a:endParaRPr>
                    </a:p>
                  </a:txBody>
                  <a:tcPr/>
                </a:tc>
                <a:tc vMerge="1">
                  <a:tcPr/>
                </a:tc>
                <a:tc>
                  <a:txBody>
                    <a:bodyPr/>
                    <a:lstStyle/>
                    <a:p>
                      <a:pPr algn="ctr"/>
                      <a:r>
                        <a:rPr lang="en-IN" dirty="0">
                          <a:latin typeface="Trebuchet MS Regular" panose="020B0603020202020204" charset="0"/>
                          <a:cs typeface="Trebuchet MS Regular" panose="020B0603020202020204" charset="0"/>
                        </a:rPr>
                        <a:t>PES2UG20CS815,PES2UG20CS907</a:t>
                      </a:r>
                      <a:endParaRPr lang="en-IN" dirty="0">
                        <a:latin typeface="Trebuchet MS Regular" panose="020B0603020202020204" charset="0"/>
                        <a:cs typeface="Trebuchet MS Regular" panose="020B0603020202020204" charset="0"/>
                      </a:endParaRPr>
                    </a:p>
                  </a:txBody>
                  <a:tcPr/>
                </a:tc>
              </a:tr>
            </a:tbl>
          </a:graphicData>
        </a:graphic>
      </p:graphicFrame>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
        <p:nvSpPr>
          <p:cNvPr id="5"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Top few learning  </a:t>
            </a:r>
            <a:endParaRPr lang="en-US" sz="2400" dirty="0">
              <a:solidFill>
                <a:srgbClr val="FF0000"/>
              </a:solidFill>
              <a:latin typeface="Trebuchet MS" panose="020B0603020202020204" pitchFamily="34" charset="0"/>
            </a:endParaRPr>
          </a:p>
        </p:txBody>
      </p:sp>
      <p:graphicFrame>
        <p:nvGraphicFramePr>
          <p:cNvPr id="6" name="Content Placeholder 7"/>
          <p:cNvGraphicFramePr/>
          <p:nvPr/>
        </p:nvGraphicFramePr>
        <p:xfrm>
          <a:off x="337351" y="2286000"/>
          <a:ext cx="11390051" cy="3302000"/>
        </p:xfrm>
        <a:graphic>
          <a:graphicData uri="http://schemas.openxmlformats.org/drawingml/2006/table">
            <a:tbl>
              <a:tblPr firstRow="1" bandRow="1">
                <a:tableStyleId>{5C22544A-7EE6-4342-B048-85BDC9FD1C3A}</a:tableStyleId>
              </a:tblPr>
              <a:tblGrid>
                <a:gridCol w="974332"/>
                <a:gridCol w="10415719"/>
              </a:tblGrid>
              <a:tr h="370840">
                <a:tc>
                  <a:txBody>
                    <a:bodyPr/>
                    <a:lstStyle/>
                    <a:p>
                      <a:r>
                        <a:rPr lang="en-IN" dirty="0"/>
                        <a:t>Serial </a:t>
                      </a:r>
                      <a:endParaRPr lang="en-IN" dirty="0"/>
                    </a:p>
                    <a:p>
                      <a:r>
                        <a:rPr lang="en-IN" dirty="0"/>
                        <a:t>No </a:t>
                      </a:r>
                      <a:endParaRPr lang="en-IN" dirty="0"/>
                    </a:p>
                  </a:txBody>
                  <a:tcPr/>
                </a:tc>
                <a:tc>
                  <a:txBody>
                    <a:bodyPr/>
                    <a:lstStyle/>
                    <a:p>
                      <a:r>
                        <a:rPr lang="en-IN" dirty="0"/>
                        <a:t>Top learning in this project </a:t>
                      </a:r>
                      <a:endParaRPr lang="en-IN" dirty="0"/>
                    </a:p>
                  </a:txBody>
                  <a:tcPr/>
                </a:tc>
              </a:tr>
              <a:tr h="370840">
                <a:tc>
                  <a:txBody>
                    <a:bodyPr/>
                    <a:lstStyle/>
                    <a:p>
                      <a:r>
                        <a:rPr lang="en-IN" dirty="0"/>
                        <a:t>1</a:t>
                      </a:r>
                      <a:endParaRPr lang="en-IN" dirty="0"/>
                    </a:p>
                  </a:txBody>
                  <a:tcPr/>
                </a:tc>
                <a:tc>
                  <a:txBody>
                    <a:bodyPr/>
                    <a:lstStyle/>
                    <a:p>
                      <a:r>
                        <a:rPr sz="1800" spc="-10" dirty="0">
                          <a:latin typeface="Calibri"/>
                          <a:cs typeface="Calibri"/>
                          <a:sym typeface="+mn-ea"/>
                        </a:rPr>
                        <a:t>Given</a:t>
                      </a:r>
                      <a:r>
                        <a:rPr sz="1800" spc="-5" dirty="0">
                          <a:latin typeface="Calibri"/>
                          <a:cs typeface="Calibri"/>
                          <a:sym typeface="+mn-ea"/>
                        </a:rPr>
                        <a:t> the</a:t>
                      </a:r>
                      <a:r>
                        <a:rPr sz="1800" dirty="0">
                          <a:latin typeface="Calibri"/>
                          <a:cs typeface="Calibri"/>
                          <a:sym typeface="+mn-ea"/>
                        </a:rPr>
                        <a:t> </a:t>
                      </a:r>
                      <a:r>
                        <a:rPr sz="1800" spc="-15" dirty="0">
                          <a:latin typeface="Calibri"/>
                          <a:cs typeface="Calibri"/>
                          <a:sym typeface="+mn-ea"/>
                        </a:rPr>
                        <a:t>different</a:t>
                      </a:r>
                      <a:r>
                        <a:rPr sz="1800" dirty="0">
                          <a:latin typeface="Calibri"/>
                          <a:cs typeface="Calibri"/>
                          <a:sym typeface="+mn-ea"/>
                        </a:rPr>
                        <a:t> </a:t>
                      </a:r>
                      <a:r>
                        <a:rPr sz="1800" spc="-10" dirty="0">
                          <a:latin typeface="Calibri"/>
                          <a:cs typeface="Calibri"/>
                          <a:sym typeface="+mn-ea"/>
                        </a:rPr>
                        <a:t>techniques</a:t>
                      </a:r>
                      <a:r>
                        <a:rPr sz="1800" dirty="0">
                          <a:latin typeface="Calibri"/>
                          <a:cs typeface="Calibri"/>
                          <a:sym typeface="+mn-ea"/>
                        </a:rPr>
                        <a:t> and </a:t>
                      </a:r>
                      <a:r>
                        <a:rPr sz="1800" spc="-10" dirty="0">
                          <a:latin typeface="Calibri"/>
                          <a:cs typeface="Calibri"/>
                          <a:sym typeface="+mn-ea"/>
                        </a:rPr>
                        <a:t>implementations</a:t>
                      </a:r>
                      <a:r>
                        <a:rPr sz="1800" dirty="0">
                          <a:latin typeface="Calibri"/>
                          <a:cs typeface="Calibri"/>
                          <a:sym typeface="+mn-ea"/>
                        </a:rPr>
                        <a:t> </a:t>
                      </a:r>
                      <a:r>
                        <a:rPr sz="1800" spc="-5" dirty="0">
                          <a:latin typeface="Calibri"/>
                          <a:cs typeface="Calibri"/>
                          <a:sym typeface="+mn-ea"/>
                        </a:rPr>
                        <a:t>of</a:t>
                      </a:r>
                      <a:r>
                        <a:rPr sz="1800" dirty="0">
                          <a:latin typeface="Calibri"/>
                          <a:cs typeface="Calibri"/>
                          <a:sym typeface="+mn-ea"/>
                        </a:rPr>
                        <a:t> </a:t>
                      </a:r>
                      <a:r>
                        <a:rPr sz="1800" spc="-5" dirty="0">
                          <a:latin typeface="Calibri"/>
                          <a:cs typeface="Calibri"/>
                          <a:sym typeface="+mn-ea"/>
                        </a:rPr>
                        <a:t>Link</a:t>
                      </a:r>
                      <a:r>
                        <a:rPr sz="1800" dirty="0">
                          <a:latin typeface="Calibri"/>
                          <a:cs typeface="Calibri"/>
                          <a:sym typeface="+mn-ea"/>
                        </a:rPr>
                        <a:t> </a:t>
                      </a:r>
                      <a:r>
                        <a:rPr sz="1800" spc="-10" dirty="0">
                          <a:latin typeface="Calibri"/>
                          <a:cs typeface="Calibri"/>
                          <a:sym typeface="+mn-ea"/>
                        </a:rPr>
                        <a:t>Prediction</a:t>
                      </a:r>
                      <a:r>
                        <a:rPr sz="1800" dirty="0">
                          <a:latin typeface="Calibri"/>
                          <a:cs typeface="Calibri"/>
                          <a:sym typeface="+mn-ea"/>
                        </a:rPr>
                        <a:t> -</a:t>
                      </a:r>
                      <a:r>
                        <a:rPr sz="1800" spc="-5" dirty="0">
                          <a:latin typeface="Calibri"/>
                          <a:cs typeface="Calibri"/>
                          <a:sym typeface="+mn-ea"/>
                        </a:rPr>
                        <a:t> </a:t>
                      </a:r>
                      <a:r>
                        <a:rPr sz="1800" spc="-10" dirty="0">
                          <a:latin typeface="Calibri"/>
                          <a:cs typeface="Calibri"/>
                          <a:sym typeface="+mn-ea"/>
                        </a:rPr>
                        <a:t>GraphSAGE,</a:t>
                      </a:r>
                      <a:r>
                        <a:rPr sz="1800" dirty="0">
                          <a:latin typeface="Calibri"/>
                          <a:cs typeface="Calibri"/>
                          <a:sym typeface="+mn-ea"/>
                        </a:rPr>
                        <a:t> </a:t>
                      </a:r>
                      <a:r>
                        <a:rPr sz="1800" spc="-5" dirty="0">
                          <a:latin typeface="Calibri"/>
                          <a:cs typeface="Calibri"/>
                          <a:sym typeface="+mn-ea"/>
                        </a:rPr>
                        <a:t>GCN</a:t>
                      </a:r>
                      <a:r>
                        <a:rPr sz="1800" dirty="0">
                          <a:latin typeface="Calibri"/>
                          <a:cs typeface="Calibri"/>
                          <a:sym typeface="+mn-ea"/>
                        </a:rPr>
                        <a:t> , </a:t>
                      </a:r>
                      <a:r>
                        <a:rPr sz="1800" spc="-5" dirty="0">
                          <a:latin typeface="Calibri"/>
                          <a:cs typeface="Calibri"/>
                          <a:sym typeface="+mn-ea"/>
                        </a:rPr>
                        <a:t>DGCNN,</a:t>
                      </a:r>
                      <a:r>
                        <a:rPr sz="1800" dirty="0">
                          <a:latin typeface="Calibri"/>
                          <a:cs typeface="Calibri"/>
                          <a:sym typeface="+mn-ea"/>
                        </a:rPr>
                        <a:t> </a:t>
                      </a:r>
                      <a:r>
                        <a:rPr sz="1800" spc="-5" dirty="0">
                          <a:latin typeface="Calibri"/>
                          <a:cs typeface="Calibri"/>
                          <a:sym typeface="+mn-ea"/>
                        </a:rPr>
                        <a:t>GIN</a:t>
                      </a:r>
                      <a:r>
                        <a:rPr sz="1800" dirty="0">
                          <a:latin typeface="Calibri"/>
                          <a:cs typeface="Calibri"/>
                          <a:sym typeface="+mn-ea"/>
                        </a:rPr>
                        <a:t> – </a:t>
                      </a:r>
                      <a:r>
                        <a:rPr sz="1800" spc="-390" dirty="0">
                          <a:latin typeface="Calibri"/>
                          <a:cs typeface="Calibri"/>
                          <a:sym typeface="+mn-ea"/>
                        </a:rPr>
                        <a:t> </a:t>
                      </a:r>
                      <a:r>
                        <a:rPr sz="1800" spc="-10" dirty="0">
                          <a:latin typeface="Calibri"/>
                          <a:cs typeface="Calibri"/>
                          <a:sym typeface="+mn-ea"/>
                        </a:rPr>
                        <a:t>Putting</a:t>
                      </a:r>
                      <a:r>
                        <a:rPr sz="1800" spc="-5" dirty="0">
                          <a:latin typeface="Calibri"/>
                          <a:cs typeface="Calibri"/>
                          <a:sym typeface="+mn-ea"/>
                        </a:rPr>
                        <a:t> them </a:t>
                      </a:r>
                      <a:r>
                        <a:rPr sz="1800" dirty="0">
                          <a:latin typeface="Calibri"/>
                          <a:cs typeface="Calibri"/>
                          <a:sym typeface="+mn-ea"/>
                        </a:rPr>
                        <a:t>all </a:t>
                      </a:r>
                      <a:r>
                        <a:rPr sz="1800" spc="-10" dirty="0">
                          <a:latin typeface="Calibri"/>
                          <a:cs typeface="Calibri"/>
                          <a:sym typeface="+mn-ea"/>
                        </a:rPr>
                        <a:t>together</a:t>
                      </a:r>
                      <a:r>
                        <a:rPr sz="1800" spc="-5" dirty="0">
                          <a:latin typeface="Calibri"/>
                          <a:cs typeface="Calibri"/>
                          <a:sym typeface="+mn-ea"/>
                        </a:rPr>
                        <a:t> </a:t>
                      </a:r>
                      <a:r>
                        <a:rPr sz="1800" spc="-15" dirty="0">
                          <a:latin typeface="Calibri"/>
                          <a:cs typeface="Calibri"/>
                          <a:sym typeface="+mn-ea"/>
                        </a:rPr>
                        <a:t>into</a:t>
                      </a:r>
                      <a:r>
                        <a:rPr sz="1800" spc="-5" dirty="0">
                          <a:latin typeface="Calibri"/>
                          <a:cs typeface="Calibri"/>
                          <a:sym typeface="+mn-ea"/>
                        </a:rPr>
                        <a:t> one</a:t>
                      </a:r>
                      <a:r>
                        <a:rPr sz="1800" dirty="0">
                          <a:latin typeface="Calibri"/>
                          <a:cs typeface="Calibri"/>
                          <a:sym typeface="+mn-ea"/>
                        </a:rPr>
                        <a:t> </a:t>
                      </a:r>
                      <a:r>
                        <a:rPr sz="1800" spc="-10" dirty="0">
                          <a:latin typeface="Calibri"/>
                          <a:cs typeface="Calibri"/>
                          <a:sym typeface="+mn-ea"/>
                        </a:rPr>
                        <a:t>framework</a:t>
                      </a:r>
                      <a:r>
                        <a:rPr sz="1800" spc="-5" dirty="0">
                          <a:latin typeface="Calibri"/>
                          <a:cs typeface="Calibri"/>
                          <a:sym typeface="+mn-ea"/>
                        </a:rPr>
                        <a:t> so </a:t>
                      </a:r>
                      <a:r>
                        <a:rPr sz="1800" spc="-10" dirty="0">
                          <a:latin typeface="Calibri"/>
                          <a:cs typeface="Calibri"/>
                          <a:sym typeface="+mn-ea"/>
                        </a:rPr>
                        <a:t>that</a:t>
                      </a:r>
                      <a:r>
                        <a:rPr sz="1800" dirty="0">
                          <a:latin typeface="Calibri"/>
                          <a:cs typeface="Calibri"/>
                          <a:sym typeface="+mn-ea"/>
                        </a:rPr>
                        <a:t> </a:t>
                      </a:r>
                      <a:r>
                        <a:rPr sz="1800" spc="-10" dirty="0">
                          <a:latin typeface="Calibri"/>
                          <a:cs typeface="Calibri"/>
                          <a:sym typeface="+mn-ea"/>
                        </a:rPr>
                        <a:t>we</a:t>
                      </a:r>
                      <a:r>
                        <a:rPr sz="1800" spc="-5" dirty="0">
                          <a:latin typeface="Calibri"/>
                          <a:cs typeface="Calibri"/>
                          <a:sym typeface="+mn-ea"/>
                        </a:rPr>
                        <a:t> don’t </a:t>
                      </a:r>
                      <a:r>
                        <a:rPr sz="1800" spc="-15" dirty="0">
                          <a:latin typeface="Calibri"/>
                          <a:cs typeface="Calibri"/>
                          <a:sym typeface="+mn-ea"/>
                        </a:rPr>
                        <a:t>have</a:t>
                      </a:r>
                      <a:r>
                        <a:rPr sz="1800" dirty="0">
                          <a:latin typeface="Calibri"/>
                          <a:cs typeface="Calibri"/>
                          <a:sym typeface="+mn-ea"/>
                        </a:rPr>
                        <a:t> </a:t>
                      </a:r>
                      <a:r>
                        <a:rPr sz="1800" spc="-10" dirty="0">
                          <a:latin typeface="Calibri"/>
                          <a:cs typeface="Calibri"/>
                          <a:sym typeface="+mn-ea"/>
                        </a:rPr>
                        <a:t>to</a:t>
                      </a:r>
                      <a:r>
                        <a:rPr sz="1800" spc="-5" dirty="0">
                          <a:latin typeface="Calibri"/>
                          <a:cs typeface="Calibri"/>
                          <a:sym typeface="+mn-ea"/>
                        </a:rPr>
                        <a:t> </a:t>
                      </a:r>
                      <a:r>
                        <a:rPr sz="1800" spc="-10" dirty="0">
                          <a:latin typeface="Calibri"/>
                          <a:cs typeface="Calibri"/>
                          <a:sym typeface="+mn-ea"/>
                        </a:rPr>
                        <a:t>re-code</a:t>
                      </a:r>
                      <a:r>
                        <a:rPr sz="1800" dirty="0">
                          <a:latin typeface="Calibri"/>
                          <a:cs typeface="Calibri"/>
                          <a:sym typeface="+mn-ea"/>
                        </a:rPr>
                        <a:t> </a:t>
                      </a:r>
                      <a:r>
                        <a:rPr sz="1800" spc="-10" dirty="0">
                          <a:latin typeface="Calibri"/>
                          <a:cs typeface="Calibri"/>
                          <a:sym typeface="+mn-ea"/>
                        </a:rPr>
                        <a:t>train,</a:t>
                      </a:r>
                      <a:r>
                        <a:rPr sz="1800" spc="-5" dirty="0">
                          <a:latin typeface="Calibri"/>
                          <a:cs typeface="Calibri"/>
                          <a:sym typeface="+mn-ea"/>
                        </a:rPr>
                        <a:t> </a:t>
                      </a:r>
                      <a:r>
                        <a:rPr sz="1800" spc="-15" dirty="0">
                          <a:latin typeface="Calibri"/>
                          <a:cs typeface="Calibri"/>
                          <a:sym typeface="+mn-ea"/>
                        </a:rPr>
                        <a:t>test</a:t>
                      </a:r>
                      <a:r>
                        <a:rPr sz="1800" spc="-5" dirty="0">
                          <a:latin typeface="Calibri"/>
                          <a:cs typeface="Calibri"/>
                          <a:sym typeface="+mn-ea"/>
                        </a:rPr>
                        <a:t> </a:t>
                      </a:r>
                      <a:r>
                        <a:rPr sz="1800" dirty="0">
                          <a:latin typeface="Calibri"/>
                          <a:cs typeface="Calibri"/>
                          <a:sym typeface="+mn-ea"/>
                        </a:rPr>
                        <a:t>and </a:t>
                      </a:r>
                      <a:r>
                        <a:rPr sz="1800" spc="-10" dirty="0">
                          <a:latin typeface="Calibri"/>
                          <a:cs typeface="Calibri"/>
                          <a:sym typeface="+mn-ea"/>
                        </a:rPr>
                        <a:t>evaluation </a:t>
                      </a:r>
                      <a:r>
                        <a:rPr sz="1800" spc="-5" dirty="0">
                          <a:latin typeface="Calibri"/>
                          <a:cs typeface="Calibri"/>
                          <a:sym typeface="+mn-ea"/>
                        </a:rPr>
                        <a:t> based</a:t>
                      </a:r>
                      <a:r>
                        <a:rPr sz="1800" spc="-10" dirty="0">
                          <a:latin typeface="Calibri"/>
                          <a:cs typeface="Calibri"/>
                          <a:sym typeface="+mn-ea"/>
                        </a:rPr>
                        <a:t> </a:t>
                      </a:r>
                      <a:r>
                        <a:rPr sz="1800" spc="-5" dirty="0">
                          <a:latin typeface="Calibri"/>
                          <a:cs typeface="Calibri"/>
                          <a:sym typeface="+mn-ea"/>
                        </a:rPr>
                        <a:t>on </a:t>
                      </a:r>
                      <a:r>
                        <a:rPr sz="1800" spc="-15" dirty="0">
                          <a:latin typeface="Calibri"/>
                          <a:cs typeface="Calibri"/>
                          <a:sym typeface="+mn-ea"/>
                        </a:rPr>
                        <a:t>different</a:t>
                      </a:r>
                      <a:r>
                        <a:rPr sz="1800" spc="-5" dirty="0">
                          <a:latin typeface="Calibri"/>
                          <a:cs typeface="Calibri"/>
                          <a:sym typeface="+mn-ea"/>
                        </a:rPr>
                        <a:t> </a:t>
                      </a:r>
                      <a:r>
                        <a:rPr sz="1800" spc="-15" dirty="0">
                          <a:latin typeface="Calibri"/>
                          <a:cs typeface="Calibri"/>
                          <a:sym typeface="+mn-ea"/>
                        </a:rPr>
                        <a:t>formats</a:t>
                      </a:r>
                      <a:r>
                        <a:rPr sz="1800" spc="-5" dirty="0">
                          <a:latin typeface="Calibri"/>
                          <a:cs typeface="Calibri"/>
                          <a:sym typeface="+mn-ea"/>
                        </a:rPr>
                        <a:t> of </a:t>
                      </a:r>
                      <a:r>
                        <a:rPr sz="1800" spc="-10" dirty="0">
                          <a:latin typeface="Calibri"/>
                          <a:cs typeface="Calibri"/>
                          <a:sym typeface="+mn-ea"/>
                        </a:rPr>
                        <a:t>implementation.</a:t>
                      </a:r>
                      <a:endParaRPr sz="1800">
                        <a:latin typeface="Calibri"/>
                        <a:cs typeface="Calibri"/>
                      </a:endParaRPr>
                    </a:p>
                    <a:p>
                      <a:endParaRPr lang="en-IN" dirty="0"/>
                    </a:p>
                  </a:txBody>
                  <a:tcPr/>
                </a:tc>
              </a:tr>
              <a:tr h="370840">
                <a:tc>
                  <a:txBody>
                    <a:bodyPr/>
                    <a:lstStyle/>
                    <a:p>
                      <a:r>
                        <a:rPr lang="en-IN" dirty="0"/>
                        <a:t>2</a:t>
                      </a:r>
                      <a:endParaRPr lang="en-IN" dirty="0"/>
                    </a:p>
                  </a:txBody>
                  <a:tcPr/>
                </a:tc>
                <a:tc>
                  <a:txBody>
                    <a:bodyPr/>
                    <a:lstStyle/>
                    <a:p>
                      <a:r>
                        <a:rPr sz="1800" spc="-10" dirty="0">
                          <a:latin typeface="Calibri"/>
                          <a:cs typeface="Calibri"/>
                          <a:sym typeface="+mn-ea"/>
                        </a:rPr>
                        <a:t>Fascinating</a:t>
                      </a:r>
                      <a:r>
                        <a:rPr sz="1800" spc="-5" dirty="0">
                          <a:latin typeface="Calibri"/>
                          <a:cs typeface="Calibri"/>
                          <a:sym typeface="+mn-ea"/>
                        </a:rPr>
                        <a:t> </a:t>
                      </a:r>
                      <a:r>
                        <a:rPr sz="1800" spc="-10" dirty="0">
                          <a:latin typeface="Calibri"/>
                          <a:cs typeface="Calibri"/>
                          <a:sym typeface="+mn-ea"/>
                        </a:rPr>
                        <a:t>to</a:t>
                      </a:r>
                      <a:r>
                        <a:rPr sz="1800" dirty="0">
                          <a:latin typeface="Calibri"/>
                          <a:cs typeface="Calibri"/>
                          <a:sym typeface="+mn-ea"/>
                        </a:rPr>
                        <a:t> </a:t>
                      </a:r>
                      <a:r>
                        <a:rPr sz="1800" spc="-5" dirty="0">
                          <a:latin typeface="Calibri"/>
                          <a:cs typeface="Calibri"/>
                          <a:sym typeface="+mn-ea"/>
                        </a:rPr>
                        <a:t>model </a:t>
                      </a:r>
                      <a:r>
                        <a:rPr sz="1800" dirty="0">
                          <a:latin typeface="Calibri"/>
                          <a:cs typeface="Calibri"/>
                          <a:sym typeface="+mn-ea"/>
                        </a:rPr>
                        <a:t>and </a:t>
                      </a:r>
                      <a:r>
                        <a:rPr sz="1800" spc="-5" dirty="0">
                          <a:latin typeface="Calibri"/>
                          <a:cs typeface="Calibri"/>
                          <a:sym typeface="+mn-ea"/>
                        </a:rPr>
                        <a:t>learn the</a:t>
                      </a:r>
                      <a:r>
                        <a:rPr sz="1800" dirty="0">
                          <a:latin typeface="Calibri"/>
                          <a:cs typeface="Calibri"/>
                          <a:sym typeface="+mn-ea"/>
                        </a:rPr>
                        <a:t> </a:t>
                      </a:r>
                      <a:r>
                        <a:rPr sz="1800" spc="-5" dirty="0">
                          <a:latin typeface="Calibri"/>
                          <a:cs typeface="Calibri"/>
                          <a:sym typeface="+mn-ea"/>
                        </a:rPr>
                        <a:t>inner </a:t>
                      </a:r>
                      <a:r>
                        <a:rPr sz="1800" spc="-10" dirty="0">
                          <a:latin typeface="Calibri"/>
                          <a:cs typeface="Calibri"/>
                          <a:sym typeface="+mn-ea"/>
                        </a:rPr>
                        <a:t>workings</a:t>
                      </a:r>
                      <a:r>
                        <a:rPr sz="1800" dirty="0">
                          <a:latin typeface="Calibri"/>
                          <a:cs typeface="Calibri"/>
                          <a:sym typeface="+mn-ea"/>
                        </a:rPr>
                        <a:t> </a:t>
                      </a:r>
                      <a:r>
                        <a:rPr sz="1800" spc="-5" dirty="0">
                          <a:latin typeface="Calibri"/>
                          <a:cs typeface="Calibri"/>
                          <a:sym typeface="+mn-ea"/>
                        </a:rPr>
                        <a:t>of drug-drug</a:t>
                      </a:r>
                      <a:r>
                        <a:rPr sz="1800" dirty="0">
                          <a:latin typeface="Calibri"/>
                          <a:cs typeface="Calibri"/>
                          <a:sym typeface="+mn-ea"/>
                        </a:rPr>
                        <a:t> </a:t>
                      </a:r>
                      <a:r>
                        <a:rPr sz="1800" spc="-10" dirty="0">
                          <a:latin typeface="Calibri"/>
                          <a:cs typeface="Calibri"/>
                          <a:sym typeface="+mn-ea"/>
                        </a:rPr>
                        <a:t>interactions</a:t>
                      </a:r>
                      <a:r>
                        <a:rPr sz="1800" spc="-5" dirty="0">
                          <a:latin typeface="Calibri"/>
                          <a:cs typeface="Calibri"/>
                          <a:sym typeface="+mn-ea"/>
                        </a:rPr>
                        <a:t> via</a:t>
                      </a:r>
                      <a:r>
                        <a:rPr sz="1800" dirty="0">
                          <a:latin typeface="Calibri"/>
                          <a:cs typeface="Calibri"/>
                          <a:sym typeface="+mn-ea"/>
                        </a:rPr>
                        <a:t> </a:t>
                      </a:r>
                      <a:r>
                        <a:rPr sz="1800" spc="-10" dirty="0">
                          <a:latin typeface="Calibri"/>
                          <a:cs typeface="Calibri"/>
                          <a:sym typeface="+mn-ea"/>
                        </a:rPr>
                        <a:t>Graph</a:t>
                      </a:r>
                      <a:r>
                        <a:rPr sz="1800" spc="-5" dirty="0">
                          <a:latin typeface="Calibri"/>
                          <a:cs typeface="Calibri"/>
                          <a:sym typeface="+mn-ea"/>
                        </a:rPr>
                        <a:t> </a:t>
                      </a:r>
                      <a:r>
                        <a:rPr sz="1800" spc="-10" dirty="0">
                          <a:latin typeface="Calibri"/>
                          <a:cs typeface="Calibri"/>
                          <a:sym typeface="+mn-ea"/>
                        </a:rPr>
                        <a:t>Neural</a:t>
                      </a:r>
                      <a:r>
                        <a:rPr sz="1800" dirty="0">
                          <a:latin typeface="Calibri"/>
                          <a:cs typeface="Calibri"/>
                          <a:sym typeface="+mn-ea"/>
                        </a:rPr>
                        <a:t> </a:t>
                      </a:r>
                      <a:r>
                        <a:rPr sz="1800" spc="-10" dirty="0">
                          <a:latin typeface="Calibri"/>
                          <a:cs typeface="Calibri"/>
                          <a:sym typeface="+mn-ea"/>
                        </a:rPr>
                        <a:t>Networks.</a:t>
                      </a:r>
                      <a:endParaRPr sz="1800">
                        <a:latin typeface="Calibri"/>
                        <a:cs typeface="Calibri"/>
                      </a:endParaRPr>
                    </a:p>
                    <a:p>
                      <a:endParaRPr lang="en-IN" dirty="0"/>
                    </a:p>
                    <a:p>
                      <a:endParaRPr lang="en-IN" dirty="0"/>
                    </a:p>
                  </a:txBody>
                  <a:tcPr/>
                </a:tc>
              </a:tr>
              <a:tr h="914400">
                <a:tc>
                  <a:txBody>
                    <a:bodyPr/>
                    <a:lstStyle/>
                    <a:p>
                      <a:r>
                        <a:rPr lang="en-IN" dirty="0"/>
                        <a:t>3</a:t>
                      </a:r>
                      <a:endParaRPr lang="en-IN" dirty="0"/>
                    </a:p>
                  </a:txBody>
                  <a:tcPr/>
                </a:tc>
                <a:tc>
                  <a:txBody>
                    <a:bodyPr/>
                    <a:lstStyle/>
                    <a:p>
                      <a:r>
                        <a:rPr sz="1800" spc="-20" dirty="0">
                          <a:latin typeface="Calibri"/>
                          <a:cs typeface="Calibri"/>
                          <a:sym typeface="+mn-ea"/>
                        </a:rPr>
                        <a:t>Key</a:t>
                      </a:r>
                      <a:r>
                        <a:rPr sz="1800" dirty="0">
                          <a:latin typeface="Calibri"/>
                          <a:cs typeface="Calibri"/>
                          <a:sym typeface="+mn-ea"/>
                        </a:rPr>
                        <a:t> </a:t>
                      </a:r>
                      <a:r>
                        <a:rPr sz="1800" spc="-5" dirty="0">
                          <a:latin typeface="Calibri"/>
                          <a:cs typeface="Calibri"/>
                          <a:sym typeface="+mn-ea"/>
                        </a:rPr>
                        <a:t>choice</a:t>
                      </a:r>
                      <a:r>
                        <a:rPr sz="1800" dirty="0">
                          <a:latin typeface="Calibri"/>
                          <a:cs typeface="Calibri"/>
                          <a:sym typeface="+mn-ea"/>
                        </a:rPr>
                        <a:t> </a:t>
                      </a:r>
                      <a:r>
                        <a:rPr sz="1800" spc="-5" dirty="0">
                          <a:latin typeface="Calibri"/>
                          <a:cs typeface="Calibri"/>
                          <a:sym typeface="+mn-ea"/>
                        </a:rPr>
                        <a:t>of</a:t>
                      </a:r>
                      <a:r>
                        <a:rPr sz="1800" spc="5" dirty="0">
                          <a:latin typeface="Calibri"/>
                          <a:cs typeface="Calibri"/>
                          <a:sym typeface="+mn-ea"/>
                        </a:rPr>
                        <a:t> </a:t>
                      </a:r>
                      <a:r>
                        <a:rPr sz="1800" spc="-10" dirty="0">
                          <a:latin typeface="Calibri"/>
                          <a:cs typeface="Calibri"/>
                          <a:sym typeface="+mn-ea"/>
                        </a:rPr>
                        <a:t>evaluation</a:t>
                      </a:r>
                      <a:r>
                        <a:rPr sz="1800" dirty="0">
                          <a:latin typeface="Calibri"/>
                          <a:cs typeface="Calibri"/>
                          <a:sym typeface="+mn-ea"/>
                        </a:rPr>
                        <a:t> </a:t>
                      </a:r>
                      <a:r>
                        <a:rPr sz="1800" spc="-10" dirty="0">
                          <a:latin typeface="Calibri"/>
                          <a:cs typeface="Calibri"/>
                          <a:sym typeface="+mn-ea"/>
                        </a:rPr>
                        <a:t>metrics,</a:t>
                      </a:r>
                      <a:r>
                        <a:rPr sz="1800" dirty="0">
                          <a:latin typeface="Calibri"/>
                          <a:cs typeface="Calibri"/>
                          <a:sym typeface="+mn-ea"/>
                        </a:rPr>
                        <a:t> </a:t>
                      </a:r>
                      <a:r>
                        <a:rPr sz="1800" spc="-15" dirty="0">
                          <a:latin typeface="Calibri"/>
                          <a:cs typeface="Calibri"/>
                          <a:sym typeface="+mn-ea"/>
                        </a:rPr>
                        <a:t>overcoming</a:t>
                      </a:r>
                      <a:r>
                        <a:rPr sz="1800" spc="5" dirty="0">
                          <a:latin typeface="Calibri"/>
                          <a:cs typeface="Calibri"/>
                          <a:sym typeface="+mn-ea"/>
                        </a:rPr>
                        <a:t> </a:t>
                      </a:r>
                      <a:r>
                        <a:rPr sz="1800" spc="-10" dirty="0">
                          <a:latin typeface="Calibri"/>
                          <a:cs typeface="Calibri"/>
                          <a:sym typeface="+mn-ea"/>
                        </a:rPr>
                        <a:t>hurdles</a:t>
                      </a:r>
                      <a:r>
                        <a:rPr sz="1800" dirty="0">
                          <a:latin typeface="Calibri"/>
                          <a:cs typeface="Calibri"/>
                          <a:sym typeface="+mn-ea"/>
                        </a:rPr>
                        <a:t> </a:t>
                      </a:r>
                      <a:r>
                        <a:rPr sz="1800" spc="-5" dirty="0">
                          <a:latin typeface="Calibri"/>
                          <a:cs typeface="Calibri"/>
                          <a:sym typeface="+mn-ea"/>
                        </a:rPr>
                        <a:t>of</a:t>
                      </a:r>
                      <a:r>
                        <a:rPr sz="1800" spc="5" dirty="0">
                          <a:latin typeface="Calibri"/>
                          <a:cs typeface="Calibri"/>
                          <a:sym typeface="+mn-ea"/>
                        </a:rPr>
                        <a:t> </a:t>
                      </a:r>
                      <a:r>
                        <a:rPr sz="1800" spc="-10" dirty="0">
                          <a:latin typeface="Calibri"/>
                          <a:cs typeface="Calibri"/>
                          <a:sym typeface="+mn-ea"/>
                        </a:rPr>
                        <a:t>compute</a:t>
                      </a:r>
                      <a:r>
                        <a:rPr sz="1800" dirty="0">
                          <a:latin typeface="Calibri"/>
                          <a:cs typeface="Calibri"/>
                          <a:sym typeface="+mn-ea"/>
                        </a:rPr>
                        <a:t> </a:t>
                      </a:r>
                      <a:r>
                        <a:rPr sz="1800" spc="-10" dirty="0">
                          <a:latin typeface="Calibri"/>
                          <a:cs typeface="Calibri"/>
                          <a:sym typeface="+mn-ea"/>
                        </a:rPr>
                        <a:t>resource</a:t>
                      </a:r>
                      <a:r>
                        <a:rPr sz="1800" dirty="0">
                          <a:latin typeface="Calibri"/>
                          <a:cs typeface="Calibri"/>
                          <a:sym typeface="+mn-ea"/>
                        </a:rPr>
                        <a:t> </a:t>
                      </a:r>
                      <a:r>
                        <a:rPr sz="1800" spc="-10" dirty="0">
                          <a:latin typeface="Calibri"/>
                          <a:cs typeface="Calibri"/>
                          <a:sym typeface="+mn-ea"/>
                        </a:rPr>
                        <a:t>shortage.</a:t>
                      </a:r>
                      <a:endParaRPr sz="1800">
                        <a:latin typeface="Calibri"/>
                        <a:cs typeface="Calibri"/>
                      </a:endParaRPr>
                    </a:p>
                    <a:p>
                      <a:endParaRPr lang="en-IN" dirty="0"/>
                    </a:p>
                    <a:p>
                      <a:endParaRPr lang="en-IN" dirty="0"/>
                    </a:p>
                  </a:txBody>
                  <a:tcPr/>
                </a:tc>
              </a:tr>
            </a:tbl>
          </a:graphicData>
        </a:graphic>
      </p:graphicFrame>
      <p:sp>
        <p:nvSpPr>
          <p:cNvPr id="8" name="Slide Number Placeholder 7"/>
          <p:cNvSpPr>
            <a:spLocks noGrp="1"/>
          </p:cNvSpPr>
          <p:nvPr>
            <p:ph type="sldNum" sz="quarter" idx="12"/>
          </p:nvPr>
        </p:nvSpPr>
        <p:spPr/>
        <p:txBody>
          <a:bodyPr/>
          <a:lstStyle/>
          <a:p>
            <a:fld id="{102F0E29-F314-934F-92DB-8EEB8DA68833}" type="slidenum">
              <a:rPr lang="en-US" smtClean="0"/>
            </a:fld>
            <a:endParaRPr lang="en-US"/>
          </a:p>
        </p:txBody>
      </p:sp>
      <p:sp>
        <p:nvSpPr>
          <p:cNvPr id="5"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Top unresolved challenges</a:t>
            </a:r>
            <a:endParaRPr lang="en-US" sz="2400" dirty="0">
              <a:solidFill>
                <a:srgbClr val="FF0000"/>
              </a:solidFill>
              <a:latin typeface="Trebuchet MS" panose="020B0603020202020204" pitchFamily="34" charset="0"/>
            </a:endParaRPr>
          </a:p>
        </p:txBody>
      </p:sp>
      <p:graphicFrame>
        <p:nvGraphicFramePr>
          <p:cNvPr id="7" name="Content Placeholder 7"/>
          <p:cNvGraphicFramePr/>
          <p:nvPr/>
        </p:nvGraphicFramePr>
        <p:xfrm>
          <a:off x="454241" y="2042820"/>
          <a:ext cx="11283518" cy="4114800"/>
        </p:xfrm>
        <a:graphic>
          <a:graphicData uri="http://schemas.openxmlformats.org/drawingml/2006/table">
            <a:tbl>
              <a:tblPr firstRow="1" bandRow="1">
                <a:tableStyleId>{5C22544A-7EE6-4342-B048-85BDC9FD1C3A}</a:tableStyleId>
              </a:tblPr>
              <a:tblGrid>
                <a:gridCol w="851861"/>
                <a:gridCol w="7327151"/>
                <a:gridCol w="3104506"/>
              </a:tblGrid>
              <a:tr h="370840">
                <a:tc>
                  <a:txBody>
                    <a:bodyPr/>
                    <a:lstStyle/>
                    <a:p>
                      <a:r>
                        <a:rPr lang="en-IN" dirty="0"/>
                        <a:t>Serial No </a:t>
                      </a:r>
                      <a:endParaRPr lang="en-IN" dirty="0"/>
                    </a:p>
                  </a:txBody>
                  <a:tcPr/>
                </a:tc>
                <a:tc>
                  <a:txBody>
                    <a:bodyPr/>
                    <a:lstStyle/>
                    <a:p>
                      <a:r>
                        <a:rPr lang="en-IN" dirty="0"/>
                        <a:t>Brief description of unresolved challenges</a:t>
                      </a:r>
                      <a:endParaRPr lang="en-IN" dirty="0"/>
                    </a:p>
                  </a:txBody>
                  <a:tcPr/>
                </a:tc>
                <a:tc>
                  <a:txBody>
                    <a:bodyPr/>
                    <a:lstStyle/>
                    <a:p>
                      <a:r>
                        <a:rPr lang="en-IN" dirty="0"/>
                        <a:t>Type of challenge</a:t>
                      </a:r>
                      <a:endParaRPr lang="en-IN" dirty="0"/>
                    </a:p>
                    <a:p>
                      <a:r>
                        <a:rPr lang="en-IN" dirty="0"/>
                        <a:t>(scope/data/design/implementation / others) </a:t>
                      </a:r>
                      <a:endParaRPr lang="en-IN" dirty="0"/>
                    </a:p>
                  </a:txBody>
                  <a:tcPr/>
                </a:tc>
              </a:tr>
              <a:tr h="370840">
                <a:tc>
                  <a:txBody>
                    <a:bodyPr/>
                    <a:lstStyle/>
                    <a:p>
                      <a:r>
                        <a:rPr lang="en-IN" dirty="0"/>
                        <a:t>1</a:t>
                      </a:r>
                      <a:endParaRPr lang="en-IN" dirty="0"/>
                    </a:p>
                  </a:txBody>
                  <a:tcPr/>
                </a:tc>
                <a:tc>
                  <a:txBody>
                    <a:bodyPr/>
                    <a:lstStyle/>
                    <a:p>
                      <a:r>
                        <a:rPr sz="1800" spc="-5" dirty="0">
                          <a:latin typeface="Calibri"/>
                          <a:cs typeface="Calibri"/>
                          <a:sym typeface="+mn-ea"/>
                        </a:rPr>
                        <a:t>Running</a:t>
                      </a:r>
                      <a:r>
                        <a:rPr sz="1800" spc="-10" dirty="0">
                          <a:latin typeface="Calibri"/>
                          <a:cs typeface="Calibri"/>
                          <a:sym typeface="+mn-ea"/>
                        </a:rPr>
                        <a:t> </a:t>
                      </a:r>
                      <a:r>
                        <a:rPr sz="1800" spc="-5" dirty="0">
                          <a:latin typeface="Calibri"/>
                          <a:cs typeface="Calibri"/>
                          <a:sym typeface="+mn-ea"/>
                        </a:rPr>
                        <a:t>model</a:t>
                      </a:r>
                      <a:r>
                        <a:rPr sz="1800" spc="-10" dirty="0">
                          <a:latin typeface="Calibri"/>
                          <a:cs typeface="Calibri"/>
                          <a:sym typeface="+mn-ea"/>
                        </a:rPr>
                        <a:t> </a:t>
                      </a:r>
                      <a:r>
                        <a:rPr sz="1800" spc="-5" dirty="0">
                          <a:latin typeface="Calibri"/>
                          <a:cs typeface="Calibri"/>
                          <a:sym typeface="+mn-ea"/>
                        </a:rPr>
                        <a:t>on</a:t>
                      </a:r>
                      <a:r>
                        <a:rPr sz="1800" spc="-10" dirty="0">
                          <a:latin typeface="Calibri"/>
                          <a:cs typeface="Calibri"/>
                          <a:sym typeface="+mn-ea"/>
                        </a:rPr>
                        <a:t> </a:t>
                      </a:r>
                      <a:r>
                        <a:rPr sz="1800" spc="-15" dirty="0">
                          <a:latin typeface="Calibri"/>
                          <a:cs typeface="Calibri"/>
                          <a:sym typeface="+mn-ea"/>
                        </a:rPr>
                        <a:t>entire</a:t>
                      </a:r>
                      <a:r>
                        <a:rPr sz="1800" spc="-10" dirty="0">
                          <a:latin typeface="Calibri"/>
                          <a:cs typeface="Calibri"/>
                          <a:sym typeface="+mn-ea"/>
                        </a:rPr>
                        <a:t> dataset </a:t>
                      </a:r>
                      <a:r>
                        <a:rPr sz="1800" spc="-5" dirty="0">
                          <a:latin typeface="Calibri"/>
                          <a:cs typeface="Calibri"/>
                          <a:sym typeface="+mn-ea"/>
                        </a:rPr>
                        <a:t>with</a:t>
                      </a:r>
                      <a:r>
                        <a:rPr sz="1800" spc="-10" dirty="0">
                          <a:latin typeface="Calibri"/>
                          <a:cs typeface="Calibri"/>
                          <a:sym typeface="+mn-ea"/>
                        </a:rPr>
                        <a:t> </a:t>
                      </a:r>
                      <a:r>
                        <a:rPr sz="1800" spc="-5" dirty="0">
                          <a:latin typeface="Calibri"/>
                          <a:cs typeface="Calibri"/>
                          <a:sym typeface="+mn-ea"/>
                        </a:rPr>
                        <a:t>multiple</a:t>
                      </a:r>
                      <a:r>
                        <a:rPr sz="1800" spc="-10" dirty="0">
                          <a:latin typeface="Calibri"/>
                          <a:cs typeface="Calibri"/>
                          <a:sym typeface="+mn-ea"/>
                        </a:rPr>
                        <a:t> </a:t>
                      </a:r>
                      <a:r>
                        <a:rPr sz="1800" spc="-5" dirty="0">
                          <a:latin typeface="Calibri"/>
                          <a:cs typeface="Calibri"/>
                          <a:sym typeface="+mn-ea"/>
                        </a:rPr>
                        <a:t>epochs.</a:t>
                      </a:r>
                      <a:endParaRPr sz="1800">
                        <a:latin typeface="Calibri"/>
                        <a:cs typeface="Calibri"/>
                      </a:endParaRPr>
                    </a:p>
                    <a:p>
                      <a:endParaRPr lang="en-IN" dirty="0"/>
                    </a:p>
                    <a:p>
                      <a:endParaRPr lang="en-IN" dirty="0"/>
                    </a:p>
                  </a:txBody>
                  <a:tcPr/>
                </a:tc>
                <a:tc>
                  <a:txBody>
                    <a:bodyPr/>
                    <a:lstStyle/>
                    <a:p>
                      <a:r>
                        <a:rPr sz="1800" spc="-5" dirty="0">
                          <a:latin typeface="Calibri"/>
                          <a:cs typeface="Calibri"/>
                          <a:sym typeface="+mn-ea"/>
                        </a:rPr>
                        <a:t>Lack</a:t>
                      </a:r>
                      <a:r>
                        <a:rPr sz="1800" spc="-35" dirty="0">
                          <a:latin typeface="Calibri"/>
                          <a:cs typeface="Calibri"/>
                          <a:sym typeface="+mn-ea"/>
                        </a:rPr>
                        <a:t> </a:t>
                      </a:r>
                      <a:r>
                        <a:rPr sz="1800" spc="-5" dirty="0">
                          <a:latin typeface="Calibri"/>
                          <a:cs typeface="Calibri"/>
                          <a:sym typeface="+mn-ea"/>
                        </a:rPr>
                        <a:t>of</a:t>
                      </a:r>
                      <a:r>
                        <a:rPr sz="1800" spc="-30" dirty="0">
                          <a:latin typeface="Calibri"/>
                          <a:cs typeface="Calibri"/>
                          <a:sym typeface="+mn-ea"/>
                        </a:rPr>
                        <a:t> </a:t>
                      </a:r>
                      <a:r>
                        <a:rPr sz="1800" spc="-5" dirty="0">
                          <a:latin typeface="Calibri"/>
                          <a:cs typeface="Calibri"/>
                          <a:sym typeface="+mn-ea"/>
                        </a:rPr>
                        <a:t>GPU</a:t>
                      </a:r>
                      <a:endParaRPr sz="1800">
                        <a:latin typeface="Calibri"/>
                        <a:cs typeface="Calibri"/>
                      </a:endParaRPr>
                    </a:p>
                    <a:p>
                      <a:endParaRPr lang="en-IN"/>
                    </a:p>
                  </a:txBody>
                  <a:tcPr/>
                </a:tc>
              </a:tr>
            </a:tbl>
          </a:graphicData>
        </a:graphic>
      </p:graphicFrame>
      <p:sp>
        <p:nvSpPr>
          <p:cNvPr id="8" name="Slide Number Placeholder 7"/>
          <p:cNvSpPr>
            <a:spLocks noGrp="1"/>
          </p:cNvSpPr>
          <p:nvPr>
            <p:ph type="sldNum" sz="quarter" idx="12"/>
          </p:nvPr>
        </p:nvSpPr>
        <p:spPr/>
        <p:txBody>
          <a:bodyPr/>
          <a:lstStyle/>
          <a:p>
            <a:fld id="{102F0E29-F314-934F-92DB-8EEB8DA68833}" type="slidenum">
              <a:rPr lang="en-US" smtClean="0"/>
            </a:fld>
            <a:endParaRPr lang="en-US"/>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  papers   </a:t>
            </a:r>
            <a:endParaRPr lang="en-US" sz="2400" dirty="0">
              <a:solidFill>
                <a:srgbClr val="FF0000"/>
              </a:solidFill>
              <a:latin typeface="Trebuchet MS" panose="020B0603020202020204" pitchFamily="34" charset="0"/>
            </a:endParaRPr>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graphicFrame>
        <p:nvGraphicFramePr>
          <p:cNvPr id="8" name="Content Placeholder 7"/>
          <p:cNvGraphicFramePr/>
          <p:nvPr/>
        </p:nvGraphicFramePr>
        <p:xfrm>
          <a:off x="337351" y="2286000"/>
          <a:ext cx="11390052" cy="3774440"/>
        </p:xfrm>
        <a:graphic>
          <a:graphicData uri="http://schemas.openxmlformats.org/drawingml/2006/table">
            <a:tbl>
              <a:tblPr firstRow="1" bandRow="1">
                <a:tableStyleId>{5C22544A-7EE6-4342-B048-85BDC9FD1C3A}</a:tableStyleId>
              </a:tblPr>
              <a:tblGrid>
                <a:gridCol w="508934"/>
                <a:gridCol w="5440559"/>
                <a:gridCol w="5440559"/>
              </a:tblGrid>
              <a:tr h="370840">
                <a:tc>
                  <a:txBody>
                    <a:bodyPr/>
                    <a:lstStyle/>
                    <a:p>
                      <a:r>
                        <a:rPr lang="en-IN" dirty="0"/>
                        <a:t>No </a:t>
                      </a:r>
                      <a:endParaRPr lang="en-IN" dirty="0"/>
                    </a:p>
                  </a:txBody>
                  <a:tcPr/>
                </a:tc>
                <a:tc>
                  <a:txBody>
                    <a:bodyPr/>
                    <a:lstStyle/>
                    <a:p>
                      <a:r>
                        <a:rPr lang="en-IN" dirty="0"/>
                        <a:t>Paper Title  </a:t>
                      </a:r>
                      <a:endParaRPr lang="en-IN" dirty="0"/>
                    </a:p>
                  </a:txBody>
                  <a:tcPr/>
                </a:tc>
                <a:tc>
                  <a:txBody>
                    <a:bodyPr/>
                    <a:lstStyle/>
                    <a:p>
                      <a:r>
                        <a:rPr lang="en-IN" dirty="0"/>
                        <a:t>Authors </a:t>
                      </a:r>
                      <a:endParaRPr lang="en-IN" dirty="0"/>
                    </a:p>
                  </a:txBody>
                  <a:tcPr/>
                </a:tc>
              </a:tr>
              <a:tr h="640080">
                <a:tc>
                  <a:txBody>
                    <a:bodyPr/>
                    <a:lstStyle/>
                    <a:p>
                      <a:r>
                        <a:rPr lang="en-IN" dirty="0"/>
                        <a:t>1</a:t>
                      </a:r>
                      <a:endParaRPr lang="en-IN" dirty="0"/>
                    </a:p>
                  </a:txBody>
                  <a:tcPr/>
                </a:tc>
                <a:tc>
                  <a:txBody>
                    <a:bodyPr/>
                    <a:lstStyle/>
                    <a:p>
                      <a:r>
                        <a:rPr sz="1800" spc="-5" dirty="0">
                          <a:latin typeface="Calibri"/>
                          <a:cs typeface="Calibri"/>
                          <a:sym typeface="+mn-ea"/>
                        </a:rPr>
                        <a:t>Link</a:t>
                      </a:r>
                      <a:r>
                        <a:rPr sz="1800" spc="-10" dirty="0">
                          <a:latin typeface="Calibri"/>
                          <a:cs typeface="Calibri"/>
                          <a:sym typeface="+mn-ea"/>
                        </a:rPr>
                        <a:t> Prediction </a:t>
                      </a:r>
                      <a:r>
                        <a:rPr sz="1800" spc="-5" dirty="0">
                          <a:latin typeface="Calibri"/>
                          <a:cs typeface="Calibri"/>
                          <a:sym typeface="+mn-ea"/>
                        </a:rPr>
                        <a:t>Based on</a:t>
                      </a:r>
                      <a:r>
                        <a:rPr sz="1800" spc="-10" dirty="0">
                          <a:latin typeface="Calibri"/>
                          <a:cs typeface="Calibri"/>
                          <a:sym typeface="+mn-ea"/>
                        </a:rPr>
                        <a:t> Graph Neural</a:t>
                      </a:r>
                      <a:r>
                        <a:rPr sz="1800" spc="-5" dirty="0">
                          <a:latin typeface="Calibri"/>
                          <a:cs typeface="Calibri"/>
                          <a:sym typeface="+mn-ea"/>
                        </a:rPr>
                        <a:t> </a:t>
                      </a:r>
                      <a:r>
                        <a:rPr sz="1800" spc="-10" dirty="0">
                          <a:latin typeface="Calibri"/>
                          <a:cs typeface="Calibri"/>
                          <a:sym typeface="+mn-ea"/>
                        </a:rPr>
                        <a:t>Networ</a:t>
                      </a:r>
                      <a:r>
                        <a:rPr lang="en-IN" sz="1800" spc="-10" dirty="0">
                          <a:latin typeface="Calibri"/>
                          <a:cs typeface="Calibri"/>
                          <a:sym typeface="+mn-ea"/>
                        </a:rPr>
                        <a:t>k</a:t>
                      </a:r>
                      <a:endParaRPr lang="en-IN" sz="1800" spc="-10" dirty="0">
                        <a:latin typeface="Calibri"/>
                        <a:cs typeface="Calibri"/>
                        <a:sym typeface="+mn-ea"/>
                      </a:endParaRPr>
                    </a:p>
                  </a:txBody>
                  <a:tcPr/>
                </a:tc>
                <a:tc>
                  <a:txBody>
                    <a:bodyPr/>
                    <a:lstStyle/>
                    <a:p>
                      <a:r>
                        <a:rPr sz="1800" spc="-5" dirty="0">
                          <a:latin typeface="Calibri"/>
                          <a:cs typeface="Calibri"/>
                          <a:sym typeface="+mn-ea"/>
                        </a:rPr>
                        <a:t>Muhan</a:t>
                      </a:r>
                      <a:r>
                        <a:rPr sz="1800" spc="-20" dirty="0">
                          <a:latin typeface="Calibri"/>
                          <a:cs typeface="Calibri"/>
                          <a:sym typeface="+mn-ea"/>
                        </a:rPr>
                        <a:t> </a:t>
                      </a:r>
                      <a:r>
                        <a:rPr sz="1800" spc="-5" dirty="0">
                          <a:latin typeface="Calibri"/>
                          <a:cs typeface="Calibri"/>
                          <a:sym typeface="+mn-ea"/>
                        </a:rPr>
                        <a:t>Zhang,</a:t>
                      </a:r>
                      <a:r>
                        <a:rPr sz="1800" spc="-20" dirty="0">
                          <a:latin typeface="Calibri"/>
                          <a:cs typeface="Calibri"/>
                          <a:sym typeface="+mn-ea"/>
                        </a:rPr>
                        <a:t> </a:t>
                      </a:r>
                      <a:r>
                        <a:rPr sz="1800" spc="-10" dirty="0">
                          <a:latin typeface="Calibri"/>
                          <a:cs typeface="Calibri"/>
                          <a:sym typeface="+mn-ea"/>
                        </a:rPr>
                        <a:t>Yixin</a:t>
                      </a:r>
                      <a:r>
                        <a:rPr sz="1800" spc="-20" dirty="0">
                          <a:latin typeface="Calibri"/>
                          <a:cs typeface="Calibri"/>
                          <a:sym typeface="+mn-ea"/>
                        </a:rPr>
                        <a:t> </a:t>
                      </a:r>
                      <a:r>
                        <a:rPr sz="1800" spc="-5" dirty="0">
                          <a:latin typeface="Calibri"/>
                          <a:cs typeface="Calibri"/>
                          <a:sym typeface="+mn-ea"/>
                        </a:rPr>
                        <a:t>Chen</a:t>
                      </a:r>
                      <a:endParaRPr sz="1800">
                        <a:latin typeface="Calibri"/>
                        <a:cs typeface="Calibri"/>
                      </a:endParaRPr>
                    </a:p>
                    <a:p>
                      <a:endParaRPr lang="en-IN" dirty="0"/>
                    </a:p>
                  </a:txBody>
                  <a:tcPr/>
                </a:tc>
              </a:tr>
              <a:tr h="370840">
                <a:tc>
                  <a:txBody>
                    <a:bodyPr/>
                    <a:lstStyle/>
                    <a:p>
                      <a:r>
                        <a:rPr lang="en-IN" dirty="0"/>
                        <a:t>2</a:t>
                      </a:r>
                      <a:endParaRPr lang="en-IN" dirty="0"/>
                    </a:p>
                  </a:txBody>
                  <a:tcPr/>
                </a:tc>
                <a:tc>
                  <a:txBody>
                    <a:bodyPr/>
                    <a:lstStyle/>
                    <a:p>
                      <a:r>
                        <a:rPr sz="1800" spc="-5" dirty="0">
                          <a:latin typeface="Calibri"/>
                          <a:cs typeface="Calibri"/>
                          <a:sym typeface="+mn-ea"/>
                        </a:rPr>
                        <a:t>DGCNN: </a:t>
                      </a:r>
                      <a:r>
                        <a:rPr sz="1800" spc="-10" dirty="0">
                          <a:latin typeface="Calibri"/>
                          <a:cs typeface="Calibri"/>
                          <a:sym typeface="+mn-ea"/>
                        </a:rPr>
                        <a:t>Disordered Graph Convolutional Neural </a:t>
                      </a:r>
                      <a:r>
                        <a:rPr sz="1800" spc="-395" dirty="0">
                          <a:latin typeface="Calibri"/>
                          <a:cs typeface="Calibri"/>
                          <a:sym typeface="+mn-ea"/>
                        </a:rPr>
                        <a:t> </a:t>
                      </a:r>
                      <a:r>
                        <a:rPr sz="1800" spc="-10" dirty="0">
                          <a:latin typeface="Calibri"/>
                          <a:cs typeface="Calibri"/>
                          <a:sym typeface="+mn-ea"/>
                        </a:rPr>
                        <a:t>Network</a:t>
                      </a:r>
                      <a:r>
                        <a:rPr sz="1800" spc="-15" dirty="0">
                          <a:latin typeface="Calibri"/>
                          <a:cs typeface="Calibri"/>
                          <a:sym typeface="+mn-ea"/>
                        </a:rPr>
                        <a:t> </a:t>
                      </a:r>
                      <a:r>
                        <a:rPr sz="1800" spc="-5" dirty="0">
                          <a:latin typeface="Calibri"/>
                          <a:cs typeface="Calibri"/>
                          <a:sym typeface="+mn-ea"/>
                        </a:rPr>
                        <a:t>Based</a:t>
                      </a:r>
                      <a:r>
                        <a:rPr sz="1800" spc="-10" dirty="0">
                          <a:latin typeface="Calibri"/>
                          <a:cs typeface="Calibri"/>
                          <a:sym typeface="+mn-ea"/>
                        </a:rPr>
                        <a:t> </a:t>
                      </a:r>
                      <a:r>
                        <a:rPr sz="1800" spc="-5" dirty="0">
                          <a:latin typeface="Calibri"/>
                          <a:cs typeface="Calibri"/>
                          <a:sym typeface="+mn-ea"/>
                        </a:rPr>
                        <a:t>on</a:t>
                      </a:r>
                      <a:r>
                        <a:rPr sz="1800" spc="-10" dirty="0">
                          <a:latin typeface="Calibri"/>
                          <a:cs typeface="Calibri"/>
                          <a:sym typeface="+mn-ea"/>
                        </a:rPr>
                        <a:t> </a:t>
                      </a:r>
                      <a:r>
                        <a:rPr sz="1800" spc="-5" dirty="0">
                          <a:latin typeface="Calibri"/>
                          <a:cs typeface="Calibri"/>
                          <a:sym typeface="+mn-ea"/>
                        </a:rPr>
                        <a:t>the</a:t>
                      </a:r>
                      <a:r>
                        <a:rPr sz="1800" spc="-10" dirty="0">
                          <a:latin typeface="Calibri"/>
                          <a:cs typeface="Calibri"/>
                          <a:sym typeface="+mn-ea"/>
                        </a:rPr>
                        <a:t> </a:t>
                      </a:r>
                      <a:r>
                        <a:rPr sz="1800" spc="-5" dirty="0">
                          <a:latin typeface="Calibri"/>
                          <a:cs typeface="Calibri"/>
                          <a:sym typeface="+mn-ea"/>
                        </a:rPr>
                        <a:t>Gaussian</a:t>
                      </a:r>
                      <a:r>
                        <a:rPr sz="1800" spc="-10" dirty="0">
                          <a:latin typeface="Calibri"/>
                          <a:cs typeface="Calibri"/>
                          <a:sym typeface="+mn-ea"/>
                        </a:rPr>
                        <a:t> Mixture </a:t>
                      </a:r>
                      <a:r>
                        <a:rPr sz="1800" spc="-5" dirty="0">
                          <a:latin typeface="Calibri"/>
                          <a:cs typeface="Calibri"/>
                          <a:sym typeface="+mn-ea"/>
                        </a:rPr>
                        <a:t>Model</a:t>
                      </a:r>
                      <a:endParaRPr sz="1800">
                        <a:latin typeface="Calibri"/>
                        <a:cs typeface="Calibri"/>
                      </a:endParaRPr>
                    </a:p>
                    <a:p>
                      <a:endParaRPr lang="en-IN" dirty="0"/>
                    </a:p>
                  </a:txBody>
                  <a:tcPr/>
                </a:tc>
                <a:tc>
                  <a:txBody>
                    <a:bodyPr/>
                    <a:lstStyle/>
                    <a:p>
                      <a:r>
                        <a:rPr sz="1800" spc="-5" dirty="0">
                          <a:latin typeface="Calibri"/>
                          <a:cs typeface="Calibri"/>
                          <a:sym typeface="+mn-ea"/>
                        </a:rPr>
                        <a:t>Bo</a:t>
                      </a:r>
                      <a:r>
                        <a:rPr sz="1800" spc="-15" dirty="0">
                          <a:latin typeface="Calibri"/>
                          <a:cs typeface="Calibri"/>
                          <a:sym typeface="+mn-ea"/>
                        </a:rPr>
                        <a:t> </a:t>
                      </a:r>
                      <a:r>
                        <a:rPr sz="1800" spc="-20" dirty="0">
                          <a:latin typeface="Calibri"/>
                          <a:cs typeface="Calibri"/>
                          <a:sym typeface="+mn-ea"/>
                        </a:rPr>
                        <a:t>Wu,</a:t>
                      </a:r>
                      <a:r>
                        <a:rPr sz="1800" spc="-15" dirty="0">
                          <a:latin typeface="Calibri"/>
                          <a:cs typeface="Calibri"/>
                          <a:sym typeface="+mn-ea"/>
                        </a:rPr>
                        <a:t> </a:t>
                      </a:r>
                      <a:r>
                        <a:rPr sz="1800" spc="-30" dirty="0">
                          <a:latin typeface="Calibri"/>
                          <a:cs typeface="Calibri"/>
                          <a:sym typeface="+mn-ea"/>
                        </a:rPr>
                        <a:t>Yang</a:t>
                      </a:r>
                      <a:r>
                        <a:rPr sz="1800" spc="-15" dirty="0">
                          <a:latin typeface="Calibri"/>
                          <a:cs typeface="Calibri"/>
                          <a:sym typeface="+mn-ea"/>
                        </a:rPr>
                        <a:t> </a:t>
                      </a:r>
                      <a:r>
                        <a:rPr sz="1800" spc="-5" dirty="0">
                          <a:latin typeface="Calibri"/>
                          <a:cs typeface="Calibri"/>
                          <a:sym typeface="+mn-ea"/>
                        </a:rPr>
                        <a:t>Liu,</a:t>
                      </a:r>
                      <a:r>
                        <a:rPr sz="1800" spc="-15" dirty="0">
                          <a:latin typeface="Calibri"/>
                          <a:cs typeface="Calibri"/>
                          <a:sym typeface="+mn-ea"/>
                        </a:rPr>
                        <a:t> </a:t>
                      </a:r>
                      <a:r>
                        <a:rPr sz="1800" spc="-5" dirty="0">
                          <a:latin typeface="Calibri"/>
                          <a:cs typeface="Calibri"/>
                          <a:sym typeface="+mn-ea"/>
                        </a:rPr>
                        <a:t>Bo</a:t>
                      </a:r>
                      <a:r>
                        <a:rPr sz="1800" spc="-15" dirty="0">
                          <a:latin typeface="Calibri"/>
                          <a:cs typeface="Calibri"/>
                          <a:sym typeface="+mn-ea"/>
                        </a:rPr>
                        <a:t> </a:t>
                      </a:r>
                      <a:r>
                        <a:rPr sz="1800" dirty="0">
                          <a:latin typeface="Calibri"/>
                          <a:cs typeface="Calibri"/>
                          <a:sym typeface="+mn-ea"/>
                        </a:rPr>
                        <a:t>Lang,</a:t>
                      </a:r>
                      <a:r>
                        <a:rPr sz="1800" spc="-15" dirty="0">
                          <a:latin typeface="Calibri"/>
                          <a:cs typeface="Calibri"/>
                          <a:sym typeface="+mn-ea"/>
                        </a:rPr>
                        <a:t> </a:t>
                      </a:r>
                      <a:r>
                        <a:rPr sz="1800" spc="-5" dirty="0">
                          <a:latin typeface="Calibri"/>
                          <a:cs typeface="Calibri"/>
                          <a:sym typeface="+mn-ea"/>
                        </a:rPr>
                        <a:t>Lei</a:t>
                      </a:r>
                      <a:r>
                        <a:rPr sz="1800" spc="-15" dirty="0">
                          <a:latin typeface="Calibri"/>
                          <a:cs typeface="Calibri"/>
                          <a:sym typeface="+mn-ea"/>
                        </a:rPr>
                        <a:t> </a:t>
                      </a:r>
                      <a:r>
                        <a:rPr sz="1800" spc="-5" dirty="0">
                          <a:latin typeface="Calibri"/>
                          <a:cs typeface="Calibri"/>
                          <a:sym typeface="+mn-ea"/>
                        </a:rPr>
                        <a:t>Huang</a:t>
                      </a:r>
                      <a:endParaRPr sz="1800">
                        <a:latin typeface="Calibri"/>
                        <a:cs typeface="Calibri"/>
                      </a:endParaRPr>
                    </a:p>
                    <a:p>
                      <a:endParaRPr lang="en-IN" dirty="0"/>
                    </a:p>
                  </a:txBody>
                  <a:tcPr/>
                </a:tc>
              </a:tr>
              <a:tr h="370840">
                <a:tc>
                  <a:txBody>
                    <a:bodyPr/>
                    <a:lstStyle/>
                    <a:p>
                      <a:r>
                        <a:rPr lang="en-IN" dirty="0"/>
                        <a:t>3</a:t>
                      </a:r>
                      <a:endParaRPr lang="en-IN" dirty="0"/>
                    </a:p>
                  </a:txBody>
                  <a:tcPr/>
                </a:tc>
                <a:tc>
                  <a:txBody>
                    <a:bodyPr/>
                    <a:lstStyle/>
                    <a:p>
                      <a:r>
                        <a:rPr sz="1800" spc="-5" dirty="0">
                          <a:latin typeface="Calibri"/>
                          <a:cs typeface="Calibri"/>
                          <a:sym typeface="+mn-ea"/>
                        </a:rPr>
                        <a:t>Semi-Supervised </a:t>
                      </a:r>
                      <a:r>
                        <a:rPr sz="1800" spc="-10" dirty="0">
                          <a:latin typeface="Calibri"/>
                          <a:cs typeface="Calibri"/>
                          <a:sym typeface="+mn-ea"/>
                        </a:rPr>
                        <a:t>Classification</a:t>
                      </a:r>
                      <a:r>
                        <a:rPr sz="1800" spc="-5" dirty="0">
                          <a:latin typeface="Calibri"/>
                          <a:cs typeface="Calibri"/>
                          <a:sym typeface="+mn-ea"/>
                        </a:rPr>
                        <a:t> with</a:t>
                      </a:r>
                      <a:r>
                        <a:rPr sz="1800" dirty="0">
                          <a:latin typeface="Calibri"/>
                          <a:cs typeface="Calibri"/>
                          <a:sym typeface="+mn-ea"/>
                        </a:rPr>
                        <a:t> </a:t>
                      </a:r>
                      <a:r>
                        <a:rPr sz="1800" spc="-10" dirty="0">
                          <a:latin typeface="Calibri"/>
                          <a:cs typeface="Calibri"/>
                          <a:sym typeface="+mn-ea"/>
                        </a:rPr>
                        <a:t>Graph</a:t>
                      </a:r>
                      <a:r>
                        <a:rPr sz="1800" spc="-5" dirty="0">
                          <a:latin typeface="Calibri"/>
                          <a:cs typeface="Calibri"/>
                          <a:sym typeface="+mn-ea"/>
                        </a:rPr>
                        <a:t> </a:t>
                      </a:r>
                      <a:r>
                        <a:rPr sz="1800" spc="-10" dirty="0">
                          <a:latin typeface="Calibri"/>
                          <a:cs typeface="Calibri"/>
                          <a:sym typeface="+mn-ea"/>
                        </a:rPr>
                        <a:t>Convolutional </a:t>
                      </a:r>
                      <a:r>
                        <a:rPr sz="1800" spc="-390" dirty="0">
                          <a:latin typeface="Calibri"/>
                          <a:cs typeface="Calibri"/>
                          <a:sym typeface="+mn-ea"/>
                        </a:rPr>
                        <a:t> </a:t>
                      </a:r>
                      <a:r>
                        <a:rPr sz="1800" spc="-10" dirty="0">
                          <a:latin typeface="Calibri"/>
                          <a:cs typeface="Calibri"/>
                          <a:sym typeface="+mn-ea"/>
                        </a:rPr>
                        <a:t>Networks</a:t>
                      </a:r>
                      <a:endParaRPr sz="1800">
                        <a:latin typeface="Calibri"/>
                        <a:cs typeface="Calibri"/>
                      </a:endParaRPr>
                    </a:p>
                    <a:p>
                      <a:endParaRPr lang="en-IN" dirty="0"/>
                    </a:p>
                    <a:p>
                      <a:endParaRPr lang="en-IN" dirty="0"/>
                    </a:p>
                  </a:txBody>
                  <a:tcPr/>
                </a:tc>
                <a:tc>
                  <a:txBody>
                    <a:bodyPr/>
                    <a:lstStyle/>
                    <a:p>
                      <a:r>
                        <a:rPr sz="1800" spc="-5" dirty="0">
                          <a:latin typeface="Calibri"/>
                          <a:cs typeface="Calibri"/>
                          <a:sym typeface="+mn-ea"/>
                        </a:rPr>
                        <a:t>Semi-Supervised </a:t>
                      </a:r>
                      <a:r>
                        <a:rPr sz="1800" spc="-10" dirty="0">
                          <a:latin typeface="Calibri"/>
                          <a:cs typeface="Calibri"/>
                          <a:sym typeface="+mn-ea"/>
                        </a:rPr>
                        <a:t>Classification</a:t>
                      </a:r>
                      <a:r>
                        <a:rPr sz="1800" spc="-5" dirty="0">
                          <a:latin typeface="Calibri"/>
                          <a:cs typeface="Calibri"/>
                          <a:sym typeface="+mn-ea"/>
                        </a:rPr>
                        <a:t> with</a:t>
                      </a:r>
                      <a:r>
                        <a:rPr sz="1800" dirty="0">
                          <a:latin typeface="Calibri"/>
                          <a:cs typeface="Calibri"/>
                          <a:sym typeface="+mn-ea"/>
                        </a:rPr>
                        <a:t> </a:t>
                      </a:r>
                      <a:r>
                        <a:rPr sz="1800" spc="-10" dirty="0">
                          <a:latin typeface="Calibri"/>
                          <a:cs typeface="Calibri"/>
                          <a:sym typeface="+mn-ea"/>
                        </a:rPr>
                        <a:t>Graph</a:t>
                      </a:r>
                      <a:r>
                        <a:rPr sz="1800" spc="-5" dirty="0">
                          <a:latin typeface="Calibri"/>
                          <a:cs typeface="Calibri"/>
                          <a:sym typeface="+mn-ea"/>
                        </a:rPr>
                        <a:t> </a:t>
                      </a:r>
                      <a:r>
                        <a:rPr sz="1800" spc="-10" dirty="0">
                          <a:latin typeface="Calibri"/>
                          <a:cs typeface="Calibri"/>
                          <a:sym typeface="+mn-ea"/>
                        </a:rPr>
                        <a:t>Convolutional </a:t>
                      </a:r>
                      <a:r>
                        <a:rPr sz="1800" spc="-390" dirty="0">
                          <a:latin typeface="Calibri"/>
                          <a:cs typeface="Calibri"/>
                          <a:sym typeface="+mn-ea"/>
                        </a:rPr>
                        <a:t> </a:t>
                      </a:r>
                      <a:r>
                        <a:rPr sz="1800" spc="-10" dirty="0">
                          <a:latin typeface="Calibri"/>
                          <a:cs typeface="Calibri"/>
                          <a:sym typeface="+mn-ea"/>
                        </a:rPr>
                        <a:t>Networks</a:t>
                      </a:r>
                      <a:endParaRPr sz="1800">
                        <a:latin typeface="Calibri"/>
                        <a:cs typeface="Calibri"/>
                      </a:endParaRPr>
                    </a:p>
                    <a:p>
                      <a:endParaRPr lang="en-IN" dirty="0"/>
                    </a:p>
                  </a:txBody>
                  <a:tcPr/>
                </a:tc>
              </a:tr>
            </a:tbl>
          </a:graphicData>
        </a:graphic>
      </p:graphicFrame>
      <p:sp>
        <p:nvSpPr>
          <p:cNvPr id="6"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143000" y="1905000"/>
            <a:ext cx="9753600" cy="4191000"/>
          </a:xfrm>
          <a:prstGeom prst="rect">
            <a:avLst/>
          </a:prstGeom>
        </p:spPr>
        <p:txBody>
          <a:bodyPr/>
          <a:lstStyle/>
          <a:p>
            <a:pPr marL="342900" algn="just" eaLnBrk="0" hangingPunct="0">
              <a:spcBef>
                <a:spcPts val="0"/>
              </a:spcBef>
              <a:spcAft>
                <a:spcPts val="0"/>
              </a:spcAft>
              <a:defRPr/>
            </a:pPr>
            <a:r>
              <a:rPr lang="en-IN" sz="2400" dirty="0">
                <a:solidFill>
                  <a:srgbClr val="0033CC"/>
                </a:solidFill>
                <a:latin typeface="Trebuchet MS" panose="020B0603020202020204"/>
              </a:rPr>
              <a:t>The distinction of the aforementioned remark comes from its emphasis on the use of graph neural networks (GNNs) in the study of drug-drug interactions. The remark implies that conventional manual procedures can be improved to recognise intricate connections and interactions between medications by utilising GNNs. The statement also emphasises how crucial it is to evaluate many GNN models side by side in order to discover which ones function best in certain situations. Overall, the statement outlines an original and cutting-edge method for employing machine learning to solve a medical problem. </a:t>
            </a:r>
            <a:endParaRPr lang="en-IN" sz="2400" dirty="0">
              <a:solidFill>
                <a:srgbClr val="0033CC"/>
              </a:solidFill>
              <a:latin typeface="Trebuchet MS" panose="020B0603020202020204"/>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Uniqueness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219200" y="1828800"/>
            <a:ext cx="8077200" cy="4211931"/>
          </a:xfrm>
          <a:prstGeom prst="rect">
            <a:avLst/>
          </a:prstGeom>
        </p:spPr>
        <p:txBody>
          <a:bodyPr/>
          <a:lstStyle/>
          <a:p>
            <a:pPr marL="68580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panose="020B0603020202020204"/>
              </a:rPr>
              <a:t>Obl-ddi from Open Graph Benchmark.</a:t>
            </a:r>
            <a:endParaRPr lang="en-IN" sz="2400" dirty="0">
              <a:solidFill>
                <a:srgbClr val="0033CC"/>
              </a:solidFill>
              <a:latin typeface="Trebuchet MS" panose="020B0603020202020204"/>
            </a:endParaRPr>
          </a:p>
          <a:p>
            <a:pPr marL="342900" indent="0" algn="just" eaLnBrk="0" hangingPunct="0">
              <a:spcBef>
                <a:spcPts val="0"/>
              </a:spcBef>
              <a:spcAft>
                <a:spcPts val="0"/>
              </a:spcAft>
              <a:buFont typeface="Arial" panose="020B0604020202020204" pitchFamily="34" charset="0"/>
              <a:buNone/>
              <a:defRPr/>
            </a:pPr>
            <a:r>
              <a:rPr lang="en-IN" sz="2400" dirty="0">
                <a:solidFill>
                  <a:srgbClr val="0033CC"/>
                </a:solidFill>
                <a:latin typeface="Trebuchet MS" panose="020B0603020202020204"/>
              </a:rPr>
              <a:t>    Nodes - 4267</a:t>
            </a:r>
            <a:endParaRPr lang="en-IN" sz="2400" dirty="0">
              <a:solidFill>
                <a:srgbClr val="0033CC"/>
              </a:solidFill>
              <a:latin typeface="Trebuchet MS" panose="020B0603020202020204"/>
            </a:endParaRPr>
          </a:p>
          <a:p>
            <a:pPr marL="342900" indent="0" algn="just" eaLnBrk="0" hangingPunct="0">
              <a:spcBef>
                <a:spcPts val="0"/>
              </a:spcBef>
              <a:spcAft>
                <a:spcPts val="0"/>
              </a:spcAft>
              <a:buFont typeface="Arial" panose="020B0604020202020204" pitchFamily="34" charset="0"/>
              <a:buNone/>
              <a:defRPr/>
            </a:pPr>
            <a:r>
              <a:rPr lang="en-IN" sz="2400" dirty="0">
                <a:solidFill>
                  <a:srgbClr val="0033CC"/>
                </a:solidFill>
                <a:latin typeface="Trebuchet MS" panose="020B0603020202020204"/>
              </a:rPr>
              <a:t>    Edges - 13,34,889 </a:t>
            </a:r>
            <a:endParaRPr lang="en-IN" sz="2400" dirty="0">
              <a:solidFill>
                <a:srgbClr val="0033CC"/>
              </a:solidFill>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panose="020B0603020202020204"/>
              </a:rPr>
              <a:t>It is a Homogenous, Undirected, Unweighted Graph representing drug-drug interactions</a:t>
            </a:r>
            <a:endParaRPr lang="en-IN" sz="2400" dirty="0">
              <a:solidFill>
                <a:srgbClr val="0033CC"/>
              </a:solidFill>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panose="020B0603020202020204"/>
              </a:rPr>
              <a:t>Source - </a:t>
            </a:r>
            <a:r>
              <a:rPr lang="en-IN" sz="2400" dirty="0">
                <a:solidFill>
                  <a:srgbClr val="0033CC"/>
                </a:solidFill>
                <a:latin typeface="Trebuchet MS" panose="020B0603020202020204"/>
                <a:hlinkClick r:id="rId1"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link</a:t>
            </a:r>
            <a:endParaRPr lang="en-US" sz="2400" dirty="0">
              <a:solidFill>
                <a:srgbClr val="0033CC"/>
              </a:solidFill>
              <a:latin typeface="Trebuchet MS" panose="020B0603020202020204"/>
              <a:sym typeface="Trebuchet MS" panose="020B0603020202020204"/>
            </a:endParaRPr>
          </a:p>
          <a:p>
            <a:pPr marL="685800"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anose="020B0603020202020204" pitchFamily="34"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Dataset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Overall design or approach in a free hand diagram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8" name="Content Placeholder 2"/>
          <p:cNvSpPr txBox="1"/>
          <p:nvPr/>
        </p:nvSpPr>
        <p:spPr>
          <a:xfrm>
            <a:off x="1219200" y="1828800"/>
            <a:ext cx="9829800" cy="4211931"/>
          </a:xfrm>
          <a:prstGeom prst="rect">
            <a:avLst/>
          </a:prstGeom>
        </p:spPr>
        <p:txBody>
          <a:bodyPr/>
          <a:lstStyle/>
          <a:p>
            <a:pPr marL="342900" indent="0" algn="just" eaLnBrk="0" hangingPunct="0">
              <a:spcBef>
                <a:spcPts val="0"/>
              </a:spcBef>
              <a:spcAft>
                <a:spcPts val="0"/>
              </a:spcAft>
              <a:buFont typeface="Arial" panose="020B0604020202020204" pitchFamily="34" charset="0"/>
              <a:buNone/>
              <a:defRPr/>
            </a:pPr>
            <a:endParaRPr lang="en-IN" sz="2400" dirty="0">
              <a:solidFill>
                <a:srgbClr val="0000FF"/>
              </a:solidFill>
              <a:latin typeface="Trebuchet MS" panose="020B0603020202020204" pitchFamily="34" charset="0"/>
            </a:endParaRPr>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pic>
        <p:nvPicPr>
          <p:cNvPr id="2" name="object 3"/>
          <p:cNvPicPr/>
          <p:nvPr/>
        </p:nvPicPr>
        <p:blipFill>
          <a:blip r:embed="rId1" cstate="print"/>
          <a:stretch>
            <a:fillRect/>
          </a:stretch>
        </p:blipFill>
        <p:spPr>
          <a:xfrm>
            <a:off x="1471950" y="1746550"/>
            <a:ext cx="9202172" cy="49749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2763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933700" y="685800"/>
            <a:ext cx="7848600" cy="46037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Overall design or approach in uml diagram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pic>
        <p:nvPicPr>
          <p:cNvPr id="12" name="Picture 11"/>
          <p:cNvPicPr>
            <a:picLocks noChangeAspect="1"/>
          </p:cNvPicPr>
          <p:nvPr/>
        </p:nvPicPr>
        <p:blipFill>
          <a:blip r:embed="rId1"/>
          <a:stretch>
            <a:fillRect/>
          </a:stretch>
        </p:blipFill>
        <p:spPr>
          <a:xfrm>
            <a:off x="1033145" y="1623695"/>
            <a:ext cx="10125075" cy="4089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Final results  so far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6" name="Content Placeholder 2"/>
          <p:cNvSpPr txBox="1"/>
          <p:nvPr/>
        </p:nvSpPr>
        <p:spPr>
          <a:xfrm>
            <a:off x="1219200" y="1828800"/>
            <a:ext cx="9829800" cy="4211931"/>
          </a:xfrm>
          <a:prstGeom prst="rect">
            <a:avLst/>
          </a:prstGeom>
        </p:spPr>
        <p:txBody>
          <a:bodyPr/>
          <a:lstStyle/>
          <a:p>
            <a:pPr marL="342900" indent="0" algn="just" eaLnBrk="0" hangingPunct="0">
              <a:spcBef>
                <a:spcPts val="0"/>
              </a:spcBef>
              <a:spcAft>
                <a:spcPts val="0"/>
              </a:spcAft>
              <a:buFont typeface="Arial" panose="020B0604020202020204" pitchFamily="34" charset="0"/>
              <a:buNone/>
              <a:defRPr/>
            </a:pPr>
            <a:r>
              <a:rPr lang="en-IN" sz="2400" dirty="0">
                <a:solidFill>
                  <a:srgbClr val="0033CC"/>
                </a:solidFill>
                <a:latin typeface="Trebuchet MS" panose="020B0603020202020204"/>
                <a:sym typeface="+mn-ea"/>
              </a:rPr>
              <a:t>The Fruchterman_reingold_layout</a:t>
            </a:r>
            <a:endParaRPr lang="en-IN" sz="2400" dirty="0">
              <a:solidFill>
                <a:srgbClr val="0033CC"/>
              </a:solidFill>
              <a:latin typeface="Trebuchet MS" panose="020B0603020202020204"/>
              <a:sym typeface="+mn-ea"/>
            </a:endParaRPr>
          </a:p>
          <a:p>
            <a:pPr marL="342900" indent="0" algn="just" eaLnBrk="0" hangingPunct="0">
              <a:spcBef>
                <a:spcPts val="0"/>
              </a:spcBef>
              <a:spcAft>
                <a:spcPts val="0"/>
              </a:spcAft>
              <a:buFont typeface="Arial" panose="020B0604020202020204" pitchFamily="34" charset="0"/>
              <a:buNone/>
              <a:defRPr/>
            </a:pPr>
            <a:r>
              <a:rPr lang="en-IN" sz="2400" dirty="0">
                <a:solidFill>
                  <a:srgbClr val="0033CC"/>
                </a:solidFill>
                <a:latin typeface="Trebuchet MS" panose="020B0603020202020204"/>
                <a:sym typeface="+mn-ea"/>
              </a:rPr>
              <a:t>for the Drug Drug Interaction which is </a:t>
            </a:r>
            <a:endParaRPr lang="en-IN" sz="2400" dirty="0">
              <a:solidFill>
                <a:srgbClr val="0033CC"/>
              </a:solidFill>
              <a:latin typeface="Trebuchet MS" panose="020B0603020202020204"/>
              <a:sym typeface="+mn-ea"/>
            </a:endParaRPr>
          </a:p>
          <a:p>
            <a:pPr marL="342900" indent="0" algn="just" eaLnBrk="0" hangingPunct="0">
              <a:spcBef>
                <a:spcPts val="0"/>
              </a:spcBef>
              <a:spcAft>
                <a:spcPts val="0"/>
              </a:spcAft>
              <a:buFont typeface="Arial" panose="020B0604020202020204" pitchFamily="34" charset="0"/>
              <a:buNone/>
              <a:defRPr/>
            </a:pPr>
            <a:r>
              <a:rPr lang="en-IN" sz="2400" dirty="0">
                <a:solidFill>
                  <a:srgbClr val="0033CC"/>
                </a:solidFill>
                <a:latin typeface="Trebuchet MS" panose="020B0603020202020204"/>
                <a:sym typeface="+mn-ea"/>
              </a:rPr>
              <a:t>showing using Undirected the Graph</a:t>
            </a:r>
            <a:endParaRPr lang="en-IN" sz="2400" dirty="0">
              <a:solidFill>
                <a:srgbClr val="0033CC"/>
              </a:solidFill>
              <a:latin typeface="Trebuchet MS" panose="020B0603020202020204"/>
              <a:sym typeface="+mn-ea"/>
            </a:endParaRPr>
          </a:p>
          <a:p>
            <a:pPr marL="342900" indent="0" algn="just" eaLnBrk="0" hangingPunct="0">
              <a:spcBef>
                <a:spcPts val="0"/>
              </a:spcBef>
              <a:spcAft>
                <a:spcPts val="0"/>
              </a:spcAft>
              <a:buFont typeface="Arial" panose="020B0604020202020204" pitchFamily="34" charset="0"/>
              <a:buNone/>
              <a:defRPr/>
            </a:pPr>
            <a:endParaRPr lang="en-IN" sz="2400" dirty="0">
              <a:solidFill>
                <a:srgbClr val="0033CC"/>
              </a:solidFill>
              <a:latin typeface="Trebuchet MS" panose="020B0603020202020204"/>
              <a:sym typeface="+mn-ea"/>
            </a:endParaRPr>
          </a:p>
          <a:p>
            <a:pPr marL="342900" indent="0" algn="just" eaLnBrk="0" hangingPunct="0">
              <a:spcBef>
                <a:spcPts val="0"/>
              </a:spcBef>
              <a:spcAft>
                <a:spcPts val="0"/>
              </a:spcAft>
              <a:buFont typeface="Arial" panose="020B0604020202020204" pitchFamily="34" charset="0"/>
              <a:buNone/>
              <a:defRPr/>
            </a:pPr>
            <a:r>
              <a:rPr lang="en-IN" sz="2400" dirty="0">
                <a:solidFill>
                  <a:srgbClr val="0033CC"/>
                </a:solidFill>
                <a:latin typeface="Trebuchet MS" panose="020B0603020202020204"/>
                <a:sym typeface="+mn-ea"/>
              </a:rPr>
              <a:t> </a:t>
            </a:r>
            <a:endParaRPr lang="en-IN" sz="2400" dirty="0">
              <a:solidFill>
                <a:srgbClr val="0000FF"/>
              </a:solidFill>
              <a:latin typeface="Trebuchet MS" panose="020B0603020202020204" pitchFamily="34" charset="0"/>
            </a:endParaRPr>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pic>
        <p:nvPicPr>
          <p:cNvPr id="2" name="Picture 1"/>
          <p:cNvPicPr>
            <a:picLocks noChangeAspect="1"/>
          </p:cNvPicPr>
          <p:nvPr/>
        </p:nvPicPr>
        <p:blipFill>
          <a:blip r:embed="rId1"/>
          <a:stretch>
            <a:fillRect/>
          </a:stretch>
        </p:blipFill>
        <p:spPr>
          <a:xfrm>
            <a:off x="7010400" y="1828800"/>
            <a:ext cx="4921885" cy="3942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Final results  so far  </a:t>
            </a:r>
            <a:endParaRPr lang="en-US" sz="2400" dirty="0">
              <a:solidFill>
                <a:srgbClr val="FF0000"/>
              </a:solidFill>
              <a:latin typeface="Trebuchet MS" panose="020B0603020202020204" pitchFamily="34" charset="0"/>
            </a:endParaRPr>
          </a:p>
        </p:txBody>
      </p:sp>
      <p:sp>
        <p:nvSpPr>
          <p:cNvPr id="3" name="Slide Number Placeholder 2"/>
          <p:cNvSpPr>
            <a:spLocks noGrp="1"/>
          </p:cNvSpPr>
          <p:nvPr>
            <p:ph type="sldNum" sz="quarter" idx="12"/>
          </p:nvPr>
        </p:nvSpPr>
        <p:spPr/>
        <p:txBody>
          <a:bodyPr/>
          <a:lstStyle/>
          <a:p>
            <a:fld id="{102F0E29-F314-934F-92DB-8EEB8DA68833}" type="slidenum">
              <a:rPr lang="en-US" smtClean="0"/>
            </a:fld>
            <a:endParaRPr lang="en-US"/>
          </a:p>
        </p:txBody>
      </p:sp>
      <p:sp>
        <p:nvSpPr>
          <p:cNvPr id="6" name="Content Placeholder 2"/>
          <p:cNvSpPr txBox="1"/>
          <p:nvPr/>
        </p:nvSpPr>
        <p:spPr>
          <a:xfrm>
            <a:off x="1219200" y="1828800"/>
            <a:ext cx="9829800" cy="4211931"/>
          </a:xfrm>
          <a:prstGeom prst="rect">
            <a:avLst/>
          </a:prstGeom>
        </p:spPr>
        <p:txBody>
          <a:bodyPr/>
          <a:lstStyle/>
          <a:p>
            <a:pPr marL="342900" indent="0" algn="just" eaLnBrk="0" hangingPunct="0">
              <a:spcBef>
                <a:spcPct val="20000"/>
              </a:spcBef>
              <a:buFont typeface="Arial" panose="020B0604020202020204" pitchFamily="34" charset="0"/>
              <a:buNone/>
              <a:defRPr/>
            </a:pPr>
            <a:r>
              <a:rPr lang="en-IN" sz="2400" dirty="0">
                <a:solidFill>
                  <a:srgbClr val="0000FF"/>
                </a:solidFill>
                <a:latin typeface="Trebuchet MS" panose="020B0603020202020204" pitchFamily="34" charset="0"/>
              </a:rPr>
              <a:t>SpectralClustering</a:t>
            </a:r>
            <a:endParaRPr lang="en-IN" sz="2400" dirty="0">
              <a:solidFill>
                <a:srgbClr val="0000FF"/>
              </a:solidFill>
              <a:latin typeface="Trebuchet MS" panose="020B0603020202020204" pitchFamily="34" charset="0"/>
            </a:endParaRPr>
          </a:p>
          <a:p>
            <a:pPr marL="342900" indent="0" algn="just" eaLnBrk="0" hangingPunct="0">
              <a:spcBef>
                <a:spcPct val="20000"/>
              </a:spcBef>
              <a:buFont typeface="Arial" panose="020B0604020202020204" pitchFamily="34" charset="0"/>
              <a:buNone/>
              <a:defRPr/>
            </a:pPr>
            <a:r>
              <a:rPr lang="en-IN" sz="2400" dirty="0">
                <a:solidFill>
                  <a:srgbClr val="0000FF"/>
                </a:solidFill>
                <a:latin typeface="Trebuchet MS" panose="020B0603020202020204" pitchFamily="34" charset="0"/>
              </a:rPr>
              <a:t>Where we used the EignVector</a:t>
            </a:r>
            <a:endParaRPr lang="en-IN" sz="2400" dirty="0">
              <a:solidFill>
                <a:srgbClr val="0000FF"/>
              </a:solidFill>
              <a:latin typeface="Trebuchet MS" panose="020B0603020202020204" pitchFamily="34" charset="0"/>
            </a:endParaRPr>
          </a:p>
          <a:p>
            <a:pPr marL="342900" indent="0" algn="just" eaLnBrk="0" hangingPunct="0">
              <a:spcBef>
                <a:spcPct val="20000"/>
              </a:spcBef>
              <a:buFont typeface="Arial" panose="020B0604020202020204" pitchFamily="34" charset="0"/>
              <a:buNone/>
              <a:defRPr/>
            </a:pPr>
            <a:r>
              <a:rPr lang="en-IN" sz="2400" dirty="0">
                <a:solidFill>
                  <a:srgbClr val="0000FF"/>
                </a:solidFill>
                <a:latin typeface="Trebuchet MS" panose="020B0603020202020204" pitchFamily="34" charset="0"/>
              </a:rPr>
              <a:t>and K mean to find the Degree </a:t>
            </a:r>
            <a:endParaRPr lang="en-IN" sz="2400" dirty="0">
              <a:solidFill>
                <a:srgbClr val="0000FF"/>
              </a:solidFill>
              <a:latin typeface="Trebuchet MS" panose="020B0603020202020204" pitchFamily="34" charset="0"/>
            </a:endParaRPr>
          </a:p>
          <a:p>
            <a:pPr marL="342900" indent="0" algn="just" eaLnBrk="0" hangingPunct="0">
              <a:spcBef>
                <a:spcPct val="20000"/>
              </a:spcBef>
              <a:buFont typeface="Arial" panose="020B0604020202020204" pitchFamily="34" charset="0"/>
              <a:buNone/>
              <a:defRPr/>
            </a:pPr>
            <a:r>
              <a:rPr lang="en-IN" sz="2400" dirty="0">
                <a:solidFill>
                  <a:srgbClr val="0000FF"/>
                </a:solidFill>
                <a:latin typeface="Trebuchet MS" panose="020B0603020202020204" pitchFamily="34" charset="0"/>
              </a:rPr>
              <a:t>Rank and Histogram </a:t>
            </a:r>
            <a:endParaRPr lang="en-IN" sz="2400" dirty="0">
              <a:solidFill>
                <a:srgbClr val="0000FF"/>
              </a:solidFill>
              <a:latin typeface="Trebuchet MS" panose="020B0603020202020204" pitchFamily="34" charset="0"/>
            </a:endParaRPr>
          </a:p>
        </p:txBody>
      </p:sp>
      <p:sp>
        <p:nvSpPr>
          <p:cNvPr id="4" name="Footer Placeholder 2"/>
          <p:cNvSpPr>
            <a:spLocks noGrp="1"/>
          </p:cNvSpPr>
          <p:nvPr>
            <p:ph type="ftr" sz="quarter" idx="11"/>
          </p:nvPr>
        </p:nvSpPr>
        <p:spPr>
          <a:xfrm>
            <a:off x="4038600" y="6356350"/>
            <a:ext cx="4114800" cy="365125"/>
          </a:xfrm>
        </p:spPr>
        <p:txBody>
          <a:bodyPr/>
          <a:lstStyle/>
          <a:p>
            <a:r>
              <a:rPr lang="en-US" dirty="0"/>
              <a:t>20CS344  Course Project </a:t>
            </a:r>
            <a:endParaRPr lang="en-US" dirty="0"/>
          </a:p>
        </p:txBody>
      </p:sp>
      <p:pic>
        <p:nvPicPr>
          <p:cNvPr id="7" name="Picture 6"/>
          <p:cNvPicPr>
            <a:picLocks noChangeAspect="1"/>
          </p:cNvPicPr>
          <p:nvPr/>
        </p:nvPicPr>
        <p:blipFill>
          <a:blip r:embed="rId1"/>
          <a:stretch>
            <a:fillRect/>
          </a:stretch>
        </p:blipFill>
        <p:spPr>
          <a:xfrm>
            <a:off x="6553200" y="1822450"/>
            <a:ext cx="4548505" cy="4543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19CS345 Course Project </a:t>
            </a:r>
            <a:endParaRPr lang="en-US"/>
          </a:p>
        </p:txBody>
      </p:sp>
      <p:sp>
        <p:nvSpPr>
          <p:cNvPr id="3" name="Slide Number Placeholder 2"/>
          <p:cNvSpPr>
            <a:spLocks noGrp="1"/>
          </p:cNvSpPr>
          <p:nvPr>
            <p:ph type="sldNum" sz="quarter" idx="12"/>
          </p:nvPr>
        </p:nvSpPr>
        <p:spPr/>
        <p:txBody>
          <a:bodyPr/>
          <a:p>
            <a:fld id="{102F0E29-F314-934F-92DB-8EEB8DA68833}" type="slidenum">
              <a:rPr lang="en-US" smtClean="0"/>
            </a:fld>
            <a:endParaRPr lang="en-US"/>
          </a:p>
        </p:txBody>
      </p:sp>
      <p:sp>
        <p:nvSpPr>
          <p:cNvPr id="6" name="Right Arrow 5"/>
          <p:cNvSpPr/>
          <p:nvPr/>
        </p:nvSpPr>
        <p:spPr>
          <a:xfrm>
            <a:off x="533400" y="2286000"/>
            <a:ext cx="3359785" cy="25990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Box 1"/>
          <p:cNvSpPr txBox="1"/>
          <p:nvPr/>
        </p:nvSpPr>
        <p:spPr>
          <a:xfrm>
            <a:off x="480695" y="2940685"/>
            <a:ext cx="3034665" cy="1464945"/>
          </a:xfrm>
          <a:prstGeom prst="rect">
            <a:avLst/>
          </a:prstGeom>
          <a:noFill/>
        </p:spPr>
        <p:txBody>
          <a:bodyPr vert="horz" lIns="91440" tIns="45720" rIns="91440" bIns="45720" rtlCol="0" anchor="ctr">
            <a:normAutofit/>
          </a:bodyPr>
          <a:p>
            <a:pPr algn="ctr">
              <a:lnSpc>
                <a:spcPct val="90000"/>
              </a:lnSpc>
              <a:spcAft>
                <a:spcPts val="600"/>
              </a:spcAft>
            </a:pPr>
            <a:r>
              <a:rPr lang="en-US" sz="1800" kern="1200">
                <a:solidFill>
                  <a:schemeClr val="tx1"/>
                </a:solidFill>
                <a:latin typeface="Trebuchet MS Regular" panose="020B0603020202020204" charset="0"/>
                <a:ea typeface="+mj-ea"/>
                <a:cs typeface="Trebuchet MS Regular" panose="020B0603020202020204" charset="0"/>
              </a:rPr>
              <a:t>Predicting Link using Graph Neural Network</a:t>
            </a: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endParaRPr lang="en-US" sz="1800" kern="1200">
              <a:solidFill>
                <a:schemeClr val="tx1"/>
              </a:solidFill>
              <a:latin typeface="Trebuchet MS Regular" panose="020B0603020202020204" charset="0"/>
              <a:ea typeface="+mj-ea"/>
              <a:cs typeface="Trebuchet MS Regular" panose="020B0603020202020204" charset="0"/>
            </a:endParaRPr>
          </a:p>
          <a:p>
            <a:pPr algn="ctr">
              <a:lnSpc>
                <a:spcPct val="90000"/>
              </a:lnSpc>
              <a:spcAft>
                <a:spcPts val="600"/>
              </a:spcAft>
            </a:pPr>
            <a:r>
              <a:rPr lang="en-US" sz="1800" b="1" kern="1200">
                <a:solidFill>
                  <a:schemeClr val="tx1"/>
                </a:solidFill>
                <a:latin typeface="Trebuchet MS Bold" panose="020B0603020202020204" charset="0"/>
                <a:ea typeface="+mj-ea"/>
                <a:cs typeface="Trebuchet MS Bold" panose="020B0603020202020204" charset="0"/>
              </a:rPr>
              <a:t>DGCNN</a:t>
            </a:r>
            <a:endParaRPr lang="en-US" sz="1800" b="1" kern="1200">
              <a:solidFill>
                <a:schemeClr val="tx1"/>
              </a:solidFill>
              <a:latin typeface="Trebuchet MS Bold" panose="020B0603020202020204" charset="0"/>
              <a:ea typeface="+mj-ea"/>
              <a:cs typeface="Trebuchet MS Bold" panose="020B0603020202020204" charset="0"/>
            </a:endParaRPr>
          </a:p>
        </p:txBody>
      </p:sp>
      <p:pic>
        <p:nvPicPr>
          <p:cNvPr id="10" name="Picture 9" descr="Screenshot 2023-04-30 at 2.57.00 PM"/>
          <p:cNvPicPr>
            <a:picLocks noChangeAspect="1"/>
          </p:cNvPicPr>
          <p:nvPr/>
        </p:nvPicPr>
        <p:blipFill>
          <a:blip r:embed="rId1"/>
          <a:stretch>
            <a:fillRect/>
          </a:stretch>
        </p:blipFill>
        <p:spPr>
          <a:xfrm>
            <a:off x="4114800" y="1600200"/>
            <a:ext cx="7351395" cy="4559300"/>
          </a:xfrm>
          <a:prstGeom prst="rect">
            <a:avLst/>
          </a:prstGeom>
        </p:spPr>
      </p:pic>
      <p:sp>
        <p:nvSpPr>
          <p:cNvPr id="11" name="Rectangle 4"/>
          <p:cNvSpPr>
            <a:spLocks noChangeArrowheads="1"/>
          </p:cNvSpPr>
          <p:nvPr/>
        </p:nvSpPr>
        <p:spPr bwMode="auto">
          <a:xfrm>
            <a:off x="3810000" y="1447805"/>
            <a:ext cx="7620000" cy="36513"/>
          </a:xfrm>
          <a:prstGeom prst="rect">
            <a:avLst/>
          </a:prstGeom>
          <a:solidFill>
            <a:srgbClr val="33CCCC"/>
          </a:solidFill>
          <a:ln w="9525">
            <a:noFill/>
            <a:miter lim="800000"/>
          </a:ln>
        </p:spPr>
        <p:txBody>
          <a:bodyPr wrap="none" anchor="ctr"/>
          <a:p>
            <a:endParaRPr lang="en-US"/>
          </a:p>
        </p:txBody>
      </p:sp>
      <p:sp>
        <p:nvSpPr>
          <p:cNvPr id="14" name="Text Box 13"/>
          <p:cNvSpPr txBox="1"/>
          <p:nvPr/>
        </p:nvSpPr>
        <p:spPr>
          <a:xfrm>
            <a:off x="8214995" y="955040"/>
            <a:ext cx="3215005" cy="645160"/>
          </a:xfrm>
          <a:prstGeom prst="rect">
            <a:avLst/>
          </a:prstGeom>
          <a:noFill/>
        </p:spPr>
        <p:txBody>
          <a:bodyPr wrap="square" rtlCol="0" anchor="t">
            <a:spAutoFit/>
          </a:bodyPr>
          <a:p>
            <a:pPr marL="342900" indent="-342900" algn="r" eaLnBrk="0" hangingPunct="0">
              <a:defRPr/>
            </a:pPr>
            <a:r>
              <a:rPr lang="en-US" altLang="en-IN" dirty="0">
                <a:solidFill>
                  <a:srgbClr val="FF0000"/>
                </a:solidFill>
                <a:latin typeface="Trebuchet MS" panose="020B0603020202020204" pitchFamily="34" charset="0"/>
                <a:sym typeface="+mn-ea"/>
              </a:rPr>
              <a:t>Total number of parameters</a:t>
            </a:r>
            <a:r>
              <a:rPr lang="en-IN" dirty="0">
                <a:solidFill>
                  <a:srgbClr val="FF0000"/>
                </a:solidFill>
                <a:latin typeface="Trebuchet MS" panose="020B0603020202020204" pitchFamily="34" charset="0"/>
                <a:sym typeface="+mn-ea"/>
              </a:rPr>
              <a:t>  </a:t>
            </a:r>
            <a:endParaRPr lang="en-US"/>
          </a:p>
          <a:p>
            <a:pPr marL="342900" indent="-342900" algn="r" eaLnBrk="0" hangingPunct="0">
              <a:defRPr/>
            </a:pPr>
            <a:r>
              <a:rPr lang="en-IN" dirty="0">
                <a:solidFill>
                  <a:srgbClr val="FF0000"/>
                </a:solidFill>
                <a:latin typeface="Trebuchet MS" panose="020B0603020202020204" pitchFamily="34" charset="0"/>
                <a:sym typeface="+mn-ea"/>
              </a:rPr>
              <a:t> </a:t>
            </a:r>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0</TotalTime>
  <Words>5751</Words>
  <Application>WPS Spreadsheets</Application>
  <PresentationFormat>Widescreen</PresentationFormat>
  <Paragraphs>439</Paragraphs>
  <Slides>25</Slides>
  <Notes>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25</vt:i4>
      </vt:variant>
    </vt:vector>
  </HeadingPairs>
  <TitlesOfParts>
    <vt:vector size="43" baseType="lpstr">
      <vt:lpstr>Arial</vt:lpstr>
      <vt:lpstr>SimSun</vt:lpstr>
      <vt:lpstr>Wingdings</vt:lpstr>
      <vt:lpstr>Trebuchet MS</vt:lpstr>
      <vt:lpstr>Trebuchet MS</vt:lpstr>
      <vt:lpstr>Wingdings</vt:lpstr>
      <vt:lpstr>Calibri</vt:lpstr>
      <vt:lpstr>Helvetica Neue</vt:lpstr>
      <vt:lpstr>Microsoft YaHei</vt:lpstr>
      <vt:lpstr>汉仪旗黑</vt:lpstr>
      <vt:lpstr>Arial Unicode MS</vt:lpstr>
      <vt:lpstr>Calibri Light</vt:lpstr>
      <vt:lpstr>宋体-简</vt:lpstr>
      <vt:lpstr>Trebuchet MS Regular</vt:lpstr>
      <vt:lpstr>Calibri</vt:lpstr>
      <vt:lpstr>Trebuchet MS Bold</vt:lpstr>
      <vt:lpstr>Custom Design</vt:lpstr>
      <vt:lpstr>1_Custom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KTwo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jay</cp:lastModifiedBy>
  <cp:revision>165</cp:revision>
  <dcterms:created xsi:type="dcterms:W3CDTF">2023-04-30T09:48:43Z</dcterms:created>
  <dcterms:modified xsi:type="dcterms:W3CDTF">2023-04-30T09:48:43Z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
  </property>
  <property fmtid="{D5CDD505-2E9C-101B-9397-08002B2CF9AE}" pid="4" name="KSOProductBuildVer">
    <vt:lpwstr>1033-5.1.0.7912</vt:lpwstr>
  </property>
</Properties>
</file>