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notesMasterIdLst>
    <p:notesMasterId r:id="rId19"/>
  </p:notesMasterIdLst>
  <p:sldIdLst>
    <p:sldId id="257" r:id="rId2"/>
    <p:sldId id="259" r:id="rId3"/>
    <p:sldId id="262" r:id="rId4"/>
    <p:sldId id="269" r:id="rId5"/>
    <p:sldId id="270" r:id="rId6"/>
    <p:sldId id="271" r:id="rId7"/>
    <p:sldId id="272" r:id="rId8"/>
    <p:sldId id="273" r:id="rId9"/>
    <p:sldId id="275" r:id="rId10"/>
    <p:sldId id="276" r:id="rId11"/>
    <p:sldId id="274" r:id="rId12"/>
    <p:sldId id="277" r:id="rId13"/>
    <p:sldId id="261" r:id="rId14"/>
    <p:sldId id="263" r:id="rId15"/>
    <p:sldId id="264" r:id="rId16"/>
    <p:sldId id="258" r:id="rId17"/>
    <p:sldId id="27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53" autoAdjust="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184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0EE758-BB79-41E2-8980-2EB129F2DA06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C2E0C-EDBB-4321-B3C8-0802F1E83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69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C2E0C-EDBB-4321-B3C8-0802F1E834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79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C2E0C-EDBB-4321-B3C8-0802F1E834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60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C2E0C-EDBB-4321-B3C8-0802F1E834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83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C2E0C-EDBB-4321-B3C8-0802F1E834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1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C2E0C-EDBB-4321-B3C8-0802F1E834A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51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D61E-6D6C-400D-B0B2-BC7975DA7F10}" type="datetime1">
              <a:rPr lang="en-US" smtClean="0"/>
              <a:t>10/31/2022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5455-1F07-4309-94EA-9EEE84BA67CC}" type="datetime1">
              <a:rPr lang="en-US" smtClean="0"/>
              <a:t>10/31/2022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1591-1A73-42C0-9D2B-ABADC7D17570}" type="datetime1">
              <a:rPr lang="en-US" smtClean="0"/>
              <a:t>10/31/2022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682E5-AFB4-4999-9F79-D56AA0EC1C97}" type="datetime1">
              <a:rPr lang="en-US" smtClean="0"/>
              <a:t>10/31/2022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56E45-BE08-446E-8373-F7C6052F4750}" type="datetime1">
              <a:rPr lang="en-US" smtClean="0"/>
              <a:t>10/31/2022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A750A-9BFC-45FB-9F6D-1CF5CE507B16}" type="datetime1">
              <a:rPr lang="en-US" smtClean="0"/>
              <a:t>10/31/2022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ABFA-0ADE-48AB-BB73-BC1D89C2A750}" type="datetime1">
              <a:rPr lang="en-US" smtClean="0"/>
              <a:t>10/31/2022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F3FB9-A372-47CC-93BA-25B6F0497FE8}" type="datetime1">
              <a:rPr lang="en-US" smtClean="0"/>
              <a:t>10/31/2022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DE34E-647D-4FC9-9C0D-39B23CB9A93A}" type="datetime1">
              <a:rPr lang="en-US" smtClean="0"/>
              <a:t>10/31/2022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F27B9358-41D0-4A6A-83B0-C9B285741198}" type="datetime1">
              <a:rPr lang="en-US" smtClean="0"/>
              <a:t>10/31/2022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D63CE0-F2CA-4816-91D4-2CC94CC92F6B}" type="datetime1">
              <a:rPr lang="en-US" smtClean="0"/>
              <a:t>10/31/2022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30B47DB5-D53D-498E-BE5E-5A230CD431D3}" type="datetime1">
              <a:rPr lang="en-US" smtClean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hyperlink" Target="https://drive.google.com/file/d/1_eYQub2CwQXwP6trURL9hopsudx6qgX4/view?usp=share_link" TargetMode="External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rive.google.com/file/d/1yH5SSD4CvwEh0fpEmV6d4Ij4gl3bk8Ty/view?usp=share_link" TargetMode="External"/><Relationship Id="rId5" Type="http://schemas.openxmlformats.org/officeDocument/2006/relationships/hyperlink" Target="https://drive.google.com/file/d/1d6mnoQ-Z1CxdOLu9YIk1cZBpXIBfNTsd/view?usp=share_link" TargetMode="External"/><Relationship Id="rId10" Type="http://schemas.openxmlformats.org/officeDocument/2006/relationships/image" Target="../media/image19.svg"/><Relationship Id="rId4" Type="http://schemas.openxmlformats.org/officeDocument/2006/relationships/hyperlink" Target="https://drive.google.com/file/d/1D-VPQTExeAhKO46X6DAUXPkStFfx0tOJ/view?usp=share_link" TargetMode="External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png"/><Relationship Id="rId18" Type="http://schemas.openxmlformats.org/officeDocument/2006/relationships/image" Target="../media/image3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Relationship Id="rId14" Type="http://schemas.openxmlformats.org/officeDocument/2006/relationships/image" Target="../media/image29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21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7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drive.google.com/file/d/1ko3_9byFlBvW1Sp9jBF6STJyXRP8W_wm/view?usp=share_link" TargetMode="External"/><Relationship Id="rId3" Type="http://schemas.openxmlformats.org/officeDocument/2006/relationships/hyperlink" Target="https://drive.google.com/file/d/10DvH1PycIyNuiArNo0DEquKCpLjhJqTu/view?usp=sharing" TargetMode="External"/><Relationship Id="rId7" Type="http://schemas.openxmlformats.org/officeDocument/2006/relationships/hyperlink" Target="https://drive.google.com/file/d/1QZs6LfnYnfL-7dH2atR2raR9l-70os7w/view?usp=share_lin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rive.google.com/file/d/1NMMJDm43u2tlIXcnQfXGV5M14e6g7WTw/view?usp=share_link" TargetMode="External"/><Relationship Id="rId11" Type="http://schemas.openxmlformats.org/officeDocument/2006/relationships/image" Target="../media/image17.svg"/><Relationship Id="rId5" Type="http://schemas.openxmlformats.org/officeDocument/2006/relationships/hyperlink" Target="https://drive.google.com/file/d/1gEfNzATIZ64_Lm5O_kYrLdpHfsUnfEKQ/view?usp=share_link" TargetMode="External"/><Relationship Id="rId10" Type="http://schemas.openxmlformats.org/officeDocument/2006/relationships/image" Target="../media/image16.png"/><Relationship Id="rId4" Type="http://schemas.openxmlformats.org/officeDocument/2006/relationships/hyperlink" Target="https://drive.google.com/file/d/15F9vo3Nl0lq4hDJD_sc_L5b4IgGqrEcg/view?usp=sharing" TargetMode="External"/><Relationship Id="rId9" Type="http://schemas.openxmlformats.org/officeDocument/2006/relationships/hyperlink" Target="https://drive.google.com/file/d/1EkQ2Ad98AvboWaSgazbXCdgllUS3dVXK/view?usp=share_lin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1155700"/>
            <a:ext cx="6253317" cy="3169412"/>
          </a:xfrm>
        </p:spPr>
        <p:txBody>
          <a:bodyPr>
            <a:noAutofit/>
          </a:bodyPr>
          <a:lstStyle/>
          <a:p>
            <a:r>
              <a:rPr lang="en-US" sz="4400" dirty="0"/>
              <a:t>Online Proctoring System on Face Recognition, Eye-Gaze Detection, and Lip Reading with CNN Method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Julian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evan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Plabs.id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Closed book with solid fill">
            <a:extLst>
              <a:ext uri="{FF2B5EF4-FFF2-40B4-BE49-F238E27FC236}">
                <a16:creationId xmlns:a16="http://schemas.microsoft.com/office/drawing/2014/main" id="{6F8D17FE-0E3E-4B11-B2E2-8DC238C790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02239" y="4566411"/>
            <a:ext cx="914400" cy="91440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A969B4-5249-430B-AA0F-6B2C3B756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fld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3D04-747D-4A7A-8DC4-A63371057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6D901-B9BF-4F19-9A21-B8DAC84B2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3303"/>
            <a:ext cx="10058400" cy="441524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8"/>
            </a:pPr>
            <a:r>
              <a:rPr lang="en-US" sz="20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Convolutional Neural Networks for </a:t>
            </a:r>
            <a:r>
              <a:rPr lang="en-US" sz="2000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Eye Tracking Algorithm.</a:t>
            </a:r>
            <a:r>
              <a:rPr lang="en-US" sz="2000" dirty="0"/>
              <a:t> (Jonathan Griffin)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sz="2000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Eye Movement Classification </a:t>
            </a:r>
            <a:r>
              <a:rPr lang="en-US" sz="2000" dirty="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Using CNN.</a:t>
            </a:r>
            <a:r>
              <a:rPr lang="en-US" sz="2000" dirty="0"/>
              <a:t> (</a:t>
            </a:r>
            <a:r>
              <a:rPr lang="en-US" sz="2000" dirty="0" err="1"/>
              <a:t>Milu</a:t>
            </a:r>
            <a:r>
              <a:rPr lang="en-US" sz="2000" dirty="0"/>
              <a:t> Prince, 2020)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sz="2000" dirty="0">
                <a:solidFill>
                  <a:srgbClr val="00B0F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Lip Reading Using Convolutional Neural Networks </a:t>
            </a:r>
            <a:r>
              <a:rPr lang="en-US" sz="2000" dirty="0">
                <a:solidFill>
                  <a:srgbClr val="FF0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with and without </a:t>
            </a:r>
            <a:r>
              <a:rPr lang="en-US" sz="2000" dirty="0">
                <a:solidFill>
                  <a:srgbClr val="00B0F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Pre-Trained Models.</a:t>
            </a:r>
            <a:r>
              <a:rPr lang="en-US" sz="2000" dirty="0"/>
              <a:t>  (T. </a:t>
            </a:r>
            <a:r>
              <a:rPr lang="en-US" sz="2000" dirty="0" err="1"/>
              <a:t>Ozcan</a:t>
            </a:r>
            <a:r>
              <a:rPr lang="en-US" sz="2000" dirty="0"/>
              <a:t>, 2019)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sz="2000" dirty="0">
                <a:solidFill>
                  <a:srgbClr val="00B0F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Modelling </a:t>
            </a:r>
            <a:r>
              <a:rPr lang="en-US" sz="2000" dirty="0">
                <a:solidFill>
                  <a:srgbClr val="FF00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Lips-State Detection </a:t>
            </a:r>
            <a:r>
              <a:rPr lang="en-US" sz="2000" dirty="0">
                <a:solidFill>
                  <a:srgbClr val="00B0F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Using CNN for Non-Verbal Communications.</a:t>
            </a:r>
            <a:r>
              <a:rPr lang="en-US" sz="2000" dirty="0"/>
              <a:t> (Abtahi </a:t>
            </a:r>
            <a:r>
              <a:rPr lang="en-US" sz="2000" dirty="0" err="1"/>
              <a:t>Ishmam</a:t>
            </a:r>
            <a:r>
              <a:rPr lang="en-US" sz="2000" dirty="0"/>
              <a:t>, 2021)</a:t>
            </a:r>
          </a:p>
          <a:p>
            <a:pPr marL="457200" indent="-457200">
              <a:buFont typeface="+mj-lt"/>
              <a:buAutoNum type="arabicPeriod" startAt="8"/>
            </a:pPr>
            <a:endParaRPr lang="en-US" sz="2000" dirty="0"/>
          </a:p>
          <a:p>
            <a:pPr marL="457200" indent="-457200">
              <a:buFont typeface="+mj-lt"/>
              <a:buAutoNum type="arabicPeriod" startAt="8"/>
            </a:pPr>
            <a:endParaRPr lang="en-US" sz="2000" dirty="0"/>
          </a:p>
        </p:txBody>
      </p:sp>
      <p:pic>
        <p:nvPicPr>
          <p:cNvPr id="4" name="Graphic 3" descr="Brain with solid fill">
            <a:extLst>
              <a:ext uri="{FF2B5EF4-FFF2-40B4-BE49-F238E27FC236}">
                <a16:creationId xmlns:a16="http://schemas.microsoft.com/office/drawing/2014/main" id="{AA7056B6-8885-496B-8734-F83E7655AC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2880" y="920932"/>
            <a:ext cx="914400" cy="914400"/>
          </a:xfrm>
          <a:prstGeom prst="rect">
            <a:avLst/>
          </a:prstGeom>
        </p:spPr>
      </p:pic>
      <p:pic>
        <p:nvPicPr>
          <p:cNvPr id="7" name="Graphic 6" descr="Checklist with solid fill">
            <a:extLst>
              <a:ext uri="{FF2B5EF4-FFF2-40B4-BE49-F238E27FC236}">
                <a16:creationId xmlns:a16="http://schemas.microsoft.com/office/drawing/2014/main" id="{BD445480-811A-49C1-BCEF-1657DD858ED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241280" y="5127285"/>
            <a:ext cx="914400" cy="91440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1A47CC1-F6CD-4321-9363-B9C1C1C14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819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pic>
        <p:nvPicPr>
          <p:cNvPr id="6" name="Graphic 5" descr="Checklist with solid fill">
            <a:extLst>
              <a:ext uri="{FF2B5EF4-FFF2-40B4-BE49-F238E27FC236}">
                <a16:creationId xmlns:a16="http://schemas.microsoft.com/office/drawing/2014/main" id="{12B651F1-0A37-48EF-8BA7-929D58B489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75250" y="829605"/>
            <a:ext cx="914400" cy="914400"/>
          </a:xfrm>
          <a:prstGeom prst="rect">
            <a:avLst/>
          </a:prstGeom>
        </p:spPr>
      </p:pic>
      <p:pic>
        <p:nvPicPr>
          <p:cNvPr id="8" name="Graphic 7" descr="Network with solid fill">
            <a:extLst>
              <a:ext uri="{FF2B5EF4-FFF2-40B4-BE49-F238E27FC236}">
                <a16:creationId xmlns:a16="http://schemas.microsoft.com/office/drawing/2014/main" id="{AC075768-268D-4275-A458-9102892368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93582" y="279958"/>
            <a:ext cx="914400" cy="914400"/>
          </a:xfrm>
          <a:prstGeom prst="rect">
            <a:avLst/>
          </a:prstGeom>
        </p:spPr>
      </p:pic>
      <p:sp>
        <p:nvSpPr>
          <p:cNvPr id="56" name="Slide Number Placeholder 55">
            <a:extLst>
              <a:ext uri="{FF2B5EF4-FFF2-40B4-BE49-F238E27FC236}">
                <a16:creationId xmlns:a16="http://schemas.microsoft.com/office/drawing/2014/main" id="{C90A6B0F-B160-4BA9-98C4-64A11F881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  <p:pic>
        <p:nvPicPr>
          <p:cNvPr id="58" name="Graphic 57" descr="Document with solid fill">
            <a:extLst>
              <a:ext uri="{FF2B5EF4-FFF2-40B4-BE49-F238E27FC236}">
                <a16:creationId xmlns:a16="http://schemas.microsoft.com/office/drawing/2014/main" id="{EE9636A2-72F3-48ED-82F1-8F4B2A17EB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30493" y="4264713"/>
            <a:ext cx="685800" cy="685800"/>
          </a:xfrm>
          <a:prstGeom prst="rect">
            <a:avLst/>
          </a:prstGeom>
        </p:spPr>
      </p:pic>
      <p:pic>
        <p:nvPicPr>
          <p:cNvPr id="60" name="Graphic 59" descr="Camera with solid fill">
            <a:extLst>
              <a:ext uri="{FF2B5EF4-FFF2-40B4-BE49-F238E27FC236}">
                <a16:creationId xmlns:a16="http://schemas.microsoft.com/office/drawing/2014/main" id="{CAA1BBC0-35E0-431D-8116-EEBEA296AF5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606750" y="4425737"/>
            <a:ext cx="545246" cy="545246"/>
          </a:xfrm>
          <a:prstGeom prst="rect">
            <a:avLst/>
          </a:prstGeom>
        </p:spPr>
      </p:pic>
      <p:pic>
        <p:nvPicPr>
          <p:cNvPr id="62" name="Graphic 61" descr="Database">
            <a:extLst>
              <a:ext uri="{FF2B5EF4-FFF2-40B4-BE49-F238E27FC236}">
                <a16:creationId xmlns:a16="http://schemas.microsoft.com/office/drawing/2014/main" id="{1A6E570E-1D1D-4382-B5B9-544430FF0B5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54480" y="2263299"/>
            <a:ext cx="662247" cy="662247"/>
          </a:xfrm>
          <a:prstGeom prst="rect">
            <a:avLst/>
          </a:prstGeom>
        </p:spPr>
      </p:pic>
      <p:pic>
        <p:nvPicPr>
          <p:cNvPr id="64" name="Graphic 63" descr="Employee badge with solid fill">
            <a:extLst>
              <a:ext uri="{FF2B5EF4-FFF2-40B4-BE49-F238E27FC236}">
                <a16:creationId xmlns:a16="http://schemas.microsoft.com/office/drawing/2014/main" id="{1317CDBB-0E09-4075-AF66-808600BAA80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025983" y="5457371"/>
            <a:ext cx="719551" cy="719551"/>
          </a:xfrm>
          <a:prstGeom prst="rect">
            <a:avLst/>
          </a:prstGeom>
        </p:spPr>
      </p:pic>
      <p:pic>
        <p:nvPicPr>
          <p:cNvPr id="66" name="Graphic 65" descr="Snake with solid fill">
            <a:extLst>
              <a:ext uri="{FF2B5EF4-FFF2-40B4-BE49-F238E27FC236}">
                <a16:creationId xmlns:a16="http://schemas.microsoft.com/office/drawing/2014/main" id="{1B704620-B316-44B0-8011-EB196CA3779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91799" y="2234298"/>
            <a:ext cx="662247" cy="662247"/>
          </a:xfrm>
          <a:prstGeom prst="rect">
            <a:avLst/>
          </a:prstGeom>
        </p:spPr>
      </p:pic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ADE8A33D-B08F-4876-89ED-937A001F9DB0}"/>
              </a:ext>
            </a:extLst>
          </p:cNvPr>
          <p:cNvSpPr/>
          <p:nvPr/>
        </p:nvSpPr>
        <p:spPr>
          <a:xfrm>
            <a:off x="4462748" y="2234298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CNN</a:t>
            </a:r>
          </a:p>
          <a:p>
            <a:pPr algn="ctr"/>
            <a:r>
              <a:rPr lang="en-US" dirty="0"/>
              <a:t>Face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7BAACD6-2FAD-4D8C-83D7-87F53EE6A294}"/>
              </a:ext>
            </a:extLst>
          </p:cNvPr>
          <p:cNvSpPr/>
          <p:nvPr/>
        </p:nvSpPr>
        <p:spPr>
          <a:xfrm>
            <a:off x="5928559" y="2234298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CNN</a:t>
            </a:r>
          </a:p>
          <a:p>
            <a:pPr algn="ctr"/>
            <a:r>
              <a:rPr lang="en-US" dirty="0"/>
              <a:t>Eye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438ADB83-E4AD-4F82-98C5-1857E1AE91A8}"/>
              </a:ext>
            </a:extLst>
          </p:cNvPr>
          <p:cNvSpPr/>
          <p:nvPr/>
        </p:nvSpPr>
        <p:spPr>
          <a:xfrm>
            <a:off x="7435934" y="2234298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CNN</a:t>
            </a:r>
          </a:p>
          <a:p>
            <a:pPr algn="ctr"/>
            <a:r>
              <a:rPr lang="en-US" dirty="0"/>
              <a:t>Lip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2726FC4-A65F-4C0E-9520-4172493DE6EF}"/>
              </a:ext>
            </a:extLst>
          </p:cNvPr>
          <p:cNvSpPr/>
          <p:nvPr/>
        </p:nvSpPr>
        <p:spPr>
          <a:xfrm>
            <a:off x="4454436" y="3429000"/>
            <a:ext cx="3895898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9237C9C-3480-4694-8322-BC04337BE695}"/>
              </a:ext>
            </a:extLst>
          </p:cNvPr>
          <p:cNvSpPr/>
          <p:nvPr/>
        </p:nvSpPr>
        <p:spPr>
          <a:xfrm>
            <a:off x="4437810" y="4469760"/>
            <a:ext cx="3895898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0CFEABC-D118-46CD-A044-8A25C86F6D12}"/>
              </a:ext>
            </a:extLst>
          </p:cNvPr>
          <p:cNvSpPr txBox="1">
            <a:spLocks/>
          </p:cNvSpPr>
          <p:nvPr/>
        </p:nvSpPr>
        <p:spPr>
          <a:xfrm>
            <a:off x="1028435" y="2896545"/>
            <a:ext cx="1714336" cy="2901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/>
              <a:t>Datasets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0EDF86B-23D5-4B2B-888B-C74EE4D678A8}"/>
              </a:ext>
            </a:extLst>
          </p:cNvPr>
          <p:cNvCxnSpPr>
            <a:stCxn id="62" idx="3"/>
          </p:cNvCxnSpPr>
          <p:nvPr/>
        </p:nvCxnSpPr>
        <p:spPr>
          <a:xfrm flipV="1">
            <a:off x="2216727" y="2594422"/>
            <a:ext cx="2221083" cy="1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72ADA6-DB52-46B6-AEC5-F9C09CA4AC5E}"/>
              </a:ext>
            </a:extLst>
          </p:cNvPr>
          <p:cNvCxnSpPr>
            <a:stCxn id="66" idx="1"/>
          </p:cNvCxnSpPr>
          <p:nvPr/>
        </p:nvCxnSpPr>
        <p:spPr>
          <a:xfrm flipH="1" flipV="1">
            <a:off x="8350334" y="2565421"/>
            <a:ext cx="1041465" cy="1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63D01E1-FABC-49BE-86A7-B3D82FF951CB}"/>
              </a:ext>
            </a:extLst>
          </p:cNvPr>
          <p:cNvCxnSpPr>
            <a:cxnSpLocks/>
          </p:cNvCxnSpPr>
          <p:nvPr/>
        </p:nvCxnSpPr>
        <p:spPr>
          <a:xfrm>
            <a:off x="5377148" y="2565421"/>
            <a:ext cx="551411" cy="0"/>
          </a:xfrm>
          <a:prstGeom prst="straightConnector1">
            <a:avLst/>
          </a:prstGeom>
          <a:ln w="3810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295628F-B850-4620-9CA1-C0D071C75D36}"/>
              </a:ext>
            </a:extLst>
          </p:cNvPr>
          <p:cNvCxnSpPr>
            <a:cxnSpLocks/>
          </p:cNvCxnSpPr>
          <p:nvPr/>
        </p:nvCxnSpPr>
        <p:spPr>
          <a:xfrm>
            <a:off x="6842959" y="2565421"/>
            <a:ext cx="551411" cy="0"/>
          </a:xfrm>
          <a:prstGeom prst="straightConnector1">
            <a:avLst/>
          </a:prstGeom>
          <a:ln w="3810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le 1">
            <a:extLst>
              <a:ext uri="{FF2B5EF4-FFF2-40B4-BE49-F238E27FC236}">
                <a16:creationId xmlns:a16="http://schemas.microsoft.com/office/drawing/2014/main" id="{77CF09D6-B79D-4AF5-9AD4-679BBD2199D8}"/>
              </a:ext>
            </a:extLst>
          </p:cNvPr>
          <p:cNvSpPr txBox="1">
            <a:spLocks/>
          </p:cNvSpPr>
          <p:nvPr/>
        </p:nvSpPr>
        <p:spPr>
          <a:xfrm>
            <a:off x="8865754" y="2872535"/>
            <a:ext cx="1996210" cy="2761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/>
              <a:t>Python Programming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B42D0850-2E37-483A-9867-72ACE68B6449}"/>
              </a:ext>
            </a:extLst>
          </p:cNvPr>
          <p:cNvCxnSpPr>
            <a:stCxn id="67" idx="2"/>
            <a:endCxn id="14" idx="0"/>
          </p:cNvCxnSpPr>
          <p:nvPr/>
        </p:nvCxnSpPr>
        <p:spPr>
          <a:xfrm rot="16200000" flipH="1">
            <a:off x="5521015" y="2547630"/>
            <a:ext cx="280302" cy="1482437"/>
          </a:xfrm>
          <a:prstGeom prst="bentConnector3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987F7DE-4AB2-425F-899A-1C58B85B7561}"/>
              </a:ext>
            </a:extLst>
          </p:cNvPr>
          <p:cNvCxnSpPr>
            <a:stCxn id="69" idx="2"/>
            <a:endCxn id="14" idx="0"/>
          </p:cNvCxnSpPr>
          <p:nvPr/>
        </p:nvCxnSpPr>
        <p:spPr>
          <a:xfrm rot="5400000">
            <a:off x="7007609" y="2543475"/>
            <a:ext cx="280302" cy="1490749"/>
          </a:xfrm>
          <a:prstGeom prst="bentConnector3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354F080-33EC-4F4D-8941-1AEE3A47D919}"/>
              </a:ext>
            </a:extLst>
          </p:cNvPr>
          <p:cNvCxnSpPr>
            <a:stCxn id="14" idx="2"/>
          </p:cNvCxnSpPr>
          <p:nvPr/>
        </p:nvCxnSpPr>
        <p:spPr>
          <a:xfrm>
            <a:off x="6402385" y="3886200"/>
            <a:ext cx="0" cy="58356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0AF53A2-73A4-4099-A752-A68CCDC06F22}"/>
              </a:ext>
            </a:extLst>
          </p:cNvPr>
          <p:cNvCxnSpPr>
            <a:stCxn id="16" idx="3"/>
          </p:cNvCxnSpPr>
          <p:nvPr/>
        </p:nvCxnSpPr>
        <p:spPr>
          <a:xfrm flipV="1">
            <a:off x="8333708" y="4696691"/>
            <a:ext cx="1558437" cy="1669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phic 28" descr="Male profile with solid fill">
            <a:extLst>
              <a:ext uri="{FF2B5EF4-FFF2-40B4-BE49-F238E27FC236}">
                <a16:creationId xmlns:a16="http://schemas.microsoft.com/office/drawing/2014/main" id="{A090897A-3AE2-43B1-B874-892D981EBF5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39648" y="4404911"/>
            <a:ext cx="583560" cy="583560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85B4AAC-C2E8-4E6A-A5FD-181DD1D7BD21}"/>
              </a:ext>
            </a:extLst>
          </p:cNvPr>
          <p:cNvCxnSpPr>
            <a:stCxn id="60" idx="3"/>
            <a:endCxn id="16" idx="1"/>
          </p:cNvCxnSpPr>
          <p:nvPr/>
        </p:nvCxnSpPr>
        <p:spPr>
          <a:xfrm>
            <a:off x="3151996" y="4698360"/>
            <a:ext cx="1285814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25EDE21-DC24-486F-9A84-6B580AD7F641}"/>
              </a:ext>
            </a:extLst>
          </p:cNvPr>
          <p:cNvCxnSpPr>
            <a:stCxn id="29" idx="3"/>
            <a:endCxn id="60" idx="1"/>
          </p:cNvCxnSpPr>
          <p:nvPr/>
        </p:nvCxnSpPr>
        <p:spPr>
          <a:xfrm>
            <a:off x="1423208" y="4696691"/>
            <a:ext cx="1183542" cy="1669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4E51204-3D19-4220-AAA7-70E010B667A2}"/>
              </a:ext>
            </a:extLst>
          </p:cNvPr>
          <p:cNvCxnSpPr>
            <a:stCxn id="64" idx="0"/>
          </p:cNvCxnSpPr>
          <p:nvPr/>
        </p:nvCxnSpPr>
        <p:spPr>
          <a:xfrm flipH="1" flipV="1">
            <a:off x="6385758" y="4988471"/>
            <a:ext cx="1" cy="46890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itle 1">
            <a:extLst>
              <a:ext uri="{FF2B5EF4-FFF2-40B4-BE49-F238E27FC236}">
                <a16:creationId xmlns:a16="http://schemas.microsoft.com/office/drawing/2014/main" id="{9ADBD93A-457D-4A45-B6AF-161521D3F5A5}"/>
              </a:ext>
            </a:extLst>
          </p:cNvPr>
          <p:cNvSpPr txBox="1">
            <a:spLocks/>
          </p:cNvSpPr>
          <p:nvPr/>
        </p:nvSpPr>
        <p:spPr>
          <a:xfrm>
            <a:off x="274260" y="4926960"/>
            <a:ext cx="1714336" cy="2901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/>
              <a:t>User</a:t>
            </a:r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6C0186B9-F195-4916-B68C-EF6FB26281F5}"/>
              </a:ext>
            </a:extLst>
          </p:cNvPr>
          <p:cNvSpPr txBox="1">
            <a:spLocks/>
          </p:cNvSpPr>
          <p:nvPr/>
        </p:nvSpPr>
        <p:spPr>
          <a:xfrm>
            <a:off x="2022205" y="4909470"/>
            <a:ext cx="1714336" cy="2901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/>
              <a:t>Camera</a:t>
            </a: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8B88D9BE-EE8A-46BB-B14C-CD1F9062538A}"/>
              </a:ext>
            </a:extLst>
          </p:cNvPr>
          <p:cNvSpPr txBox="1">
            <a:spLocks/>
          </p:cNvSpPr>
          <p:nvPr/>
        </p:nvSpPr>
        <p:spPr>
          <a:xfrm>
            <a:off x="5528590" y="6076258"/>
            <a:ext cx="1714336" cy="2901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/>
              <a:t>User ID Card</a:t>
            </a: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A74AA99E-5095-4EE8-8057-6F939706D4B8}"/>
              </a:ext>
            </a:extLst>
          </p:cNvPr>
          <p:cNvSpPr txBox="1">
            <a:spLocks/>
          </p:cNvSpPr>
          <p:nvPr/>
        </p:nvSpPr>
        <p:spPr>
          <a:xfrm>
            <a:off x="9508044" y="4950513"/>
            <a:ext cx="1714336" cy="2901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/>
              <a:t>Report Monitor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A54BAEB-CF85-4724-82A8-563022E5550B}"/>
              </a:ext>
            </a:extLst>
          </p:cNvPr>
          <p:cNvSpPr/>
          <p:nvPr/>
        </p:nvSpPr>
        <p:spPr>
          <a:xfrm>
            <a:off x="4225636" y="2022764"/>
            <a:ext cx="4358245" cy="205337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94B143A0-6A4F-4964-B48C-2CAE528357C4}"/>
              </a:ext>
            </a:extLst>
          </p:cNvPr>
          <p:cNvSpPr txBox="1">
            <a:spLocks/>
          </p:cNvSpPr>
          <p:nvPr/>
        </p:nvSpPr>
        <p:spPr>
          <a:xfrm>
            <a:off x="2523937" y="3216648"/>
            <a:ext cx="1714336" cy="2901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>
                <a:solidFill>
                  <a:srgbClr val="FF0000"/>
                </a:solidFill>
              </a:rPr>
              <a:t>Pre-Processing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EC0CAD8-64B3-458A-AC18-34FD89E43BCB}"/>
              </a:ext>
            </a:extLst>
          </p:cNvPr>
          <p:cNvSpPr/>
          <p:nvPr/>
        </p:nvSpPr>
        <p:spPr>
          <a:xfrm>
            <a:off x="793965" y="4208634"/>
            <a:ext cx="7789915" cy="2156067"/>
          </a:xfrm>
          <a:prstGeom prst="rect">
            <a:avLst/>
          </a:prstGeom>
          <a:noFill/>
          <a:ln w="28575">
            <a:solidFill>
              <a:srgbClr val="00206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itle 1">
            <a:extLst>
              <a:ext uri="{FF2B5EF4-FFF2-40B4-BE49-F238E27FC236}">
                <a16:creationId xmlns:a16="http://schemas.microsoft.com/office/drawing/2014/main" id="{4A5E4354-98F3-4A82-811E-A269B1FB0AB2}"/>
              </a:ext>
            </a:extLst>
          </p:cNvPr>
          <p:cNvSpPr txBox="1">
            <a:spLocks/>
          </p:cNvSpPr>
          <p:nvPr/>
        </p:nvSpPr>
        <p:spPr>
          <a:xfrm>
            <a:off x="1394279" y="3915200"/>
            <a:ext cx="1714336" cy="2901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>
                <a:solidFill>
                  <a:srgbClr val="002060"/>
                </a:solidFill>
              </a:rPr>
              <a:t>Processing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54BB19C-15B9-45DB-84BC-76B931AD95DA}"/>
              </a:ext>
            </a:extLst>
          </p:cNvPr>
          <p:cNvSpPr/>
          <p:nvPr/>
        </p:nvSpPr>
        <p:spPr>
          <a:xfrm>
            <a:off x="9182877" y="4031720"/>
            <a:ext cx="2215156" cy="1625392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BF2D023B-A107-447E-956B-DD2E7F622881}"/>
              </a:ext>
            </a:extLst>
          </p:cNvPr>
          <p:cNvSpPr txBox="1">
            <a:spLocks/>
          </p:cNvSpPr>
          <p:nvPr/>
        </p:nvSpPr>
        <p:spPr>
          <a:xfrm>
            <a:off x="9399618" y="3703543"/>
            <a:ext cx="1830581" cy="3639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>
                <a:solidFill>
                  <a:srgbClr val="00B050"/>
                </a:solidFill>
              </a:rPr>
              <a:t>Post-Processing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27E0A09-158D-4F7F-84A7-E5DF35D9CB3F}"/>
              </a:ext>
            </a:extLst>
          </p:cNvPr>
          <p:cNvCxnSpPr>
            <a:cxnSpLocks/>
          </p:cNvCxnSpPr>
          <p:nvPr/>
        </p:nvCxnSpPr>
        <p:spPr>
          <a:xfrm>
            <a:off x="9112926" y="6221314"/>
            <a:ext cx="750933" cy="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25AAE09-AC79-47A7-914A-9BC6BA32F527}"/>
              </a:ext>
            </a:extLst>
          </p:cNvPr>
          <p:cNvCxnSpPr>
            <a:cxnSpLocks/>
          </p:cNvCxnSpPr>
          <p:nvPr/>
        </p:nvCxnSpPr>
        <p:spPr>
          <a:xfrm>
            <a:off x="9112925" y="5958078"/>
            <a:ext cx="750933" cy="0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itle 1">
            <a:extLst>
              <a:ext uri="{FF2B5EF4-FFF2-40B4-BE49-F238E27FC236}">
                <a16:creationId xmlns:a16="http://schemas.microsoft.com/office/drawing/2014/main" id="{AE541846-7701-4BB1-AB92-3C4618936BFE}"/>
              </a:ext>
            </a:extLst>
          </p:cNvPr>
          <p:cNvSpPr txBox="1">
            <a:spLocks/>
          </p:cNvSpPr>
          <p:nvPr/>
        </p:nvSpPr>
        <p:spPr>
          <a:xfrm>
            <a:off x="9830212" y="5813782"/>
            <a:ext cx="1996210" cy="2761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Hardware</a:t>
            </a:r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6E0EC091-737D-4D13-94E3-8BFA999936F7}"/>
              </a:ext>
            </a:extLst>
          </p:cNvPr>
          <p:cNvSpPr txBox="1">
            <a:spLocks/>
          </p:cNvSpPr>
          <p:nvPr/>
        </p:nvSpPr>
        <p:spPr>
          <a:xfrm>
            <a:off x="9830212" y="6089946"/>
            <a:ext cx="1996210" cy="2761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Software</a:t>
            </a:r>
          </a:p>
        </p:txBody>
      </p:sp>
      <p:sp>
        <p:nvSpPr>
          <p:cNvPr id="71" name="Title 1">
            <a:extLst>
              <a:ext uri="{FF2B5EF4-FFF2-40B4-BE49-F238E27FC236}">
                <a16:creationId xmlns:a16="http://schemas.microsoft.com/office/drawing/2014/main" id="{CEF1CBAE-2DA4-4E25-B029-AA22C6025A45}"/>
              </a:ext>
            </a:extLst>
          </p:cNvPr>
          <p:cNvSpPr txBox="1">
            <a:spLocks/>
          </p:cNvSpPr>
          <p:nvPr/>
        </p:nvSpPr>
        <p:spPr>
          <a:xfrm>
            <a:off x="4749324" y="5216589"/>
            <a:ext cx="1996210" cy="2761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/>
              <a:t>Verification</a:t>
            </a:r>
          </a:p>
        </p:txBody>
      </p:sp>
    </p:spTree>
    <p:extLst>
      <p:ext uri="{BB962C8B-B14F-4D97-AF65-F5344CB8AC3E}">
        <p14:creationId xmlns:p14="http://schemas.microsoft.com/office/powerpoint/2010/main" val="3177901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403BA-70B4-4C41-871A-3C6139C98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0601C4-2475-48D4-8411-CD88065D4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873" y="1970180"/>
            <a:ext cx="8670253" cy="437836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DC54761-4139-4607-A3AC-B9CBA3CC0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00" y="6481482"/>
            <a:ext cx="12001500" cy="376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iExam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: A Novel Online Exam Monitoring and Analysis System Based on Face Detection and Recognition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(Xu Yang, 2022)</a:t>
            </a:r>
          </a:p>
        </p:txBody>
      </p:sp>
      <p:pic>
        <p:nvPicPr>
          <p:cNvPr id="9" name="Graphic 8" descr="Books with solid fill">
            <a:extLst>
              <a:ext uri="{FF2B5EF4-FFF2-40B4-BE49-F238E27FC236}">
                <a16:creationId xmlns:a16="http://schemas.microsoft.com/office/drawing/2014/main" id="{3A2E3132-7D27-4006-8A50-3AD748F21C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33758" y="5342709"/>
            <a:ext cx="914400" cy="914400"/>
          </a:xfrm>
          <a:prstGeom prst="rect">
            <a:avLst/>
          </a:prstGeom>
        </p:spPr>
      </p:pic>
      <p:pic>
        <p:nvPicPr>
          <p:cNvPr id="13" name="Graphic 12" descr="Network with solid fill">
            <a:extLst>
              <a:ext uri="{FF2B5EF4-FFF2-40B4-BE49-F238E27FC236}">
                <a16:creationId xmlns:a16="http://schemas.microsoft.com/office/drawing/2014/main" id="{5928F69E-6DDE-408F-AAAF-40340B7E34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05943" y="822960"/>
            <a:ext cx="914400" cy="914400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DCB7B9-27D3-4F8F-A153-9F9A51AAB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734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Deep Learning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Convolutional Neural Network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Activation Function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Loss Function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Neural Aggregation Network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  <p:pic>
        <p:nvPicPr>
          <p:cNvPr id="5" name="Graphic 4" descr="Books with solid fill">
            <a:extLst>
              <a:ext uri="{FF2B5EF4-FFF2-40B4-BE49-F238E27FC236}">
                <a16:creationId xmlns:a16="http://schemas.microsoft.com/office/drawing/2014/main" id="{C6167102-4008-4DD3-8359-7A8FE47DD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0628" y="822960"/>
            <a:ext cx="914400" cy="91440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0526E8-1BCD-4F18-96CC-E47182ADD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434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4101115"/>
            <a:ext cx="10058400" cy="17679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CNN (Convolutional Neural Network)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model </a:t>
            </a:r>
            <a:r>
              <a:rPr lang="en-US" dirty="0" err="1"/>
              <a:t>klasik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(</a:t>
            </a:r>
            <a:r>
              <a:rPr lang="en-US" i="1" dirty="0"/>
              <a:t>classical machine learning model</a:t>
            </a:r>
            <a:r>
              <a:rPr lang="en-US" dirty="0"/>
              <a:t>) yang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i="1" dirty="0"/>
              <a:t>computer vision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i="1" dirty="0"/>
              <a:t>image processing</a:t>
            </a:r>
            <a:r>
              <a:rPr lang="en-US" dirty="0"/>
              <a:t>.</a:t>
            </a:r>
          </a:p>
          <a:p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CNN </a:t>
            </a:r>
            <a:r>
              <a:rPr lang="en-US" dirty="0" err="1"/>
              <a:t>berisikan</a:t>
            </a:r>
            <a:r>
              <a:rPr lang="en-US" dirty="0"/>
              <a:t> </a:t>
            </a:r>
            <a:r>
              <a:rPr lang="en-US" i="1" dirty="0"/>
              <a:t>convolutional layers, pooling layers</a:t>
            </a:r>
            <a:r>
              <a:rPr lang="en-US" dirty="0"/>
              <a:t>,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i="1" dirty="0"/>
              <a:t>fully connected layers</a:t>
            </a:r>
            <a:r>
              <a:rPr lang="en-US" dirty="0"/>
              <a:t> </a:t>
            </a:r>
            <a:r>
              <a:rPr lang="en-US" dirty="0" err="1"/>
              <a:t>menuju</a:t>
            </a:r>
            <a:r>
              <a:rPr lang="en-US" dirty="0"/>
              <a:t> </a:t>
            </a:r>
            <a:r>
              <a:rPr lang="en-US" dirty="0" err="1"/>
              <a:t>keluaran</a:t>
            </a:r>
            <a:r>
              <a:rPr lang="en-US" dirty="0"/>
              <a:t> / </a:t>
            </a:r>
            <a:r>
              <a:rPr lang="en-US" i="1" dirty="0"/>
              <a:t>output.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080" y="2005323"/>
            <a:ext cx="6982799" cy="2095792"/>
          </a:xfrm>
          <a:prstGeom prst="rect">
            <a:avLst/>
          </a:prstGeom>
        </p:spPr>
      </p:pic>
      <p:pic>
        <p:nvPicPr>
          <p:cNvPr id="5" name="Graphic 4" descr="Books with solid fill">
            <a:extLst>
              <a:ext uri="{FF2B5EF4-FFF2-40B4-BE49-F238E27FC236}">
                <a16:creationId xmlns:a16="http://schemas.microsoft.com/office/drawing/2014/main" id="{4CD521CE-E717-4749-A13E-A4B246849C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7222" y="822960"/>
            <a:ext cx="914400" cy="91440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E4D0534-E940-43D8-9478-7E169EF4D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386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4101115"/>
            <a:ext cx="10058400" cy="1767977"/>
          </a:xfrm>
        </p:spPr>
        <p:txBody>
          <a:bodyPr>
            <a:normAutofit/>
          </a:bodyPr>
          <a:lstStyle/>
          <a:p>
            <a:r>
              <a:rPr lang="en-US" i="1" dirty="0"/>
              <a:t>Convolutional layers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membawa</a:t>
            </a:r>
            <a:r>
              <a:rPr lang="en-US" dirty="0"/>
              <a:t> input array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menerapkannya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filter yang </a:t>
            </a:r>
            <a:r>
              <a:rPr lang="en-US" dirty="0" err="1"/>
              <a:t>berbeda</a:t>
            </a:r>
            <a:r>
              <a:rPr lang="en-US" dirty="0"/>
              <a:t> (</a:t>
            </a:r>
            <a:r>
              <a:rPr lang="en-US" dirty="0" err="1"/>
              <a:t>matriks</a:t>
            </a:r>
            <a:r>
              <a:rPr lang="en-US" dirty="0"/>
              <a:t> 2x2 </a:t>
            </a:r>
            <a:r>
              <a:rPr lang="en-US" dirty="0" err="1"/>
              <a:t>atau</a:t>
            </a:r>
            <a:r>
              <a:rPr lang="en-US" dirty="0"/>
              <a:t> 3x3) </a:t>
            </a:r>
            <a:r>
              <a:rPr lang="en-US" dirty="0" err="1"/>
              <a:t>blok</a:t>
            </a:r>
            <a:r>
              <a:rPr lang="en-US" dirty="0"/>
              <a:t> demi </a:t>
            </a:r>
            <a:r>
              <a:rPr lang="en-US" dirty="0" err="1"/>
              <a:t>blok</a:t>
            </a:r>
            <a:r>
              <a:rPr lang="en-US" dirty="0"/>
              <a:t>.</a:t>
            </a:r>
          </a:p>
          <a:p>
            <a:r>
              <a:rPr lang="en-US" i="1" dirty="0"/>
              <a:t>Pooling layers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mengekstrak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yang paling </a:t>
            </a:r>
            <a:r>
              <a:rPr lang="en-US" dirty="0" err="1"/>
              <a:t>relevan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diproses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i="1" dirty="0"/>
              <a:t>subsequent layers</a:t>
            </a:r>
            <a:r>
              <a:rPr lang="en-US" dirty="0"/>
              <a:t>.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080" y="2005323"/>
            <a:ext cx="6982799" cy="2095792"/>
          </a:xfrm>
          <a:prstGeom prst="rect">
            <a:avLst/>
          </a:prstGeom>
        </p:spPr>
      </p:pic>
      <p:pic>
        <p:nvPicPr>
          <p:cNvPr id="5" name="Graphic 4" descr="Books with solid fill">
            <a:extLst>
              <a:ext uri="{FF2B5EF4-FFF2-40B4-BE49-F238E27FC236}">
                <a16:creationId xmlns:a16="http://schemas.microsoft.com/office/drawing/2014/main" id="{8A51BE7C-CCEE-46FB-8FBB-81F38AD4D8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2880" y="822960"/>
            <a:ext cx="914400" cy="91440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7A32DD3-AE05-4F19-A41E-5C72C2E8E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595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Your best quote that reflects your approach… “It’s one small step for man, one giant leap for mankind.”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Neil Armstrong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35436-9F0C-4FCA-8B87-A671E8292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Python Programming Language. </a:t>
            </a:r>
            <a:r>
              <a:rPr lang="en-US" i="1" dirty="0" err="1"/>
              <a:t>Bahasa</a:t>
            </a:r>
            <a:r>
              <a:rPr lang="en-US" i="1" dirty="0"/>
              <a:t> yang </a:t>
            </a:r>
            <a:r>
              <a:rPr lang="en-US" i="1" dirty="0" err="1"/>
              <a:t>kuat</a:t>
            </a:r>
            <a:r>
              <a:rPr lang="en-US" i="1" dirty="0"/>
              <a:t> </a:t>
            </a:r>
            <a:r>
              <a:rPr lang="en-US" i="1" dirty="0" err="1"/>
              <a:t>dengan</a:t>
            </a:r>
            <a:r>
              <a:rPr lang="en-US" i="1" dirty="0"/>
              <a:t> library yang </a:t>
            </a:r>
            <a:r>
              <a:rPr lang="en-US" i="1" dirty="0" err="1"/>
              <a:t>banyak</a:t>
            </a:r>
            <a:r>
              <a:rPr lang="en-US" i="1" dirty="0"/>
              <a:t> </a:t>
            </a:r>
            <a:r>
              <a:rPr lang="en-US" i="1" dirty="0" err="1"/>
              <a:t>digunakan</a:t>
            </a:r>
            <a:r>
              <a:rPr lang="en-US" i="1" dirty="0"/>
              <a:t> </a:t>
            </a:r>
            <a:r>
              <a:rPr lang="en-US" i="1" dirty="0" err="1"/>
              <a:t>untuk</a:t>
            </a:r>
            <a:r>
              <a:rPr lang="en-US" i="1" dirty="0"/>
              <a:t> deep learning.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OpenCV</a:t>
            </a:r>
            <a:r>
              <a:rPr lang="en-US" dirty="0"/>
              <a:t> </a:t>
            </a:r>
            <a:r>
              <a:rPr lang="en-US" i="1" dirty="0"/>
              <a:t>(Open Source Computer Vision Library). Library </a:t>
            </a:r>
            <a:r>
              <a:rPr lang="en-US" i="1" dirty="0" err="1"/>
              <a:t>perangkat</a:t>
            </a:r>
            <a:r>
              <a:rPr lang="en-US" i="1" dirty="0"/>
              <a:t> </a:t>
            </a:r>
            <a:r>
              <a:rPr lang="en-US" i="1" dirty="0" err="1"/>
              <a:t>lunak</a:t>
            </a:r>
            <a:r>
              <a:rPr lang="en-US" i="1" dirty="0"/>
              <a:t> yang </a:t>
            </a:r>
            <a:r>
              <a:rPr lang="en-US" i="1" dirty="0" err="1"/>
              <a:t>digunakan</a:t>
            </a:r>
            <a:r>
              <a:rPr lang="en-US" i="1" dirty="0"/>
              <a:t> </a:t>
            </a:r>
            <a:r>
              <a:rPr lang="en-US" i="1" dirty="0" err="1"/>
              <a:t>sebagai</a:t>
            </a:r>
            <a:r>
              <a:rPr lang="en-US" i="1" dirty="0"/>
              <a:t> </a:t>
            </a:r>
            <a:r>
              <a:rPr lang="en-US" i="1" dirty="0" err="1"/>
              <a:t>pendukung</a:t>
            </a:r>
            <a:r>
              <a:rPr lang="en-US" i="1" dirty="0"/>
              <a:t> </a:t>
            </a:r>
            <a:r>
              <a:rPr lang="en-US" i="1" dirty="0" err="1"/>
              <a:t>aplikasi</a:t>
            </a:r>
            <a:r>
              <a:rPr lang="en-US" i="1" dirty="0"/>
              <a:t> </a:t>
            </a:r>
            <a:r>
              <a:rPr lang="en-US" i="1" dirty="0" err="1"/>
              <a:t>citra</a:t>
            </a:r>
            <a:r>
              <a:rPr lang="en-US" i="1" dirty="0"/>
              <a:t> </a:t>
            </a:r>
            <a:r>
              <a:rPr lang="en-US" i="1" dirty="0" err="1"/>
              <a:t>pada</a:t>
            </a:r>
            <a:r>
              <a:rPr lang="en-US" i="1" dirty="0"/>
              <a:t> </a:t>
            </a:r>
            <a:r>
              <a:rPr lang="en-US" i="1" dirty="0" err="1"/>
              <a:t>komputer</a:t>
            </a:r>
            <a:r>
              <a:rPr lang="en-US" i="1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Deep Convolutional Neural Networks. </a:t>
            </a:r>
            <a:r>
              <a:rPr lang="en-US" i="1" dirty="0"/>
              <a:t>Neural network yang </a:t>
            </a:r>
            <a:r>
              <a:rPr lang="en-US" i="1" dirty="0" err="1"/>
              <a:t>digunakan</a:t>
            </a:r>
            <a:r>
              <a:rPr lang="en-US" i="1" dirty="0"/>
              <a:t> </a:t>
            </a:r>
            <a:r>
              <a:rPr lang="en-US" i="1" dirty="0" err="1"/>
              <a:t>untuk</a:t>
            </a:r>
            <a:r>
              <a:rPr lang="en-US" i="1" dirty="0"/>
              <a:t> </a:t>
            </a:r>
            <a:r>
              <a:rPr lang="en-US" i="1" dirty="0" err="1"/>
              <a:t>mengklasifikasikan</a:t>
            </a:r>
            <a:r>
              <a:rPr lang="en-US" i="1" dirty="0"/>
              <a:t> </a:t>
            </a:r>
            <a:r>
              <a:rPr lang="en-US" i="1" dirty="0" err="1"/>
              <a:t>gambar</a:t>
            </a:r>
            <a:r>
              <a:rPr lang="en-US" i="1" dirty="0"/>
              <a:t> </a:t>
            </a:r>
            <a:r>
              <a:rPr lang="en-US" i="1" dirty="0" err="1"/>
              <a:t>dan</a:t>
            </a:r>
            <a:r>
              <a:rPr lang="en-US" i="1" dirty="0"/>
              <a:t> </a:t>
            </a:r>
            <a:r>
              <a:rPr lang="en-US" i="1" dirty="0" err="1"/>
              <a:t>mengklusterisasi</a:t>
            </a:r>
            <a:r>
              <a:rPr lang="en-US" i="1" dirty="0"/>
              <a:t> </a:t>
            </a:r>
            <a:r>
              <a:rPr lang="en-US" i="1" dirty="0" err="1"/>
              <a:t>gambar</a:t>
            </a:r>
            <a:r>
              <a:rPr lang="en-US" i="1" dirty="0"/>
              <a:t> </a:t>
            </a:r>
            <a:r>
              <a:rPr lang="en-US" i="1" dirty="0" err="1"/>
              <a:t>terhadap</a:t>
            </a:r>
            <a:r>
              <a:rPr lang="en-US" i="1" dirty="0"/>
              <a:t> </a:t>
            </a:r>
            <a:r>
              <a:rPr lang="en-US" i="1" dirty="0" err="1"/>
              <a:t>kemiripan</a:t>
            </a:r>
            <a:r>
              <a:rPr lang="en-US" i="1" dirty="0"/>
              <a:t> (similarities).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Camera. </a:t>
            </a:r>
            <a:r>
              <a:rPr lang="en-US" i="1" dirty="0" err="1"/>
              <a:t>Dengan</a:t>
            </a:r>
            <a:r>
              <a:rPr lang="en-US" i="1" dirty="0"/>
              <a:t> </a:t>
            </a:r>
            <a:r>
              <a:rPr lang="en-US" i="1" dirty="0" err="1"/>
              <a:t>menggunakan</a:t>
            </a:r>
            <a:r>
              <a:rPr lang="en-US" i="1" dirty="0"/>
              <a:t> </a:t>
            </a:r>
            <a:r>
              <a:rPr lang="en-US" i="1" dirty="0" err="1"/>
              <a:t>kamera</a:t>
            </a:r>
            <a:r>
              <a:rPr lang="en-US" i="1" dirty="0"/>
              <a:t> </a:t>
            </a:r>
            <a:r>
              <a:rPr lang="en-US" i="1" dirty="0" err="1"/>
              <a:t>berkualitas</a:t>
            </a:r>
            <a:r>
              <a:rPr lang="en-US" i="1" dirty="0"/>
              <a:t> </a:t>
            </a:r>
            <a:r>
              <a:rPr lang="en-US" i="1" dirty="0" err="1"/>
              <a:t>baik</a:t>
            </a:r>
            <a:r>
              <a:rPr lang="en-US" i="1" dirty="0"/>
              <a:t>, </a:t>
            </a:r>
            <a:r>
              <a:rPr lang="en-US" i="1" dirty="0" err="1"/>
              <a:t>mendeteksi</a:t>
            </a:r>
            <a:r>
              <a:rPr lang="en-US" i="1" dirty="0"/>
              <a:t> </a:t>
            </a:r>
            <a:r>
              <a:rPr lang="en-US" i="1" dirty="0" err="1"/>
              <a:t>mata</a:t>
            </a:r>
            <a:r>
              <a:rPr lang="en-US" i="1" dirty="0"/>
              <a:t> </a:t>
            </a:r>
            <a:r>
              <a:rPr lang="en-US" i="1" dirty="0" err="1"/>
              <a:t>dapat</a:t>
            </a:r>
            <a:r>
              <a:rPr lang="en-US" i="1" dirty="0"/>
              <a:t> </a:t>
            </a:r>
            <a:r>
              <a:rPr lang="en-US" i="1" dirty="0" err="1"/>
              <a:t>dilakukan</a:t>
            </a:r>
            <a:r>
              <a:rPr lang="en-US" i="1" dirty="0"/>
              <a:t> </a:t>
            </a:r>
            <a:r>
              <a:rPr lang="en-US" i="1" dirty="0" err="1"/>
              <a:t>jauh</a:t>
            </a:r>
            <a:r>
              <a:rPr lang="en-US" i="1" dirty="0"/>
              <a:t> </a:t>
            </a:r>
            <a:r>
              <a:rPr lang="en-US" i="1" dirty="0" err="1"/>
              <a:t>lebih</a:t>
            </a:r>
            <a:r>
              <a:rPr lang="en-US" i="1" dirty="0"/>
              <a:t> </a:t>
            </a:r>
            <a:r>
              <a:rPr lang="en-US" i="1" dirty="0" err="1"/>
              <a:t>baik</a:t>
            </a:r>
            <a:r>
              <a:rPr lang="en-US" i="1" dirty="0"/>
              <a:t>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Dlib</a:t>
            </a:r>
            <a:r>
              <a:rPr lang="en-US" dirty="0"/>
              <a:t> Library. </a:t>
            </a:r>
            <a:r>
              <a:rPr lang="en-US" i="1" dirty="0"/>
              <a:t>Toolkit modern yang di </a:t>
            </a:r>
            <a:r>
              <a:rPr lang="en-US" i="1" dirty="0" err="1"/>
              <a:t>dalamnya</a:t>
            </a:r>
            <a:r>
              <a:rPr lang="en-US" i="1" dirty="0"/>
              <a:t> </a:t>
            </a:r>
            <a:r>
              <a:rPr lang="en-US" i="1" dirty="0" err="1"/>
              <a:t>terdapat</a:t>
            </a:r>
            <a:r>
              <a:rPr lang="en-US" i="1" dirty="0"/>
              <a:t> </a:t>
            </a:r>
            <a:r>
              <a:rPr lang="en-US" i="1" dirty="0" err="1"/>
              <a:t>algoritma</a:t>
            </a:r>
            <a:r>
              <a:rPr lang="en-US" i="1" dirty="0"/>
              <a:t> machine learning</a:t>
            </a:r>
            <a:r>
              <a:rPr lang="en-US" dirty="0"/>
              <a:t>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8900" y="6481482"/>
            <a:ext cx="12001500" cy="37651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Eye Movement Classification Using CNN. (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Milu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Prince, 2020)</a:t>
            </a:r>
          </a:p>
        </p:txBody>
      </p:sp>
      <p:pic>
        <p:nvPicPr>
          <p:cNvPr id="6" name="Graphic 5" descr="Checklist with solid fill">
            <a:extLst>
              <a:ext uri="{FF2B5EF4-FFF2-40B4-BE49-F238E27FC236}">
                <a16:creationId xmlns:a16="http://schemas.microsoft.com/office/drawing/2014/main" id="{12B651F1-0A37-48EF-8BA7-929D58B489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75250" y="829605"/>
            <a:ext cx="914400" cy="914400"/>
          </a:xfrm>
          <a:prstGeom prst="rect">
            <a:avLst/>
          </a:prstGeom>
        </p:spPr>
      </p:pic>
      <p:pic>
        <p:nvPicPr>
          <p:cNvPr id="8" name="Graphic 7" descr="Network with solid fill">
            <a:extLst>
              <a:ext uri="{FF2B5EF4-FFF2-40B4-BE49-F238E27FC236}">
                <a16:creationId xmlns:a16="http://schemas.microsoft.com/office/drawing/2014/main" id="{AC075768-268D-4275-A458-9102892368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68446" y="5260887"/>
            <a:ext cx="914400" cy="914400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D51D75-E0EB-40B0-BF90-E7649BEE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5570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Studi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dilakukan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melakukan</a:t>
            </a:r>
            <a:r>
              <a:rPr lang="en-US" sz="2800" dirty="0"/>
              <a:t> </a:t>
            </a:r>
            <a:r>
              <a:rPr lang="en-US" sz="2800" dirty="0" err="1"/>
              <a:t>deteksi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rekognisi</a:t>
            </a:r>
            <a:r>
              <a:rPr lang="en-US" sz="2800" dirty="0"/>
              <a:t> </a:t>
            </a:r>
            <a:r>
              <a:rPr lang="en-US" sz="2800" dirty="0" err="1"/>
              <a:t>pencocokan</a:t>
            </a:r>
            <a:r>
              <a:rPr lang="en-US" sz="2800" dirty="0"/>
              <a:t> </a:t>
            </a:r>
            <a:r>
              <a:rPr lang="en-US" sz="2800" dirty="0" err="1"/>
              <a:t>muka</a:t>
            </a:r>
            <a:r>
              <a:rPr lang="en-US" sz="2800" dirty="0"/>
              <a:t> </a:t>
            </a:r>
            <a:r>
              <a:rPr lang="en-US" sz="2800" dirty="0" err="1"/>
              <a:t>peserta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profil</a:t>
            </a:r>
            <a:r>
              <a:rPr lang="en-US" sz="2800" dirty="0"/>
              <a:t> </a:t>
            </a:r>
            <a:r>
              <a:rPr lang="en-US" sz="2800" dirty="0" err="1"/>
              <a:t>identitas</a:t>
            </a:r>
            <a:r>
              <a:rPr lang="en-US" sz="2800" dirty="0"/>
              <a:t>, </a:t>
            </a:r>
            <a:r>
              <a:rPr lang="en-US" sz="2800" dirty="0" err="1"/>
              <a:t>serta</a:t>
            </a:r>
            <a:r>
              <a:rPr lang="en-US" sz="2800" dirty="0"/>
              <a:t> </a:t>
            </a:r>
            <a:r>
              <a:rPr lang="en-US" sz="2800" dirty="0" err="1"/>
              <a:t>mendeteksi</a:t>
            </a:r>
            <a:r>
              <a:rPr lang="en-US" sz="2800" dirty="0"/>
              <a:t> </a:t>
            </a:r>
            <a:r>
              <a:rPr lang="en-US" sz="2800" dirty="0" err="1"/>
              <a:t>gerakan</a:t>
            </a:r>
            <a:r>
              <a:rPr lang="en-US" sz="2800" dirty="0"/>
              <a:t> </a:t>
            </a:r>
            <a:r>
              <a:rPr lang="en-US" sz="2800" dirty="0" err="1"/>
              <a:t>lirikan</a:t>
            </a:r>
            <a:r>
              <a:rPr lang="en-US" sz="2800" dirty="0"/>
              <a:t> </a:t>
            </a:r>
            <a:r>
              <a:rPr lang="en-US" sz="2800" dirty="0" err="1"/>
              <a:t>mata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mulut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mengantisipasi</a:t>
            </a:r>
            <a:r>
              <a:rPr lang="en-US" sz="2800" dirty="0"/>
              <a:t> </a:t>
            </a:r>
            <a:r>
              <a:rPr lang="en-US" sz="2800" dirty="0" err="1"/>
              <a:t>kecurangan</a:t>
            </a:r>
            <a:r>
              <a:rPr lang="en-US" sz="2800" dirty="0"/>
              <a:t> </a:t>
            </a:r>
            <a:r>
              <a:rPr lang="en-US" sz="2800" dirty="0" err="1"/>
              <a:t>saat</a:t>
            </a:r>
            <a:r>
              <a:rPr lang="en-US" sz="2800" dirty="0"/>
              <a:t> </a:t>
            </a:r>
            <a:r>
              <a:rPr lang="en-US" sz="2800" dirty="0" err="1"/>
              <a:t>melakukan</a:t>
            </a:r>
            <a:r>
              <a:rPr lang="en-US" sz="2800" dirty="0"/>
              <a:t> </a:t>
            </a:r>
            <a:r>
              <a:rPr lang="en-US" sz="2800" dirty="0" err="1"/>
              <a:t>psikotes</a:t>
            </a:r>
            <a:r>
              <a:rPr lang="en-US" sz="2800" dirty="0"/>
              <a:t> </a:t>
            </a:r>
            <a:r>
              <a:rPr lang="en-US" sz="2800" dirty="0" err="1"/>
              <a:t>secara</a:t>
            </a:r>
            <a:r>
              <a:rPr lang="en-US" sz="2800" dirty="0"/>
              <a:t> daring.</a:t>
            </a:r>
          </a:p>
          <a:p>
            <a:r>
              <a:rPr lang="en-US" sz="2800" dirty="0" err="1"/>
              <a:t>Metode</a:t>
            </a:r>
            <a:r>
              <a:rPr lang="en-US" sz="2800" dirty="0"/>
              <a:t> yang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melakukan</a:t>
            </a:r>
            <a:r>
              <a:rPr lang="en-US" sz="2800" dirty="0"/>
              <a:t> </a:t>
            </a:r>
            <a:r>
              <a:rPr lang="en-US" sz="2800" dirty="0" err="1"/>
              <a:t>studi</a:t>
            </a:r>
            <a:r>
              <a:rPr lang="en-US" sz="2800" dirty="0"/>
              <a:t> </a:t>
            </a:r>
            <a:r>
              <a:rPr lang="en-US" sz="2800" dirty="0" err="1"/>
              <a:t>tersebut</a:t>
            </a:r>
            <a:r>
              <a:rPr lang="en-US" sz="2800" dirty="0"/>
              <a:t> </a:t>
            </a:r>
            <a:r>
              <a:rPr lang="en-US" sz="2800" dirty="0" err="1"/>
              <a:t>yaitu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</a:t>
            </a:r>
            <a:r>
              <a:rPr lang="en-US" sz="2800" dirty="0" err="1"/>
              <a:t>metode</a:t>
            </a:r>
            <a:r>
              <a:rPr lang="en-US" sz="2800" dirty="0"/>
              <a:t> </a:t>
            </a:r>
            <a:r>
              <a:rPr lang="en-US" sz="2800" dirty="0" err="1"/>
              <a:t>pendekatan</a:t>
            </a:r>
            <a:r>
              <a:rPr lang="en-US" sz="2800" dirty="0"/>
              <a:t> CNN </a:t>
            </a:r>
            <a:r>
              <a:rPr lang="en-US" sz="2800" i="1" dirty="0"/>
              <a:t>(Convolutional Neural Network)</a:t>
            </a:r>
            <a:r>
              <a:rPr lang="en-US" sz="2800" dirty="0"/>
              <a:t>.</a:t>
            </a:r>
            <a:endParaRPr lang="en-US" sz="2800" i="1" dirty="0"/>
          </a:p>
        </p:txBody>
      </p:sp>
      <p:pic>
        <p:nvPicPr>
          <p:cNvPr id="5" name="Graphic 4" descr="Closed book with solid fill">
            <a:extLst>
              <a:ext uri="{FF2B5EF4-FFF2-40B4-BE49-F238E27FC236}">
                <a16:creationId xmlns:a16="http://schemas.microsoft.com/office/drawing/2014/main" id="{15B4AA26-6878-4BEA-9095-DAF27C337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00548" y="822960"/>
            <a:ext cx="914400" cy="914400"/>
          </a:xfrm>
          <a:prstGeom prst="rect">
            <a:avLst/>
          </a:prstGeom>
        </p:spPr>
      </p:pic>
      <p:pic>
        <p:nvPicPr>
          <p:cNvPr id="6" name="Graphic 5" descr="Arrow circle with solid fill">
            <a:extLst>
              <a:ext uri="{FF2B5EF4-FFF2-40B4-BE49-F238E27FC236}">
                <a16:creationId xmlns:a16="http://schemas.microsoft.com/office/drawing/2014/main" id="{2E9E9D3F-027F-42ED-8CC0-2EBBF145F9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37520" y="5411892"/>
            <a:ext cx="914400" cy="914400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04FD5C-8EEF-45F1-8869-5DF2BF538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246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Studi</a:t>
            </a:r>
            <a:r>
              <a:rPr lang="en-US" sz="2400" dirty="0"/>
              <a:t> </a:t>
            </a:r>
            <a:r>
              <a:rPr lang="en-US" sz="2400" dirty="0" err="1"/>
              <a:t>literatur</a:t>
            </a:r>
            <a:r>
              <a:rPr lang="en-US" sz="2400" dirty="0"/>
              <a:t> CNN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Pemilihan</a:t>
            </a:r>
            <a:r>
              <a:rPr lang="en-US" sz="2400" dirty="0"/>
              <a:t> datasets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Input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i="1" dirty="0"/>
              <a:t>Pre-processing </a:t>
            </a:r>
            <a:r>
              <a:rPr lang="en-US" sz="2400" dirty="0"/>
              <a:t>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Training Data (Face Recognition, Eye-Gaze Detection, Lip Reading)(CNN)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Test scenario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Testing Data</a:t>
            </a:r>
          </a:p>
        </p:txBody>
      </p:sp>
      <p:pic>
        <p:nvPicPr>
          <p:cNvPr id="5" name="Graphic 4" descr="Arrow circle with solid fill">
            <a:extLst>
              <a:ext uri="{FF2B5EF4-FFF2-40B4-BE49-F238E27FC236}">
                <a16:creationId xmlns:a16="http://schemas.microsoft.com/office/drawing/2014/main" id="{A1F6F4B2-9AA4-4538-BCF7-9BE7D7C30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62252" y="822960"/>
            <a:ext cx="914400" cy="91440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BECC0F3-6501-407D-9748-8876F2B25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86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| </a:t>
            </a:r>
            <a:r>
              <a:rPr lang="en-US" i="1" dirty="0"/>
              <a:t>Face Recognition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182" y="2108202"/>
            <a:ext cx="3548682" cy="22591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323" y="1949452"/>
            <a:ext cx="4622357" cy="25679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b="6161"/>
          <a:stretch/>
        </p:blipFill>
        <p:spPr>
          <a:xfrm>
            <a:off x="3864302" y="4367337"/>
            <a:ext cx="3869998" cy="1995364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 flipV="1">
            <a:off x="5043864" y="3233440"/>
            <a:ext cx="1489459" cy="43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</p:cNvCxnSpPr>
          <p:nvPr/>
        </p:nvCxnSpPr>
        <p:spPr>
          <a:xfrm flipH="1">
            <a:off x="7874000" y="4517428"/>
            <a:ext cx="970502" cy="847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495182" y="6481482"/>
            <a:ext cx="10058400" cy="37651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Recent Advances in Deep Learning Techniques for Face Recognition. (Md.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Tahmid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Hasan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Fuad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, 2021)</a:t>
            </a:r>
          </a:p>
        </p:txBody>
      </p:sp>
      <p:pic>
        <p:nvPicPr>
          <p:cNvPr id="9" name="Graphic 8" descr="Arrow circle with solid fill">
            <a:extLst>
              <a:ext uri="{FF2B5EF4-FFF2-40B4-BE49-F238E27FC236}">
                <a16:creationId xmlns:a16="http://schemas.microsoft.com/office/drawing/2014/main" id="{365E7339-CDB2-468F-BA74-1ED00A097A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2880" y="929006"/>
            <a:ext cx="914400" cy="9144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6F050D-825B-4297-816A-420DAF813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851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| </a:t>
            </a:r>
            <a:r>
              <a:rPr lang="en-US" i="1" dirty="0"/>
              <a:t>Face Recognition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375" y="2004060"/>
            <a:ext cx="6212209" cy="4115749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495182" y="6481482"/>
            <a:ext cx="10058400" cy="37651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Recent Advances in Deep Learning Techniques for Face Recognition. (Md.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Tahmid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Hasan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Fuad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, 2021)</a:t>
            </a:r>
          </a:p>
        </p:txBody>
      </p:sp>
      <p:pic>
        <p:nvPicPr>
          <p:cNvPr id="5" name="Graphic 4" descr="Arrow circle with solid fill">
            <a:extLst>
              <a:ext uri="{FF2B5EF4-FFF2-40B4-BE49-F238E27FC236}">
                <a16:creationId xmlns:a16="http://schemas.microsoft.com/office/drawing/2014/main" id="{2620E77C-C80A-4ABB-917C-73E7B68EC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32584" y="908824"/>
            <a:ext cx="914400" cy="9144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4BEE3-8B4E-4DA5-9292-20A368A5F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13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| </a:t>
            </a:r>
            <a:r>
              <a:rPr lang="en-US" i="1" dirty="0"/>
              <a:t>Eye-Gaze Detection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8900" y="6481482"/>
            <a:ext cx="12001500" cy="376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Eye Movement Classification Using CNN. (</a:t>
            </a:r>
            <a:r>
              <a:rPr lang="en-US" sz="1600" dirty="0" err="1">
                <a:solidFill>
                  <a:schemeClr val="bg1"/>
                </a:solidFill>
              </a:rPr>
              <a:t>Milu</a:t>
            </a:r>
            <a:r>
              <a:rPr lang="en-US" sz="1600" dirty="0">
                <a:solidFill>
                  <a:schemeClr val="bg1"/>
                </a:solidFill>
              </a:rPr>
              <a:t> Prince, 2020)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D6B06F-AD75-4F77-B4EA-296AD0ED8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303" y="2009773"/>
            <a:ext cx="4596079" cy="41992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2A8660-56F4-4CB7-A7B9-4E3A46FDA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610" y="2432099"/>
            <a:ext cx="3993624" cy="3354644"/>
          </a:xfrm>
          <a:prstGeom prst="rect">
            <a:avLst/>
          </a:prstGeom>
        </p:spPr>
      </p:pic>
      <p:pic>
        <p:nvPicPr>
          <p:cNvPr id="9" name="Graphic 8" descr="Arrow circle with solid fill">
            <a:extLst>
              <a:ext uri="{FF2B5EF4-FFF2-40B4-BE49-F238E27FC236}">
                <a16:creationId xmlns:a16="http://schemas.microsoft.com/office/drawing/2014/main" id="{E6AD2C0C-81D0-4FC3-A911-8628F0D304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903" y="959167"/>
            <a:ext cx="914400" cy="914400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8DCC083-C26A-4C02-BBE9-AF5416E3D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882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| </a:t>
            </a:r>
            <a:r>
              <a:rPr lang="en-US" i="1" dirty="0"/>
              <a:t>Lip Reading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8900" y="6481482"/>
            <a:ext cx="12001500" cy="376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Lip Reading Using Convolutional Neural Networks with and without Pre-Trained Models. (T.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Ozcan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, 2019)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97280" y="1917701"/>
            <a:ext cx="10058400" cy="44195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400" dirty="0"/>
              <a:t>Convolutional Neural Networks.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Pre-Trained Models. </a:t>
            </a:r>
            <a:r>
              <a:rPr lang="en-US" sz="2400" i="1" dirty="0"/>
              <a:t>(</a:t>
            </a:r>
            <a:r>
              <a:rPr lang="en-US" sz="2400" i="1" dirty="0" err="1"/>
              <a:t>AlexNet</a:t>
            </a:r>
            <a:r>
              <a:rPr lang="en-US" sz="2400" i="1" dirty="0"/>
              <a:t>, </a:t>
            </a:r>
            <a:r>
              <a:rPr lang="en-US" sz="2400" i="1" dirty="0" err="1"/>
              <a:t>GoogleNet</a:t>
            </a:r>
            <a:r>
              <a:rPr lang="en-US" sz="2400" i="1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Data Pre-processing. </a:t>
            </a:r>
            <a:r>
              <a:rPr lang="en-US" sz="2400" dirty="0" err="1"/>
              <a:t>Melatih</a:t>
            </a:r>
            <a:r>
              <a:rPr lang="en-US" sz="2400" dirty="0"/>
              <a:t> data frame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huruf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gerakan</a:t>
            </a:r>
            <a:r>
              <a:rPr lang="en-US" sz="2400" dirty="0"/>
              <a:t> </a:t>
            </a:r>
            <a:r>
              <a:rPr lang="en-US" sz="2400" dirty="0" err="1"/>
              <a:t>bibir</a:t>
            </a:r>
            <a:r>
              <a:rPr lang="en-US" sz="2400" dirty="0"/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175" y="3627444"/>
            <a:ext cx="2852950" cy="27098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1151" y="4850675"/>
            <a:ext cx="3057649" cy="263393"/>
          </a:xfrm>
          <a:prstGeom prst="rect">
            <a:avLst/>
          </a:prstGeom>
        </p:spPr>
      </p:pic>
      <p:pic>
        <p:nvPicPr>
          <p:cNvPr id="8" name="Graphic 7" descr="Arrow circle with solid fill">
            <a:extLst>
              <a:ext uri="{FF2B5EF4-FFF2-40B4-BE49-F238E27FC236}">
                <a16:creationId xmlns:a16="http://schemas.microsoft.com/office/drawing/2014/main" id="{F925EB09-F2D1-423D-AFD2-74A4B919C5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03177" y="895051"/>
            <a:ext cx="914400" cy="91440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D3EF617-C72E-4456-ACC4-00C83C350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155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| </a:t>
            </a:r>
            <a:r>
              <a:rPr lang="en-US" i="1" dirty="0"/>
              <a:t>Lip Reading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8900" y="6481482"/>
            <a:ext cx="12001500" cy="376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Lip Reading Using Convolutional Neural Networks with and without Pre-Trained Models. (T.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Ozcan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, 2019)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97280" y="1917701"/>
            <a:ext cx="10058400" cy="44195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4"/>
            </a:pPr>
            <a:r>
              <a:rPr lang="en-US" sz="2400" dirty="0"/>
              <a:t>Data Augmentation. DA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menambah</a:t>
            </a:r>
            <a:r>
              <a:rPr lang="en-US" sz="2400" dirty="0"/>
              <a:t> </a:t>
            </a:r>
            <a:r>
              <a:rPr lang="en-US" sz="2400" dirty="0" err="1"/>
              <a:t>ukuran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sampel</a:t>
            </a:r>
            <a:r>
              <a:rPr lang="en-US" sz="2400" dirty="0"/>
              <a:t>, </a:t>
            </a:r>
            <a:r>
              <a:rPr lang="en-US" sz="2400" dirty="0" err="1"/>
              <a:t>kemudian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melatih</a:t>
            </a:r>
            <a:r>
              <a:rPr lang="en-US" sz="2400" dirty="0"/>
              <a:t> </a:t>
            </a:r>
            <a:r>
              <a:rPr lang="en-US" sz="2400" i="1" dirty="0"/>
              <a:t>(training)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i="1" dirty="0"/>
              <a:t>deep learning</a:t>
            </a:r>
            <a:r>
              <a:rPr lang="en-US" sz="2400" dirty="0"/>
              <a:t>.</a:t>
            </a:r>
            <a:endParaRPr lang="en-US" sz="24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065" y="2768600"/>
            <a:ext cx="3735169" cy="3568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7234" y="4127500"/>
            <a:ext cx="3494785" cy="330216"/>
          </a:xfrm>
          <a:prstGeom prst="rect">
            <a:avLst/>
          </a:prstGeom>
        </p:spPr>
      </p:pic>
      <p:pic>
        <p:nvPicPr>
          <p:cNvPr id="8" name="Graphic 7" descr="Arrow circle with solid fill">
            <a:extLst>
              <a:ext uri="{FF2B5EF4-FFF2-40B4-BE49-F238E27FC236}">
                <a16:creationId xmlns:a16="http://schemas.microsoft.com/office/drawing/2014/main" id="{16DD3A12-13C5-49FE-906D-A804E6A2A7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2880" y="895051"/>
            <a:ext cx="914400" cy="914400"/>
          </a:xfrm>
          <a:prstGeom prst="rect">
            <a:avLst/>
          </a:prstGeom>
        </p:spPr>
      </p:pic>
      <p:pic>
        <p:nvPicPr>
          <p:cNvPr id="9" name="Graphic 8" descr="Brain with solid fill">
            <a:extLst>
              <a:ext uri="{FF2B5EF4-FFF2-40B4-BE49-F238E27FC236}">
                <a16:creationId xmlns:a16="http://schemas.microsoft.com/office/drawing/2014/main" id="{3BDA1082-9CAF-44A8-AE41-239210509B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68000" y="5359416"/>
            <a:ext cx="914400" cy="9144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466688C-A40D-450F-8370-AECF588AF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540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3D04-747D-4A7A-8DC4-A63371057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6D901-B9BF-4F19-9A21-B8DAC84B2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3303"/>
            <a:ext cx="10058400" cy="4415246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Recent Advances in </a:t>
            </a:r>
            <a:r>
              <a:rPr lang="en-US" sz="2000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Deep Learning Techniques </a:t>
            </a:r>
            <a:r>
              <a:rPr lang="en-US" sz="20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Face Recognition.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100" dirty="0"/>
              <a:t>(Md. </a:t>
            </a:r>
            <a:r>
              <a:rPr lang="en-US" sz="2100" dirty="0" err="1"/>
              <a:t>Tahmid</a:t>
            </a:r>
            <a:r>
              <a:rPr lang="en-US" sz="2100" dirty="0"/>
              <a:t> Hasan Fuad, 2021)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Real Time </a:t>
            </a:r>
            <a:r>
              <a:rPr lang="en-US" sz="2000" dirty="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Face Recognition Using Convolutional Neural Networks.</a:t>
            </a:r>
            <a:r>
              <a:rPr lang="en-US" sz="2000" dirty="0"/>
              <a:t> (Sunil </a:t>
            </a:r>
            <a:r>
              <a:rPr lang="en-US" sz="2000" dirty="0" err="1"/>
              <a:t>Bhutada</a:t>
            </a:r>
            <a:r>
              <a:rPr lang="en-US" sz="20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B0F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Neural Aggregation Network for </a:t>
            </a:r>
            <a:r>
              <a:rPr lang="en-US" sz="2000" dirty="0">
                <a:solidFill>
                  <a:srgbClr val="FF0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 Face Recognition</a:t>
            </a:r>
            <a:r>
              <a:rPr lang="en-US" sz="2000" dirty="0">
                <a:solidFill>
                  <a:srgbClr val="00B0F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 </a:t>
            </a:r>
            <a:r>
              <a:rPr lang="en-US" sz="2000" dirty="0"/>
              <a:t>(</a:t>
            </a:r>
            <a:r>
              <a:rPr lang="en-US" sz="2000" dirty="0" err="1"/>
              <a:t>Jiaolong</a:t>
            </a:r>
            <a:r>
              <a:rPr lang="en-US" sz="2000" dirty="0"/>
              <a:t> Yang, 2017)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rgbClr val="00B0F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iExam</a:t>
            </a:r>
            <a:r>
              <a:rPr lang="en-US" sz="2000" dirty="0">
                <a:solidFill>
                  <a:srgbClr val="00B0F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A Novel </a:t>
            </a:r>
            <a:r>
              <a:rPr lang="en-US" sz="2000" dirty="0">
                <a:solidFill>
                  <a:srgbClr val="FF00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Exam Monitoring </a:t>
            </a:r>
            <a:r>
              <a:rPr lang="en-US" sz="2000" dirty="0">
                <a:solidFill>
                  <a:srgbClr val="00B0F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 </a:t>
            </a:r>
            <a:r>
              <a:rPr lang="en-US" sz="2000" dirty="0">
                <a:solidFill>
                  <a:srgbClr val="FF00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Analysis System </a:t>
            </a:r>
            <a:r>
              <a:rPr lang="en-US" sz="2000" dirty="0">
                <a:solidFill>
                  <a:srgbClr val="00B0F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Based on Face Detection and Recognition. </a:t>
            </a:r>
            <a:r>
              <a:rPr lang="en-US" sz="2000" dirty="0"/>
              <a:t>(Xu Yang, 2022)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FF000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E-cheating Prevention Measures</a:t>
            </a:r>
            <a:r>
              <a:rPr lang="en-US" sz="2000" dirty="0">
                <a:solidFill>
                  <a:srgbClr val="00B0F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Detection of Cheating at Online Examinations Using Deep Learning Approach -  A Case Study.</a:t>
            </a:r>
            <a:r>
              <a:rPr lang="en-US" sz="2000" dirty="0"/>
              <a:t> (Leslie Ching, 2021)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B0F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Novel </a:t>
            </a:r>
            <a:r>
              <a:rPr lang="en-US" sz="2000" dirty="0">
                <a:solidFill>
                  <a:srgbClr val="FF000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Deep Learning-based Online Proctoring System </a:t>
            </a:r>
            <a:r>
              <a:rPr lang="en-US" sz="2000" dirty="0">
                <a:solidFill>
                  <a:srgbClr val="00B0F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using Face Recognition, Eye Blinking, and Object Detection Techniques. </a:t>
            </a:r>
            <a:r>
              <a:rPr lang="en-US" sz="2000" dirty="0"/>
              <a:t>(</a:t>
            </a:r>
            <a:r>
              <a:rPr lang="en-US" sz="2000" dirty="0" err="1"/>
              <a:t>Istiak</a:t>
            </a:r>
            <a:r>
              <a:rPr lang="en-US" sz="2000" dirty="0"/>
              <a:t> Ahmad, 2021)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FF0000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mobile exam proctoring system with deep-learning-based </a:t>
            </a:r>
            <a:r>
              <a:rPr lang="en-US" sz="2000" dirty="0">
                <a:solidFill>
                  <a:srgbClr val="00B0F0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human action recognition.</a:t>
            </a:r>
            <a:r>
              <a:rPr lang="en-US" sz="2000" dirty="0"/>
              <a:t>       (Tong Ge, 2021)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Graphic 4" descr="Brain with solid fill">
            <a:extLst>
              <a:ext uri="{FF2B5EF4-FFF2-40B4-BE49-F238E27FC236}">
                <a16:creationId xmlns:a16="http://schemas.microsoft.com/office/drawing/2014/main" id="{01EC3F7B-D56A-45EB-9C2B-65DF4B577C0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81600" y="822960"/>
            <a:ext cx="914400" cy="91440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FA02FCA-1588-423D-9265-317D16E3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808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monochrome</Template>
  <TotalTime>0</TotalTime>
  <Words>755</Words>
  <Application>Microsoft Office PowerPoint</Application>
  <PresentationFormat>Widescreen</PresentationFormat>
  <Paragraphs>107</Paragraphs>
  <Slides>17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Bookman Old Style</vt:lpstr>
      <vt:lpstr>Calibri</vt:lpstr>
      <vt:lpstr>Franklin Gothic Book</vt:lpstr>
      <vt:lpstr>1_RetrospectVTI</vt:lpstr>
      <vt:lpstr>Online Proctoring System on Face Recognition, Eye-Gaze Detection, and Lip Reading with CNN Method</vt:lpstr>
      <vt:lpstr>Topics</vt:lpstr>
      <vt:lpstr>Methods</vt:lpstr>
      <vt:lpstr>Methods | Face Recognition</vt:lpstr>
      <vt:lpstr>Methods | Face Recognition</vt:lpstr>
      <vt:lpstr>Methods | Eye-Gaze Detection</vt:lpstr>
      <vt:lpstr>Methods | Lip Reading</vt:lpstr>
      <vt:lpstr>Methods | Lip Reading</vt:lpstr>
      <vt:lpstr>Technologies</vt:lpstr>
      <vt:lpstr>Technologies</vt:lpstr>
      <vt:lpstr>Prerequisites</vt:lpstr>
      <vt:lpstr>Workflow</vt:lpstr>
      <vt:lpstr>Theories</vt:lpstr>
      <vt:lpstr>CNN</vt:lpstr>
      <vt:lpstr>CNN</vt:lpstr>
      <vt:lpstr>Your best quote that reflects your approach… “It’s one small step for man, one giant leap for mankind.”</vt:lpstr>
      <vt:lpstr>Prerequisites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2022-10-10T03:30:44Z</dcterms:created>
  <dcterms:modified xsi:type="dcterms:W3CDTF">2022-10-31T06:46:18Z</dcterms:modified>
</cp:coreProperties>
</file>