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56"/>
  </p:notesMasterIdLst>
  <p:sldIdLst>
    <p:sldId id="256" r:id="rId2"/>
    <p:sldId id="342" r:id="rId3"/>
    <p:sldId id="343" r:id="rId4"/>
    <p:sldId id="257" r:id="rId5"/>
    <p:sldId id="344" r:id="rId6"/>
    <p:sldId id="39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0" r:id="rId52"/>
    <p:sldId id="391" r:id="rId53"/>
    <p:sldId id="392" r:id="rId54"/>
    <p:sldId id="393" r:id="rId55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57"/>
      <p:bold r:id="rId58"/>
    </p:embeddedFont>
    <p:embeddedFont>
      <p:font typeface="Fira Code Light" panose="020B0809050000020004" pitchFamily="49" charset="0"/>
      <p:regular r:id="rId59"/>
      <p:bold r:id="rId60"/>
    </p:embeddedFont>
    <p:embeddedFont>
      <p:font typeface="Oswald" panose="00000500000000000000" pitchFamily="2" charset="0"/>
      <p:regular r:id="rId61"/>
      <p:bold r:id="rId62"/>
    </p:embeddedFont>
    <p:embeddedFont>
      <p:font typeface="Roboto Condensed Light" panose="02000000000000000000" pitchFamily="2" charset="0"/>
      <p:regular r:id="rId63"/>
      <p: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A83A14-F808-44A0-9927-3EE82C4C3319}">
  <a:tblStyle styleId="{0EA83A14-F808-44A0-9927-3EE82C4C33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7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664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530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024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373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212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308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479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07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51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68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101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237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801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952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661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174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912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828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33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5695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722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6735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719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712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2532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523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050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8995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7914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245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8643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33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0206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282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5418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374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6892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4630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2084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4907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303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823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5107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1234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5412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701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1287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98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206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890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93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66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3" r:id="rId3"/>
    <p:sldLayoutId id="2147483671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5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79075" y="3337331"/>
            <a:ext cx="29664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Worth</a:t>
            </a:r>
            <a:r>
              <a:rPr lang="en-US" sz="2400" dirty="0">
                <a:solidFill>
                  <a:srgbClr val="FFFF00"/>
                </a:solidFill>
              </a:rPr>
              <a:t>IT</a:t>
            </a:r>
            <a:r>
              <a:rPr lang="en-US" sz="2400" dirty="0"/>
              <a:t>#9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Algorithm</a:t>
            </a:r>
            <a:endParaRPr sz="2400"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/BASIC ALGORITHM WITH</a:t>
            </a:r>
            <a:endParaRPr sz="3600" dirty="0"/>
          </a:p>
        </p:txBody>
      </p: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4" name="Google Shape;454;p31">
            <a:hlinkClick r:id="" action="ppaction://hlinkshowjump?jump=nextslide"/>
          </p:cNvPr>
          <p:cNvCxnSpPr>
            <a:cxnSpLocks/>
          </p:cNvCxnSpPr>
          <p:nvPr/>
        </p:nvCxnSpPr>
        <p:spPr>
          <a:xfrm>
            <a:off x="1046100" y="4007188"/>
            <a:ext cx="25039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</a:t>
            </a: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eturn 0;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5E311-F055-494A-8F61-D59E1D0D0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42" b="92708" l="10000" r="90000">
                        <a14:foregroundMark x1="49792" y1="8542" x2="49792" y2="8542"/>
                        <a14:foregroundMark x1="50208" y1="92708" x2="50208" y2="927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4039" y="2039196"/>
            <a:ext cx="639572" cy="639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78391B1-37AF-4623-8145-0B33B91159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463" t="12348" r="9132"/>
          <a:stretch/>
        </p:blipFill>
        <p:spPr>
          <a:xfrm>
            <a:off x="5048149" y="1371602"/>
            <a:ext cx="2743201" cy="29178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7E13FB-AD2E-4854-8605-34DDCD6125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0325" y="3130494"/>
            <a:ext cx="753865" cy="7538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885C7C0-CB15-404B-8F60-7AB4989BC7C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b="29233"/>
          <a:stretch/>
        </p:blipFill>
        <p:spPr>
          <a:xfrm>
            <a:off x="3550024" y="2984176"/>
            <a:ext cx="1358860" cy="9615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1089213" y="1139964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Penamaan Variable dalam C</a:t>
            </a:r>
            <a:endParaRPr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6" name="Google Shape;133;p25">
            <a:extLst>
              <a:ext uri="{FF2B5EF4-FFF2-40B4-BE49-F238E27FC236}">
                <a16:creationId xmlns:a16="http://schemas.microsoft.com/office/drawing/2014/main" id="{19FAB539-713E-47F4-9FD5-0A8C0F1F99D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526" y="1931926"/>
            <a:ext cx="3066947" cy="1836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266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1089213" y="1139964"/>
            <a:ext cx="4562192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</a:rPr>
              <a:t>Penamaan variable yang tidak boleh di C</a:t>
            </a:r>
            <a:endParaRPr lang="en-US"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7" name="Google Shape;140;p26">
            <a:extLst>
              <a:ext uri="{FF2B5EF4-FFF2-40B4-BE49-F238E27FC236}">
                <a16:creationId xmlns:a16="http://schemas.microsoft.com/office/drawing/2014/main" id="{A5D710F9-620D-422A-8F36-3E099A2D95F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5063" y="1863890"/>
            <a:ext cx="4333873" cy="141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74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947770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&lt;Tipe Data Variable&gt;</a:t>
            </a:r>
            <a:endParaRPr sz="4800"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" name="Google Shape;513;p33">
            <a:extLst>
              <a:ext uri="{FF2B5EF4-FFF2-40B4-BE49-F238E27FC236}">
                <a16:creationId xmlns:a16="http://schemas.microsoft.com/office/drawing/2014/main" id="{3D81020B-9262-4E0B-BB68-C5B4BD0396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6891" y="2578027"/>
            <a:ext cx="7727711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algn="l">
              <a:spcAft>
                <a:spcPts val="1200"/>
              </a:spcAft>
            </a:pPr>
            <a:r>
              <a:rPr lang="en-US" sz="2400" dirty="0" err="1"/>
              <a:t>Tipe</a:t>
            </a:r>
            <a:r>
              <a:rPr lang="en-US" sz="2400" dirty="0"/>
              <a:t> data variable </a:t>
            </a:r>
            <a:r>
              <a:rPr lang="en-US" sz="2400" dirty="0" err="1"/>
              <a:t>adalah</a:t>
            </a:r>
            <a:r>
              <a:rPr lang="en-US" sz="2400" dirty="0"/>
              <a:t> yang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disimpan</a:t>
            </a:r>
            <a:r>
              <a:rPr lang="en-US" sz="2400" dirty="0"/>
              <a:t> oleh </a:t>
            </a:r>
            <a:r>
              <a:rPr lang="en-US" sz="2400" dirty="0" err="1"/>
              <a:t>si</a:t>
            </a:r>
            <a:r>
              <a:rPr lang="en-US" sz="2400" dirty="0"/>
              <a:t> variable </a:t>
            </a:r>
            <a:r>
              <a:rPr lang="en-US" sz="2400" dirty="0" err="1"/>
              <a:t>itu</a:t>
            </a:r>
            <a:r>
              <a:rPr lang="en-US" sz="2400" dirty="0"/>
              <a:t> dan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variable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449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8642E-6 L -0.09774 -0.25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-125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/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512055" y="623234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&lt;Tipe data dasar pada C&gt;</a:t>
            </a:r>
            <a:endParaRPr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B950C3-30F0-4665-9CF9-7AF3E1C8A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741" y="1829060"/>
            <a:ext cx="4081183" cy="2275921"/>
          </a:xfrm>
          <a:prstGeom prst="rect">
            <a:avLst/>
          </a:prstGeom>
        </p:spPr>
      </p:pic>
      <p:pic>
        <p:nvPicPr>
          <p:cNvPr id="16" name="Google Shape;169;p31">
            <a:extLst>
              <a:ext uri="{FF2B5EF4-FFF2-40B4-BE49-F238E27FC236}">
                <a16:creationId xmlns:a16="http://schemas.microsoft.com/office/drawing/2014/main" id="{BCEC9FB9-A464-439E-B4E5-AEF0BF1FF87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7459" y="1946677"/>
            <a:ext cx="3044692" cy="2137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7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829313" y="1947770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&lt;Pointer&gt;</a:t>
            </a:r>
            <a:endParaRPr sz="7200"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" name="Google Shape;513;p33">
            <a:extLst>
              <a:ext uri="{FF2B5EF4-FFF2-40B4-BE49-F238E27FC236}">
                <a16:creationId xmlns:a16="http://schemas.microsoft.com/office/drawing/2014/main" id="{3D81020B-9262-4E0B-BB68-C5B4BD0396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6891" y="2578027"/>
            <a:ext cx="7727711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algn="l">
              <a:spcAft>
                <a:spcPts val="1200"/>
              </a:spcAft>
            </a:pPr>
            <a:r>
              <a:rPr lang="en-US" sz="2400" dirty="0"/>
              <a:t>Pointer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yang </a:t>
            </a:r>
            <a:r>
              <a:rPr lang="en-US" sz="2400" dirty="0" err="1"/>
              <a:t>gunanya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variable lain.</a:t>
            </a:r>
          </a:p>
        </p:txBody>
      </p:sp>
    </p:spTree>
    <p:extLst>
      <p:ext uri="{BB962C8B-B14F-4D97-AF65-F5344CB8AC3E}">
        <p14:creationId xmlns:p14="http://schemas.microsoft.com/office/powerpoint/2010/main" val="20568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08642E-6 L -0.19323 -0.2327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70" y="-11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/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-119958" y="508934"/>
            <a:ext cx="7858739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/>
              <a:t>Format </a:t>
            </a:r>
            <a:r>
              <a:rPr lang="en-US" sz="3600" dirty="0" err="1"/>
              <a:t>membuat</a:t>
            </a:r>
            <a:r>
              <a:rPr lang="en-US" sz="3600" dirty="0"/>
              <a:t> pointer di C</a:t>
            </a:r>
            <a:r>
              <a:rPr lang="en" sz="3600" dirty="0"/>
              <a:t>&gt;</a:t>
            </a:r>
            <a:endParaRPr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A12E8-FE57-453B-B10E-C9405F077E6C}"/>
              </a:ext>
            </a:extLst>
          </p:cNvPr>
          <p:cNvSpPr txBox="1"/>
          <p:nvPr/>
        </p:nvSpPr>
        <p:spPr>
          <a:xfrm>
            <a:off x="921125" y="1510186"/>
            <a:ext cx="74563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Tipe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Data Target) *(Nama Pointer) = &amp;(Target Variable)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Contohnya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:</a:t>
            </a:r>
            <a:b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b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char *p = &amp;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huruf_a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**Note :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Kalau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membuat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pointer,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tipe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data target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merupakan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tipe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data yang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disimpan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oleh target variable.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Sehingga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kalau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kita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ingin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mengarahkan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ke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variable integer,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maka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tipe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pointernya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juga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harus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integer.</a:t>
            </a:r>
          </a:p>
        </p:txBody>
      </p:sp>
    </p:spTree>
    <p:extLst>
      <p:ext uri="{BB962C8B-B14F-4D97-AF65-F5344CB8AC3E}">
        <p14:creationId xmlns:p14="http://schemas.microsoft.com/office/powerpoint/2010/main" val="311311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-2042888" y="475344"/>
            <a:ext cx="7858739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/>
              <a:t>Pointer</a:t>
            </a:r>
            <a:r>
              <a:rPr lang="en" sz="3600" dirty="0"/>
              <a:t>&gt;</a:t>
            </a:r>
            <a:endParaRPr sz="3600" dirty="0"/>
          </a:p>
        </p:txBody>
      </p:sp>
      <p:pic>
        <p:nvPicPr>
          <p:cNvPr id="14" name="Google Shape;199;p35">
            <a:extLst>
              <a:ext uri="{FF2B5EF4-FFF2-40B4-BE49-F238E27FC236}">
                <a16:creationId xmlns:a16="http://schemas.microsoft.com/office/drawing/2014/main" id="{8A620943-F1FB-4E64-9EEA-2BBFD7944AB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836" y="1566413"/>
            <a:ext cx="4131150" cy="17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00;p35">
            <a:extLst>
              <a:ext uri="{FF2B5EF4-FFF2-40B4-BE49-F238E27FC236}">
                <a16:creationId xmlns:a16="http://schemas.microsoft.com/office/drawing/2014/main" id="{7111DCC2-8639-47C1-969C-BCC9F2B39FD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9836" y="3458772"/>
            <a:ext cx="2645825" cy="6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9ADE0E-A9A3-4350-9BEE-521BF7FB8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0095" y="1354412"/>
            <a:ext cx="2404069" cy="292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59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829313" y="1947770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&lt;Array&gt;</a:t>
            </a:r>
            <a:endParaRPr sz="7200"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" name="Google Shape;513;p33">
            <a:extLst>
              <a:ext uri="{FF2B5EF4-FFF2-40B4-BE49-F238E27FC236}">
                <a16:creationId xmlns:a16="http://schemas.microsoft.com/office/drawing/2014/main" id="{3D81020B-9262-4E0B-BB68-C5B4BD0396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6891" y="2578027"/>
            <a:ext cx="7727711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algn="l">
              <a:spcAft>
                <a:spcPts val="1200"/>
              </a:spcAft>
            </a:pPr>
            <a:r>
              <a:rPr lang="en-US" sz="2400" dirty="0"/>
              <a:t>Array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data, array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data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variable.</a:t>
            </a:r>
          </a:p>
        </p:txBody>
      </p:sp>
    </p:spTree>
    <p:extLst>
      <p:ext uri="{BB962C8B-B14F-4D97-AF65-F5344CB8AC3E}">
        <p14:creationId xmlns:p14="http://schemas.microsoft.com/office/powerpoint/2010/main" val="17918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08642E-6 L -0.24462 -0.2361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0" y="-11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/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1089213" y="791694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Format deklarasi array C</a:t>
            </a:r>
            <a:endParaRPr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3B724D-5C82-4684-B0C5-3E7F1CE17D50}"/>
              </a:ext>
            </a:extLst>
          </p:cNvPr>
          <p:cNvSpPr txBox="1"/>
          <p:nvPr/>
        </p:nvSpPr>
        <p:spPr>
          <a:xfrm>
            <a:off x="1089213" y="20035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Tipe</a:t>
            </a:r>
            <a:r>
              <a:rPr lang="en-US" dirty="0">
                <a:solidFill>
                  <a:schemeClr val="bg1"/>
                </a:solidFill>
              </a:rPr>
              <a:t>) (</a:t>
            </a:r>
            <a:r>
              <a:rPr lang="en-US" dirty="0" err="1">
                <a:solidFill>
                  <a:schemeClr val="bg1"/>
                </a:solidFill>
              </a:rPr>
              <a:t>NamaVariable</a:t>
            </a:r>
            <a:r>
              <a:rPr lang="en-US" dirty="0">
                <a:solidFill>
                  <a:schemeClr val="bg1"/>
                </a:solidFill>
              </a:rPr>
              <a:t>)[(</a:t>
            </a:r>
            <a:r>
              <a:rPr lang="en-US" dirty="0" err="1">
                <a:solidFill>
                  <a:schemeClr val="bg1"/>
                </a:solidFill>
              </a:rPr>
              <a:t>ukuran</a:t>
            </a:r>
            <a:r>
              <a:rPr lang="en-US" dirty="0">
                <a:solidFill>
                  <a:schemeClr val="bg1"/>
                </a:solidFill>
              </a:rPr>
              <a:t>)] = {(data)}</a:t>
            </a:r>
          </a:p>
        </p:txBody>
      </p:sp>
      <p:pic>
        <p:nvPicPr>
          <p:cNvPr id="18" name="Google Shape;225;p39">
            <a:extLst>
              <a:ext uri="{FF2B5EF4-FFF2-40B4-BE49-F238E27FC236}">
                <a16:creationId xmlns:a16="http://schemas.microsoft.com/office/drawing/2014/main" id="{B0E062C2-12D4-4938-8392-743216C83EA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550" y="2610356"/>
            <a:ext cx="6674900" cy="1434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74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1089213" y="791694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Pemanggilan Array</a:t>
            </a:r>
            <a:endParaRPr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3B724D-5C82-4684-B0C5-3E7F1CE17D50}"/>
              </a:ext>
            </a:extLst>
          </p:cNvPr>
          <p:cNvSpPr txBox="1"/>
          <p:nvPr/>
        </p:nvSpPr>
        <p:spPr>
          <a:xfrm>
            <a:off x="1089213" y="1514758"/>
            <a:ext cx="68202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Ketika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memanggil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array,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nilai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urutan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paling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pertama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mulai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angka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481AA-1069-4872-A4FE-CFE145E0C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124" y="2189492"/>
            <a:ext cx="6972904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1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&lt;Algoritma&gt;</a:t>
            </a:r>
            <a:endParaRPr sz="8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Algoritma?????</a:t>
            </a:r>
            <a:endParaRPr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D"/>
            </a:p>
          </p:txBody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98195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1089213" y="791694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Pemanggilan Array</a:t>
            </a:r>
            <a:endParaRPr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3B724D-5C82-4684-B0C5-3E7F1CE17D50}"/>
              </a:ext>
            </a:extLst>
          </p:cNvPr>
          <p:cNvSpPr txBox="1"/>
          <p:nvPr/>
        </p:nvSpPr>
        <p:spPr>
          <a:xfrm>
            <a:off x="1089213" y="1514758"/>
            <a:ext cx="6820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NamaVariable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)[(index)]</a:t>
            </a:r>
          </a:p>
        </p:txBody>
      </p:sp>
      <p:pic>
        <p:nvPicPr>
          <p:cNvPr id="6" name="Google Shape;258;p43">
            <a:extLst>
              <a:ext uri="{FF2B5EF4-FFF2-40B4-BE49-F238E27FC236}">
                <a16:creationId xmlns:a16="http://schemas.microsoft.com/office/drawing/2014/main" id="{D6B8B01D-32A6-4E88-814A-E8CB638490F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046" y="1910351"/>
            <a:ext cx="4389589" cy="186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59;p43">
            <a:extLst>
              <a:ext uri="{FF2B5EF4-FFF2-40B4-BE49-F238E27FC236}">
                <a16:creationId xmlns:a16="http://schemas.microsoft.com/office/drawing/2014/main" id="{DAFC7B4F-E9EC-4D0A-886E-4BF52C1B9D1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4046" y="3829356"/>
            <a:ext cx="2648195" cy="406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2534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829313" y="1947770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&lt;Kondisi&gt;</a:t>
            </a:r>
            <a:endParaRPr sz="7200"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" name="Google Shape;513;p33">
            <a:extLst>
              <a:ext uri="{FF2B5EF4-FFF2-40B4-BE49-F238E27FC236}">
                <a16:creationId xmlns:a16="http://schemas.microsoft.com/office/drawing/2014/main" id="{3D81020B-9262-4E0B-BB68-C5B4BD0396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6891" y="2578027"/>
            <a:ext cx="7727711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algn="l">
              <a:spcAft>
                <a:spcPts val="1200"/>
              </a:spcAft>
            </a:pPr>
            <a:r>
              <a:rPr lang="en-US" sz="2400" dirty="0" err="1"/>
              <a:t>Seperti</a:t>
            </a:r>
            <a:r>
              <a:rPr lang="en-US" sz="2400" dirty="0"/>
              <a:t> dunia </a:t>
            </a:r>
            <a:r>
              <a:rPr lang="en-US" sz="2400" dirty="0" err="1"/>
              <a:t>asli</a:t>
            </a:r>
            <a:r>
              <a:rPr lang="en-US" sz="2400" dirty="0"/>
              <a:t>,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C </a:t>
            </a:r>
            <a:r>
              <a:rPr lang="en-US" sz="2400" dirty="0" err="1"/>
              <a:t>kita</a:t>
            </a:r>
            <a:r>
              <a:rPr lang="en-US" sz="2400" dirty="0"/>
              <a:t> juga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603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08642E-6 L -0.19323 -0.215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70" y="-10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/>
      <p:bldP spid="1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295835" y="475344"/>
            <a:ext cx="3138668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 err="1"/>
              <a:t>Kondisi</a:t>
            </a:r>
            <a:r>
              <a:rPr lang="en" sz="3600" dirty="0"/>
              <a:t>&gt;</a:t>
            </a:r>
            <a:endParaRPr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A12E8-FE57-453B-B10E-C9405F077E6C}"/>
              </a:ext>
            </a:extLst>
          </p:cNvPr>
          <p:cNvSpPr txBox="1"/>
          <p:nvPr/>
        </p:nvSpPr>
        <p:spPr>
          <a:xfrm>
            <a:off x="921125" y="1510186"/>
            <a:ext cx="745639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Seperti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Fajar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n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buah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apel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5 orang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tamu</a:t>
            </a:r>
            <a:endParaRPr lang="en-US" dirty="0">
              <a:solidFill>
                <a:schemeClr val="bg1"/>
              </a:solidFill>
              <a:latin typeface="+mj-lt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+mj-lt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Berarti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kondisinya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1. Jika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buah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apel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Fajar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kurang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5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maka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ada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tamu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mendapatkan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apel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2. Jika Fajar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5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buah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apel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lebih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maka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semua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tamu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mendapatkan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apel</a:t>
            </a:r>
            <a:r>
              <a:rPr lang="en-US" dirty="0">
                <a:solidFill>
                  <a:schemeClr val="bg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60271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295835" y="475344"/>
            <a:ext cx="3138668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 err="1"/>
              <a:t>Kondisi</a:t>
            </a:r>
            <a:r>
              <a:rPr lang="en" sz="3600" dirty="0"/>
              <a:t>&gt;</a:t>
            </a:r>
            <a:endParaRPr sz="3600" dirty="0"/>
          </a:p>
        </p:txBody>
      </p:sp>
      <p:pic>
        <p:nvPicPr>
          <p:cNvPr id="5" name="Google Shape;283;p47">
            <a:extLst>
              <a:ext uri="{FF2B5EF4-FFF2-40B4-BE49-F238E27FC236}">
                <a16:creationId xmlns:a16="http://schemas.microsoft.com/office/drawing/2014/main" id="{C1544799-17C4-4CC3-B7DB-AB5736ADFAF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0194" y="1501618"/>
            <a:ext cx="5123612" cy="2503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174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295835" y="475344"/>
            <a:ext cx="3138668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 err="1"/>
              <a:t>Kondisi</a:t>
            </a:r>
            <a:r>
              <a:rPr lang="en" sz="3600" dirty="0"/>
              <a:t>&gt;</a:t>
            </a:r>
            <a:endParaRPr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FB219-AF3E-42A2-87CC-551143191AFC}"/>
              </a:ext>
            </a:extLst>
          </p:cNvPr>
          <p:cNvSpPr txBox="1"/>
          <p:nvPr/>
        </p:nvSpPr>
        <p:spPr>
          <a:xfrm>
            <a:off x="2038449" y="1816897"/>
            <a:ext cx="52700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solidFill>
                  <a:schemeClr val="bg1"/>
                </a:solidFill>
              </a:rPr>
              <a:t>if (</a:t>
            </a:r>
            <a:r>
              <a:rPr lang="en-US" sz="2800" dirty="0" err="1">
                <a:solidFill>
                  <a:schemeClr val="bg1"/>
                </a:solidFill>
              </a:rPr>
              <a:t>kondisi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{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	// </a:t>
            </a:r>
            <a:r>
              <a:rPr lang="en-US" sz="2800" dirty="0" err="1">
                <a:solidFill>
                  <a:schemeClr val="bg1"/>
                </a:solidFill>
              </a:rPr>
              <a:t>perintah</a:t>
            </a:r>
            <a:r>
              <a:rPr lang="en-US" sz="2800" dirty="0">
                <a:solidFill>
                  <a:schemeClr val="bg1"/>
                </a:solidFill>
              </a:rPr>
              <a:t> yang </a:t>
            </a:r>
            <a:r>
              <a:rPr lang="en-US" sz="2800" dirty="0" err="1">
                <a:solidFill>
                  <a:schemeClr val="bg1"/>
                </a:solidFill>
              </a:rPr>
              <a:t>dijalankan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1566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295835" y="475344"/>
            <a:ext cx="3138668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 err="1"/>
              <a:t>Kondisi</a:t>
            </a:r>
            <a:r>
              <a:rPr lang="en" sz="3600" dirty="0"/>
              <a:t>&gt;</a:t>
            </a:r>
            <a:endParaRPr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8ECD4-E9FB-4DCE-BCB9-ABCEBBD32992}"/>
              </a:ext>
            </a:extLst>
          </p:cNvPr>
          <p:cNvSpPr txBox="1"/>
          <p:nvPr/>
        </p:nvSpPr>
        <p:spPr>
          <a:xfrm>
            <a:off x="1835523" y="1452282"/>
            <a:ext cx="64075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(kondisi1)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// </a:t>
            </a:r>
            <a:r>
              <a:rPr lang="en-US" dirty="0" err="1">
                <a:solidFill>
                  <a:schemeClr val="bg1"/>
                </a:solidFill>
              </a:rPr>
              <a:t>perintah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dijalankan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ketika</a:t>
            </a:r>
            <a:r>
              <a:rPr lang="en-US" dirty="0">
                <a:solidFill>
                  <a:schemeClr val="bg1"/>
                </a:solidFill>
              </a:rPr>
              <a:t> kondisi1 </a:t>
            </a:r>
            <a:r>
              <a:rPr lang="en-US" dirty="0" err="1">
                <a:solidFill>
                  <a:schemeClr val="bg1"/>
                </a:solidFill>
              </a:rPr>
              <a:t>sukses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 </a:t>
            </a:r>
          </a:p>
          <a:p>
            <a:r>
              <a:rPr lang="en-US" dirty="0">
                <a:solidFill>
                  <a:schemeClr val="bg1"/>
                </a:solidFill>
              </a:rPr>
              <a:t>else if (kondisi2)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// </a:t>
            </a:r>
            <a:r>
              <a:rPr lang="en-US" dirty="0" err="1">
                <a:solidFill>
                  <a:schemeClr val="bg1"/>
                </a:solidFill>
              </a:rPr>
              <a:t>perintah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dijalankan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ketika</a:t>
            </a:r>
            <a:r>
              <a:rPr lang="en-US" dirty="0">
                <a:solidFill>
                  <a:schemeClr val="bg1"/>
                </a:solidFill>
              </a:rPr>
              <a:t> kondisi1 </a:t>
            </a:r>
            <a:r>
              <a:rPr lang="en-US" dirty="0" err="1">
                <a:solidFill>
                  <a:schemeClr val="bg1"/>
                </a:solidFill>
              </a:rPr>
              <a:t>gagal</a:t>
            </a:r>
            <a:r>
              <a:rPr lang="en-US" dirty="0">
                <a:solidFill>
                  <a:schemeClr val="bg1"/>
                </a:solidFill>
              </a:rPr>
              <a:t> dan kondisi2 </a:t>
            </a:r>
            <a:r>
              <a:rPr lang="en-US" dirty="0" err="1">
                <a:solidFill>
                  <a:schemeClr val="bg1"/>
                </a:solidFill>
              </a:rPr>
              <a:t>sukses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 </a:t>
            </a:r>
          </a:p>
          <a:p>
            <a:r>
              <a:rPr lang="en-US" dirty="0">
                <a:solidFill>
                  <a:schemeClr val="bg1"/>
                </a:solidFill>
              </a:rPr>
              <a:t>else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// </a:t>
            </a:r>
            <a:r>
              <a:rPr lang="en-US" dirty="0" err="1">
                <a:solidFill>
                  <a:schemeClr val="bg1"/>
                </a:solidFill>
              </a:rPr>
              <a:t>perintah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dijalankan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ketika</a:t>
            </a:r>
            <a:r>
              <a:rPr lang="en-US" dirty="0">
                <a:solidFill>
                  <a:schemeClr val="bg1"/>
                </a:solidFill>
              </a:rPr>
              <a:t> kondisi1 dan kondisi2 </a:t>
            </a:r>
            <a:r>
              <a:rPr lang="en-US" dirty="0" err="1">
                <a:solidFill>
                  <a:schemeClr val="bg1"/>
                </a:solidFill>
              </a:rPr>
              <a:t>gagal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115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833717" y="562750"/>
            <a:ext cx="3138668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 err="1"/>
              <a:t>Contoh</a:t>
            </a:r>
            <a:r>
              <a:rPr lang="en-US" sz="3600" dirty="0"/>
              <a:t> </a:t>
            </a:r>
            <a:r>
              <a:rPr lang="en-US" sz="3600" dirty="0" err="1"/>
              <a:t>Soal</a:t>
            </a:r>
            <a:r>
              <a:rPr lang="en" sz="3600" dirty="0"/>
              <a:t>&gt;</a:t>
            </a:r>
            <a:endParaRPr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8ECD4-E9FB-4DCE-BCB9-ABCEBBD32992}"/>
              </a:ext>
            </a:extLst>
          </p:cNvPr>
          <p:cNvSpPr txBox="1"/>
          <p:nvPr/>
        </p:nvSpPr>
        <p:spPr>
          <a:xfrm>
            <a:off x="991720" y="2202418"/>
            <a:ext cx="71605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Jika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ada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tiga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buah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variable a, b, dan c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nilai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berbeda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Carilah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variable yang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nilai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paling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besar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ketiga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variable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tersebut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5299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484093" y="562750"/>
            <a:ext cx="3138668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/>
              <a:t>Strategi</a:t>
            </a:r>
            <a:r>
              <a:rPr lang="en" sz="3600" dirty="0"/>
              <a:t>&gt;</a:t>
            </a:r>
            <a:endParaRPr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8ECD4-E9FB-4DCE-BCB9-ABCEBBD32992}"/>
              </a:ext>
            </a:extLst>
          </p:cNvPr>
          <p:cNvSpPr txBox="1"/>
          <p:nvPr/>
        </p:nvSpPr>
        <p:spPr>
          <a:xfrm>
            <a:off x="991720" y="1704877"/>
            <a:ext cx="71605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Buatlah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kondisi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bentuk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bisa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kita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baca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pahami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dulu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Kondisi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:</a:t>
            </a:r>
            <a:b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b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1) Jika a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lebih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besar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b dan c,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maka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 yang paling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besar</a:t>
            </a:r>
            <a:endParaRPr lang="en-US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2) Jika b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lebih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besar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 dan c,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maka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b yang paling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besar</a:t>
            </a:r>
            <a:endParaRPr lang="en-US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3) Jika c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lebih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besar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 dan b,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maka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c yang paling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besar</a:t>
            </a:r>
            <a:endParaRPr lang="en-US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Setelah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kita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sudah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bisa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membuat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kondisi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bentuk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kita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mengerti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lalu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kita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buat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bentuk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program.</a:t>
            </a:r>
          </a:p>
        </p:txBody>
      </p:sp>
    </p:spTree>
    <p:extLst>
      <p:ext uri="{BB962C8B-B14F-4D97-AF65-F5344CB8AC3E}">
        <p14:creationId xmlns:p14="http://schemas.microsoft.com/office/powerpoint/2010/main" val="337466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484093" y="562750"/>
            <a:ext cx="3138668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 err="1"/>
              <a:t>Jawaban</a:t>
            </a:r>
            <a:r>
              <a:rPr lang="en" sz="3600" dirty="0"/>
              <a:t>&gt;</a:t>
            </a:r>
            <a:endParaRPr sz="3600" dirty="0"/>
          </a:p>
        </p:txBody>
      </p:sp>
      <p:pic>
        <p:nvPicPr>
          <p:cNvPr id="5" name="Google Shape;318;p53">
            <a:extLst>
              <a:ext uri="{FF2B5EF4-FFF2-40B4-BE49-F238E27FC236}">
                <a16:creationId xmlns:a16="http://schemas.microsoft.com/office/drawing/2014/main" id="{834F5088-FCDB-415D-B20E-32AE681C9A2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0920" y="1556373"/>
            <a:ext cx="2862159" cy="2486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8069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829313" y="1947770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&lt;Loop&gt;</a:t>
            </a:r>
            <a:endParaRPr sz="7200"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" name="Google Shape;513;p33">
            <a:extLst>
              <a:ext uri="{FF2B5EF4-FFF2-40B4-BE49-F238E27FC236}">
                <a16:creationId xmlns:a16="http://schemas.microsoft.com/office/drawing/2014/main" id="{3D81020B-9262-4E0B-BB68-C5B4BD0396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6891" y="2578027"/>
            <a:ext cx="7727711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algn="l">
              <a:spcAft>
                <a:spcPts val="1200"/>
              </a:spcAft>
            </a:pPr>
            <a:r>
              <a:rPr lang="en-US" sz="2400" dirty="0"/>
              <a:t>Loop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perulangan</a:t>
            </a:r>
            <a:r>
              <a:rPr lang="en-US" sz="2400" dirty="0"/>
              <a:t>, 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pakai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mempersimpel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pemanggilan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yang </a:t>
            </a:r>
            <a:r>
              <a:rPr lang="en-US" sz="2400" dirty="0" err="1"/>
              <a:t>berulang-ulang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17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2" dur="2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08642E-6 L -0.25382 -0.231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1" y="-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/>
      <p:bldP spid="512" grpId="1"/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1146362" y="2050326"/>
            <a:ext cx="6851276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langkah-langkah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menyelesaikan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endParaRPr lang="en-US" sz="24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1008529" y="2356926"/>
            <a:ext cx="7200900" cy="277800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D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9F8F42C-60DF-47D8-9391-5F12F13E4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540" y="2952012"/>
            <a:ext cx="1446292" cy="144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29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484093" y="562750"/>
            <a:ext cx="5552322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 err="1"/>
              <a:t>Macam</a:t>
            </a:r>
            <a:r>
              <a:rPr lang="en-US" sz="3600" dirty="0"/>
              <a:t> – </a:t>
            </a:r>
            <a:r>
              <a:rPr lang="en-US" sz="3600" dirty="0" err="1"/>
              <a:t>macam</a:t>
            </a:r>
            <a:r>
              <a:rPr lang="en-US" sz="3600" dirty="0"/>
              <a:t> loop</a:t>
            </a:r>
            <a:r>
              <a:rPr lang="en" sz="3600" dirty="0"/>
              <a:t>&gt;</a:t>
            </a:r>
            <a:endParaRPr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8ECD4-E9FB-4DCE-BCB9-ABCEBBD32992}"/>
              </a:ext>
            </a:extLst>
          </p:cNvPr>
          <p:cNvSpPr txBox="1"/>
          <p:nvPr/>
        </p:nvSpPr>
        <p:spPr>
          <a:xfrm>
            <a:off x="991720" y="1704877"/>
            <a:ext cx="71605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 loop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sebagai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berikut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:</a:t>
            </a:r>
            <a:b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b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 (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mulai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kondisi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langkah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//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perintah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dijalankan</a:t>
            </a:r>
            <a:b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pic>
        <p:nvPicPr>
          <p:cNvPr id="6" name="Google Shape;349;p58">
            <a:extLst>
              <a:ext uri="{FF2B5EF4-FFF2-40B4-BE49-F238E27FC236}">
                <a16:creationId xmlns:a16="http://schemas.microsoft.com/office/drawing/2014/main" id="{5DD795F4-111A-4945-B748-7E236C23D3C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012" y="2941369"/>
            <a:ext cx="3264282" cy="1345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409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484093" y="562750"/>
            <a:ext cx="5552322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 err="1"/>
              <a:t>Macam</a:t>
            </a:r>
            <a:r>
              <a:rPr lang="en-US" sz="3600" dirty="0"/>
              <a:t> – </a:t>
            </a:r>
            <a:r>
              <a:rPr lang="en-US" sz="3600" dirty="0" err="1"/>
              <a:t>macam</a:t>
            </a:r>
            <a:r>
              <a:rPr lang="en-US" sz="3600" dirty="0"/>
              <a:t> loop</a:t>
            </a:r>
            <a:r>
              <a:rPr lang="en" sz="3600" dirty="0"/>
              <a:t>&gt;</a:t>
            </a:r>
            <a:endParaRPr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8ECD4-E9FB-4DCE-BCB9-ABCEBBD32992}"/>
              </a:ext>
            </a:extLst>
          </p:cNvPr>
          <p:cNvSpPr txBox="1"/>
          <p:nvPr/>
        </p:nvSpPr>
        <p:spPr>
          <a:xfrm>
            <a:off x="991720" y="1704877"/>
            <a:ext cx="71605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While loop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sebagai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berikut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:</a:t>
            </a:r>
            <a:b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b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while (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kondisi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perintah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dijalankan</a:t>
            </a:r>
            <a:b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pic>
        <p:nvPicPr>
          <p:cNvPr id="7" name="Google Shape;361;p60">
            <a:extLst>
              <a:ext uri="{FF2B5EF4-FFF2-40B4-BE49-F238E27FC236}">
                <a16:creationId xmlns:a16="http://schemas.microsoft.com/office/drawing/2014/main" id="{07BD0C45-DBC2-4CD0-B0EB-5BF665008BB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257" y="1704877"/>
            <a:ext cx="2542182" cy="263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790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484093" y="562750"/>
            <a:ext cx="5552322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 err="1"/>
              <a:t>Macam</a:t>
            </a:r>
            <a:r>
              <a:rPr lang="en-US" sz="3600" dirty="0"/>
              <a:t> – </a:t>
            </a:r>
            <a:r>
              <a:rPr lang="en-US" sz="3600" dirty="0" err="1"/>
              <a:t>macam</a:t>
            </a:r>
            <a:r>
              <a:rPr lang="en-US" sz="3600" dirty="0"/>
              <a:t> loop</a:t>
            </a:r>
            <a:r>
              <a:rPr lang="en" sz="3600" dirty="0"/>
              <a:t>&gt;</a:t>
            </a:r>
            <a:endParaRPr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8ECD4-E9FB-4DCE-BCB9-ABCEBBD32992}"/>
              </a:ext>
            </a:extLst>
          </p:cNvPr>
          <p:cNvSpPr txBox="1"/>
          <p:nvPr/>
        </p:nvSpPr>
        <p:spPr>
          <a:xfrm>
            <a:off x="991720" y="1704877"/>
            <a:ext cx="71605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 while loop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sebagai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berikut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:</a:t>
            </a:r>
            <a:b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b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 {</a:t>
            </a:r>
            <a:b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//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perintah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dijalankan</a:t>
            </a:r>
            <a:b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 while (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kondisi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</p:txBody>
      </p:sp>
      <p:pic>
        <p:nvPicPr>
          <p:cNvPr id="6" name="Google Shape;373;p62">
            <a:extLst>
              <a:ext uri="{FF2B5EF4-FFF2-40B4-BE49-F238E27FC236}">
                <a16:creationId xmlns:a16="http://schemas.microsoft.com/office/drawing/2014/main" id="{918BF1A1-5D32-442B-8FDA-B78C119D4B4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199" y="2571750"/>
            <a:ext cx="3048500" cy="174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3619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833717" y="562750"/>
            <a:ext cx="3138668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 err="1"/>
              <a:t>Contoh</a:t>
            </a:r>
            <a:r>
              <a:rPr lang="en-US" sz="3600" dirty="0"/>
              <a:t> </a:t>
            </a:r>
            <a:r>
              <a:rPr lang="en-US" sz="3600" dirty="0" err="1"/>
              <a:t>Soal</a:t>
            </a:r>
            <a:r>
              <a:rPr lang="en" sz="3600" dirty="0"/>
              <a:t>&gt;</a:t>
            </a:r>
            <a:endParaRPr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8ECD4-E9FB-4DCE-BCB9-ABCEBBD32992}"/>
              </a:ext>
            </a:extLst>
          </p:cNvPr>
          <p:cNvSpPr txBox="1"/>
          <p:nvPr/>
        </p:nvSpPr>
        <p:spPr>
          <a:xfrm>
            <a:off x="991720" y="2202418"/>
            <a:ext cx="7160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Jika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ada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array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bernilai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{5, 10, 7, 4, 15, 3}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maka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carilah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nilai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tertinggi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array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tersebut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7939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469332" y="583375"/>
            <a:ext cx="3138668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/>
              <a:t>&lt;Strategi&gt;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0C5E9-437C-40E5-89C2-73AADD2F838E}"/>
              </a:ext>
            </a:extLst>
          </p:cNvPr>
          <p:cNvSpPr txBox="1"/>
          <p:nvPr/>
        </p:nvSpPr>
        <p:spPr>
          <a:xfrm>
            <a:off x="1075967" y="188627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nilai</a:t>
            </a:r>
            <a:r>
              <a:rPr lang="en-US" sz="2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paling </a:t>
            </a:r>
            <a:r>
              <a:rPr lang="en-US" sz="2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tinggi</a:t>
            </a:r>
            <a:r>
              <a:rPr lang="en-US" sz="2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5 </a:t>
            </a:r>
          </a:p>
        </p:txBody>
      </p:sp>
      <p:graphicFrame>
        <p:nvGraphicFramePr>
          <p:cNvPr id="10" name="Google Shape;399;p66">
            <a:extLst>
              <a:ext uri="{FF2B5EF4-FFF2-40B4-BE49-F238E27FC236}">
                <a16:creationId xmlns:a16="http://schemas.microsoft.com/office/drawing/2014/main" id="{81AB7F86-9D46-4AC3-9C7B-38956C76B6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6508205"/>
              </p:ext>
            </p:extLst>
          </p:nvPr>
        </p:nvGraphicFramePr>
        <p:xfrm>
          <a:off x="2742000" y="2809875"/>
          <a:ext cx="4688700" cy="396210"/>
        </p:xfrm>
        <a:graphic>
          <a:graphicData uri="http://schemas.openxmlformats.org/drawingml/2006/table">
            <a:tbl>
              <a:tblPr>
                <a:tableStyleId>{0EA83A14-F808-44A0-9927-3EE82C4C3319}</a:tableStyleId>
              </a:tblPr>
              <a:tblGrid>
                <a:gridCol w="79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Google Shape;400;p66">
            <a:extLst>
              <a:ext uri="{FF2B5EF4-FFF2-40B4-BE49-F238E27FC236}">
                <a16:creationId xmlns:a16="http://schemas.microsoft.com/office/drawing/2014/main" id="{E2AF7E06-4225-4AF9-B5F7-5FD153F65588}"/>
              </a:ext>
            </a:extLst>
          </p:cNvPr>
          <p:cNvCxnSpPr/>
          <p:nvPr/>
        </p:nvCxnSpPr>
        <p:spPr>
          <a:xfrm rot="10800000" flipH="1">
            <a:off x="3086125" y="3353900"/>
            <a:ext cx="10800" cy="5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11621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469332" y="583375"/>
            <a:ext cx="3138668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/>
              <a:t>&lt;Strategi&gt;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0C5E9-437C-40E5-89C2-73AADD2F838E}"/>
              </a:ext>
            </a:extLst>
          </p:cNvPr>
          <p:cNvSpPr txBox="1"/>
          <p:nvPr/>
        </p:nvSpPr>
        <p:spPr>
          <a:xfrm>
            <a:off x="1075967" y="188627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nilai</a:t>
            </a:r>
            <a:r>
              <a:rPr lang="en-US" sz="2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paling </a:t>
            </a:r>
            <a:r>
              <a:rPr lang="en-US" sz="2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tinggi</a:t>
            </a:r>
            <a:r>
              <a:rPr lang="en-US" sz="2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10 </a:t>
            </a:r>
          </a:p>
        </p:txBody>
      </p:sp>
      <p:graphicFrame>
        <p:nvGraphicFramePr>
          <p:cNvPr id="10" name="Google Shape;399;p66">
            <a:extLst>
              <a:ext uri="{FF2B5EF4-FFF2-40B4-BE49-F238E27FC236}">
                <a16:creationId xmlns:a16="http://schemas.microsoft.com/office/drawing/2014/main" id="{81AB7F86-9D46-4AC3-9C7B-38956C76B613}"/>
              </a:ext>
            </a:extLst>
          </p:cNvPr>
          <p:cNvGraphicFramePr/>
          <p:nvPr/>
        </p:nvGraphicFramePr>
        <p:xfrm>
          <a:off x="2742000" y="2809875"/>
          <a:ext cx="4688700" cy="396210"/>
        </p:xfrm>
        <a:graphic>
          <a:graphicData uri="http://schemas.openxmlformats.org/drawingml/2006/table">
            <a:tbl>
              <a:tblPr>
                <a:tableStyleId>{0EA83A14-F808-44A0-9927-3EE82C4C3319}</a:tableStyleId>
              </a:tblPr>
              <a:tblGrid>
                <a:gridCol w="79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Google Shape;400;p66">
            <a:extLst>
              <a:ext uri="{FF2B5EF4-FFF2-40B4-BE49-F238E27FC236}">
                <a16:creationId xmlns:a16="http://schemas.microsoft.com/office/drawing/2014/main" id="{E2AF7E06-4225-4AF9-B5F7-5FD153F65588}"/>
              </a:ext>
            </a:extLst>
          </p:cNvPr>
          <p:cNvCxnSpPr/>
          <p:nvPr/>
        </p:nvCxnSpPr>
        <p:spPr>
          <a:xfrm rot="10800000" flipH="1">
            <a:off x="3835520" y="3377540"/>
            <a:ext cx="10800" cy="5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75347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469332" y="583375"/>
            <a:ext cx="3138668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/>
              <a:t>&lt;Strategi&gt;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0C5E9-437C-40E5-89C2-73AADD2F838E}"/>
              </a:ext>
            </a:extLst>
          </p:cNvPr>
          <p:cNvSpPr txBox="1"/>
          <p:nvPr/>
        </p:nvSpPr>
        <p:spPr>
          <a:xfrm>
            <a:off x="1075967" y="188627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nilai</a:t>
            </a:r>
            <a:r>
              <a:rPr lang="en-US" sz="2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paling </a:t>
            </a:r>
            <a:r>
              <a:rPr lang="en-US" sz="2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tinggi</a:t>
            </a:r>
            <a:r>
              <a:rPr lang="en-US" sz="2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 1</a:t>
            </a:r>
            <a:r>
              <a:rPr lang="en-US" sz="2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lang="en-US" sz="24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en-US" sz="24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aphicFrame>
        <p:nvGraphicFramePr>
          <p:cNvPr id="10" name="Google Shape;399;p66">
            <a:extLst>
              <a:ext uri="{FF2B5EF4-FFF2-40B4-BE49-F238E27FC236}">
                <a16:creationId xmlns:a16="http://schemas.microsoft.com/office/drawing/2014/main" id="{81AB7F86-9D46-4AC3-9C7B-38956C76B613}"/>
              </a:ext>
            </a:extLst>
          </p:cNvPr>
          <p:cNvGraphicFramePr/>
          <p:nvPr/>
        </p:nvGraphicFramePr>
        <p:xfrm>
          <a:off x="2742000" y="2809875"/>
          <a:ext cx="4688700" cy="396210"/>
        </p:xfrm>
        <a:graphic>
          <a:graphicData uri="http://schemas.openxmlformats.org/drawingml/2006/table">
            <a:tbl>
              <a:tblPr>
                <a:tableStyleId>{0EA83A14-F808-44A0-9927-3EE82C4C3319}</a:tableStyleId>
              </a:tblPr>
              <a:tblGrid>
                <a:gridCol w="79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Google Shape;400;p66">
            <a:extLst>
              <a:ext uri="{FF2B5EF4-FFF2-40B4-BE49-F238E27FC236}">
                <a16:creationId xmlns:a16="http://schemas.microsoft.com/office/drawing/2014/main" id="{E2AF7E06-4225-4AF9-B5F7-5FD153F65588}"/>
              </a:ext>
            </a:extLst>
          </p:cNvPr>
          <p:cNvCxnSpPr/>
          <p:nvPr/>
        </p:nvCxnSpPr>
        <p:spPr>
          <a:xfrm rot="10800000" flipH="1">
            <a:off x="4572000" y="3377540"/>
            <a:ext cx="10800" cy="5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77720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469332" y="583375"/>
            <a:ext cx="3138668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/>
              <a:t>&lt;Strategi&gt;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0C5E9-437C-40E5-89C2-73AADD2F838E}"/>
              </a:ext>
            </a:extLst>
          </p:cNvPr>
          <p:cNvSpPr txBox="1"/>
          <p:nvPr/>
        </p:nvSpPr>
        <p:spPr>
          <a:xfrm>
            <a:off x="1075967" y="188627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nilai</a:t>
            </a:r>
            <a:r>
              <a:rPr lang="en-US" sz="2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paling </a:t>
            </a:r>
            <a:r>
              <a:rPr lang="en-US" sz="2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tinggi</a:t>
            </a:r>
            <a:r>
              <a:rPr lang="en-US" sz="2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 1</a:t>
            </a:r>
            <a:r>
              <a:rPr lang="en-US" sz="2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lang="en-US" sz="24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en-US" sz="24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aphicFrame>
        <p:nvGraphicFramePr>
          <p:cNvPr id="10" name="Google Shape;399;p66">
            <a:extLst>
              <a:ext uri="{FF2B5EF4-FFF2-40B4-BE49-F238E27FC236}">
                <a16:creationId xmlns:a16="http://schemas.microsoft.com/office/drawing/2014/main" id="{81AB7F86-9D46-4AC3-9C7B-38956C76B613}"/>
              </a:ext>
            </a:extLst>
          </p:cNvPr>
          <p:cNvGraphicFramePr/>
          <p:nvPr/>
        </p:nvGraphicFramePr>
        <p:xfrm>
          <a:off x="2742000" y="2809875"/>
          <a:ext cx="4688700" cy="396210"/>
        </p:xfrm>
        <a:graphic>
          <a:graphicData uri="http://schemas.openxmlformats.org/drawingml/2006/table">
            <a:tbl>
              <a:tblPr>
                <a:tableStyleId>{0EA83A14-F808-44A0-9927-3EE82C4C3319}</a:tableStyleId>
              </a:tblPr>
              <a:tblGrid>
                <a:gridCol w="79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Google Shape;400;p66">
            <a:extLst>
              <a:ext uri="{FF2B5EF4-FFF2-40B4-BE49-F238E27FC236}">
                <a16:creationId xmlns:a16="http://schemas.microsoft.com/office/drawing/2014/main" id="{E2AF7E06-4225-4AF9-B5F7-5FD153F65588}"/>
              </a:ext>
            </a:extLst>
          </p:cNvPr>
          <p:cNvCxnSpPr/>
          <p:nvPr/>
        </p:nvCxnSpPr>
        <p:spPr>
          <a:xfrm rot="10800000" flipH="1">
            <a:off x="5458899" y="3394720"/>
            <a:ext cx="10800" cy="5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3562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469332" y="583375"/>
            <a:ext cx="3138668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/>
              <a:t>&lt;Strategi&gt;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0C5E9-437C-40E5-89C2-73AADD2F838E}"/>
              </a:ext>
            </a:extLst>
          </p:cNvPr>
          <p:cNvSpPr txBox="1"/>
          <p:nvPr/>
        </p:nvSpPr>
        <p:spPr>
          <a:xfrm>
            <a:off x="1075967" y="188627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nilai</a:t>
            </a:r>
            <a:r>
              <a:rPr lang="en-US" sz="2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paling </a:t>
            </a:r>
            <a:r>
              <a:rPr lang="en-US" sz="2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tinggi</a:t>
            </a:r>
            <a:r>
              <a:rPr lang="en-US" sz="2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15 </a:t>
            </a:r>
          </a:p>
        </p:txBody>
      </p:sp>
      <p:graphicFrame>
        <p:nvGraphicFramePr>
          <p:cNvPr id="10" name="Google Shape;399;p66">
            <a:extLst>
              <a:ext uri="{FF2B5EF4-FFF2-40B4-BE49-F238E27FC236}">
                <a16:creationId xmlns:a16="http://schemas.microsoft.com/office/drawing/2014/main" id="{81AB7F86-9D46-4AC3-9C7B-38956C76B613}"/>
              </a:ext>
            </a:extLst>
          </p:cNvPr>
          <p:cNvGraphicFramePr/>
          <p:nvPr/>
        </p:nvGraphicFramePr>
        <p:xfrm>
          <a:off x="2742000" y="2809875"/>
          <a:ext cx="4688700" cy="396210"/>
        </p:xfrm>
        <a:graphic>
          <a:graphicData uri="http://schemas.openxmlformats.org/drawingml/2006/table">
            <a:tbl>
              <a:tblPr>
                <a:tableStyleId>{0EA83A14-F808-44A0-9927-3EE82C4C3319}</a:tableStyleId>
              </a:tblPr>
              <a:tblGrid>
                <a:gridCol w="79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Google Shape;400;p66">
            <a:extLst>
              <a:ext uri="{FF2B5EF4-FFF2-40B4-BE49-F238E27FC236}">
                <a16:creationId xmlns:a16="http://schemas.microsoft.com/office/drawing/2014/main" id="{E2AF7E06-4225-4AF9-B5F7-5FD153F65588}"/>
              </a:ext>
            </a:extLst>
          </p:cNvPr>
          <p:cNvCxnSpPr/>
          <p:nvPr/>
        </p:nvCxnSpPr>
        <p:spPr>
          <a:xfrm rot="10800000" flipH="1">
            <a:off x="6270172" y="3394720"/>
            <a:ext cx="10800" cy="5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45649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469332" y="583375"/>
            <a:ext cx="3138668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/>
              <a:t>&lt;Strategi&gt;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0C5E9-437C-40E5-89C2-73AADD2F838E}"/>
              </a:ext>
            </a:extLst>
          </p:cNvPr>
          <p:cNvSpPr txBox="1"/>
          <p:nvPr/>
        </p:nvSpPr>
        <p:spPr>
          <a:xfrm>
            <a:off x="1075967" y="188627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nilai</a:t>
            </a:r>
            <a:r>
              <a:rPr lang="en-US" sz="2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paling </a:t>
            </a:r>
            <a:r>
              <a:rPr lang="en-US" sz="2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tinggi</a:t>
            </a:r>
            <a:r>
              <a:rPr lang="en-US" sz="2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15 </a:t>
            </a:r>
          </a:p>
        </p:txBody>
      </p:sp>
      <p:graphicFrame>
        <p:nvGraphicFramePr>
          <p:cNvPr id="10" name="Google Shape;399;p66">
            <a:extLst>
              <a:ext uri="{FF2B5EF4-FFF2-40B4-BE49-F238E27FC236}">
                <a16:creationId xmlns:a16="http://schemas.microsoft.com/office/drawing/2014/main" id="{81AB7F86-9D46-4AC3-9C7B-38956C76B613}"/>
              </a:ext>
            </a:extLst>
          </p:cNvPr>
          <p:cNvGraphicFramePr/>
          <p:nvPr/>
        </p:nvGraphicFramePr>
        <p:xfrm>
          <a:off x="2742000" y="2809875"/>
          <a:ext cx="4688700" cy="396210"/>
        </p:xfrm>
        <a:graphic>
          <a:graphicData uri="http://schemas.openxmlformats.org/drawingml/2006/table">
            <a:tbl>
              <a:tblPr>
                <a:tableStyleId>{0EA83A14-F808-44A0-9927-3EE82C4C3319}</a:tableStyleId>
              </a:tblPr>
              <a:tblGrid>
                <a:gridCol w="79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Google Shape;400;p66">
            <a:extLst>
              <a:ext uri="{FF2B5EF4-FFF2-40B4-BE49-F238E27FC236}">
                <a16:creationId xmlns:a16="http://schemas.microsoft.com/office/drawing/2014/main" id="{E2AF7E06-4225-4AF9-B5F7-5FD153F65588}"/>
              </a:ext>
            </a:extLst>
          </p:cNvPr>
          <p:cNvCxnSpPr/>
          <p:nvPr/>
        </p:nvCxnSpPr>
        <p:spPr>
          <a:xfrm rot="10800000" flipH="1">
            <a:off x="7053943" y="3394720"/>
            <a:ext cx="10800" cy="5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9443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/Algoritma ada di kehidupan kita sehari-hari	</a:t>
            </a:r>
            <a:endParaRPr sz="2800"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Oswald" panose="00000500000000000000" pitchFamily="2" charset="0"/>
              </a:rPr>
              <a:t>Contohnya</a:t>
            </a:r>
            <a:r>
              <a:rPr lang="en-US" dirty="0"/>
              <a:t> </a:t>
            </a:r>
            <a:r>
              <a:rPr lang="en-US" sz="2400" dirty="0">
                <a:latin typeface="Oswald" panose="00000500000000000000" pitchFamily="2" charset="0"/>
              </a:rPr>
              <a:t>: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di </a:t>
            </a:r>
            <a:r>
              <a:rPr lang="en-US" dirty="0" err="1"/>
              <a:t>perpustakaan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apa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Lalu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ketemu</a:t>
            </a:r>
            <a:r>
              <a:rPr lang="en-US" dirty="0"/>
              <a:t> </a:t>
            </a:r>
            <a:r>
              <a:rPr lang="en-US" dirty="0" err="1"/>
              <a:t>lemari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check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buku-buku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tersortir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alphabet?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persatu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ketemu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</a:t>
            </a:r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469332" y="583375"/>
            <a:ext cx="2466373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/>
              <a:t>&lt;Dry&gt;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0C5E9-437C-40E5-89C2-73AADD2F838E}"/>
              </a:ext>
            </a:extLst>
          </p:cNvPr>
          <p:cNvSpPr txBox="1"/>
          <p:nvPr/>
        </p:nvSpPr>
        <p:spPr>
          <a:xfrm>
            <a:off x="1065391" y="1590642"/>
            <a:ext cx="29634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Jawaban</a:t>
            </a:r>
            <a:r>
              <a:rPr lang="en-US" sz="2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soal</a:t>
            </a:r>
            <a:r>
              <a:rPr lang="en-US" sz="2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menggunakan</a:t>
            </a:r>
            <a:r>
              <a:rPr lang="en-US" sz="2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if </a:t>
            </a:r>
            <a:r>
              <a:rPr lang="en-US" sz="2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saja</a:t>
            </a:r>
            <a:endParaRPr lang="en-US" sz="24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7" name="Google Shape;453;p73">
            <a:extLst>
              <a:ext uri="{FF2B5EF4-FFF2-40B4-BE49-F238E27FC236}">
                <a16:creationId xmlns:a16="http://schemas.microsoft.com/office/drawing/2014/main" id="{29BF417B-F791-4982-BC15-B8276DF7C19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681" y="723830"/>
            <a:ext cx="3348217" cy="3695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928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469332" y="583375"/>
            <a:ext cx="2466373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/>
              <a:t>&lt;Dry&gt;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0C5E9-437C-40E5-89C2-73AADD2F838E}"/>
              </a:ext>
            </a:extLst>
          </p:cNvPr>
          <p:cNvSpPr txBox="1"/>
          <p:nvPr/>
        </p:nvSpPr>
        <p:spPr>
          <a:xfrm>
            <a:off x="1065391" y="1590642"/>
            <a:ext cx="29634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Jawaban</a:t>
            </a:r>
            <a:r>
              <a:rPr lang="en-US" sz="2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soal</a:t>
            </a:r>
            <a:r>
              <a:rPr lang="en-US" sz="2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menggunakan</a:t>
            </a:r>
            <a:r>
              <a:rPr lang="en-US" sz="2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 loop dan if</a:t>
            </a:r>
          </a:p>
        </p:txBody>
      </p:sp>
      <p:pic>
        <p:nvPicPr>
          <p:cNvPr id="6" name="Google Shape;459;p74">
            <a:extLst>
              <a:ext uri="{FF2B5EF4-FFF2-40B4-BE49-F238E27FC236}">
                <a16:creationId xmlns:a16="http://schemas.microsoft.com/office/drawing/2014/main" id="{71CABD49-FCBC-4B75-8C52-EFB8D997BCF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746" y="1255165"/>
            <a:ext cx="4003199" cy="2633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1696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829313" y="1947770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&lt;Function&gt;</a:t>
            </a:r>
            <a:endParaRPr sz="7200"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" name="Google Shape;513;p33">
            <a:extLst>
              <a:ext uri="{FF2B5EF4-FFF2-40B4-BE49-F238E27FC236}">
                <a16:creationId xmlns:a16="http://schemas.microsoft.com/office/drawing/2014/main" id="{3D81020B-9262-4E0B-BB68-C5B4BD0396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5640" y="2282394"/>
            <a:ext cx="7727711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algn="l">
              <a:spcAft>
                <a:spcPts val="1200"/>
              </a:spcAft>
            </a:pPr>
            <a:r>
              <a:rPr lang="en-US" sz="1800" dirty="0"/>
              <a:t>Function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menyimpan</a:t>
            </a:r>
            <a:r>
              <a:rPr lang="en-US" sz="1800" dirty="0"/>
              <a:t> </a:t>
            </a:r>
            <a:r>
              <a:rPr lang="en-US" sz="1800" dirty="0" err="1"/>
              <a:t>perintah-perintah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. Guna function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memakai</a:t>
            </a:r>
            <a:r>
              <a:rPr lang="en-US" sz="1800" dirty="0"/>
              <a:t> </a:t>
            </a:r>
            <a:r>
              <a:rPr lang="en-US" sz="1800" dirty="0" err="1"/>
              <a:t>kombinasi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berulang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simpan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function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usah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kombinasi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berulang</a:t>
            </a:r>
            <a:r>
              <a:rPr lang="en-US" sz="1800" dirty="0"/>
              <a:t>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Function juga </a:t>
            </a:r>
            <a:r>
              <a:rPr lang="en-US" sz="1800" dirty="0" err="1"/>
              <a:t>membantu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kombinasi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gampang</a:t>
            </a:r>
            <a:r>
              <a:rPr lang="en-US" sz="1800" dirty="0"/>
              <a:t> </a:t>
            </a:r>
            <a:r>
              <a:rPr lang="en-US" sz="1800" dirty="0" err="1"/>
              <a:t>dibaca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12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/>
      <p:bldP spid="1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339714" y="549000"/>
            <a:ext cx="5552322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 err="1"/>
              <a:t>Contoh</a:t>
            </a:r>
            <a:r>
              <a:rPr lang="en-US" sz="3600" dirty="0"/>
              <a:t> di dunia </a:t>
            </a:r>
            <a:r>
              <a:rPr lang="en-US" sz="3600" dirty="0" err="1"/>
              <a:t>asli</a:t>
            </a:r>
            <a:r>
              <a:rPr lang="en" sz="3600" dirty="0"/>
              <a:t>&gt;</a:t>
            </a:r>
            <a:endParaRPr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8ECD4-E9FB-4DCE-BCB9-ABCEBBD32992}"/>
              </a:ext>
            </a:extLst>
          </p:cNvPr>
          <p:cNvSpPr txBox="1"/>
          <p:nvPr/>
        </p:nvSpPr>
        <p:spPr>
          <a:xfrm>
            <a:off x="991720" y="1704877"/>
            <a:ext cx="71605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Seperti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tukang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nasi goreng,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mereka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tidak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usah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meracik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ulang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bumbu-bumbunya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ketika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ingin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memasak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nasi goreng.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Melainkan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ia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menggunakan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bumbu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yang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sudah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diracik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sebelumnya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Sehingga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ketika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membuat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nasi goreng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tinggal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melempar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bumbu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yang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sudah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diracik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ke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dalam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nasi goreng.</a:t>
            </a:r>
          </a:p>
        </p:txBody>
      </p:sp>
    </p:spTree>
    <p:extLst>
      <p:ext uri="{BB962C8B-B14F-4D97-AF65-F5344CB8AC3E}">
        <p14:creationId xmlns:p14="http://schemas.microsoft.com/office/powerpoint/2010/main" val="7296982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339713" y="549000"/>
            <a:ext cx="6982361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/>
              <a:t>Format </a:t>
            </a:r>
            <a:r>
              <a:rPr lang="en-US" sz="3600" dirty="0" err="1"/>
              <a:t>pembuatan</a:t>
            </a:r>
            <a:r>
              <a:rPr lang="en-US" sz="3600" dirty="0"/>
              <a:t> function</a:t>
            </a:r>
            <a:r>
              <a:rPr lang="en" sz="3600" dirty="0"/>
              <a:t>&gt;</a:t>
            </a:r>
            <a:endParaRPr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8ECD4-E9FB-4DCE-BCB9-ABCEBBD32992}"/>
              </a:ext>
            </a:extLst>
          </p:cNvPr>
          <p:cNvSpPr txBox="1"/>
          <p:nvPr/>
        </p:nvSpPr>
        <p:spPr>
          <a:xfrm>
            <a:off x="991720" y="1704877"/>
            <a:ext cx="71605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TipeReturn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(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NamaFunction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(parameter) {</a:t>
            </a:r>
            <a:b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//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isi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perintah</a:t>
            </a:r>
            <a:b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  <a:p>
            <a:endParaRPr lang="en-US" sz="18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**Note : parameter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bisa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menjadi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opsional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jika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TipeReturn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nya</a:t>
            </a:r>
            <a:r>
              <a:rPr lang="en-US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menggunakan</a:t>
            </a:r>
            <a:r>
              <a:rPr lang="en-US" sz="1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void.</a:t>
            </a:r>
            <a:endParaRPr lang="en-US" sz="18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81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339713" y="549000"/>
            <a:ext cx="6982361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/>
              <a:t>Format </a:t>
            </a:r>
            <a:r>
              <a:rPr lang="en-US" sz="3600" dirty="0" err="1"/>
              <a:t>pembuatan</a:t>
            </a:r>
            <a:r>
              <a:rPr lang="en-US" sz="3600" dirty="0"/>
              <a:t> function</a:t>
            </a:r>
            <a:r>
              <a:rPr lang="en" sz="3600" dirty="0"/>
              <a:t>&gt;</a:t>
            </a:r>
            <a:endParaRPr sz="3600" dirty="0"/>
          </a:p>
        </p:txBody>
      </p:sp>
      <p:pic>
        <p:nvPicPr>
          <p:cNvPr id="5" name="Google Shape;488;p79">
            <a:extLst>
              <a:ext uri="{FF2B5EF4-FFF2-40B4-BE49-F238E27FC236}">
                <a16:creationId xmlns:a16="http://schemas.microsoft.com/office/drawing/2014/main" id="{62464D1E-CDF8-4DBE-865D-AED8C4DECC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682" y="1919882"/>
            <a:ext cx="5082050" cy="25306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90;p79">
            <a:extLst>
              <a:ext uri="{FF2B5EF4-FFF2-40B4-BE49-F238E27FC236}">
                <a16:creationId xmlns:a16="http://schemas.microsoft.com/office/drawing/2014/main" id="{03921DED-FB89-4F73-9488-441F1E3B2C05}"/>
              </a:ext>
            </a:extLst>
          </p:cNvPr>
          <p:cNvSpPr/>
          <p:nvPr/>
        </p:nvSpPr>
        <p:spPr>
          <a:xfrm rot="-5400000">
            <a:off x="2232429" y="1954841"/>
            <a:ext cx="112500" cy="502200"/>
          </a:xfrm>
          <a:prstGeom prst="moon">
            <a:avLst>
              <a:gd name="adj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91;p79">
            <a:extLst>
              <a:ext uri="{FF2B5EF4-FFF2-40B4-BE49-F238E27FC236}">
                <a16:creationId xmlns:a16="http://schemas.microsoft.com/office/drawing/2014/main" id="{109B44B5-A415-4DB9-86A3-C02409517CDD}"/>
              </a:ext>
            </a:extLst>
          </p:cNvPr>
          <p:cNvSpPr txBox="1"/>
          <p:nvPr/>
        </p:nvSpPr>
        <p:spPr>
          <a:xfrm>
            <a:off x="2008179" y="1519050"/>
            <a:ext cx="561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FF00"/>
                </a:solidFill>
              </a:rPr>
              <a:t>Tipe</a:t>
            </a:r>
            <a:endParaRPr sz="1500" dirty="0">
              <a:solidFill>
                <a:srgbClr val="00FF00"/>
              </a:solidFill>
            </a:endParaRPr>
          </a:p>
        </p:txBody>
      </p:sp>
      <p:sp>
        <p:nvSpPr>
          <p:cNvPr id="9" name="Google Shape;492;p79">
            <a:extLst>
              <a:ext uri="{FF2B5EF4-FFF2-40B4-BE49-F238E27FC236}">
                <a16:creationId xmlns:a16="http://schemas.microsoft.com/office/drawing/2014/main" id="{F9B58F0A-93CE-41ED-94E0-63DF6296B4D8}"/>
              </a:ext>
            </a:extLst>
          </p:cNvPr>
          <p:cNvSpPr/>
          <p:nvPr/>
        </p:nvSpPr>
        <p:spPr>
          <a:xfrm rot="-5400000">
            <a:off x="2875897" y="1869673"/>
            <a:ext cx="112500" cy="667135"/>
          </a:xfrm>
          <a:prstGeom prst="moon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93;p79">
            <a:extLst>
              <a:ext uri="{FF2B5EF4-FFF2-40B4-BE49-F238E27FC236}">
                <a16:creationId xmlns:a16="http://schemas.microsoft.com/office/drawing/2014/main" id="{5EB60A27-7269-4DEE-9A17-75E94803E6A4}"/>
              </a:ext>
            </a:extLst>
          </p:cNvPr>
          <p:cNvSpPr txBox="1"/>
          <p:nvPr/>
        </p:nvSpPr>
        <p:spPr>
          <a:xfrm>
            <a:off x="2431398" y="1523925"/>
            <a:ext cx="118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0000"/>
                </a:solidFill>
              </a:rPr>
              <a:t>NamaFunction</a:t>
            </a:r>
            <a:endParaRPr sz="1200" dirty="0">
              <a:solidFill>
                <a:srgbClr val="FF0000"/>
              </a:solidFill>
            </a:endParaRPr>
          </a:p>
        </p:txBody>
      </p:sp>
      <p:sp>
        <p:nvSpPr>
          <p:cNvPr id="11" name="Google Shape;494;p79">
            <a:extLst>
              <a:ext uri="{FF2B5EF4-FFF2-40B4-BE49-F238E27FC236}">
                <a16:creationId xmlns:a16="http://schemas.microsoft.com/office/drawing/2014/main" id="{1E7AE629-5EB1-4896-9373-F069BFF0D708}"/>
              </a:ext>
            </a:extLst>
          </p:cNvPr>
          <p:cNvSpPr txBox="1"/>
          <p:nvPr/>
        </p:nvSpPr>
        <p:spPr>
          <a:xfrm>
            <a:off x="3830417" y="1454791"/>
            <a:ext cx="118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FF"/>
                </a:solidFill>
              </a:rPr>
              <a:t>parameter</a:t>
            </a:r>
            <a:endParaRPr sz="1300" dirty="0">
              <a:solidFill>
                <a:srgbClr val="0000FF"/>
              </a:solidFill>
            </a:endParaRPr>
          </a:p>
        </p:txBody>
      </p:sp>
      <p:sp>
        <p:nvSpPr>
          <p:cNvPr id="12" name="Google Shape;495;p79">
            <a:extLst>
              <a:ext uri="{FF2B5EF4-FFF2-40B4-BE49-F238E27FC236}">
                <a16:creationId xmlns:a16="http://schemas.microsoft.com/office/drawing/2014/main" id="{B9FC144B-E579-4281-BCAB-E7E0501F61CF}"/>
              </a:ext>
            </a:extLst>
          </p:cNvPr>
          <p:cNvSpPr/>
          <p:nvPr/>
        </p:nvSpPr>
        <p:spPr>
          <a:xfrm rot="-5400000">
            <a:off x="4707154" y="1180841"/>
            <a:ext cx="117900" cy="2050200"/>
          </a:xfrm>
          <a:prstGeom prst="moon">
            <a:avLst>
              <a:gd name="adj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328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-467733" y="503428"/>
            <a:ext cx="6982361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 err="1"/>
              <a:t>pemakaian</a:t>
            </a:r>
            <a:r>
              <a:rPr lang="en-US" sz="3600" dirty="0"/>
              <a:t> function</a:t>
            </a:r>
            <a:r>
              <a:rPr lang="en" sz="3600" dirty="0"/>
              <a:t>&gt;</a:t>
            </a:r>
            <a:endParaRPr sz="3600" dirty="0"/>
          </a:p>
        </p:txBody>
      </p:sp>
      <p:pic>
        <p:nvPicPr>
          <p:cNvPr id="13" name="Google Shape;501;p80">
            <a:extLst>
              <a:ext uri="{FF2B5EF4-FFF2-40B4-BE49-F238E27FC236}">
                <a16:creationId xmlns:a16="http://schemas.microsoft.com/office/drawing/2014/main" id="{DFCDD6D4-B3C0-448E-9F87-E1C06B909FC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7325" y="1806328"/>
            <a:ext cx="4849350" cy="1989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8452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829313" y="1947770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&lt;Rekursif&gt;</a:t>
            </a:r>
            <a:endParaRPr sz="7200"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" name="Google Shape;513;p33">
            <a:extLst>
              <a:ext uri="{FF2B5EF4-FFF2-40B4-BE49-F238E27FC236}">
                <a16:creationId xmlns:a16="http://schemas.microsoft.com/office/drawing/2014/main" id="{3D81020B-9262-4E0B-BB68-C5B4BD0396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6891" y="2578027"/>
            <a:ext cx="7727711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algn="l">
              <a:spcAft>
                <a:spcPts val="1200"/>
              </a:spcAft>
            </a:pPr>
            <a:r>
              <a:rPr lang="en-US" sz="2400" dirty="0" err="1"/>
              <a:t>Rekursif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function </a:t>
            </a:r>
            <a:r>
              <a:rPr lang="en-US" sz="2400" dirty="0" err="1"/>
              <a:t>memanggil</a:t>
            </a:r>
            <a:r>
              <a:rPr lang="en-US" sz="2400" dirty="0"/>
              <a:t> </a:t>
            </a:r>
            <a:r>
              <a:rPr lang="en-US" sz="2400" dirty="0" err="1"/>
              <a:t>diri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11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08642E-6 L -0.16892 -0.240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5" y="-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/>
      <p:bldP spid="1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384791" y="565618"/>
            <a:ext cx="741489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&lt;Kapan menggunakan </a:t>
            </a:r>
            <a:r>
              <a:rPr lang="en-US" sz="3600" dirty="0" err="1"/>
              <a:t>Rekursif</a:t>
            </a:r>
            <a:r>
              <a:rPr lang="en-US" sz="3600" dirty="0"/>
              <a:t>?</a:t>
            </a:r>
            <a:r>
              <a:rPr lang="en" sz="3600" dirty="0"/>
              <a:t>&gt;</a:t>
            </a:r>
            <a:endParaRPr sz="3600" dirty="0"/>
          </a:p>
        </p:txBody>
      </p:sp>
      <p:pic>
        <p:nvPicPr>
          <p:cNvPr id="5" name="Google Shape;519;p83">
            <a:extLst>
              <a:ext uri="{FF2B5EF4-FFF2-40B4-BE49-F238E27FC236}">
                <a16:creationId xmlns:a16="http://schemas.microsoft.com/office/drawing/2014/main" id="{F6E5DA4C-B7A6-4C04-8CF6-6629248BA19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510" y="2571750"/>
            <a:ext cx="3567037" cy="143221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7BEF4F-BB56-40F3-A7C7-69BF27194BC6}"/>
              </a:ext>
            </a:extLst>
          </p:cNvPr>
          <p:cNvSpPr txBox="1"/>
          <p:nvPr/>
        </p:nvSpPr>
        <p:spPr>
          <a:xfrm>
            <a:off x="849086" y="1734475"/>
            <a:ext cx="74148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Kadangkala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solusi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rekursif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membuat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kode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lebih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dikit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harus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ditulis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dan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solusi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juga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lebih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simple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dibandingkan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looping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biasa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20495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646267" y="647690"/>
            <a:ext cx="2698291" cy="9881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 err="1"/>
              <a:t>Hati-hati</a:t>
            </a:r>
            <a:r>
              <a:rPr lang="en-US" sz="3600" dirty="0"/>
              <a:t>!</a:t>
            </a:r>
            <a:r>
              <a:rPr lang="en" sz="3600" dirty="0"/>
              <a:t>&gt;</a:t>
            </a:r>
            <a:endParaRPr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BEF4F-BB56-40F3-A7C7-69BF27194BC6}"/>
              </a:ext>
            </a:extLst>
          </p:cNvPr>
          <p:cNvSpPr txBox="1"/>
          <p:nvPr/>
        </p:nvSpPr>
        <p:spPr>
          <a:xfrm>
            <a:off x="849086" y="1734475"/>
            <a:ext cx="74148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Walaupun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rekursif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bisa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menjadi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solusi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baik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beberapa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masalah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tetapi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rekursif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juga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bisa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menjadi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masalah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terburuk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b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b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Karena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rekursif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susah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sekali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di debug. Dan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seringkali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solusi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rekursif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lebih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lambat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performa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dibandingkan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looping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biasa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  <a:p>
            <a:endParaRPr lang="en-US" sz="14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Seperti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di python,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dimana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pemanggil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function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itu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sangat lama,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sehingga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rekursif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di python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memiliki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performa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lambat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dibandingkan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loop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biasa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82219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/Algoritma ada di kehidupan kita sehari-hari	</a:t>
            </a:r>
            <a:endParaRPr sz="2800"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Oswald" panose="00000500000000000000" pitchFamily="2" charset="0"/>
              </a:rPr>
              <a:t>Contohnya</a:t>
            </a:r>
            <a:r>
              <a:rPr lang="en-US" dirty="0"/>
              <a:t> </a:t>
            </a:r>
            <a:r>
              <a:rPr lang="en-US" sz="2400" b="1" dirty="0">
                <a:latin typeface="Oswald" panose="00000500000000000000" pitchFamily="2" charset="0"/>
              </a:rPr>
              <a:t>: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" dirty="0"/>
              <a:t>menghitung umur orang lain berdasarkan tahun lahirnya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fi-FI" dirty="0"/>
              <a:t>Kita mendapatkan tahun lahir orang tersebut.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lahir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9917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481262" y="647690"/>
            <a:ext cx="2698291" cy="9881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 err="1"/>
              <a:t>Contoh</a:t>
            </a:r>
            <a:r>
              <a:rPr lang="en" sz="3600" dirty="0"/>
              <a:t>&gt;</a:t>
            </a:r>
            <a:endParaRPr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BEF4F-BB56-40F3-A7C7-69BF27194BC6}"/>
              </a:ext>
            </a:extLst>
          </p:cNvPr>
          <p:cNvSpPr txBox="1"/>
          <p:nvPr/>
        </p:nvSpPr>
        <p:spPr>
          <a:xfrm>
            <a:off x="864555" y="1986974"/>
            <a:ext cx="74148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Penggunaan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rekursif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mencari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hasil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faktorial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sebuah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angka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  <a:p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Contoh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faktorial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:</a:t>
            </a:r>
            <a:b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5! = 5 * 4 * 3 * 2 * 1</a:t>
            </a:r>
          </a:p>
          <a:p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= 120</a:t>
            </a:r>
          </a:p>
        </p:txBody>
      </p:sp>
    </p:spTree>
    <p:extLst>
      <p:ext uri="{BB962C8B-B14F-4D97-AF65-F5344CB8AC3E}">
        <p14:creationId xmlns:p14="http://schemas.microsoft.com/office/powerpoint/2010/main" val="2646009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481262" y="647690"/>
            <a:ext cx="2698291" cy="9881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/>
              <a:t>Strategi</a:t>
            </a:r>
            <a:r>
              <a:rPr lang="en" sz="3600" dirty="0"/>
              <a:t>&gt;</a:t>
            </a:r>
            <a:endParaRPr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BEF4F-BB56-40F3-A7C7-69BF27194BC6}"/>
              </a:ext>
            </a:extLst>
          </p:cNvPr>
          <p:cNvSpPr txBox="1"/>
          <p:nvPr/>
        </p:nvSpPr>
        <p:spPr>
          <a:xfrm>
            <a:off x="1008934" y="2062602"/>
            <a:ext cx="74148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5! = 5 * 4!</a:t>
            </a:r>
          </a:p>
          <a:p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4! = 4 * 3!</a:t>
            </a:r>
          </a:p>
          <a:p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3! = 3 * 2!</a:t>
            </a:r>
          </a:p>
          <a:p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2! = 2 * 1!</a:t>
            </a:r>
          </a:p>
          <a:p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1! = 1 * 0!</a:t>
            </a:r>
          </a:p>
          <a:p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0! = 1</a:t>
            </a:r>
          </a:p>
        </p:txBody>
      </p:sp>
    </p:spTree>
    <p:extLst>
      <p:ext uri="{BB962C8B-B14F-4D97-AF65-F5344CB8AC3E}">
        <p14:creationId xmlns:p14="http://schemas.microsoft.com/office/powerpoint/2010/main" val="12312328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481262" y="647690"/>
            <a:ext cx="2698291" cy="9881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 err="1"/>
              <a:t>Jawaban</a:t>
            </a:r>
            <a:r>
              <a:rPr lang="en" sz="3600" dirty="0"/>
              <a:t>&gt;</a:t>
            </a:r>
            <a:endParaRPr sz="3600" dirty="0"/>
          </a:p>
        </p:txBody>
      </p:sp>
      <p:pic>
        <p:nvPicPr>
          <p:cNvPr id="5" name="Google Shape;549;p88">
            <a:extLst>
              <a:ext uri="{FF2B5EF4-FFF2-40B4-BE49-F238E27FC236}">
                <a16:creationId xmlns:a16="http://schemas.microsoft.com/office/drawing/2014/main" id="{885EAB3D-E4FA-4506-BEC8-53B56A9E0FD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9162" y="1473102"/>
            <a:ext cx="6565675" cy="268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3408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481262" y="647690"/>
            <a:ext cx="2698291" cy="9881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 err="1"/>
              <a:t>Jawaban</a:t>
            </a:r>
            <a:r>
              <a:rPr lang="en" sz="3600" dirty="0"/>
              <a:t>&gt;</a:t>
            </a:r>
            <a:endParaRPr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7FB67-CD3E-4AEB-8C26-A940B664EDBE}"/>
              </a:ext>
            </a:extLst>
          </p:cNvPr>
          <p:cNvSpPr txBox="1"/>
          <p:nvPr/>
        </p:nvSpPr>
        <p:spPr>
          <a:xfrm>
            <a:off x="1309723" y="1635864"/>
            <a:ext cx="63767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factorial(5)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factorial(5) 			                  	= 5 * factorial(4)</a:t>
            </a:r>
          </a:p>
          <a:p>
            <a:r>
              <a:rPr lang="en-US" dirty="0">
                <a:solidFill>
                  <a:schemeClr val="bg1"/>
                </a:solidFill>
              </a:rPr>
              <a:t>				= 5 * 4 * factorial(3)</a:t>
            </a:r>
          </a:p>
          <a:p>
            <a:r>
              <a:rPr lang="en-US" dirty="0">
                <a:solidFill>
                  <a:schemeClr val="bg1"/>
                </a:solidFill>
              </a:rPr>
              <a:t>				= 5 * 4 * 3 * factorial(2)</a:t>
            </a:r>
          </a:p>
          <a:p>
            <a:r>
              <a:rPr lang="en-US" dirty="0">
                <a:solidFill>
                  <a:schemeClr val="bg1"/>
                </a:solidFill>
              </a:rPr>
              <a:t>				= 5 * 4 * 3 * 2 * factorial(1)</a:t>
            </a:r>
          </a:p>
          <a:p>
            <a:r>
              <a:rPr lang="en-US" dirty="0">
                <a:solidFill>
                  <a:schemeClr val="bg1"/>
                </a:solidFill>
              </a:rPr>
              <a:t>				= 5 * 4 * 3 * 2 * 1 * factorial(0)</a:t>
            </a:r>
          </a:p>
          <a:p>
            <a:r>
              <a:rPr lang="en-US" dirty="0">
                <a:solidFill>
                  <a:schemeClr val="bg1"/>
                </a:solidFill>
              </a:rPr>
              <a:t>				= 5 * 4 * 3 * 2 * 1 * 1</a:t>
            </a:r>
          </a:p>
          <a:p>
            <a:r>
              <a:rPr lang="en-US" dirty="0">
                <a:solidFill>
                  <a:schemeClr val="bg1"/>
                </a:solidFill>
              </a:rPr>
              <a:t>				= 120</a:t>
            </a:r>
          </a:p>
        </p:txBody>
      </p:sp>
    </p:spTree>
    <p:extLst>
      <p:ext uri="{BB962C8B-B14F-4D97-AF65-F5344CB8AC3E}">
        <p14:creationId xmlns:p14="http://schemas.microsoft.com/office/powerpoint/2010/main" val="2914882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481262" y="647690"/>
            <a:ext cx="8263977" cy="9881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&lt;</a:t>
            </a:r>
            <a:r>
              <a:rPr lang="en-US" sz="3600" dirty="0" err="1"/>
              <a:t>Terima</a:t>
            </a:r>
            <a:r>
              <a:rPr lang="en-US" sz="3600" dirty="0"/>
              <a:t> Kasih!!!</a:t>
            </a:r>
            <a:r>
              <a:rPr lang="en" sz="3600" dirty="0"/>
              <a:t>&gt;</a:t>
            </a:r>
            <a:endParaRPr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B09EC7-4137-4651-8CA4-4369E808AD82}"/>
              </a:ext>
            </a:extLst>
          </p:cNvPr>
          <p:cNvSpPr txBox="1"/>
          <p:nvPr/>
        </p:nvSpPr>
        <p:spPr>
          <a:xfrm>
            <a:off x="2074587" y="1764721"/>
            <a:ext cx="49948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selamat berpetualangan di dunia algoritma!</a:t>
            </a:r>
            <a:endParaRPr lang="en-US" sz="28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CD456-1F98-482B-8F33-82D063B5F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774" y="2847685"/>
            <a:ext cx="2602476" cy="14085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4E2B5D-EF6D-4292-BD9A-9E58F3437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340" y="2847686"/>
            <a:ext cx="1433944" cy="140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/Algoritma ada di kehidupan kita sehari-hari	</a:t>
            </a:r>
            <a:endParaRPr sz="2800"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Oswald" panose="00000500000000000000" pitchFamily="2" charset="0"/>
              </a:rPr>
              <a:t>Contohnya</a:t>
            </a:r>
            <a:r>
              <a:rPr lang="en-US" dirty="0"/>
              <a:t> </a:t>
            </a:r>
            <a:r>
              <a:rPr lang="en-US" sz="2400" b="1" dirty="0">
                <a:latin typeface="Oswald" panose="00000500000000000000" pitchFamily="2" charset="0"/>
              </a:rPr>
              <a:t>: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" dirty="0"/>
              <a:t>menghitung umur orang lain berdasarkan tahun lahirnya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fi-FI" dirty="0"/>
              <a:t>Lihat menu restoran.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</a:pPr>
            <a:r>
              <a:rPr lang="fi-FI" dirty="0"/>
              <a:t>Gunakan struktur pengulangan (for) untuk melihat seluruh opsi yang tersedia dalam menu.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</a:pPr>
            <a:r>
              <a:rPr lang="fi-FI" dirty="0"/>
              <a:t>Gunakan pernyataan pengkondisian (if) untuk memeriksa apakah opsi tersebut sesuai dengan preferensi Anda, seperti apakah makanan tersebut vegetarian atau tidak.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</a:pPr>
            <a:r>
              <a:rPr lang="fi-FI" dirty="0"/>
              <a:t>Jika opsi tersebut sesuai dengan preferensi Anda, pilih makanan itu. Jika tidak, lanjutkan ke opsi berikutnya.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</a:pPr>
            <a:r>
              <a:rPr lang="fi-FI" dirty="0"/>
              <a:t>Ulangi langkah-langkah ini hingga Anda memilih makanan yang sesuai.</a:t>
            </a:r>
            <a:endParaRPr lang="en-US" dirty="0"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593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058362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Bagaimana cara implementasi algoritma dalam bentuk program?</a:t>
            </a:r>
            <a:endParaRPr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427937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D"/>
            </a:p>
          </p:txBody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16329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920300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&lt;Variable&gt;</a:t>
            </a:r>
            <a:endParaRPr sz="7200"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" name="Google Shape;513;p33">
            <a:extLst>
              <a:ext uri="{FF2B5EF4-FFF2-40B4-BE49-F238E27FC236}">
                <a16:creationId xmlns:a16="http://schemas.microsoft.com/office/drawing/2014/main" id="{3D81020B-9262-4E0B-BB68-C5B4BD0396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6891" y="2578027"/>
            <a:ext cx="7727711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algn="l">
              <a:spcAft>
                <a:spcPts val="1200"/>
              </a:spcAft>
            </a:pPr>
            <a:r>
              <a:rPr lang="en-US" sz="2400" dirty="0"/>
              <a:t>Variable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menyimpan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suatu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data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memori</a:t>
            </a:r>
            <a:r>
              <a:rPr lang="en-US" sz="2400" dirty="0"/>
              <a:t>. </a:t>
            </a:r>
            <a:r>
              <a:rPr lang="en-US" sz="2400" dirty="0" err="1"/>
              <a:t>Selain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data, variable juga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data yang </a:t>
            </a:r>
            <a:r>
              <a:rPr lang="en-US" sz="2400" dirty="0" err="1"/>
              <a:t>disimpan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65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323 -0.2327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70" y="-11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/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Return 0; </a:t>
            </a:r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1089213" y="1139964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Format membuat variable di C</a:t>
            </a:r>
            <a:endParaRPr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" name="Google Shape;121;p24">
            <a:extLst>
              <a:ext uri="{FF2B5EF4-FFF2-40B4-BE49-F238E27FC236}">
                <a16:creationId xmlns:a16="http://schemas.microsoft.com/office/drawing/2014/main" id="{070EE5F0-5D67-48FF-8146-2584575D8961}"/>
              </a:ext>
            </a:extLst>
          </p:cNvPr>
          <p:cNvSpPr/>
          <p:nvPr/>
        </p:nvSpPr>
        <p:spPr>
          <a:xfrm rot="-5400000">
            <a:off x="2004668" y="1986348"/>
            <a:ext cx="117900" cy="1677000"/>
          </a:xfrm>
          <a:prstGeom prst="moon">
            <a:avLst>
              <a:gd name="adj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2;p24">
            <a:extLst>
              <a:ext uri="{FF2B5EF4-FFF2-40B4-BE49-F238E27FC236}">
                <a16:creationId xmlns:a16="http://schemas.microsoft.com/office/drawing/2014/main" id="{8B682293-A963-462B-A6C7-AA858E63012E}"/>
              </a:ext>
            </a:extLst>
          </p:cNvPr>
          <p:cNvSpPr txBox="1"/>
          <p:nvPr/>
        </p:nvSpPr>
        <p:spPr>
          <a:xfrm>
            <a:off x="1609105" y="3018590"/>
            <a:ext cx="118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00"/>
                </a:solidFill>
              </a:rPr>
              <a:t>Tipe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2" name="Google Shape;123;p24">
            <a:extLst>
              <a:ext uri="{FF2B5EF4-FFF2-40B4-BE49-F238E27FC236}">
                <a16:creationId xmlns:a16="http://schemas.microsoft.com/office/drawing/2014/main" id="{87E8C62C-2F37-426E-84C2-124FDA274C36}"/>
              </a:ext>
            </a:extLst>
          </p:cNvPr>
          <p:cNvSpPr/>
          <p:nvPr/>
        </p:nvSpPr>
        <p:spPr>
          <a:xfrm rot="-5400000">
            <a:off x="3373918" y="2416015"/>
            <a:ext cx="117900" cy="782100"/>
          </a:xfrm>
          <a:prstGeom prst="moon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4;p24">
            <a:extLst>
              <a:ext uri="{FF2B5EF4-FFF2-40B4-BE49-F238E27FC236}">
                <a16:creationId xmlns:a16="http://schemas.microsoft.com/office/drawing/2014/main" id="{D9BC241D-A73A-450F-92A0-D78EC4E1BA31}"/>
              </a:ext>
            </a:extLst>
          </p:cNvPr>
          <p:cNvSpPr txBox="1"/>
          <p:nvPr/>
        </p:nvSpPr>
        <p:spPr>
          <a:xfrm>
            <a:off x="2840818" y="3080240"/>
            <a:ext cx="118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NamaVariable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4" name="Google Shape;125;p24">
            <a:extLst>
              <a:ext uri="{FF2B5EF4-FFF2-40B4-BE49-F238E27FC236}">
                <a16:creationId xmlns:a16="http://schemas.microsoft.com/office/drawing/2014/main" id="{E638204A-2C41-445C-8390-4F567C3DB0AE}"/>
              </a:ext>
            </a:extLst>
          </p:cNvPr>
          <p:cNvSpPr txBox="1"/>
          <p:nvPr/>
        </p:nvSpPr>
        <p:spPr>
          <a:xfrm>
            <a:off x="5424585" y="3018590"/>
            <a:ext cx="118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FF"/>
                </a:solidFill>
              </a:rPr>
              <a:t>Nilai</a:t>
            </a:r>
            <a:endParaRPr sz="2000" dirty="0">
              <a:solidFill>
                <a:srgbClr val="0000FF"/>
              </a:solidFill>
            </a:endParaRPr>
          </a:p>
        </p:txBody>
      </p:sp>
      <p:sp>
        <p:nvSpPr>
          <p:cNvPr id="15" name="Google Shape;126;p24">
            <a:extLst>
              <a:ext uri="{FF2B5EF4-FFF2-40B4-BE49-F238E27FC236}">
                <a16:creationId xmlns:a16="http://schemas.microsoft.com/office/drawing/2014/main" id="{5B91E3EE-C714-46C3-A4AF-DA619C6BE7DE}"/>
              </a:ext>
            </a:extLst>
          </p:cNvPr>
          <p:cNvSpPr/>
          <p:nvPr/>
        </p:nvSpPr>
        <p:spPr>
          <a:xfrm rot="-5400000">
            <a:off x="5769468" y="959780"/>
            <a:ext cx="117900" cy="3729600"/>
          </a:xfrm>
          <a:prstGeom prst="moon">
            <a:avLst>
              <a:gd name="adj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77D21-C168-00E0-1C6D-2F67B9890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45189"/>
            <a:ext cx="5334000" cy="4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4031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1599</Words>
  <Application>Microsoft Office PowerPoint</Application>
  <PresentationFormat>On-screen Show (16:9)</PresentationFormat>
  <Paragraphs>260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Fira Code Light</vt:lpstr>
      <vt:lpstr>Arial</vt:lpstr>
      <vt:lpstr>Roboto Condensed Light</vt:lpstr>
      <vt:lpstr>Oswald</vt:lpstr>
      <vt:lpstr>Fira Code</vt:lpstr>
      <vt:lpstr>How to Code Workshop by Slidesgo</vt:lpstr>
      <vt:lpstr>/BASIC ALGORITHM WITH</vt:lpstr>
      <vt:lpstr>&lt;Algoritma&gt;</vt:lpstr>
      <vt:lpstr>PowerPoint Presentation</vt:lpstr>
      <vt:lpstr>/Algoritma ada di kehidupan kita sehari-hari </vt:lpstr>
      <vt:lpstr>/Algoritma ada di kehidupan kita sehari-hari </vt:lpstr>
      <vt:lpstr>/Algoritma ada di kehidupan kita sehari-hari </vt:lpstr>
      <vt:lpstr>PowerPoint Presentation</vt:lpstr>
      <vt:lpstr>&lt;Variable&gt;</vt:lpstr>
      <vt:lpstr>PowerPoint Presentation</vt:lpstr>
      <vt:lpstr>PowerPoint Presentation</vt:lpstr>
      <vt:lpstr>PowerPoint Presentation</vt:lpstr>
      <vt:lpstr>&lt;Tipe Data Variable&gt;</vt:lpstr>
      <vt:lpstr>&lt;Tipe data dasar pada C&gt;</vt:lpstr>
      <vt:lpstr>&lt;Pointer&gt;</vt:lpstr>
      <vt:lpstr>&lt;Format membuat pointer di C&gt;</vt:lpstr>
      <vt:lpstr>&lt;Pointer&gt;</vt:lpstr>
      <vt:lpstr>&lt;Array&gt;</vt:lpstr>
      <vt:lpstr>PowerPoint Presentation</vt:lpstr>
      <vt:lpstr>PowerPoint Presentation</vt:lpstr>
      <vt:lpstr>PowerPoint Presentation</vt:lpstr>
      <vt:lpstr>&lt;Kondisi&gt;</vt:lpstr>
      <vt:lpstr>&lt;Kondisi&gt;</vt:lpstr>
      <vt:lpstr>&lt;Kondisi&gt;</vt:lpstr>
      <vt:lpstr>&lt;Kondisi&gt;</vt:lpstr>
      <vt:lpstr>&lt;Kondisi&gt;</vt:lpstr>
      <vt:lpstr>&lt;Contoh Soal&gt;</vt:lpstr>
      <vt:lpstr>&lt;Strategi&gt;</vt:lpstr>
      <vt:lpstr>&lt;Jawaban&gt;</vt:lpstr>
      <vt:lpstr>&lt;Loop&gt;</vt:lpstr>
      <vt:lpstr>&lt;Macam – macam loop&gt;</vt:lpstr>
      <vt:lpstr>&lt;Macam – macam loop&gt;</vt:lpstr>
      <vt:lpstr>&lt;Macam – macam loop&gt;</vt:lpstr>
      <vt:lpstr>&lt;Contoh Soal&gt;</vt:lpstr>
      <vt:lpstr>&lt;Strategi&gt;</vt:lpstr>
      <vt:lpstr>&lt;Strategi&gt;</vt:lpstr>
      <vt:lpstr>&lt;Strategi&gt;</vt:lpstr>
      <vt:lpstr>&lt;Strategi&gt;</vt:lpstr>
      <vt:lpstr>&lt;Strategi&gt;</vt:lpstr>
      <vt:lpstr>&lt;Strategi&gt;</vt:lpstr>
      <vt:lpstr>&lt;Dry&gt;</vt:lpstr>
      <vt:lpstr>&lt;Dry&gt;</vt:lpstr>
      <vt:lpstr>&lt;Function&gt;</vt:lpstr>
      <vt:lpstr>&lt;Contoh di dunia asli&gt;</vt:lpstr>
      <vt:lpstr>&lt;Format pembuatan function&gt;</vt:lpstr>
      <vt:lpstr>&lt;Format pembuatan function&gt;</vt:lpstr>
      <vt:lpstr>&lt;pemakaian function&gt;</vt:lpstr>
      <vt:lpstr>&lt;Rekursif&gt;</vt:lpstr>
      <vt:lpstr>&lt;Kapan menggunakan Rekursif?&gt;</vt:lpstr>
      <vt:lpstr>&lt;Hati-hati!&gt;</vt:lpstr>
      <vt:lpstr>&lt;Contoh&gt;</vt:lpstr>
      <vt:lpstr>&lt;Strategi&gt;</vt:lpstr>
      <vt:lpstr>&lt;Jawaban&gt;</vt:lpstr>
      <vt:lpstr>&lt;Jawaban&gt;</vt:lpstr>
      <vt:lpstr>&lt;Terima Kasih!!!&gt;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/BASIC ALGORITHM WITH</dc:title>
  <dc:creator>Eri</dc:creator>
  <cp:lastModifiedBy>Fajar Sidik</cp:lastModifiedBy>
  <cp:revision>22</cp:revision>
  <dcterms:modified xsi:type="dcterms:W3CDTF">2023-10-24T13:02:33Z</dcterms:modified>
</cp:coreProperties>
</file>