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71" r:id="rId4"/>
    <p:sldId id="257" r:id="rId5"/>
    <p:sldId id="258" r:id="rId6"/>
    <p:sldId id="275" r:id="rId7"/>
    <p:sldId id="276" r:id="rId8"/>
    <p:sldId id="277" r:id="rId9"/>
    <p:sldId id="278" r:id="rId10"/>
    <p:sldId id="279" r:id="rId11"/>
    <p:sldId id="260" r:id="rId12"/>
    <p:sldId id="261" r:id="rId13"/>
    <p:sldId id="263" r:id="rId14"/>
    <p:sldId id="265" r:id="rId15"/>
    <p:sldId id="269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8007" autoAdjust="0"/>
  </p:normalViewPr>
  <p:slideViewPr>
    <p:cSldViewPr>
      <p:cViewPr>
        <p:scale>
          <a:sx n="100" d="100"/>
          <a:sy n="100" d="100"/>
        </p:scale>
        <p:origin x="-516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41F37-B8E1-4C5A-82DB-60AF15D25693}" type="datetimeFigureOut">
              <a:rPr lang="ko-KR" altLang="en-US" smtClean="0"/>
              <a:pPr/>
              <a:t>2013-10-29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C9014-D7E3-44D8-A67F-27EA103E499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41F37-B8E1-4C5A-82DB-60AF15D25693}" type="datetimeFigureOut">
              <a:rPr lang="ko-KR" altLang="en-US" smtClean="0"/>
              <a:pPr/>
              <a:t>2013-10-29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C9014-D7E3-44D8-A67F-27EA103E499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41F37-B8E1-4C5A-82DB-60AF15D25693}" type="datetimeFigureOut">
              <a:rPr lang="ko-KR" altLang="en-US" smtClean="0"/>
              <a:pPr/>
              <a:t>2013-10-29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C9014-D7E3-44D8-A67F-27EA103E499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41F37-B8E1-4C5A-82DB-60AF15D25693}" type="datetimeFigureOut">
              <a:rPr lang="ko-KR" altLang="en-US" smtClean="0"/>
              <a:pPr/>
              <a:t>2013-10-29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C9014-D7E3-44D8-A67F-27EA103E499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41F37-B8E1-4C5A-82DB-60AF15D25693}" type="datetimeFigureOut">
              <a:rPr lang="ko-KR" altLang="en-US" smtClean="0"/>
              <a:pPr/>
              <a:t>2013-10-29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C9014-D7E3-44D8-A67F-27EA103E499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41F37-B8E1-4C5A-82DB-60AF15D25693}" type="datetimeFigureOut">
              <a:rPr lang="ko-KR" altLang="en-US" smtClean="0"/>
              <a:pPr/>
              <a:t>2013-10-29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C9014-D7E3-44D8-A67F-27EA103E499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41F37-B8E1-4C5A-82DB-60AF15D25693}" type="datetimeFigureOut">
              <a:rPr lang="ko-KR" altLang="en-US" smtClean="0"/>
              <a:pPr/>
              <a:t>2013-10-29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C9014-D7E3-44D8-A67F-27EA103E499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41F37-B8E1-4C5A-82DB-60AF15D25693}" type="datetimeFigureOut">
              <a:rPr lang="ko-KR" altLang="en-US" smtClean="0"/>
              <a:pPr/>
              <a:t>2013-10-29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C9014-D7E3-44D8-A67F-27EA103E499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41F37-B8E1-4C5A-82DB-60AF15D25693}" type="datetimeFigureOut">
              <a:rPr lang="ko-KR" altLang="en-US" smtClean="0"/>
              <a:pPr/>
              <a:t>2013-10-29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C9014-D7E3-44D8-A67F-27EA103E499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41F37-B8E1-4C5A-82DB-60AF15D25693}" type="datetimeFigureOut">
              <a:rPr lang="ko-KR" altLang="en-US" smtClean="0"/>
              <a:pPr/>
              <a:t>2013-10-29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C9014-D7E3-44D8-A67F-27EA103E499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41F37-B8E1-4C5A-82DB-60AF15D25693}" type="datetimeFigureOut">
              <a:rPr lang="ko-KR" altLang="en-US" smtClean="0"/>
              <a:pPr/>
              <a:t>2013-10-29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C9014-D7E3-44D8-A67F-27EA103E499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241F37-B8E1-4C5A-82DB-60AF15D25693}" type="datetimeFigureOut">
              <a:rPr lang="ko-KR" altLang="en-US" smtClean="0"/>
              <a:pPr/>
              <a:t>2013-10-29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C9014-D7E3-44D8-A67F-27EA103E499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1643042" y="1357298"/>
            <a:ext cx="62151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err="1" smtClean="0">
                <a:latin typeface="굴림체" pitchFamily="49" charset="-127"/>
                <a:ea typeface="굴림체" pitchFamily="49" charset="-127"/>
              </a:rPr>
              <a:t>OnGuard</a:t>
            </a:r>
            <a:r>
              <a:rPr lang="en-US" altLang="ko-KR" sz="3200" b="1" dirty="0" smtClean="0"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en-US" sz="3200" b="1" dirty="0" smtClean="0">
                <a:latin typeface="굴림체" pitchFamily="49" charset="-127"/>
                <a:ea typeface="굴림체" pitchFamily="49" charset="-127"/>
              </a:rPr>
              <a:t>신규배지발급 매뉴얼</a:t>
            </a:r>
            <a:endParaRPr lang="ko-KR" altLang="en-US" sz="3200" b="1" dirty="0"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571868" y="3500438"/>
            <a:ext cx="2071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2013. 10. </a:t>
            </a:r>
            <a:r>
              <a:rPr lang="en-US" sz="2400" b="1" dirty="0" smtClean="0"/>
              <a:t>30</a:t>
            </a:r>
            <a:endParaRPr lang="ko-KR" altLang="en-US" sz="2400" dirty="0"/>
          </a:p>
        </p:txBody>
      </p:sp>
      <p:pic>
        <p:nvPicPr>
          <p:cNvPr id="1030" name="Picture 6" descr="D:\inner_project\허브심볼마크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43834" y="5715016"/>
            <a:ext cx="1028697" cy="85725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1472" y="428604"/>
            <a:ext cx="82868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dirty="0" smtClean="0"/>
              <a:t>2.3.1.  </a:t>
            </a:r>
            <a:r>
              <a:rPr lang="ko-KR" altLang="en-US" dirty="0" smtClean="0"/>
              <a:t>사용자 </a:t>
            </a:r>
            <a:r>
              <a:rPr lang="ko-KR" altLang="en-US" dirty="0" smtClean="0"/>
              <a:t>등록  </a:t>
            </a:r>
            <a:r>
              <a:rPr lang="en-US" altLang="ko-KR" sz="1300" dirty="0" smtClean="0"/>
              <a:t>3</a:t>
            </a:r>
            <a:r>
              <a:rPr lang="ko-KR" altLang="en-US" sz="1300" dirty="0" smtClean="0"/>
              <a:t>단계 중 </a:t>
            </a:r>
            <a:r>
              <a:rPr lang="en-US" altLang="ko-KR" sz="1300" b="1" dirty="0" smtClean="0">
                <a:solidFill>
                  <a:srgbClr val="0070C0"/>
                </a:solidFill>
              </a:rPr>
              <a:t>1</a:t>
            </a:r>
            <a:r>
              <a:rPr lang="ko-KR" altLang="en-US" sz="1300" b="1" dirty="0" smtClean="0">
                <a:solidFill>
                  <a:srgbClr val="0070C0"/>
                </a:solidFill>
              </a:rPr>
              <a:t>단계 사용자 인사정보 </a:t>
            </a:r>
            <a:r>
              <a:rPr lang="ko-KR" altLang="en-US" sz="1300" dirty="0" smtClean="0"/>
              <a:t>등록</a:t>
            </a:r>
            <a:endParaRPr lang="en-US" altLang="ko-KR" sz="1300" dirty="0" smtClean="0"/>
          </a:p>
          <a:p>
            <a:pPr marL="342900" indent="-342900"/>
            <a:endParaRPr lang="en-US" altLang="ko-KR" sz="1200" dirty="0" smtClean="0"/>
          </a:p>
          <a:p>
            <a:pPr marL="342900" indent="-342900"/>
            <a:r>
              <a:rPr lang="en-US" altLang="ko-KR" sz="1200" b="1" dirty="0" smtClean="0">
                <a:sym typeface="Wingdings" pitchFamily="2" charset="2"/>
              </a:rPr>
              <a:t>            Cardholder </a:t>
            </a:r>
            <a:r>
              <a:rPr lang="ko-KR" altLang="en-US" sz="1200" b="1" dirty="0" smtClean="0">
                <a:sym typeface="Wingdings" pitchFamily="2" charset="2"/>
              </a:rPr>
              <a:t>탭</a:t>
            </a:r>
            <a:r>
              <a:rPr lang="ko-KR" altLang="en-US" sz="1200" dirty="0" smtClean="0">
                <a:sym typeface="Wingdings" pitchFamily="2" charset="2"/>
              </a:rPr>
              <a:t> 클릭 후 작업</a:t>
            </a:r>
            <a:endParaRPr lang="en-US" altLang="ko-KR" sz="1200" dirty="0" smtClean="0">
              <a:sym typeface="Wingdings" pitchFamily="2" charset="2"/>
            </a:endParaRPr>
          </a:p>
        </p:txBody>
      </p:sp>
      <p:pic>
        <p:nvPicPr>
          <p:cNvPr id="5" name="Picture 2" descr="\\192.168.1.141\download\PPT\7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2214554"/>
            <a:ext cx="8072494" cy="4143404"/>
          </a:xfrm>
          <a:prstGeom prst="rect">
            <a:avLst/>
          </a:prstGeom>
          <a:noFill/>
        </p:spPr>
      </p:pic>
      <p:sp>
        <p:nvSpPr>
          <p:cNvPr id="6" name="사각형 설명선 5"/>
          <p:cNvSpPr/>
          <p:nvPr/>
        </p:nvSpPr>
        <p:spPr>
          <a:xfrm>
            <a:off x="5143504" y="1357298"/>
            <a:ext cx="2143139" cy="500066"/>
          </a:xfrm>
          <a:prstGeom prst="wedgeRectCallout">
            <a:avLst>
              <a:gd name="adj1" fmla="val -192185"/>
              <a:gd name="adj2" fmla="val 352270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100" b="1" dirty="0" err="1" smtClean="0">
                <a:solidFill>
                  <a:schemeClr val="tx1"/>
                </a:solidFill>
              </a:rPr>
              <a:t>CardHolder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 ID  :  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사원번호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(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관리번호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)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7" name="사각형 설명선 6"/>
          <p:cNvSpPr/>
          <p:nvPr/>
        </p:nvSpPr>
        <p:spPr>
          <a:xfrm>
            <a:off x="5857884" y="2000240"/>
            <a:ext cx="2143139" cy="500066"/>
          </a:xfrm>
          <a:prstGeom prst="wedgeRectCallout">
            <a:avLst>
              <a:gd name="adj1" fmla="val -139740"/>
              <a:gd name="adj2" fmla="val 230366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100" b="1" dirty="0" smtClean="0">
                <a:solidFill>
                  <a:schemeClr val="tx1"/>
                </a:solidFill>
              </a:rPr>
              <a:t>Badge Type  :  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사용자 유형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8" name="사각형 설명선 7"/>
          <p:cNvSpPr/>
          <p:nvPr/>
        </p:nvSpPr>
        <p:spPr>
          <a:xfrm>
            <a:off x="5857884" y="2857496"/>
            <a:ext cx="2143139" cy="428628"/>
          </a:xfrm>
          <a:prstGeom prst="wedgeRectCallout">
            <a:avLst>
              <a:gd name="adj1" fmla="val -119741"/>
              <a:gd name="adj2" fmla="val 164589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100" b="1" dirty="0" smtClean="0">
                <a:solidFill>
                  <a:schemeClr val="tx1"/>
                </a:solidFill>
              </a:rPr>
              <a:t>Title  :  </a:t>
            </a:r>
            <a:r>
              <a:rPr lang="ko-KR" altLang="en-US" b="1" dirty="0" smtClean="0">
                <a:solidFill>
                  <a:schemeClr val="tx1"/>
                </a:solidFill>
              </a:rPr>
              <a:t>직급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9" name="사각형 설명선 8"/>
          <p:cNvSpPr/>
          <p:nvPr/>
        </p:nvSpPr>
        <p:spPr>
          <a:xfrm>
            <a:off x="5857884" y="3714752"/>
            <a:ext cx="2143139" cy="500066"/>
          </a:xfrm>
          <a:prstGeom prst="wedgeRectCallout">
            <a:avLst>
              <a:gd name="adj1" fmla="val -120186"/>
              <a:gd name="adj2" fmla="val 9415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Department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  :  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부서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10" name="사각형 설명선 9"/>
          <p:cNvSpPr/>
          <p:nvPr/>
        </p:nvSpPr>
        <p:spPr>
          <a:xfrm>
            <a:off x="5857884" y="4643446"/>
            <a:ext cx="2143139" cy="500066"/>
          </a:xfrm>
          <a:prstGeom prst="wedgeRectCallout">
            <a:avLst>
              <a:gd name="adj1" fmla="val -120630"/>
              <a:gd name="adj2" fmla="val -129631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100" b="1" dirty="0" smtClean="0">
                <a:solidFill>
                  <a:schemeClr val="tx1"/>
                </a:solidFill>
              </a:rPr>
              <a:t>Division  :  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세부부서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11" name="사각형 설명선 10"/>
          <p:cNvSpPr/>
          <p:nvPr/>
        </p:nvSpPr>
        <p:spPr>
          <a:xfrm>
            <a:off x="4143372" y="5500702"/>
            <a:ext cx="2143139" cy="500066"/>
          </a:xfrm>
          <a:prstGeom prst="wedgeRectCallout">
            <a:avLst>
              <a:gd name="adj1" fmla="val -139296"/>
              <a:gd name="adj2" fmla="val -243917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Birth Date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  :  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협력업체 </a:t>
            </a:r>
            <a:r>
              <a:rPr lang="ko-KR" altLang="en-US" sz="1100" b="1" dirty="0" err="1" smtClean="0">
                <a:solidFill>
                  <a:schemeClr val="tx1"/>
                </a:solidFill>
              </a:rPr>
              <a:t>등록시</a:t>
            </a:r>
            <a:endParaRPr lang="en-US" altLang="ko-KR" sz="11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생년월일 입력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71472" y="3071810"/>
            <a:ext cx="1357322" cy="142876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571472" y="3357562"/>
            <a:ext cx="1500198" cy="142876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428860" y="3357562"/>
            <a:ext cx="1500198" cy="142876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857488" y="3714752"/>
            <a:ext cx="1500198" cy="142876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2857488" y="3929066"/>
            <a:ext cx="1500198" cy="142876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857488" y="4143380"/>
            <a:ext cx="1500198" cy="142876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857356" y="4429132"/>
            <a:ext cx="785818" cy="142876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/>
          <p:cNvCxnSpPr/>
          <p:nvPr/>
        </p:nvCxnSpPr>
        <p:spPr>
          <a:xfrm rot="5400000">
            <a:off x="428596" y="1428736"/>
            <a:ext cx="1714512" cy="114300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사각형 설명선 20"/>
          <p:cNvSpPr/>
          <p:nvPr/>
        </p:nvSpPr>
        <p:spPr>
          <a:xfrm>
            <a:off x="3071802" y="1571612"/>
            <a:ext cx="1857388" cy="428628"/>
          </a:xfrm>
          <a:prstGeom prst="wedgeRectCallout">
            <a:avLst>
              <a:gd name="adj1" fmla="val -110749"/>
              <a:gd name="adj2" fmla="val 311635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100" b="1" dirty="0" err="1" smtClean="0">
                <a:solidFill>
                  <a:schemeClr val="tx1"/>
                </a:solidFill>
              </a:rPr>
              <a:t>LastName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  :  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사용자 이름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1285852" y="1142984"/>
            <a:ext cx="1357322" cy="158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571472" y="428604"/>
            <a:ext cx="82868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dirty="0" smtClean="0"/>
              <a:t>2.3.2.  </a:t>
            </a:r>
            <a:r>
              <a:rPr lang="ko-KR" altLang="en-US" dirty="0" smtClean="0"/>
              <a:t>사용자 </a:t>
            </a:r>
            <a:r>
              <a:rPr lang="ko-KR" altLang="en-US" dirty="0" smtClean="0"/>
              <a:t>등록  </a:t>
            </a:r>
            <a:r>
              <a:rPr lang="en-US" altLang="ko-KR" sz="1300" dirty="0" smtClean="0"/>
              <a:t>3</a:t>
            </a:r>
            <a:r>
              <a:rPr lang="ko-KR" altLang="en-US" sz="1300" dirty="0" smtClean="0"/>
              <a:t>단계 중 </a:t>
            </a:r>
            <a:r>
              <a:rPr lang="en-US" altLang="ko-KR" sz="1300" b="1" dirty="0" smtClean="0">
                <a:solidFill>
                  <a:srgbClr val="0070C0"/>
                </a:solidFill>
              </a:rPr>
              <a:t>2 </a:t>
            </a:r>
            <a:r>
              <a:rPr lang="ko-KR" altLang="en-US" sz="1300" b="1" dirty="0" smtClean="0">
                <a:solidFill>
                  <a:srgbClr val="0070C0"/>
                </a:solidFill>
              </a:rPr>
              <a:t>단계 카드 상세 정보 </a:t>
            </a:r>
            <a:r>
              <a:rPr lang="ko-KR" altLang="en-US" sz="1300" b="1" dirty="0" smtClean="0"/>
              <a:t>입력 </a:t>
            </a:r>
            <a:r>
              <a:rPr lang="en-US" altLang="ko-KR" sz="1300" b="1" dirty="0" smtClean="0"/>
              <a:t>/ </a:t>
            </a:r>
            <a:r>
              <a:rPr lang="ko-KR" altLang="en-US" sz="1300" b="1" dirty="0" smtClean="0"/>
              <a:t>수정</a:t>
            </a:r>
            <a:endParaRPr lang="en-US" altLang="ko-KR" sz="1300" dirty="0" smtClean="0"/>
          </a:p>
          <a:p>
            <a:pPr marL="342900" indent="-342900"/>
            <a:endParaRPr lang="en-US" altLang="ko-KR" sz="1200" dirty="0" smtClean="0"/>
          </a:p>
          <a:p>
            <a:pPr marL="342900" indent="-342900"/>
            <a:r>
              <a:rPr lang="en-US" altLang="ko-KR" sz="1200" b="1" dirty="0" smtClean="0">
                <a:sym typeface="Wingdings" pitchFamily="2" charset="2"/>
              </a:rPr>
              <a:t>            </a:t>
            </a:r>
            <a:r>
              <a:rPr lang="en-US" altLang="ko-KR" sz="1200" b="1" dirty="0" smtClean="0">
                <a:sym typeface="Wingdings" pitchFamily="2" charset="2"/>
              </a:rPr>
              <a:t>Badge </a:t>
            </a:r>
            <a:r>
              <a:rPr lang="ko-KR" altLang="en-US" sz="1200" b="1" dirty="0" smtClean="0">
                <a:sym typeface="Wingdings" pitchFamily="2" charset="2"/>
              </a:rPr>
              <a:t>탭</a:t>
            </a:r>
            <a:r>
              <a:rPr lang="ko-KR" altLang="en-US" sz="1200" dirty="0" smtClean="0">
                <a:sym typeface="Wingdings" pitchFamily="2" charset="2"/>
              </a:rPr>
              <a:t> 클릭 </a:t>
            </a:r>
            <a:r>
              <a:rPr lang="en-US" altLang="ko-KR" sz="1200" dirty="0" smtClean="0">
                <a:sym typeface="Wingdings" pitchFamily="2" charset="2"/>
              </a:rPr>
              <a:t> Badge ID / Status / Active / </a:t>
            </a:r>
            <a:r>
              <a:rPr lang="en-US" altLang="ko-KR" sz="1200" dirty="0" err="1" smtClean="0">
                <a:sym typeface="Wingdings" pitchFamily="2" charset="2"/>
              </a:rPr>
              <a:t>Deactive</a:t>
            </a:r>
            <a:r>
              <a:rPr lang="en-US" altLang="ko-KR" sz="1200" dirty="0" smtClean="0">
                <a:sym typeface="Wingdings" pitchFamily="2" charset="2"/>
              </a:rPr>
              <a:t> </a:t>
            </a:r>
            <a:r>
              <a:rPr lang="ko-KR" altLang="en-US" sz="1200" dirty="0" smtClean="0">
                <a:sym typeface="Wingdings" pitchFamily="2" charset="2"/>
              </a:rPr>
              <a:t>날짜 </a:t>
            </a:r>
            <a:r>
              <a:rPr lang="en-US" altLang="ko-KR" sz="1200" dirty="0" smtClean="0">
                <a:sym typeface="Wingdings" pitchFamily="2" charset="2"/>
              </a:rPr>
              <a:t>/ PIN </a:t>
            </a:r>
            <a:r>
              <a:rPr lang="ko-KR" altLang="en-US" sz="1200" dirty="0" err="1" smtClean="0">
                <a:sym typeface="Wingdings" pitchFamily="2" charset="2"/>
              </a:rPr>
              <a:t>번호등을</a:t>
            </a:r>
            <a:r>
              <a:rPr lang="ko-KR" altLang="en-US" sz="1200" dirty="0" smtClean="0">
                <a:sym typeface="Wingdings" pitchFamily="2" charset="2"/>
              </a:rPr>
              <a:t> 입력 </a:t>
            </a:r>
            <a:r>
              <a:rPr lang="en-US" altLang="ko-KR" sz="1200" dirty="0" smtClean="0">
                <a:sym typeface="Wingdings" pitchFamily="2" charset="2"/>
              </a:rPr>
              <a:t>or </a:t>
            </a:r>
            <a:r>
              <a:rPr lang="ko-KR" altLang="en-US" sz="1200" dirty="0" smtClean="0">
                <a:sym typeface="Wingdings" pitchFamily="2" charset="2"/>
              </a:rPr>
              <a:t>수정</a:t>
            </a:r>
            <a:endParaRPr lang="en-US" altLang="ko-KR" sz="1200" dirty="0" smtClean="0">
              <a:sym typeface="Wingdings" pitchFamily="2" charset="2"/>
            </a:endParaRPr>
          </a:p>
        </p:txBody>
      </p:sp>
      <p:pic>
        <p:nvPicPr>
          <p:cNvPr id="4098" name="Picture 2" descr="\\192.168.1.141\download\PPT\1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1357298"/>
            <a:ext cx="7215206" cy="4057654"/>
          </a:xfrm>
          <a:prstGeom prst="rect">
            <a:avLst/>
          </a:prstGeom>
          <a:noFill/>
        </p:spPr>
      </p:pic>
      <p:cxnSp>
        <p:nvCxnSpPr>
          <p:cNvPr id="26" name="직선 연결선 25"/>
          <p:cNvCxnSpPr/>
          <p:nvPr/>
        </p:nvCxnSpPr>
        <p:spPr>
          <a:xfrm>
            <a:off x="1285852" y="1142984"/>
            <a:ext cx="1071570" cy="158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rot="16200000" flipH="1">
            <a:off x="1535885" y="1464455"/>
            <a:ext cx="785818" cy="14287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1285852" y="3071810"/>
            <a:ext cx="785818" cy="142876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1285852" y="2714620"/>
            <a:ext cx="928694" cy="142876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3357554" y="3000372"/>
            <a:ext cx="928694" cy="142876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3357554" y="2786058"/>
            <a:ext cx="928694" cy="142876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3357554" y="3286124"/>
            <a:ext cx="928694" cy="142876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사각형 설명선 35"/>
          <p:cNvSpPr/>
          <p:nvPr/>
        </p:nvSpPr>
        <p:spPr>
          <a:xfrm>
            <a:off x="6715141" y="2714620"/>
            <a:ext cx="2143139" cy="500066"/>
          </a:xfrm>
          <a:prstGeom prst="wedgeRectCallout">
            <a:avLst>
              <a:gd name="adj1" fmla="val -161518"/>
              <a:gd name="adj2" fmla="val -19156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100" b="1" dirty="0" smtClean="0">
                <a:solidFill>
                  <a:schemeClr val="tx1"/>
                </a:solidFill>
              </a:rPr>
              <a:t>Activate :  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카드사용 시작일자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37" name="사각형 설명선 36"/>
          <p:cNvSpPr/>
          <p:nvPr/>
        </p:nvSpPr>
        <p:spPr>
          <a:xfrm>
            <a:off x="6715140" y="3357562"/>
            <a:ext cx="2214578" cy="500066"/>
          </a:xfrm>
          <a:prstGeom prst="wedgeRectCallout">
            <a:avLst>
              <a:gd name="adj1" fmla="val -163740"/>
              <a:gd name="adj2" fmla="val -102965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Dea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ctivate </a:t>
            </a:r>
            <a:r>
              <a:rPr lang="en-US" altLang="ko-KR" sz="1100" b="1" smtClean="0">
                <a:solidFill>
                  <a:schemeClr val="tx1"/>
                </a:solidFill>
              </a:rPr>
              <a:t>: 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카드사용 </a:t>
            </a:r>
            <a:r>
              <a:rPr lang="ko-KR" altLang="en-US" b="1" dirty="0" smtClean="0">
                <a:solidFill>
                  <a:schemeClr val="tx1"/>
                </a:solidFill>
              </a:rPr>
              <a:t>만</a:t>
            </a:r>
            <a:r>
              <a:rPr lang="ko-KR" altLang="en-US" b="1" dirty="0" smtClean="0">
                <a:solidFill>
                  <a:schemeClr val="tx1"/>
                </a:solidFill>
              </a:rPr>
              <a:t>료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일자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38" name="사각형 설명선 37"/>
          <p:cNvSpPr/>
          <p:nvPr/>
        </p:nvSpPr>
        <p:spPr>
          <a:xfrm>
            <a:off x="6715140" y="4143380"/>
            <a:ext cx="2143139" cy="500066"/>
          </a:xfrm>
          <a:prstGeom prst="wedgeRectCallout">
            <a:avLst>
              <a:gd name="adj1" fmla="val -167740"/>
              <a:gd name="adj2" fmla="val -190584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100" b="1" dirty="0" smtClean="0">
                <a:solidFill>
                  <a:schemeClr val="tx1"/>
                </a:solidFill>
              </a:rPr>
              <a:t>PIN :  </a:t>
            </a:r>
            <a:r>
              <a:rPr lang="ko-KR" altLang="en-US" sz="1100" b="1" dirty="0" err="1" smtClean="0">
                <a:solidFill>
                  <a:schemeClr val="tx1"/>
                </a:solidFill>
              </a:rPr>
              <a:t>키패드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 비밀번호</a:t>
            </a:r>
            <a:endParaRPr lang="en-US" altLang="ko-KR" sz="11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(</a:t>
            </a:r>
            <a:r>
              <a:rPr lang="ko-KR" altLang="en-US" b="1" dirty="0" err="1" smtClean="0">
                <a:solidFill>
                  <a:srgbClr val="FF0000"/>
                </a:solidFill>
              </a:rPr>
              <a:t>기등록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r>
              <a:rPr lang="en-US" altLang="ko-KR" b="1" dirty="0" smtClean="0">
                <a:solidFill>
                  <a:srgbClr val="FF0000"/>
                </a:solidFill>
              </a:rPr>
              <a:t>PIN</a:t>
            </a:r>
            <a:r>
              <a:rPr lang="ko-KR" altLang="en-US" b="1" dirty="0" smtClean="0">
                <a:solidFill>
                  <a:srgbClr val="FF0000"/>
                </a:solidFill>
              </a:rPr>
              <a:t>번호는 확인불가</a:t>
            </a:r>
            <a:r>
              <a:rPr lang="en-US" altLang="ko-KR" b="1" dirty="0" smtClean="0">
                <a:solidFill>
                  <a:schemeClr val="tx1"/>
                </a:solidFill>
              </a:rPr>
              <a:t>)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39" name="사각형 설명선 38"/>
          <p:cNvSpPr/>
          <p:nvPr/>
        </p:nvSpPr>
        <p:spPr>
          <a:xfrm>
            <a:off x="3286116" y="4071942"/>
            <a:ext cx="3071833" cy="642942"/>
          </a:xfrm>
          <a:prstGeom prst="wedgeRectCallout">
            <a:avLst>
              <a:gd name="adj1" fmla="val -99799"/>
              <a:gd name="adj2" fmla="val -188467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Status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 :  </a:t>
            </a:r>
            <a:r>
              <a:rPr lang="en-US" altLang="ko-KR" sz="1100" b="1" dirty="0" smtClean="0">
                <a:solidFill>
                  <a:srgbClr val="FF0000"/>
                </a:solidFill>
              </a:rPr>
              <a:t>Active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일때만</a:t>
            </a:r>
            <a:r>
              <a:rPr lang="ko-KR" altLang="en-US" b="1" dirty="0" smtClean="0">
                <a:solidFill>
                  <a:srgbClr val="FF0000"/>
                </a:solidFill>
              </a:rPr>
              <a:t> 카드 사용가능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algn="ctr"/>
            <a:r>
              <a:rPr lang="ko-KR" altLang="en-US" sz="1100" b="1" dirty="0" smtClean="0">
                <a:solidFill>
                  <a:srgbClr val="0070C0"/>
                </a:solidFill>
              </a:rPr>
              <a:t>카드 </a:t>
            </a:r>
            <a:r>
              <a:rPr lang="ko-KR" altLang="en-US" sz="1100" b="1" dirty="0" err="1" smtClean="0">
                <a:solidFill>
                  <a:srgbClr val="0070C0"/>
                </a:solidFill>
              </a:rPr>
              <a:t>회수시</a:t>
            </a:r>
            <a:r>
              <a:rPr lang="ko-KR" altLang="en-US" sz="1100" b="1" dirty="0" smtClean="0">
                <a:solidFill>
                  <a:srgbClr val="0070C0"/>
                </a:solidFill>
              </a:rPr>
              <a:t> </a:t>
            </a:r>
            <a:r>
              <a:rPr lang="en-US" altLang="ko-KR" sz="1100" b="1" dirty="0" smtClean="0">
                <a:solidFill>
                  <a:srgbClr val="0070C0"/>
                </a:solidFill>
              </a:rPr>
              <a:t>Return,  </a:t>
            </a:r>
            <a:r>
              <a:rPr lang="ko-KR" altLang="en-US" sz="1100" b="1" dirty="0" err="1" smtClean="0">
                <a:solidFill>
                  <a:srgbClr val="0070C0"/>
                </a:solidFill>
              </a:rPr>
              <a:t>분실시</a:t>
            </a:r>
            <a:r>
              <a:rPr lang="ko-KR" altLang="en-US" sz="1100" b="1" dirty="0" smtClean="0">
                <a:solidFill>
                  <a:srgbClr val="0070C0"/>
                </a:solidFill>
              </a:rPr>
              <a:t> </a:t>
            </a:r>
            <a:r>
              <a:rPr lang="en-US" altLang="ko-KR" sz="1100" b="1" dirty="0" smtClean="0">
                <a:solidFill>
                  <a:srgbClr val="0070C0"/>
                </a:solidFill>
              </a:rPr>
              <a:t>Lost </a:t>
            </a:r>
            <a:r>
              <a:rPr lang="ko-KR" altLang="en-US" sz="1100" b="1" dirty="0" smtClean="0">
                <a:solidFill>
                  <a:srgbClr val="0070C0"/>
                </a:solidFill>
              </a:rPr>
              <a:t>로 변경</a:t>
            </a:r>
            <a:endParaRPr lang="en-US" altLang="ko-KR" sz="1100" b="1" dirty="0" smtClean="0">
              <a:solidFill>
                <a:srgbClr val="0070C0"/>
              </a:solidFill>
            </a:endParaRPr>
          </a:p>
          <a:p>
            <a:pPr algn="ctr"/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40" name="사각형 설명선 39"/>
          <p:cNvSpPr/>
          <p:nvPr/>
        </p:nvSpPr>
        <p:spPr>
          <a:xfrm>
            <a:off x="1000100" y="4786322"/>
            <a:ext cx="3143272" cy="928694"/>
          </a:xfrm>
          <a:prstGeom prst="wedgeRectCallout">
            <a:avLst>
              <a:gd name="adj1" fmla="val -37113"/>
              <a:gd name="adj2" fmla="val -259329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100" b="1" dirty="0" smtClean="0">
                <a:solidFill>
                  <a:schemeClr val="tx1"/>
                </a:solidFill>
              </a:rPr>
              <a:t>Badge ID :  </a:t>
            </a:r>
            <a:r>
              <a:rPr lang="ko-KR" altLang="en-US" b="1" dirty="0" smtClean="0">
                <a:solidFill>
                  <a:srgbClr val="FF0000"/>
                </a:solidFill>
              </a:rPr>
              <a:t>카드번</a:t>
            </a:r>
            <a:r>
              <a:rPr lang="ko-KR" altLang="en-US" b="1" dirty="0" smtClean="0">
                <a:solidFill>
                  <a:srgbClr val="FF0000"/>
                </a:solidFill>
              </a:rPr>
              <a:t>호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PC</a:t>
            </a:r>
            <a:r>
              <a:rPr lang="ko-KR" altLang="en-US" b="1" dirty="0" smtClean="0">
                <a:solidFill>
                  <a:schemeClr val="tx1"/>
                </a:solidFill>
              </a:rPr>
              <a:t>에 연결된 카드리더기에  카드 터치하면 자동으로 번호가 자동입력됨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1100" b="1" dirty="0" smtClean="0">
                <a:solidFill>
                  <a:schemeClr val="tx1"/>
                </a:solidFill>
              </a:rPr>
              <a:t>가장 마지막에 작업 要</a:t>
            </a:r>
            <a:endParaRPr lang="en-US" altLang="ko-KR" sz="1100" b="1" dirty="0" smtClean="0">
              <a:solidFill>
                <a:schemeClr val="tx1"/>
              </a:solidFill>
            </a:endParaRPr>
          </a:p>
          <a:p>
            <a:pPr algn="ctr"/>
            <a:endParaRPr lang="ko-KR" altLang="en-US" sz="1100" b="1" dirty="0">
              <a:solidFill>
                <a:schemeClr val="tx1"/>
              </a:solidFill>
            </a:endParaRPr>
          </a:p>
        </p:txBody>
      </p:sp>
      <p:pic>
        <p:nvPicPr>
          <p:cNvPr id="41" name="Picture 3" descr="G:\tmp_0131\IMG027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488" y="5286388"/>
            <a:ext cx="1214446" cy="142876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571472" y="428604"/>
            <a:ext cx="82868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dirty="0" smtClean="0"/>
              <a:t>2.3.3.  </a:t>
            </a:r>
            <a:r>
              <a:rPr lang="ko-KR" altLang="en-US" dirty="0" smtClean="0"/>
              <a:t>사용자 </a:t>
            </a:r>
            <a:r>
              <a:rPr lang="ko-KR" altLang="en-US" dirty="0" smtClean="0"/>
              <a:t>등록  </a:t>
            </a:r>
            <a:r>
              <a:rPr lang="en-US" altLang="ko-KR" sz="1300" dirty="0" smtClean="0"/>
              <a:t>3</a:t>
            </a:r>
            <a:r>
              <a:rPr lang="ko-KR" altLang="en-US" sz="1300" dirty="0" smtClean="0"/>
              <a:t>단계 중 </a:t>
            </a:r>
            <a:r>
              <a:rPr lang="en-US" altLang="ko-KR" sz="1300" b="1" dirty="0" smtClean="0"/>
              <a:t>3 </a:t>
            </a:r>
            <a:r>
              <a:rPr lang="ko-KR" altLang="en-US" sz="1300" b="1" dirty="0" smtClean="0"/>
              <a:t>단계 </a:t>
            </a:r>
            <a:r>
              <a:rPr lang="ko-KR" altLang="en-US" sz="1300" b="1" dirty="0" smtClean="0">
                <a:solidFill>
                  <a:srgbClr val="0070C0"/>
                </a:solidFill>
              </a:rPr>
              <a:t>카드 권한 </a:t>
            </a:r>
            <a:r>
              <a:rPr lang="en-US" altLang="ko-KR" sz="1300" b="1" dirty="0" smtClean="0">
                <a:solidFill>
                  <a:srgbClr val="0070C0"/>
                </a:solidFill>
              </a:rPr>
              <a:t>(Access Level)</a:t>
            </a:r>
            <a:r>
              <a:rPr lang="ko-KR" altLang="en-US" sz="1300" b="1" dirty="0" smtClean="0">
                <a:solidFill>
                  <a:srgbClr val="0070C0"/>
                </a:solidFill>
              </a:rPr>
              <a:t> 정보 입력</a:t>
            </a:r>
            <a:endParaRPr lang="en-US" altLang="ko-KR" sz="1300" dirty="0" smtClean="0"/>
          </a:p>
          <a:p>
            <a:pPr marL="342900" indent="-342900"/>
            <a:endParaRPr lang="en-US" altLang="ko-KR" sz="1200" dirty="0" smtClean="0"/>
          </a:p>
          <a:p>
            <a:pPr marL="342900" indent="-342900"/>
            <a:r>
              <a:rPr lang="en-US" altLang="ko-KR" sz="1200" b="1" dirty="0" smtClean="0">
                <a:sym typeface="Wingdings" pitchFamily="2" charset="2"/>
              </a:rPr>
              <a:t>            </a:t>
            </a:r>
            <a:r>
              <a:rPr lang="en-US" altLang="ko-KR" sz="1200" b="1" dirty="0" smtClean="0">
                <a:sym typeface="Wingdings" pitchFamily="2" charset="2"/>
              </a:rPr>
              <a:t>Access Level </a:t>
            </a:r>
            <a:r>
              <a:rPr lang="ko-KR" altLang="en-US" sz="1200" b="1" dirty="0" smtClean="0">
                <a:sym typeface="Wingdings" pitchFamily="2" charset="2"/>
              </a:rPr>
              <a:t>탭</a:t>
            </a:r>
            <a:r>
              <a:rPr lang="ko-KR" altLang="en-US" sz="1200" dirty="0" smtClean="0">
                <a:sym typeface="Wingdings" pitchFamily="2" charset="2"/>
              </a:rPr>
              <a:t> 클릭 </a:t>
            </a:r>
            <a:r>
              <a:rPr lang="en-US" altLang="ko-KR" sz="1200" dirty="0" smtClean="0">
                <a:sym typeface="Wingdings" pitchFamily="2" charset="2"/>
              </a:rPr>
              <a:t> </a:t>
            </a:r>
            <a:r>
              <a:rPr lang="ko-KR" altLang="en-US" sz="1200" dirty="0" smtClean="0">
                <a:sym typeface="Wingdings" pitchFamily="2" charset="2"/>
              </a:rPr>
              <a:t> </a:t>
            </a:r>
            <a:r>
              <a:rPr lang="en-US" altLang="ko-KR" sz="1200" dirty="0" smtClean="0">
                <a:sym typeface="Wingdings" pitchFamily="2" charset="2"/>
              </a:rPr>
              <a:t>Modify </a:t>
            </a:r>
            <a:r>
              <a:rPr lang="ko-KR" altLang="en-US" sz="1200" dirty="0" smtClean="0">
                <a:sym typeface="Wingdings" pitchFamily="2" charset="2"/>
              </a:rPr>
              <a:t>버튼 클릭</a:t>
            </a:r>
            <a:endParaRPr lang="en-US" altLang="ko-KR" sz="1200" dirty="0" smtClean="0">
              <a:sym typeface="Wingdings" pitchFamily="2" charset="2"/>
            </a:endParaRPr>
          </a:p>
        </p:txBody>
      </p:sp>
      <p:pic>
        <p:nvPicPr>
          <p:cNvPr id="2" name="Picture 2" descr="\\192.168.1.141\download\PPT\1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1285860"/>
            <a:ext cx="7286644" cy="4414845"/>
          </a:xfrm>
          <a:prstGeom prst="rect">
            <a:avLst/>
          </a:prstGeom>
          <a:noFill/>
        </p:spPr>
      </p:pic>
      <p:cxnSp>
        <p:nvCxnSpPr>
          <p:cNvPr id="14" name="직선 연결선 13"/>
          <p:cNvCxnSpPr/>
          <p:nvPr/>
        </p:nvCxnSpPr>
        <p:spPr>
          <a:xfrm>
            <a:off x="1285852" y="1142984"/>
            <a:ext cx="1071570" cy="158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1857356" y="1142984"/>
            <a:ext cx="928694" cy="85725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rot="5400000">
            <a:off x="1428728" y="2500306"/>
            <a:ext cx="3286148" cy="57150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3071802" y="1142984"/>
            <a:ext cx="1285884" cy="158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571472" y="428604"/>
            <a:ext cx="82868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dirty="0" smtClean="0"/>
              <a:t>2.1.2.  </a:t>
            </a:r>
            <a:r>
              <a:rPr lang="ko-KR" altLang="en-US" dirty="0" smtClean="0"/>
              <a:t>사용자 </a:t>
            </a:r>
            <a:r>
              <a:rPr lang="ko-KR" altLang="en-US" dirty="0" smtClean="0"/>
              <a:t>등록  </a:t>
            </a:r>
            <a:r>
              <a:rPr lang="en-US" altLang="ko-KR" sz="1300" dirty="0" smtClean="0"/>
              <a:t>3</a:t>
            </a:r>
            <a:r>
              <a:rPr lang="ko-KR" altLang="en-US" sz="1300" dirty="0" smtClean="0"/>
              <a:t>단계 중 </a:t>
            </a:r>
            <a:r>
              <a:rPr lang="en-US" altLang="ko-KR" sz="1300" b="1" dirty="0" smtClean="0"/>
              <a:t>3 </a:t>
            </a:r>
            <a:r>
              <a:rPr lang="ko-KR" altLang="en-US" sz="1300" b="1" dirty="0" smtClean="0"/>
              <a:t>단계 </a:t>
            </a:r>
            <a:r>
              <a:rPr lang="ko-KR" altLang="en-US" sz="1300" b="1" dirty="0" smtClean="0">
                <a:solidFill>
                  <a:srgbClr val="0070C0"/>
                </a:solidFill>
              </a:rPr>
              <a:t>카드 권한 </a:t>
            </a:r>
            <a:r>
              <a:rPr lang="en-US" altLang="ko-KR" sz="1300" b="1" dirty="0" smtClean="0">
                <a:solidFill>
                  <a:srgbClr val="0070C0"/>
                </a:solidFill>
              </a:rPr>
              <a:t>(Access Level)</a:t>
            </a:r>
            <a:r>
              <a:rPr lang="ko-KR" altLang="en-US" sz="1300" b="1" dirty="0" smtClean="0">
                <a:solidFill>
                  <a:srgbClr val="0070C0"/>
                </a:solidFill>
              </a:rPr>
              <a:t> 정보 입력 계속</a:t>
            </a:r>
            <a:endParaRPr lang="en-US" altLang="ko-KR" sz="1300" b="1" dirty="0" smtClean="0">
              <a:solidFill>
                <a:srgbClr val="0070C0"/>
              </a:solidFill>
            </a:endParaRPr>
          </a:p>
          <a:p>
            <a:pPr marL="342900" indent="-342900"/>
            <a:endParaRPr lang="en-US" altLang="ko-KR" sz="1200" dirty="0" smtClean="0"/>
          </a:p>
          <a:p>
            <a:pPr marL="342900" indent="-342900"/>
            <a:r>
              <a:rPr lang="en-US" altLang="ko-KR" sz="1200" b="1" dirty="0" smtClean="0">
                <a:sym typeface="Wingdings" pitchFamily="2" charset="2"/>
              </a:rPr>
              <a:t>            </a:t>
            </a:r>
            <a:r>
              <a:rPr lang="ko-KR" altLang="en-US" sz="1200" b="1" dirty="0" smtClean="0">
                <a:sym typeface="Wingdings" pitchFamily="2" charset="2"/>
              </a:rPr>
              <a:t>원하는 출입등급 </a:t>
            </a:r>
            <a:r>
              <a:rPr lang="en-US" altLang="ko-KR" sz="1200" b="1" dirty="0" smtClean="0">
                <a:solidFill>
                  <a:srgbClr val="FF0000"/>
                </a:solidFill>
                <a:sym typeface="Wingdings" pitchFamily="2" charset="2"/>
              </a:rPr>
              <a:t>V </a:t>
            </a:r>
            <a:r>
              <a:rPr lang="ko-KR" altLang="en-US" sz="1200" b="1" dirty="0" smtClean="0">
                <a:solidFill>
                  <a:srgbClr val="FF0000"/>
                </a:solidFill>
                <a:sym typeface="Wingdings" pitchFamily="2" charset="2"/>
              </a:rPr>
              <a:t>체크</a:t>
            </a:r>
            <a:r>
              <a:rPr lang="en-US" altLang="ko-KR" sz="1200" b="1" dirty="0" smtClean="0">
                <a:sym typeface="Wingdings" pitchFamily="2" charset="2"/>
              </a:rPr>
              <a:t>,   </a:t>
            </a:r>
            <a:r>
              <a:rPr lang="ko-KR" altLang="en-US" sz="1200" b="1" dirty="0" smtClean="0">
                <a:solidFill>
                  <a:srgbClr val="FF0000"/>
                </a:solidFill>
                <a:sym typeface="Wingdings" pitchFamily="2" charset="2"/>
              </a:rPr>
              <a:t>복수 선택 </a:t>
            </a:r>
            <a:r>
              <a:rPr lang="ko-KR" altLang="en-US" sz="1200" b="1" dirty="0" smtClean="0">
                <a:sym typeface="Wingdings" pitchFamily="2" charset="2"/>
              </a:rPr>
              <a:t>가능     </a:t>
            </a:r>
            <a:r>
              <a:rPr lang="en-US" altLang="ko-KR" sz="1200" b="1" dirty="0" smtClean="0">
                <a:sym typeface="Wingdings" pitchFamily="2" charset="2"/>
              </a:rPr>
              <a:t>EX.   (</a:t>
            </a:r>
            <a:r>
              <a:rPr lang="ko-KR" altLang="en-US" sz="1200" b="1" dirty="0" smtClean="0">
                <a:sym typeface="Wingdings" pitchFamily="2" charset="2"/>
              </a:rPr>
              <a:t>출입등급</a:t>
            </a:r>
            <a:r>
              <a:rPr lang="en-US" altLang="ko-KR" sz="1200" b="1" dirty="0" smtClean="0">
                <a:sym typeface="Wingdings" pitchFamily="2" charset="2"/>
              </a:rPr>
              <a:t>30  &amp;  </a:t>
            </a:r>
            <a:r>
              <a:rPr lang="ko-KR" altLang="en-US" sz="1200" b="1" dirty="0" smtClean="0">
                <a:sym typeface="Wingdings" pitchFamily="2" charset="2"/>
              </a:rPr>
              <a:t>출입등급 </a:t>
            </a:r>
            <a:r>
              <a:rPr lang="en-US" altLang="ko-KR" sz="1200" b="1" dirty="0" smtClean="0">
                <a:sym typeface="Wingdings" pitchFamily="2" charset="2"/>
              </a:rPr>
              <a:t>10  &amp; </a:t>
            </a:r>
            <a:r>
              <a:rPr lang="ko-KR" altLang="en-US" sz="1200" b="1" dirty="0" err="1" smtClean="0">
                <a:sym typeface="Wingdings" pitchFamily="2" charset="2"/>
              </a:rPr>
              <a:t>직통로</a:t>
            </a:r>
            <a:r>
              <a:rPr lang="en-US" altLang="ko-KR" sz="1200" b="1" dirty="0" smtClean="0">
                <a:sym typeface="Wingdings" pitchFamily="2" charset="2"/>
              </a:rPr>
              <a:t>)</a:t>
            </a:r>
            <a:endParaRPr lang="en-US" altLang="ko-KR" sz="1200" dirty="0" smtClean="0">
              <a:sym typeface="Wingdings" pitchFamily="2" charset="2"/>
            </a:endParaRPr>
          </a:p>
        </p:txBody>
      </p:sp>
      <p:pic>
        <p:nvPicPr>
          <p:cNvPr id="6146" name="Picture 2" descr="\\192.168.1.141\download\PPT\1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1214422"/>
            <a:ext cx="7643866" cy="4643470"/>
          </a:xfrm>
          <a:prstGeom prst="rect">
            <a:avLst/>
          </a:prstGeom>
          <a:noFill/>
        </p:spPr>
      </p:pic>
      <p:pic>
        <p:nvPicPr>
          <p:cNvPr id="14" name="Picture 4" descr="C:\Users\Administrator\Desktop\그림\mouse5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728" y="2857496"/>
            <a:ext cx="952500" cy="952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571472" y="428604"/>
            <a:ext cx="82868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dirty="0" smtClean="0"/>
              <a:t>2.4.1.  </a:t>
            </a:r>
            <a:r>
              <a:rPr lang="ko-KR" altLang="en-US" dirty="0" smtClean="0"/>
              <a:t>사용자 </a:t>
            </a:r>
            <a:r>
              <a:rPr lang="ko-KR" altLang="en-US" dirty="0" smtClean="0"/>
              <a:t>삭제</a:t>
            </a:r>
            <a:endParaRPr lang="en-US" altLang="ko-KR" sz="1300" dirty="0" smtClean="0"/>
          </a:p>
          <a:p>
            <a:pPr marL="342900" indent="-342900"/>
            <a:endParaRPr lang="en-US" altLang="ko-KR" sz="1200" dirty="0" smtClean="0"/>
          </a:p>
          <a:p>
            <a:pPr marL="342900" indent="-342900"/>
            <a:r>
              <a:rPr lang="en-US" altLang="ko-KR" sz="1200" b="1" dirty="0" smtClean="0">
                <a:sym typeface="Wingdings" pitchFamily="2" charset="2"/>
              </a:rPr>
              <a:t>            </a:t>
            </a:r>
            <a:r>
              <a:rPr lang="en-US" altLang="ko-KR" sz="1200" b="1" dirty="0" smtClean="0">
                <a:sym typeface="Wingdings" pitchFamily="2" charset="2"/>
              </a:rPr>
              <a:t>Delete </a:t>
            </a:r>
            <a:r>
              <a:rPr lang="ko-KR" altLang="en-US" sz="1200" dirty="0" smtClean="0">
                <a:sym typeface="Wingdings" pitchFamily="2" charset="2"/>
              </a:rPr>
              <a:t>버튼 클릭 </a:t>
            </a:r>
            <a:r>
              <a:rPr lang="en-US" altLang="ko-KR" sz="1200" dirty="0" smtClean="0">
                <a:sym typeface="Wingdings" pitchFamily="2" charset="2"/>
              </a:rPr>
              <a:t> OK </a:t>
            </a:r>
            <a:r>
              <a:rPr lang="ko-KR" altLang="en-US" sz="1200" dirty="0" smtClean="0">
                <a:sym typeface="Wingdings" pitchFamily="2" charset="2"/>
              </a:rPr>
              <a:t>버튼 활성화 </a:t>
            </a:r>
            <a:r>
              <a:rPr lang="en-US" altLang="ko-KR" sz="1200" dirty="0" smtClean="0">
                <a:sym typeface="Wingdings" pitchFamily="2" charset="2"/>
              </a:rPr>
              <a:t> OK </a:t>
            </a:r>
            <a:r>
              <a:rPr lang="ko-KR" altLang="en-US" sz="1200" dirty="0" smtClean="0">
                <a:sym typeface="Wingdings" pitchFamily="2" charset="2"/>
              </a:rPr>
              <a:t>버튼 클릭   </a:t>
            </a:r>
            <a:r>
              <a:rPr lang="en-US" altLang="ko-KR" sz="1200" dirty="0" smtClean="0">
                <a:sym typeface="Wingdings" pitchFamily="2" charset="2"/>
              </a:rPr>
              <a:t>(</a:t>
            </a:r>
            <a:r>
              <a:rPr lang="ko-KR" altLang="en-US" sz="1200" dirty="0" smtClean="0">
                <a:solidFill>
                  <a:srgbClr val="FF0000"/>
                </a:solidFill>
                <a:sym typeface="Wingdings" pitchFamily="2" charset="2"/>
              </a:rPr>
              <a:t>카드를 삭제하면  카드 출입이력 확인 불가능</a:t>
            </a:r>
            <a:r>
              <a:rPr lang="en-US" altLang="ko-KR" sz="1200" dirty="0" smtClean="0">
                <a:sym typeface="Wingdings" pitchFamily="2" charset="2"/>
              </a:rPr>
              <a:t>)</a:t>
            </a:r>
            <a:endParaRPr lang="en-US" altLang="ko-KR" sz="1200" dirty="0" smtClean="0">
              <a:sym typeface="Wingdings" pitchFamily="2" charset="2"/>
            </a:endParaRPr>
          </a:p>
          <a:p>
            <a:pPr marL="342900" indent="-342900"/>
            <a:r>
              <a:rPr lang="en-US" altLang="ko-KR" sz="1200" dirty="0" smtClean="0">
                <a:sym typeface="Wingdings" pitchFamily="2" charset="2"/>
              </a:rPr>
              <a:t>           </a:t>
            </a:r>
          </a:p>
        </p:txBody>
      </p:sp>
      <p:pic>
        <p:nvPicPr>
          <p:cNvPr id="7170" name="Picture 2" descr="\\192.168.1.141\download\PPT\1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1428736"/>
            <a:ext cx="7000924" cy="4357718"/>
          </a:xfrm>
          <a:prstGeom prst="rect">
            <a:avLst/>
          </a:prstGeom>
          <a:noFill/>
        </p:spPr>
      </p:pic>
      <p:cxnSp>
        <p:nvCxnSpPr>
          <p:cNvPr id="11" name="직선 화살표 연결선 10"/>
          <p:cNvCxnSpPr/>
          <p:nvPr/>
        </p:nvCxnSpPr>
        <p:spPr>
          <a:xfrm rot="16200000" flipH="1">
            <a:off x="678629" y="2035959"/>
            <a:ext cx="3286148" cy="150019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1" name="Picture 3" descr="\\192.168.1.141\download\PPT\15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14744" y="2143116"/>
            <a:ext cx="5072098" cy="4143386"/>
          </a:xfrm>
          <a:prstGeom prst="rect">
            <a:avLst/>
          </a:prstGeom>
          <a:noFill/>
        </p:spPr>
      </p:pic>
      <p:cxnSp>
        <p:nvCxnSpPr>
          <p:cNvPr id="15" name="직선 화살표 연결선 14"/>
          <p:cNvCxnSpPr/>
          <p:nvPr/>
        </p:nvCxnSpPr>
        <p:spPr>
          <a:xfrm rot="5400000">
            <a:off x="1858150" y="3571876"/>
            <a:ext cx="4856990" cy="79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285852" y="1142984"/>
            <a:ext cx="1214446" cy="158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4071934" y="1142984"/>
            <a:ext cx="1000132" cy="158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28992" y="3357562"/>
            <a:ext cx="22145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감사합니다</a:t>
            </a:r>
            <a:endParaRPr lang="ko-KR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1472" y="428605"/>
            <a:ext cx="78581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dirty="0" smtClean="0"/>
              <a:t>0.   System Administration </a:t>
            </a:r>
            <a:r>
              <a:rPr lang="ko-KR" altLang="en-US" dirty="0" smtClean="0"/>
              <a:t>실행</a:t>
            </a:r>
            <a:endParaRPr lang="en-US" altLang="ko-KR" dirty="0" smtClean="0"/>
          </a:p>
          <a:p>
            <a:pPr marL="342900" indent="-342900"/>
            <a:endParaRPr lang="en-US" altLang="ko-KR" sz="1400" dirty="0" smtClean="0"/>
          </a:p>
          <a:p>
            <a:pPr marL="342900" indent="-342900"/>
            <a:r>
              <a:rPr lang="en-US" altLang="ko-KR" sz="1600" dirty="0"/>
              <a:t> </a:t>
            </a:r>
            <a:r>
              <a:rPr lang="en-US" altLang="ko-KR" sz="1600" dirty="0" smtClean="0"/>
              <a:t>     </a:t>
            </a:r>
            <a:r>
              <a:rPr lang="ko-KR" altLang="en-US" sz="1600" dirty="0" smtClean="0"/>
              <a:t>시작버튼 </a:t>
            </a:r>
            <a:r>
              <a:rPr lang="en-US" altLang="ko-KR" sz="1600" dirty="0" smtClean="0">
                <a:sym typeface="Wingdings" pitchFamily="2" charset="2"/>
              </a:rPr>
              <a:t> </a:t>
            </a:r>
            <a:r>
              <a:rPr lang="ko-KR" altLang="en-US" sz="1600" dirty="0" smtClean="0">
                <a:sym typeface="Wingdings" pitchFamily="2" charset="2"/>
              </a:rPr>
              <a:t>모든 프로그램 </a:t>
            </a:r>
            <a:r>
              <a:rPr lang="en-US" altLang="ko-KR" sz="1600" dirty="0" smtClean="0">
                <a:sym typeface="Wingdings" pitchFamily="2" charset="2"/>
              </a:rPr>
              <a:t> OnGruard2013  System Administration </a:t>
            </a:r>
            <a:r>
              <a:rPr lang="ko-KR" altLang="en-US" sz="1600" dirty="0" smtClean="0">
                <a:sym typeface="Wingdings" pitchFamily="2" charset="2"/>
              </a:rPr>
              <a:t>클릭</a:t>
            </a:r>
            <a:endParaRPr lang="ko-KR" altLang="en-US" sz="1500" dirty="0"/>
          </a:p>
        </p:txBody>
      </p:sp>
      <p:pic>
        <p:nvPicPr>
          <p:cNvPr id="13" name="Picture 3" descr="G:\tmp_0131\IMG02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000428" y="642918"/>
            <a:ext cx="1285884" cy="1428760"/>
          </a:xfrm>
          <a:prstGeom prst="rect">
            <a:avLst/>
          </a:prstGeom>
          <a:noFill/>
        </p:spPr>
      </p:pic>
      <p:cxnSp>
        <p:nvCxnSpPr>
          <p:cNvPr id="15" name="직선 화살표 연결선 14"/>
          <p:cNvCxnSpPr/>
          <p:nvPr/>
        </p:nvCxnSpPr>
        <p:spPr>
          <a:xfrm rot="10800000" flipV="1">
            <a:off x="9644098" y="1643050"/>
            <a:ext cx="714380" cy="571504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3" descr="G:\tmp_0131\IMG027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2143172" y="2143116"/>
            <a:ext cx="1214446" cy="1428760"/>
          </a:xfrm>
          <a:prstGeom prst="rect">
            <a:avLst/>
          </a:prstGeom>
          <a:noFill/>
        </p:spPr>
      </p:pic>
      <p:cxnSp>
        <p:nvCxnSpPr>
          <p:cNvPr id="17" name="직선 화살표 연결선 16"/>
          <p:cNvCxnSpPr>
            <a:stCxn id="16" idx="2"/>
          </p:cNvCxnSpPr>
          <p:nvPr/>
        </p:nvCxnSpPr>
        <p:spPr>
          <a:xfrm rot="16200000" flipH="1">
            <a:off x="-1268057" y="3303983"/>
            <a:ext cx="714380" cy="1250165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-2214610" y="4214818"/>
            <a:ext cx="571504" cy="133352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Picture 2" descr="\\192.168.1.141\download\PPT\1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0405" y="1571612"/>
            <a:ext cx="8326437" cy="4914913"/>
          </a:xfrm>
          <a:prstGeom prst="rect">
            <a:avLst/>
          </a:prstGeom>
          <a:noFill/>
        </p:spPr>
      </p:pic>
      <p:sp>
        <p:nvSpPr>
          <p:cNvPr id="12" name="순서도: 연결자 11"/>
          <p:cNvSpPr/>
          <p:nvPr/>
        </p:nvSpPr>
        <p:spPr>
          <a:xfrm>
            <a:off x="428596" y="6143644"/>
            <a:ext cx="571504" cy="357190"/>
          </a:xfrm>
          <a:prstGeom prst="flowChartConnector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순서도: 연결자 10"/>
          <p:cNvSpPr/>
          <p:nvPr/>
        </p:nvSpPr>
        <p:spPr>
          <a:xfrm>
            <a:off x="-2857552" y="4857760"/>
            <a:ext cx="2214578" cy="857256"/>
          </a:xfrm>
          <a:prstGeom prst="flowChartConnector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Picture 4" descr="C:\Users\Administrator\Desktop\그림\mouse5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571604" y="4429132"/>
            <a:ext cx="952500" cy="952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4348" y="428605"/>
            <a:ext cx="80010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dirty="0" smtClean="0"/>
              <a:t>1.1.  </a:t>
            </a:r>
            <a:r>
              <a:rPr lang="ko-KR" altLang="en-US" dirty="0" smtClean="0"/>
              <a:t>로그인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 </a:t>
            </a:r>
          </a:p>
          <a:p>
            <a:r>
              <a:rPr lang="en-US" altLang="ko-KR" sz="1600" dirty="0" smtClean="0"/>
              <a:t>        ID     :  BOAN123</a:t>
            </a:r>
          </a:p>
          <a:p>
            <a:r>
              <a:rPr lang="en-US" altLang="ko-KR" sz="1600" dirty="0" smtClean="0"/>
              <a:t>        PASS : 12313</a:t>
            </a:r>
            <a:endParaRPr lang="ko-KR" altLang="en-US" sz="1500" dirty="0"/>
          </a:p>
        </p:txBody>
      </p:sp>
      <p:pic>
        <p:nvPicPr>
          <p:cNvPr id="2050" name="Picture 2" descr="\\192.168.1.141\download\PPT\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571612"/>
            <a:ext cx="8001055" cy="4429156"/>
          </a:xfrm>
          <a:prstGeom prst="rect">
            <a:avLst/>
          </a:prstGeom>
          <a:noFill/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71736" y="2714620"/>
            <a:ext cx="4357718" cy="1643074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3786182" y="3643314"/>
            <a:ext cx="1928826" cy="1428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786182" y="3857628"/>
            <a:ext cx="1928826" cy="1428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71472" y="428604"/>
            <a:ext cx="800105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dirty="0" smtClean="0"/>
              <a:t>1.2.  </a:t>
            </a:r>
            <a:r>
              <a:rPr lang="ko-KR" altLang="en-US" dirty="0" smtClean="0"/>
              <a:t>로그인 패스워드 수정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 </a:t>
            </a:r>
            <a:endParaRPr lang="en-US" altLang="ko-KR" sz="1400" dirty="0" smtClean="0"/>
          </a:p>
          <a:p>
            <a:pPr marL="342900" indent="-342900"/>
            <a:r>
              <a:rPr lang="en-US" altLang="ko-KR" sz="1600" dirty="0" smtClean="0"/>
              <a:t>       Application</a:t>
            </a:r>
            <a:r>
              <a:rPr lang="ko-KR" altLang="en-US" sz="1600" dirty="0" smtClean="0"/>
              <a:t> </a:t>
            </a:r>
            <a:r>
              <a:rPr lang="en-US" altLang="ko-KR" sz="1600" dirty="0" smtClean="0">
                <a:sym typeface="Wingdings" pitchFamily="2" charset="2"/>
              </a:rPr>
              <a:t> Change Password </a:t>
            </a:r>
            <a:r>
              <a:rPr lang="ko-KR" altLang="en-US" sz="1600" dirty="0" smtClean="0">
                <a:sym typeface="Wingdings" pitchFamily="2" charset="2"/>
              </a:rPr>
              <a:t>클릭 </a:t>
            </a:r>
            <a:r>
              <a:rPr lang="en-US" altLang="ko-KR" sz="1600" dirty="0" smtClean="0">
                <a:sym typeface="Wingdings" pitchFamily="2" charset="2"/>
              </a:rPr>
              <a:t> </a:t>
            </a:r>
            <a:r>
              <a:rPr lang="ko-KR" altLang="en-US" sz="1600" dirty="0" err="1" smtClean="0">
                <a:sym typeface="Wingdings" pitchFamily="2" charset="2"/>
              </a:rPr>
              <a:t>구암호</a:t>
            </a:r>
            <a:r>
              <a:rPr lang="ko-KR" altLang="en-US" sz="1600" dirty="0" smtClean="0">
                <a:sym typeface="Wingdings" pitchFamily="2" charset="2"/>
              </a:rPr>
              <a:t> </a:t>
            </a:r>
            <a:r>
              <a:rPr lang="en-US" altLang="ko-KR" sz="1600" dirty="0" smtClean="0">
                <a:sym typeface="Wingdings" pitchFamily="2" charset="2"/>
              </a:rPr>
              <a:t>/ </a:t>
            </a:r>
            <a:r>
              <a:rPr lang="ko-KR" altLang="en-US" sz="1600" dirty="0" err="1" smtClean="0">
                <a:sym typeface="Wingdings" pitchFamily="2" charset="2"/>
              </a:rPr>
              <a:t>새암호</a:t>
            </a:r>
            <a:r>
              <a:rPr lang="ko-KR" altLang="en-US" sz="1600" dirty="0" smtClean="0">
                <a:sym typeface="Wingdings" pitchFamily="2" charset="2"/>
              </a:rPr>
              <a:t> </a:t>
            </a:r>
            <a:r>
              <a:rPr lang="en-US" altLang="ko-KR" sz="1600" dirty="0" smtClean="0">
                <a:sym typeface="Wingdings" pitchFamily="2" charset="2"/>
              </a:rPr>
              <a:t>/ </a:t>
            </a:r>
            <a:r>
              <a:rPr lang="ko-KR" altLang="en-US" sz="1600" dirty="0" err="1" smtClean="0">
                <a:sym typeface="Wingdings" pitchFamily="2" charset="2"/>
              </a:rPr>
              <a:t>새암호확인</a:t>
            </a:r>
            <a:r>
              <a:rPr lang="ko-KR" altLang="en-US" sz="1600" dirty="0" smtClean="0">
                <a:sym typeface="Wingdings" pitchFamily="2" charset="2"/>
              </a:rPr>
              <a:t> </a:t>
            </a:r>
            <a:r>
              <a:rPr lang="ko-KR" altLang="en-US" sz="1600" dirty="0" err="1" smtClean="0">
                <a:sym typeface="Wingdings" pitchFamily="2" charset="2"/>
              </a:rPr>
              <a:t>입력후</a:t>
            </a:r>
            <a:endParaRPr lang="en-US" altLang="ko-KR" sz="1600" dirty="0" smtClean="0">
              <a:sym typeface="Wingdings" pitchFamily="2" charset="2"/>
            </a:endParaRPr>
          </a:p>
          <a:p>
            <a:pPr marL="342900" indent="-342900"/>
            <a:r>
              <a:rPr lang="en-US" altLang="ko-KR" sz="1600" dirty="0" smtClean="0">
                <a:sym typeface="Wingdings" pitchFamily="2" charset="2"/>
              </a:rPr>
              <a:t>       OK </a:t>
            </a:r>
            <a:r>
              <a:rPr lang="ko-KR" altLang="en-US" sz="1600" dirty="0" smtClean="0">
                <a:sym typeface="Wingdings" pitchFamily="2" charset="2"/>
              </a:rPr>
              <a:t>클릭</a:t>
            </a:r>
            <a:endParaRPr lang="ko-KR" altLang="en-US" dirty="0"/>
          </a:p>
        </p:txBody>
      </p:sp>
      <p:pic>
        <p:nvPicPr>
          <p:cNvPr id="3074" name="Picture 2" descr="\\192.168.1.141\download\PPT\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585899"/>
            <a:ext cx="8001056" cy="4629183"/>
          </a:xfrm>
          <a:prstGeom prst="rect">
            <a:avLst/>
          </a:prstGeom>
          <a:noFill/>
        </p:spPr>
      </p:pic>
      <p:pic>
        <p:nvPicPr>
          <p:cNvPr id="3075" name="Picture 3" descr="\\192.168.1.141\download\PPT\4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488" y="3000372"/>
            <a:ext cx="3429024" cy="1785950"/>
          </a:xfrm>
          <a:prstGeom prst="rect">
            <a:avLst/>
          </a:prstGeom>
          <a:noFill/>
        </p:spPr>
      </p:pic>
      <p:pic>
        <p:nvPicPr>
          <p:cNvPr id="12" name="Picture 4" descr="C:\Users\Administrator\Desktop\그림\mouse5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00628" y="4429132"/>
            <a:ext cx="952500" cy="952500"/>
          </a:xfrm>
          <a:prstGeom prst="rect">
            <a:avLst/>
          </a:prstGeom>
          <a:noFill/>
        </p:spPr>
      </p:pic>
      <p:sp>
        <p:nvSpPr>
          <p:cNvPr id="13" name="직사각형 12"/>
          <p:cNvSpPr/>
          <p:nvPr/>
        </p:nvSpPr>
        <p:spPr>
          <a:xfrm>
            <a:off x="3786182" y="3643314"/>
            <a:ext cx="1571636" cy="5000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\\192.168.1.141\download\PPT\5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571612"/>
            <a:ext cx="7858180" cy="4643470"/>
          </a:xfrm>
          <a:prstGeom prst="rect">
            <a:avLst/>
          </a:prstGeom>
          <a:noFill/>
        </p:spPr>
      </p:pic>
      <p:pic>
        <p:nvPicPr>
          <p:cNvPr id="4099" name="Picture 3" descr="\\192.168.1.141\download\PPT\6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90805" y="2357430"/>
            <a:ext cx="6296037" cy="4071966"/>
          </a:xfrm>
          <a:prstGeom prst="rect">
            <a:avLst/>
          </a:prstGeom>
          <a:noFill/>
        </p:spPr>
      </p:pic>
      <p:pic>
        <p:nvPicPr>
          <p:cNvPr id="11" name="Picture 4" descr="C:\Users\Administrator\Desktop\그림\mouse5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85918" y="1714488"/>
            <a:ext cx="952500" cy="952500"/>
          </a:xfrm>
          <a:prstGeom prst="rect">
            <a:avLst/>
          </a:prstGeom>
          <a:noFill/>
        </p:spPr>
      </p:pic>
      <p:sp>
        <p:nvSpPr>
          <p:cNvPr id="12" name="순서도: 연결자 11"/>
          <p:cNvSpPr/>
          <p:nvPr/>
        </p:nvSpPr>
        <p:spPr>
          <a:xfrm>
            <a:off x="3500430" y="2500306"/>
            <a:ext cx="428628" cy="428628"/>
          </a:xfrm>
          <a:prstGeom prst="flowChartConnector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71472" y="428604"/>
            <a:ext cx="828680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dirty="0" smtClean="0"/>
              <a:t>2.1.0. </a:t>
            </a:r>
            <a:r>
              <a:rPr lang="ko-KR" altLang="en-US" dirty="0" smtClean="0"/>
              <a:t>사용자 </a:t>
            </a:r>
            <a:r>
              <a:rPr lang="ko-KR" altLang="en-US" dirty="0" smtClean="0"/>
              <a:t>및 카드 관리 메뉴</a:t>
            </a:r>
            <a:endParaRPr lang="en-US" altLang="ko-KR" dirty="0" smtClean="0"/>
          </a:p>
          <a:p>
            <a:pPr marL="342900" indent="-342900"/>
            <a:endParaRPr lang="en-US" altLang="ko-KR" sz="1400" dirty="0" smtClean="0"/>
          </a:p>
          <a:p>
            <a:pPr marL="342900" indent="-342900"/>
            <a:r>
              <a:rPr lang="en-US" altLang="ko-KR" sz="1400" dirty="0" smtClean="0"/>
              <a:t>       </a:t>
            </a:r>
            <a:r>
              <a:rPr lang="en-US" altLang="ko-KR" sz="1600" dirty="0" smtClean="0"/>
              <a:t> </a:t>
            </a:r>
            <a:r>
              <a:rPr lang="en-US" altLang="ko-KR" sz="1600" dirty="0" smtClean="0"/>
              <a:t> Administration </a:t>
            </a:r>
            <a:r>
              <a:rPr lang="en-US" altLang="ko-KR" sz="1600" b="1" dirty="0" smtClean="0">
                <a:solidFill>
                  <a:srgbClr val="FF0000"/>
                </a:solidFill>
                <a:sym typeface="Wingdings" pitchFamily="2" charset="2"/>
              </a:rPr>
              <a:t> Cardholders </a:t>
            </a:r>
            <a:r>
              <a:rPr lang="ko-KR" altLang="en-US" sz="1600" b="1" dirty="0" smtClean="0">
                <a:solidFill>
                  <a:srgbClr val="FF0000"/>
                </a:solidFill>
                <a:sym typeface="Wingdings" pitchFamily="2" charset="2"/>
              </a:rPr>
              <a:t>메뉴 </a:t>
            </a:r>
            <a:r>
              <a:rPr lang="ko-KR" altLang="en-US" sz="1600" dirty="0" smtClean="0">
                <a:sym typeface="Wingdings" pitchFamily="2" charset="2"/>
              </a:rPr>
              <a:t>혹은 </a:t>
            </a:r>
            <a:r>
              <a:rPr lang="ko-KR" altLang="en-US" sz="1600" dirty="0" err="1" smtClean="0"/>
              <a:t>상단툴바에서</a:t>
            </a:r>
            <a:r>
              <a:rPr lang="ko-KR" altLang="en-US" sz="1600" dirty="0" smtClean="0"/>
              <a:t>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Cardholder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아이콘 </a:t>
            </a:r>
            <a:r>
              <a:rPr lang="ko-KR" altLang="en-US" sz="1600" dirty="0" smtClean="0"/>
              <a:t>클릭</a:t>
            </a:r>
            <a:r>
              <a:rPr lang="en-US" altLang="ko-KR" dirty="0" smtClean="0"/>
              <a:t>      </a:t>
            </a:r>
            <a:endParaRPr lang="ko-KR" altLang="en-US" dirty="0"/>
          </a:p>
        </p:txBody>
      </p:sp>
      <p:cxnSp>
        <p:nvCxnSpPr>
          <p:cNvPr id="17" name="직선 화살표 연결선 16"/>
          <p:cNvCxnSpPr/>
          <p:nvPr/>
        </p:nvCxnSpPr>
        <p:spPr>
          <a:xfrm rot="10800000" flipV="1">
            <a:off x="3857620" y="1214422"/>
            <a:ext cx="2928958" cy="142876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1472" y="428604"/>
            <a:ext cx="82868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dirty="0" smtClean="0"/>
              <a:t>2.2.1.  </a:t>
            </a:r>
            <a:r>
              <a:rPr lang="ko-KR" altLang="en-US" dirty="0" smtClean="0"/>
              <a:t>사용자 </a:t>
            </a:r>
            <a:r>
              <a:rPr lang="ko-KR" altLang="en-US" dirty="0" smtClean="0"/>
              <a:t>조회</a:t>
            </a:r>
            <a:endParaRPr lang="en-US" altLang="ko-KR" sz="1300" b="1" dirty="0" smtClean="0">
              <a:solidFill>
                <a:srgbClr val="0070C0"/>
              </a:solidFill>
            </a:endParaRPr>
          </a:p>
          <a:p>
            <a:pPr marL="342900" indent="-342900"/>
            <a:endParaRPr lang="en-US" altLang="ko-KR" sz="1200" dirty="0" smtClean="0"/>
          </a:p>
          <a:p>
            <a:pPr marL="342900" indent="-342900"/>
            <a:r>
              <a:rPr lang="en-US" altLang="ko-KR" sz="1200" dirty="0" smtClean="0"/>
              <a:t>        </a:t>
            </a:r>
            <a:r>
              <a:rPr lang="en-US" altLang="ko-KR" sz="1200" dirty="0" smtClean="0"/>
              <a:t>    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S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earch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버튼 클릭</a:t>
            </a:r>
            <a:r>
              <a:rPr lang="en-US" altLang="ko-KR" sz="1200" dirty="0" smtClean="0"/>
              <a:t> </a:t>
            </a:r>
            <a:r>
              <a:rPr lang="en-US" altLang="ko-KR" sz="1200" dirty="0" smtClean="0">
                <a:sym typeface="Wingdings" pitchFamily="2" charset="2"/>
              </a:rPr>
              <a:t> </a:t>
            </a:r>
            <a:r>
              <a:rPr lang="en-US" altLang="ko-KR" sz="1200" b="1" dirty="0" smtClean="0">
                <a:sym typeface="Wingdings" pitchFamily="2" charset="2"/>
              </a:rPr>
              <a:t>OK </a:t>
            </a:r>
            <a:r>
              <a:rPr lang="ko-KR" altLang="en-US" sz="1200" b="1" dirty="0" smtClean="0">
                <a:sym typeface="Wingdings" pitchFamily="2" charset="2"/>
              </a:rPr>
              <a:t>버튼으로 바뀌면서 </a:t>
            </a:r>
            <a:r>
              <a:rPr lang="ko-KR" altLang="en-US" sz="1200" b="1" dirty="0" err="1" smtClean="0">
                <a:sym typeface="Wingdings" pitchFamily="2" charset="2"/>
              </a:rPr>
              <a:t>입력창이</a:t>
            </a:r>
            <a:r>
              <a:rPr lang="ko-KR" altLang="en-US" sz="1200" b="1" dirty="0" smtClean="0">
                <a:sym typeface="Wingdings" pitchFamily="2" charset="2"/>
              </a:rPr>
              <a:t> 활성화 </a:t>
            </a:r>
            <a:r>
              <a:rPr lang="ko-KR" altLang="en-US" sz="1200" dirty="0" smtClean="0">
                <a:sym typeface="Wingdings" pitchFamily="2" charset="2"/>
              </a:rPr>
              <a:t>됨</a:t>
            </a:r>
            <a:endParaRPr lang="en-US" altLang="ko-KR" sz="1200" dirty="0" smtClean="0">
              <a:sym typeface="Wingdings" pitchFamily="2" charset="2"/>
            </a:endParaRPr>
          </a:p>
        </p:txBody>
      </p:sp>
      <p:pic>
        <p:nvPicPr>
          <p:cNvPr id="1026" name="Picture 2" descr="\\192.168.1.141\download\PPT\8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66" y="1500175"/>
            <a:ext cx="7929586" cy="4500593"/>
          </a:xfrm>
          <a:prstGeom prst="rect">
            <a:avLst/>
          </a:prstGeom>
          <a:noFill/>
        </p:spPr>
      </p:pic>
      <p:pic>
        <p:nvPicPr>
          <p:cNvPr id="1027" name="Picture 3" descr="\\192.168.1.141\download\PPT\9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85918" y="2285992"/>
            <a:ext cx="7072362" cy="4214842"/>
          </a:xfrm>
          <a:prstGeom prst="rect">
            <a:avLst/>
          </a:prstGeom>
          <a:noFill/>
        </p:spPr>
      </p:pic>
      <p:cxnSp>
        <p:nvCxnSpPr>
          <p:cNvPr id="7" name="직선 화살표 연결선 6"/>
          <p:cNvCxnSpPr/>
          <p:nvPr/>
        </p:nvCxnSpPr>
        <p:spPr>
          <a:xfrm rot="5400000">
            <a:off x="-392941" y="2464587"/>
            <a:ext cx="3500462" cy="85725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rot="5400000">
            <a:off x="3464711" y="1607331"/>
            <a:ext cx="1214446" cy="28575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928926" y="1142984"/>
            <a:ext cx="2928958" cy="158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순서도: 연결자 12"/>
          <p:cNvSpPr/>
          <p:nvPr/>
        </p:nvSpPr>
        <p:spPr>
          <a:xfrm>
            <a:off x="1714480" y="5143512"/>
            <a:ext cx="785818" cy="357190"/>
          </a:xfrm>
          <a:prstGeom prst="flowChartConnector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1357290" y="1142984"/>
            <a:ext cx="1214446" cy="158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1472" y="428604"/>
            <a:ext cx="82868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dirty="0" smtClean="0"/>
              <a:t>2.2.1.  </a:t>
            </a:r>
            <a:r>
              <a:rPr lang="ko-KR" altLang="en-US" dirty="0" smtClean="0"/>
              <a:t>사용자 </a:t>
            </a:r>
            <a:r>
              <a:rPr lang="ko-KR" altLang="en-US" dirty="0" smtClean="0"/>
              <a:t>조회 </a:t>
            </a:r>
            <a:r>
              <a:rPr lang="ko-KR" altLang="en-US" sz="1200" b="1" dirty="0" smtClean="0"/>
              <a:t>계속</a:t>
            </a:r>
            <a:endParaRPr lang="en-US" altLang="ko-KR" sz="1200" b="1" dirty="0" smtClean="0">
              <a:solidFill>
                <a:srgbClr val="0070C0"/>
              </a:solidFill>
            </a:endParaRPr>
          </a:p>
          <a:p>
            <a:pPr marL="342900" indent="-342900"/>
            <a:endParaRPr lang="en-US" altLang="ko-KR" sz="1200" dirty="0" smtClean="0"/>
          </a:p>
          <a:p>
            <a:pPr marL="342900" indent="-342900"/>
            <a:r>
              <a:rPr lang="en-US" altLang="ko-KR" sz="1200" dirty="0" smtClean="0"/>
              <a:t>        </a:t>
            </a:r>
            <a:r>
              <a:rPr lang="en-US" altLang="ko-KR" sz="1200" dirty="0" smtClean="0"/>
              <a:t>    </a:t>
            </a:r>
            <a:r>
              <a:rPr lang="ko-KR" altLang="en-US" sz="1200" dirty="0" smtClean="0"/>
              <a:t>검색정보 입력 </a:t>
            </a:r>
            <a:r>
              <a:rPr lang="en-US" altLang="ko-KR" sz="1200" dirty="0" smtClean="0">
                <a:sym typeface="Wingdings" pitchFamily="2" charset="2"/>
              </a:rPr>
              <a:t> OK </a:t>
            </a:r>
            <a:r>
              <a:rPr lang="ko-KR" altLang="en-US" sz="1200" dirty="0" smtClean="0">
                <a:sym typeface="Wingdings" pitchFamily="2" charset="2"/>
              </a:rPr>
              <a:t>버튼 클릭 </a:t>
            </a:r>
            <a:endParaRPr lang="en-US" altLang="ko-KR" sz="1200" dirty="0" smtClean="0">
              <a:sym typeface="Wingdings" pitchFamily="2" charset="2"/>
            </a:endParaRPr>
          </a:p>
        </p:txBody>
      </p:sp>
      <p:pic>
        <p:nvPicPr>
          <p:cNvPr id="2050" name="Picture 2" descr="\\192.168.1.141\download\PPT\1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285860"/>
            <a:ext cx="7286676" cy="4071967"/>
          </a:xfrm>
          <a:prstGeom prst="rect">
            <a:avLst/>
          </a:prstGeom>
          <a:noFill/>
        </p:spPr>
      </p:pic>
      <p:cxnSp>
        <p:nvCxnSpPr>
          <p:cNvPr id="6" name="직선 화살표 연결선 5"/>
          <p:cNvCxnSpPr/>
          <p:nvPr/>
        </p:nvCxnSpPr>
        <p:spPr>
          <a:xfrm rot="5400000">
            <a:off x="857224" y="1214422"/>
            <a:ext cx="1000132" cy="85725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4" descr="C:\Users\Administrator\Desktop\그림\mouse5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786" y="4000504"/>
            <a:ext cx="952500" cy="952500"/>
          </a:xfrm>
          <a:prstGeom prst="rect">
            <a:avLst/>
          </a:prstGeom>
          <a:noFill/>
        </p:spPr>
      </p:pic>
      <p:cxnSp>
        <p:nvCxnSpPr>
          <p:cNvPr id="9" name="직선 화살표 연결선 8"/>
          <p:cNvCxnSpPr/>
          <p:nvPr/>
        </p:nvCxnSpPr>
        <p:spPr>
          <a:xfrm rot="5400000">
            <a:off x="535753" y="1821645"/>
            <a:ext cx="3000396" cy="164307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571736" y="1142984"/>
            <a:ext cx="857256" cy="158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285852" y="1142984"/>
            <a:ext cx="1071570" cy="158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C:\Users\Administrator\Desktop\그림\mouse5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57884" y="4214818"/>
            <a:ext cx="952500" cy="95250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571472" y="428604"/>
            <a:ext cx="82868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dirty="0" smtClean="0"/>
              <a:t>2.2.1.  </a:t>
            </a:r>
            <a:r>
              <a:rPr lang="ko-KR" altLang="en-US" dirty="0" smtClean="0"/>
              <a:t>사용자 </a:t>
            </a:r>
            <a:r>
              <a:rPr lang="ko-KR" altLang="en-US" dirty="0" smtClean="0"/>
              <a:t>조회 </a:t>
            </a:r>
            <a:r>
              <a:rPr lang="ko-KR" altLang="en-US" sz="1400" b="1" dirty="0" smtClean="0"/>
              <a:t>계속</a:t>
            </a:r>
            <a:endParaRPr lang="en-US" altLang="ko-KR" sz="1300" b="1" dirty="0" smtClean="0">
              <a:solidFill>
                <a:srgbClr val="0070C0"/>
              </a:solidFill>
            </a:endParaRPr>
          </a:p>
          <a:p>
            <a:pPr marL="342900" indent="-342900"/>
            <a:endParaRPr lang="en-US" altLang="ko-KR" sz="1200" dirty="0" smtClean="0"/>
          </a:p>
          <a:p>
            <a:pPr marL="342900" indent="-342900"/>
            <a:r>
              <a:rPr lang="en-US" altLang="ko-KR" sz="1200" dirty="0" smtClean="0"/>
              <a:t>        </a:t>
            </a:r>
            <a:r>
              <a:rPr lang="en-US" altLang="ko-KR" sz="1200" dirty="0" smtClean="0"/>
              <a:t>    </a:t>
            </a:r>
            <a:r>
              <a:rPr lang="ko-KR" altLang="en-US" sz="1200" dirty="0" smtClean="0"/>
              <a:t>검색 결과 확인 </a:t>
            </a:r>
            <a:r>
              <a:rPr lang="en-US" altLang="ko-KR" sz="1200" dirty="0" smtClean="0">
                <a:sym typeface="Wingdings" pitchFamily="2" charset="2"/>
              </a:rPr>
              <a:t> </a:t>
            </a:r>
            <a:r>
              <a:rPr lang="ko-KR" altLang="en-US" sz="1200" dirty="0" smtClean="0">
                <a:sym typeface="Wingdings" pitchFamily="2" charset="2"/>
              </a:rPr>
              <a:t>방향키로 계속 조회</a:t>
            </a:r>
            <a:endParaRPr lang="en-US" altLang="ko-KR" sz="1200" dirty="0" smtClean="0">
              <a:sym typeface="Wingdings" pitchFamily="2" charset="2"/>
            </a:endParaRPr>
          </a:p>
        </p:txBody>
      </p:sp>
      <p:pic>
        <p:nvPicPr>
          <p:cNvPr id="3074" name="Picture 2" descr="\\192.168.1.141\download\PPT\1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1285860"/>
            <a:ext cx="7358114" cy="4286281"/>
          </a:xfrm>
          <a:prstGeom prst="rect">
            <a:avLst/>
          </a:prstGeom>
          <a:noFill/>
        </p:spPr>
      </p:pic>
      <p:cxnSp>
        <p:nvCxnSpPr>
          <p:cNvPr id="10" name="직선 화살표 연결선 9"/>
          <p:cNvCxnSpPr/>
          <p:nvPr/>
        </p:nvCxnSpPr>
        <p:spPr>
          <a:xfrm rot="16200000" flipH="1">
            <a:off x="3107521" y="1250141"/>
            <a:ext cx="3071834" cy="285752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2571736" y="1142984"/>
            <a:ext cx="1428760" cy="158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1071538" y="2071678"/>
            <a:ext cx="2857520" cy="21431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1357290" y="1142984"/>
            <a:ext cx="1000132" cy="158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rot="5400000">
            <a:off x="1178695" y="1607331"/>
            <a:ext cx="928694" cy="158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1472" y="428604"/>
            <a:ext cx="82868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dirty="0" smtClean="0"/>
              <a:t>2.3.0.  </a:t>
            </a:r>
            <a:r>
              <a:rPr lang="ko-KR" altLang="en-US" dirty="0" smtClean="0"/>
              <a:t>사용자 </a:t>
            </a:r>
            <a:r>
              <a:rPr lang="ko-KR" altLang="en-US" dirty="0" smtClean="0"/>
              <a:t>등록</a:t>
            </a:r>
            <a:endParaRPr lang="en-US" altLang="ko-KR" dirty="0" smtClean="0"/>
          </a:p>
          <a:p>
            <a:pPr marL="342900" indent="-342900"/>
            <a:endParaRPr lang="en-US" altLang="ko-KR" sz="1200" dirty="0" smtClean="0"/>
          </a:p>
          <a:p>
            <a:pPr marL="342900" indent="-342900"/>
            <a:r>
              <a:rPr lang="en-US" altLang="ko-KR" sz="1200" dirty="0" smtClean="0"/>
              <a:t>        </a:t>
            </a:r>
            <a:r>
              <a:rPr lang="en-US" altLang="ko-KR" sz="1200" dirty="0" smtClean="0"/>
              <a:t>    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Add</a:t>
            </a:r>
            <a:r>
              <a:rPr lang="en-US" altLang="ko-KR" sz="1200" b="1" dirty="0" smtClean="0"/>
              <a:t> </a:t>
            </a:r>
            <a:r>
              <a:rPr lang="ko-KR" altLang="en-US" sz="1200" b="1" dirty="0" smtClean="0"/>
              <a:t>버튼 클릭</a:t>
            </a:r>
            <a:r>
              <a:rPr lang="en-US" altLang="ko-KR" sz="1200" b="1" dirty="0" smtClean="0"/>
              <a:t> </a:t>
            </a:r>
            <a:r>
              <a:rPr lang="en-US" altLang="ko-KR" sz="1200" dirty="0" smtClean="0">
                <a:sym typeface="Wingdings" pitchFamily="2" charset="2"/>
              </a:rPr>
              <a:t> </a:t>
            </a:r>
            <a:r>
              <a:rPr lang="en-US" altLang="ko-KR" sz="1200" b="1" dirty="0" smtClean="0">
                <a:sym typeface="Wingdings" pitchFamily="2" charset="2"/>
              </a:rPr>
              <a:t>OK </a:t>
            </a:r>
            <a:r>
              <a:rPr lang="ko-KR" altLang="en-US" sz="1200" b="1" dirty="0" smtClean="0">
                <a:sym typeface="Wingdings" pitchFamily="2" charset="2"/>
              </a:rPr>
              <a:t>버튼으로 바뀌면서 </a:t>
            </a:r>
            <a:r>
              <a:rPr lang="ko-KR" altLang="en-US" sz="1200" b="1" dirty="0" err="1" smtClean="0">
                <a:sym typeface="Wingdings" pitchFamily="2" charset="2"/>
              </a:rPr>
              <a:t>입력창이</a:t>
            </a:r>
            <a:r>
              <a:rPr lang="ko-KR" altLang="en-US" sz="1200" b="1" dirty="0" smtClean="0">
                <a:sym typeface="Wingdings" pitchFamily="2" charset="2"/>
              </a:rPr>
              <a:t> 활성화 </a:t>
            </a:r>
            <a:r>
              <a:rPr lang="ko-KR" altLang="en-US" sz="1200" dirty="0" smtClean="0">
                <a:sym typeface="Wingdings" pitchFamily="2" charset="2"/>
              </a:rPr>
              <a:t>됨</a:t>
            </a:r>
            <a:endParaRPr lang="en-US" altLang="ko-KR" sz="1200" dirty="0" smtClean="0">
              <a:sym typeface="Wingdings" pitchFamily="2" charset="2"/>
            </a:endParaRPr>
          </a:p>
        </p:txBody>
      </p:sp>
      <p:pic>
        <p:nvPicPr>
          <p:cNvPr id="5" name="Picture 2" descr="\\192.168.1.141\download\PPT\8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428736"/>
            <a:ext cx="7572396" cy="4286279"/>
          </a:xfrm>
          <a:prstGeom prst="rect">
            <a:avLst/>
          </a:prstGeom>
          <a:noFill/>
        </p:spPr>
      </p:pic>
      <p:pic>
        <p:nvPicPr>
          <p:cNvPr id="6" name="Picture 3" descr="\\192.168.1.141\download\PPT\9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3108" y="2357430"/>
            <a:ext cx="6786610" cy="4214842"/>
          </a:xfrm>
          <a:prstGeom prst="rect">
            <a:avLst/>
          </a:prstGeom>
          <a:noFill/>
        </p:spPr>
      </p:pic>
      <p:cxnSp>
        <p:nvCxnSpPr>
          <p:cNvPr id="7" name="직선 화살표 연결선 6"/>
          <p:cNvCxnSpPr/>
          <p:nvPr/>
        </p:nvCxnSpPr>
        <p:spPr>
          <a:xfrm rot="5400000">
            <a:off x="-72264" y="2786058"/>
            <a:ext cx="3286942" cy="79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rot="5400000">
            <a:off x="4000893" y="1785529"/>
            <a:ext cx="1285884" cy="79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순서도: 연결자 15"/>
          <p:cNvSpPr/>
          <p:nvPr/>
        </p:nvSpPr>
        <p:spPr>
          <a:xfrm>
            <a:off x="2143108" y="5143512"/>
            <a:ext cx="714380" cy="357190"/>
          </a:xfrm>
          <a:prstGeom prst="flowChartConnector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</TotalTime>
  <Words>355</Words>
  <Application>Microsoft Office PowerPoint</Application>
  <PresentationFormat>화면 슬라이드 쇼(4:3)</PresentationFormat>
  <Paragraphs>62</Paragraphs>
  <Slides>15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Administrator</dc:creator>
  <cp:lastModifiedBy>JSJ</cp:lastModifiedBy>
  <cp:revision>68</cp:revision>
  <dcterms:created xsi:type="dcterms:W3CDTF">2013-07-18T06:38:56Z</dcterms:created>
  <dcterms:modified xsi:type="dcterms:W3CDTF">2013-10-29T04:38:47Z</dcterms:modified>
</cp:coreProperties>
</file>