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8" r:id="rId7"/>
    <p:sldId id="260" r:id="rId8"/>
    <p:sldId id="262" r:id="rId9"/>
    <p:sldId id="265" r:id="rId10"/>
    <p:sldId id="263" r:id="rId11"/>
    <p:sldId id="267" r:id="rId12"/>
    <p:sldId id="266" r:id="rId13"/>
    <p:sldId id="261" r:id="rId14"/>
    <p:sldId id="269" r:id="rId15"/>
    <p:sldId id="270" r:id="rId16"/>
    <p:sldId id="271" r:id="rId17"/>
    <p:sldId id="273" r:id="rId18"/>
    <p:sldId id="272" r:id="rId19"/>
    <p:sldId id="274" r:id="rId20"/>
    <p:sldId id="275" r:id="rId21"/>
    <p:sldId id="276" r:id="rId22"/>
    <p:sldId id="281" r:id="rId23"/>
    <p:sldId id="277"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A0250-31AD-2C47-3E25-3A26A11CB9AE}" v="6" dt="2022-04-12T18:12:48.388"/>
    <p1510:client id="{27314128-BC77-A227-BBB4-327854443FD6}" v="355" dt="2022-04-28T03:47:16.009"/>
    <p1510:client id="{3A7744B5-F487-ED13-C2F8-C2B7EF761D0A}" v="2" dt="2022-04-18T18:36:49.165"/>
    <p1510:client id="{426629E9-1BDD-CB83-2416-695147DCD298}" v="29" dt="2022-04-12T18:21:58.862"/>
    <p1510:client id="{483B2F85-02E4-3E4F-3CE1-2FECF149D49A}" v="5" dt="2022-04-18T17:50:49.239"/>
    <p1510:client id="{4B83695B-DA6A-E0F3-1337-7E1923ED9C81}" v="8" dt="2022-04-11T11:59:01.156"/>
    <p1510:client id="{5F4A3C44-4790-80B9-4B5C-885019B2EA4F}" v="5" dt="2022-04-11T12:12:47.503"/>
    <p1510:client id="{7017BA2A-FB19-9803-FD12-60460ED2F586}" v="17" dt="2022-04-12T18:20:24.398"/>
    <p1510:client id="{87FB1A60-0C10-A664-49B8-2AFB67F8CAB6}" v="26" dt="2022-04-11T02:40:55.194"/>
    <p1510:client id="{8A15E2AF-0248-9014-55BB-1D0E37CAA903}" v="349" dt="2022-04-11T23:52:05.500"/>
    <p1510:client id="{90381056-63CF-980C-49D7-EB1E52E38C7F}" v="2" dt="2022-04-28T03:53:31.910"/>
    <p1510:client id="{98826299-21E7-2751-748C-1A576D4DA638}" v="237" dt="2022-04-28T01:42:49.482"/>
    <p1510:client id="{AC80EA32-7915-2EB2-7BE3-8469FAA6A75D}" v="101" dt="2022-02-28T19:47:12.909"/>
    <p1510:client id="{B9FF43A4-3489-4D75-AA59-C7BF27AC1E7D}" v="334" dt="2022-02-28T17:22:53.743"/>
    <p1510:client id="{C66933E7-25A8-717D-1600-3F687FF1992C}" v="297" dt="2022-04-11T11:51:23.678"/>
    <p1510:client id="{CE90205D-4B72-CC00-EFAC-9678F965D33A}" v="94" dt="2022-04-11T21:21:14.948"/>
    <p1510:client id="{D453F517-A7C4-E981-DB6F-07E4B03FF08E}" v="75" dt="2022-04-11T13:15:34.411"/>
    <p1510:client id="{DC54A3AB-2389-2A6B-2F38-EED6CF44D95D}" v="7" dt="2022-02-28T19:51:44.871"/>
    <p1510:client id="{DDF1AE54-8C97-6F43-BEC7-62FD76919E2C}" v="450" dt="2022-04-12T16:22:30.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F4686-7871-46F0-89FC-601215F8E7F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6FFF967-FCB0-4139-83EA-3B8F10E16B93}">
      <dgm:prSet/>
      <dgm:spPr/>
      <dgm:t>
        <a:bodyPr/>
        <a:lstStyle/>
        <a:p>
          <a:r>
            <a:rPr lang="en-US"/>
            <a:t>Materials used in fusion devices have received comparatively little attention than fission, despite their critical importance</a:t>
          </a:r>
        </a:p>
      </dgm:t>
    </dgm:pt>
    <dgm:pt modelId="{110CEF54-6871-4183-9CF9-10193AE8B941}" type="parTrans" cxnId="{F4861656-20B1-4F7B-B845-8A91EEC6D8ED}">
      <dgm:prSet/>
      <dgm:spPr/>
      <dgm:t>
        <a:bodyPr/>
        <a:lstStyle/>
        <a:p>
          <a:endParaRPr lang="en-US"/>
        </a:p>
      </dgm:t>
    </dgm:pt>
    <dgm:pt modelId="{C7E9FACD-9DB3-42E4-B084-C94A90D3D47E}" type="sibTrans" cxnId="{F4861656-20B1-4F7B-B845-8A91EEC6D8ED}">
      <dgm:prSet/>
      <dgm:spPr/>
      <dgm:t>
        <a:bodyPr/>
        <a:lstStyle/>
        <a:p>
          <a:endParaRPr lang="en-US"/>
        </a:p>
      </dgm:t>
    </dgm:pt>
    <dgm:pt modelId="{AD867E3B-1BE1-45E2-8009-CFC712ED2118}">
      <dgm:prSet/>
      <dgm:spPr/>
      <dgm:t>
        <a:bodyPr/>
        <a:lstStyle/>
        <a:p>
          <a:r>
            <a:rPr lang="en-US"/>
            <a:t>The energy spectrum of neutrons emitted from a fission reactor is 2 MeV while that emitted from D-T fusion plasmas is 14 MeV thereby inducing unprecedented levels of dislocation damage (100-200 dpa) to materials as well as significant transmuted He production</a:t>
          </a:r>
        </a:p>
      </dgm:t>
    </dgm:pt>
    <dgm:pt modelId="{1AD7E2E5-BDA3-4C00-8F1F-9811BBEB5B09}" type="parTrans" cxnId="{F2782C82-C853-480F-93BA-6F3C130B9362}">
      <dgm:prSet/>
      <dgm:spPr/>
      <dgm:t>
        <a:bodyPr/>
        <a:lstStyle/>
        <a:p>
          <a:endParaRPr lang="en-US"/>
        </a:p>
      </dgm:t>
    </dgm:pt>
    <dgm:pt modelId="{9841EE49-E5EF-49EE-81F4-DFBFCC722217}" type="sibTrans" cxnId="{F2782C82-C853-480F-93BA-6F3C130B9362}">
      <dgm:prSet/>
      <dgm:spPr/>
      <dgm:t>
        <a:bodyPr/>
        <a:lstStyle/>
        <a:p>
          <a:endParaRPr lang="en-US"/>
        </a:p>
      </dgm:t>
    </dgm:pt>
    <dgm:pt modelId="{A01C7BB5-5303-40B9-9C60-FFC3267892F9}">
      <dgm:prSet/>
      <dgm:spPr/>
      <dgm:t>
        <a:bodyPr/>
        <a:lstStyle/>
        <a:p>
          <a:r>
            <a:rPr lang="en-US"/>
            <a:t>To produce neutrons with intensities that of a fusion reactor, an accelerator-based approach is under consideration which utilizes the Li reaction as a source of neutrons</a:t>
          </a:r>
        </a:p>
      </dgm:t>
    </dgm:pt>
    <dgm:pt modelId="{4F0C2074-8DA7-4A0D-A981-720989C1BCBE}" type="parTrans" cxnId="{E4D94B40-F9B1-4D7B-BAA4-3EFF93BC8E8C}">
      <dgm:prSet/>
      <dgm:spPr/>
      <dgm:t>
        <a:bodyPr/>
        <a:lstStyle/>
        <a:p>
          <a:endParaRPr lang="en-US"/>
        </a:p>
      </dgm:t>
    </dgm:pt>
    <dgm:pt modelId="{2EA4AA47-82BE-48CF-9A65-3C07DC9F79A7}" type="sibTrans" cxnId="{E4D94B40-F9B1-4D7B-BAA4-3EFF93BC8E8C}">
      <dgm:prSet/>
      <dgm:spPr/>
      <dgm:t>
        <a:bodyPr/>
        <a:lstStyle/>
        <a:p>
          <a:endParaRPr lang="en-US"/>
        </a:p>
      </dgm:t>
    </dgm:pt>
    <dgm:pt modelId="{0425D737-426F-46E0-BDDA-41A3C6372233}">
      <dgm:prSet/>
      <dgm:spPr/>
      <dgm:t>
        <a:bodyPr/>
        <a:lstStyle/>
        <a:p>
          <a:r>
            <a:rPr lang="en-US"/>
            <a:t>CW beams of deuterons (~125 mA) can be accelerated to relevant energies by an RFQ and a 40 MeV LINAC and then collided with Li to produce sufficiently intense neutron beams</a:t>
          </a:r>
        </a:p>
      </dgm:t>
    </dgm:pt>
    <dgm:pt modelId="{8FF31561-5220-49ED-9C99-1B446711E5BA}" type="parTrans" cxnId="{C698C386-45AA-4C19-9241-B33BE3B40228}">
      <dgm:prSet/>
      <dgm:spPr/>
      <dgm:t>
        <a:bodyPr/>
        <a:lstStyle/>
        <a:p>
          <a:endParaRPr lang="en-US"/>
        </a:p>
      </dgm:t>
    </dgm:pt>
    <dgm:pt modelId="{BDD964DE-6EC1-4F56-A9E3-6241B2EB7EAB}" type="sibTrans" cxnId="{C698C386-45AA-4C19-9241-B33BE3B40228}">
      <dgm:prSet/>
      <dgm:spPr/>
      <dgm:t>
        <a:bodyPr/>
        <a:lstStyle/>
        <a:p>
          <a:endParaRPr lang="en-US"/>
        </a:p>
      </dgm:t>
    </dgm:pt>
    <dgm:pt modelId="{B392A961-A022-4C0C-83C4-6F5DAFB580FC}">
      <dgm:prSet/>
      <dgm:spPr/>
      <dgm:t>
        <a:bodyPr/>
        <a:lstStyle/>
        <a:p>
          <a:r>
            <a:rPr lang="en-US"/>
            <a:t>A $1B International Fusion Materials Irradiation Facility project is now being constructed and commissioned in Rokkasho, Japan</a:t>
          </a:r>
        </a:p>
      </dgm:t>
    </dgm:pt>
    <dgm:pt modelId="{9DBDC182-0DF2-41AE-974C-976FCA7124DB}" type="parTrans" cxnId="{13B508C6-488F-47AE-BEE6-3A0FAE04514A}">
      <dgm:prSet/>
      <dgm:spPr/>
      <dgm:t>
        <a:bodyPr/>
        <a:lstStyle/>
        <a:p>
          <a:endParaRPr lang="en-US"/>
        </a:p>
      </dgm:t>
    </dgm:pt>
    <dgm:pt modelId="{9C6964FC-0ECA-4D88-AF6D-8CD657BF6BE7}" type="sibTrans" cxnId="{13B508C6-488F-47AE-BEE6-3A0FAE04514A}">
      <dgm:prSet/>
      <dgm:spPr/>
      <dgm:t>
        <a:bodyPr/>
        <a:lstStyle/>
        <a:p>
          <a:endParaRPr lang="en-US"/>
        </a:p>
      </dgm:t>
    </dgm:pt>
    <dgm:pt modelId="{E7811A99-361A-40B7-A260-F941B48D55AE}" type="pres">
      <dgm:prSet presAssocID="{F3EF4686-7871-46F0-89FC-601215F8E7F3}" presName="linear" presStyleCnt="0">
        <dgm:presLayoutVars>
          <dgm:animLvl val="lvl"/>
          <dgm:resizeHandles val="exact"/>
        </dgm:presLayoutVars>
      </dgm:prSet>
      <dgm:spPr/>
    </dgm:pt>
    <dgm:pt modelId="{1A37CBB8-97B9-4CFC-AFD2-D12A6A3FACCA}" type="pres">
      <dgm:prSet presAssocID="{B6FFF967-FCB0-4139-83EA-3B8F10E16B93}" presName="parentText" presStyleLbl="node1" presStyleIdx="0" presStyleCnt="5">
        <dgm:presLayoutVars>
          <dgm:chMax val="0"/>
          <dgm:bulletEnabled val="1"/>
        </dgm:presLayoutVars>
      </dgm:prSet>
      <dgm:spPr/>
    </dgm:pt>
    <dgm:pt modelId="{435CBDAF-33F4-4C1A-AF6E-03D0748FF254}" type="pres">
      <dgm:prSet presAssocID="{C7E9FACD-9DB3-42E4-B084-C94A90D3D47E}" presName="spacer" presStyleCnt="0"/>
      <dgm:spPr/>
    </dgm:pt>
    <dgm:pt modelId="{CCD0B580-239D-4E74-930E-381FC9C62321}" type="pres">
      <dgm:prSet presAssocID="{AD867E3B-1BE1-45E2-8009-CFC712ED2118}" presName="parentText" presStyleLbl="node1" presStyleIdx="1" presStyleCnt="5">
        <dgm:presLayoutVars>
          <dgm:chMax val="0"/>
          <dgm:bulletEnabled val="1"/>
        </dgm:presLayoutVars>
      </dgm:prSet>
      <dgm:spPr/>
    </dgm:pt>
    <dgm:pt modelId="{80BA4ED8-1972-4060-9CB6-BA09E5E3C23C}" type="pres">
      <dgm:prSet presAssocID="{9841EE49-E5EF-49EE-81F4-DFBFCC722217}" presName="spacer" presStyleCnt="0"/>
      <dgm:spPr/>
    </dgm:pt>
    <dgm:pt modelId="{9DE8A7E0-B309-4498-A0C1-EFF7031578A6}" type="pres">
      <dgm:prSet presAssocID="{A01C7BB5-5303-40B9-9C60-FFC3267892F9}" presName="parentText" presStyleLbl="node1" presStyleIdx="2" presStyleCnt="5">
        <dgm:presLayoutVars>
          <dgm:chMax val="0"/>
          <dgm:bulletEnabled val="1"/>
        </dgm:presLayoutVars>
      </dgm:prSet>
      <dgm:spPr/>
    </dgm:pt>
    <dgm:pt modelId="{DD62CA5C-819B-4865-B9AA-B514F9D168DD}" type="pres">
      <dgm:prSet presAssocID="{2EA4AA47-82BE-48CF-9A65-3C07DC9F79A7}" presName="spacer" presStyleCnt="0"/>
      <dgm:spPr/>
    </dgm:pt>
    <dgm:pt modelId="{0A4E5533-1E12-4530-921D-37C375B885BC}" type="pres">
      <dgm:prSet presAssocID="{0425D737-426F-46E0-BDDA-41A3C6372233}" presName="parentText" presStyleLbl="node1" presStyleIdx="3" presStyleCnt="5">
        <dgm:presLayoutVars>
          <dgm:chMax val="0"/>
          <dgm:bulletEnabled val="1"/>
        </dgm:presLayoutVars>
      </dgm:prSet>
      <dgm:spPr/>
    </dgm:pt>
    <dgm:pt modelId="{8DFFF5EC-154E-430A-AA52-5F9B0E491BE0}" type="pres">
      <dgm:prSet presAssocID="{BDD964DE-6EC1-4F56-A9E3-6241B2EB7EAB}" presName="spacer" presStyleCnt="0"/>
      <dgm:spPr/>
    </dgm:pt>
    <dgm:pt modelId="{93B925AF-B586-4E73-A8C7-89C5EAD9D787}" type="pres">
      <dgm:prSet presAssocID="{B392A961-A022-4C0C-83C4-6F5DAFB580FC}" presName="parentText" presStyleLbl="node1" presStyleIdx="4" presStyleCnt="5">
        <dgm:presLayoutVars>
          <dgm:chMax val="0"/>
          <dgm:bulletEnabled val="1"/>
        </dgm:presLayoutVars>
      </dgm:prSet>
      <dgm:spPr/>
    </dgm:pt>
  </dgm:ptLst>
  <dgm:cxnLst>
    <dgm:cxn modelId="{E4D94B40-F9B1-4D7B-BAA4-3EFF93BC8E8C}" srcId="{F3EF4686-7871-46F0-89FC-601215F8E7F3}" destId="{A01C7BB5-5303-40B9-9C60-FFC3267892F9}" srcOrd="2" destOrd="0" parTransId="{4F0C2074-8DA7-4A0D-A981-720989C1BCBE}" sibTransId="{2EA4AA47-82BE-48CF-9A65-3C07DC9F79A7}"/>
    <dgm:cxn modelId="{2AB91852-59AF-496B-94AA-93C55D8824D8}" type="presOf" srcId="{B6FFF967-FCB0-4139-83EA-3B8F10E16B93}" destId="{1A37CBB8-97B9-4CFC-AFD2-D12A6A3FACCA}" srcOrd="0" destOrd="0" presId="urn:microsoft.com/office/officeart/2005/8/layout/vList2"/>
    <dgm:cxn modelId="{F4861656-20B1-4F7B-B845-8A91EEC6D8ED}" srcId="{F3EF4686-7871-46F0-89FC-601215F8E7F3}" destId="{B6FFF967-FCB0-4139-83EA-3B8F10E16B93}" srcOrd="0" destOrd="0" parTransId="{110CEF54-6871-4183-9CF9-10193AE8B941}" sibTransId="{C7E9FACD-9DB3-42E4-B084-C94A90D3D47E}"/>
    <dgm:cxn modelId="{F2782C82-C853-480F-93BA-6F3C130B9362}" srcId="{F3EF4686-7871-46F0-89FC-601215F8E7F3}" destId="{AD867E3B-1BE1-45E2-8009-CFC712ED2118}" srcOrd="1" destOrd="0" parTransId="{1AD7E2E5-BDA3-4C00-8F1F-9811BBEB5B09}" sibTransId="{9841EE49-E5EF-49EE-81F4-DFBFCC722217}"/>
    <dgm:cxn modelId="{6A06BA84-5EFA-43ED-9C74-3406A3EDB8A1}" type="presOf" srcId="{0425D737-426F-46E0-BDDA-41A3C6372233}" destId="{0A4E5533-1E12-4530-921D-37C375B885BC}" srcOrd="0" destOrd="0" presId="urn:microsoft.com/office/officeart/2005/8/layout/vList2"/>
    <dgm:cxn modelId="{C698C386-45AA-4C19-9241-B33BE3B40228}" srcId="{F3EF4686-7871-46F0-89FC-601215F8E7F3}" destId="{0425D737-426F-46E0-BDDA-41A3C6372233}" srcOrd="3" destOrd="0" parTransId="{8FF31561-5220-49ED-9C99-1B446711E5BA}" sibTransId="{BDD964DE-6EC1-4F56-A9E3-6241B2EB7EAB}"/>
    <dgm:cxn modelId="{EAC35392-7049-43A0-A9C8-D84F56769CD4}" type="presOf" srcId="{F3EF4686-7871-46F0-89FC-601215F8E7F3}" destId="{E7811A99-361A-40B7-A260-F941B48D55AE}" srcOrd="0" destOrd="0" presId="urn:microsoft.com/office/officeart/2005/8/layout/vList2"/>
    <dgm:cxn modelId="{5E1E6397-AF41-422C-A1E2-7ED3891FD4C7}" type="presOf" srcId="{B392A961-A022-4C0C-83C4-6F5DAFB580FC}" destId="{93B925AF-B586-4E73-A8C7-89C5EAD9D787}" srcOrd="0" destOrd="0" presId="urn:microsoft.com/office/officeart/2005/8/layout/vList2"/>
    <dgm:cxn modelId="{14C409BA-30E3-4D8F-8F22-121B81361547}" type="presOf" srcId="{A01C7BB5-5303-40B9-9C60-FFC3267892F9}" destId="{9DE8A7E0-B309-4498-A0C1-EFF7031578A6}" srcOrd="0" destOrd="0" presId="urn:microsoft.com/office/officeart/2005/8/layout/vList2"/>
    <dgm:cxn modelId="{13B508C6-488F-47AE-BEE6-3A0FAE04514A}" srcId="{F3EF4686-7871-46F0-89FC-601215F8E7F3}" destId="{B392A961-A022-4C0C-83C4-6F5DAFB580FC}" srcOrd="4" destOrd="0" parTransId="{9DBDC182-0DF2-41AE-974C-976FCA7124DB}" sibTransId="{9C6964FC-0ECA-4D88-AF6D-8CD657BF6BE7}"/>
    <dgm:cxn modelId="{984746D3-4A5F-4336-9E0E-7ECA08D34E13}" type="presOf" srcId="{AD867E3B-1BE1-45E2-8009-CFC712ED2118}" destId="{CCD0B580-239D-4E74-930E-381FC9C62321}" srcOrd="0" destOrd="0" presId="urn:microsoft.com/office/officeart/2005/8/layout/vList2"/>
    <dgm:cxn modelId="{3F7F8731-CEC1-46E6-8D0C-3A24FCDDAC95}" type="presParOf" srcId="{E7811A99-361A-40B7-A260-F941B48D55AE}" destId="{1A37CBB8-97B9-4CFC-AFD2-D12A6A3FACCA}" srcOrd="0" destOrd="0" presId="urn:microsoft.com/office/officeart/2005/8/layout/vList2"/>
    <dgm:cxn modelId="{664423A2-F124-4865-91F3-881496101C08}" type="presParOf" srcId="{E7811A99-361A-40B7-A260-F941B48D55AE}" destId="{435CBDAF-33F4-4C1A-AF6E-03D0748FF254}" srcOrd="1" destOrd="0" presId="urn:microsoft.com/office/officeart/2005/8/layout/vList2"/>
    <dgm:cxn modelId="{728ED15B-149A-43BE-A044-E57F43DF9C41}" type="presParOf" srcId="{E7811A99-361A-40B7-A260-F941B48D55AE}" destId="{CCD0B580-239D-4E74-930E-381FC9C62321}" srcOrd="2" destOrd="0" presId="urn:microsoft.com/office/officeart/2005/8/layout/vList2"/>
    <dgm:cxn modelId="{0E038C6F-850A-4E25-8011-F34447EFB4DB}" type="presParOf" srcId="{E7811A99-361A-40B7-A260-F941B48D55AE}" destId="{80BA4ED8-1972-4060-9CB6-BA09E5E3C23C}" srcOrd="3" destOrd="0" presId="urn:microsoft.com/office/officeart/2005/8/layout/vList2"/>
    <dgm:cxn modelId="{13BBE3E8-C9C6-4BC2-BC6F-7840B6BFB39A}" type="presParOf" srcId="{E7811A99-361A-40B7-A260-F941B48D55AE}" destId="{9DE8A7E0-B309-4498-A0C1-EFF7031578A6}" srcOrd="4" destOrd="0" presId="urn:microsoft.com/office/officeart/2005/8/layout/vList2"/>
    <dgm:cxn modelId="{95E296E4-D802-4B10-B6A0-598EBE9FA6B6}" type="presParOf" srcId="{E7811A99-361A-40B7-A260-F941B48D55AE}" destId="{DD62CA5C-819B-4865-B9AA-B514F9D168DD}" srcOrd="5" destOrd="0" presId="urn:microsoft.com/office/officeart/2005/8/layout/vList2"/>
    <dgm:cxn modelId="{4E36E79C-17D7-4EBB-A710-42EACB998747}" type="presParOf" srcId="{E7811A99-361A-40B7-A260-F941B48D55AE}" destId="{0A4E5533-1E12-4530-921D-37C375B885BC}" srcOrd="6" destOrd="0" presId="urn:microsoft.com/office/officeart/2005/8/layout/vList2"/>
    <dgm:cxn modelId="{ABAE9369-3CE8-4661-B7CB-23DAB31E405E}" type="presParOf" srcId="{E7811A99-361A-40B7-A260-F941B48D55AE}" destId="{8DFFF5EC-154E-430A-AA52-5F9B0E491BE0}" srcOrd="7" destOrd="0" presId="urn:microsoft.com/office/officeart/2005/8/layout/vList2"/>
    <dgm:cxn modelId="{8610E3B2-F5E7-4BE2-BFB4-79DE8A9206C8}" type="presParOf" srcId="{E7811A99-361A-40B7-A260-F941B48D55AE}" destId="{93B925AF-B586-4E73-A8C7-89C5EAD9D78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6F2B2A-08D6-4B1F-9A63-9698FC1EFEAD}"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5FC68195-DC1F-46F9-9D9A-71E4D802BB76}">
      <dgm:prSet/>
      <dgm:spPr/>
      <dgm:t>
        <a:bodyPr/>
        <a:lstStyle/>
        <a:p>
          <a:r>
            <a:rPr lang="en-US"/>
            <a:t>The </a:t>
          </a:r>
          <a:r>
            <a:rPr lang="en-US" b="1"/>
            <a:t>CRNL </a:t>
          </a:r>
          <a:r>
            <a:rPr lang="en-US"/>
            <a:t>team demonstrated that an over-dense plasma may be achieved by axially injecting 1 kW of microwaves into a tiny plasma chamber with an axial magnetic field. </a:t>
          </a:r>
        </a:p>
      </dgm:t>
    </dgm:pt>
    <dgm:pt modelId="{C44F380A-8398-4261-896A-E8551AB5D50E}" type="parTrans" cxnId="{45EE6D60-E560-4140-9329-1AC05D8EE767}">
      <dgm:prSet/>
      <dgm:spPr/>
      <dgm:t>
        <a:bodyPr/>
        <a:lstStyle/>
        <a:p>
          <a:endParaRPr lang="en-US"/>
        </a:p>
      </dgm:t>
    </dgm:pt>
    <dgm:pt modelId="{45889F40-8BD6-4DC0-A58A-97E1BCCDC1F8}" type="sibTrans" cxnId="{45EE6D60-E560-4140-9329-1AC05D8EE767}">
      <dgm:prSet/>
      <dgm:spPr/>
      <dgm:t>
        <a:bodyPr/>
        <a:lstStyle/>
        <a:p>
          <a:endParaRPr lang="en-US"/>
        </a:p>
      </dgm:t>
    </dgm:pt>
    <dgm:pt modelId="{1F0E9580-EA26-472A-A129-14043ED2E5D9}">
      <dgm:prSet/>
      <dgm:spPr/>
      <dgm:t>
        <a:bodyPr/>
        <a:lstStyle/>
        <a:p>
          <a:r>
            <a:rPr lang="en-US"/>
            <a:t>This arrangement was proved to be capable of delivering </a:t>
          </a:r>
          <a:r>
            <a:rPr lang="en-US" b="1"/>
            <a:t>90% proton fractions </a:t>
          </a:r>
          <a:r>
            <a:rPr lang="en-US"/>
            <a:t>with CW current densities of 120 mA/cm2, and it will be the basis for all </a:t>
          </a:r>
          <a:r>
            <a:rPr lang="en-US" b="1"/>
            <a:t>high-intensity proton sources utilized for high energy accelerator injection</a:t>
          </a:r>
          <a:r>
            <a:rPr lang="en-US"/>
            <a:t> during the next 30 years.</a:t>
          </a:r>
        </a:p>
      </dgm:t>
    </dgm:pt>
    <dgm:pt modelId="{5C8F956C-C67A-41F2-A3C8-D2F125E009BB}" type="parTrans" cxnId="{3D98629C-9AA3-467B-B0BE-99300237C976}">
      <dgm:prSet/>
      <dgm:spPr/>
      <dgm:t>
        <a:bodyPr/>
        <a:lstStyle/>
        <a:p>
          <a:endParaRPr lang="en-US"/>
        </a:p>
      </dgm:t>
    </dgm:pt>
    <dgm:pt modelId="{CD35ADF4-A4AE-4B89-A277-48C781BE2C4F}" type="sibTrans" cxnId="{3D98629C-9AA3-467B-B0BE-99300237C976}">
      <dgm:prSet/>
      <dgm:spPr/>
      <dgm:t>
        <a:bodyPr/>
        <a:lstStyle/>
        <a:p>
          <a:endParaRPr lang="en-US"/>
        </a:p>
      </dgm:t>
    </dgm:pt>
    <dgm:pt modelId="{EABF7115-9ED4-4218-9A5C-980DE68E5ED9}">
      <dgm:prSet/>
      <dgm:spPr/>
      <dgm:t>
        <a:bodyPr/>
        <a:lstStyle/>
        <a:p>
          <a:r>
            <a:rPr lang="en-US"/>
            <a:t>Since then, a range of other projects have used</a:t>
          </a:r>
          <a:r>
            <a:rPr lang="en-US" b="1"/>
            <a:t> proton sources and LEBTs mainly provided by CEA or INFN</a:t>
          </a:r>
          <a:r>
            <a:rPr lang="en-US"/>
            <a:t>. This source, together with LEBT and an RFQ, will eventually serve as one of the IFMIF project's two accelerators. </a:t>
          </a:r>
        </a:p>
      </dgm:t>
    </dgm:pt>
    <dgm:pt modelId="{836CD0B1-EA2E-4D41-9D06-19B6396BBA9C}" type="parTrans" cxnId="{32F9E263-4A58-4DED-90AA-91AEC1424979}">
      <dgm:prSet/>
      <dgm:spPr/>
      <dgm:t>
        <a:bodyPr/>
        <a:lstStyle/>
        <a:p>
          <a:endParaRPr lang="en-US"/>
        </a:p>
      </dgm:t>
    </dgm:pt>
    <dgm:pt modelId="{4D1072A6-3349-4190-B7E9-19AA7093C369}" type="sibTrans" cxnId="{32F9E263-4A58-4DED-90AA-91AEC1424979}">
      <dgm:prSet/>
      <dgm:spPr/>
      <dgm:t>
        <a:bodyPr/>
        <a:lstStyle/>
        <a:p>
          <a:endParaRPr lang="en-US"/>
        </a:p>
      </dgm:t>
    </dgm:pt>
    <dgm:pt modelId="{D2F5C63E-E4EB-4A78-A0C3-F92CBC593040}">
      <dgm:prSet/>
      <dgm:spPr/>
      <dgm:t>
        <a:bodyPr/>
        <a:lstStyle/>
        <a:p>
          <a:r>
            <a:rPr lang="en-US"/>
            <a:t>INFN has produced a very comparable version of the</a:t>
          </a:r>
          <a:r>
            <a:rPr lang="en-US" b="1"/>
            <a:t> CEA / IFMIF source and LEBT to be utilized as the H+ injector</a:t>
          </a:r>
          <a:r>
            <a:rPr lang="en-US"/>
            <a:t> for the ESS in parallel with the IFMIF/CEA project.</a:t>
          </a:r>
        </a:p>
      </dgm:t>
    </dgm:pt>
    <dgm:pt modelId="{D6CBBB98-4681-49B7-823E-4B711944518E}" type="parTrans" cxnId="{32E0C8EB-E5F7-400F-83C0-920F6F30FE92}">
      <dgm:prSet/>
      <dgm:spPr/>
      <dgm:t>
        <a:bodyPr/>
        <a:lstStyle/>
        <a:p>
          <a:endParaRPr lang="en-US"/>
        </a:p>
      </dgm:t>
    </dgm:pt>
    <dgm:pt modelId="{E27EF21A-22F4-41F6-9B00-CC8D44196F6E}" type="sibTrans" cxnId="{32E0C8EB-E5F7-400F-83C0-920F6F30FE92}">
      <dgm:prSet/>
      <dgm:spPr/>
      <dgm:t>
        <a:bodyPr/>
        <a:lstStyle/>
        <a:p>
          <a:endParaRPr lang="en-US"/>
        </a:p>
      </dgm:t>
    </dgm:pt>
    <dgm:pt modelId="{1F00C252-DBC5-4C19-8D39-162EE610343F}">
      <dgm:prSet/>
      <dgm:spPr/>
      <dgm:t>
        <a:bodyPr/>
        <a:lstStyle/>
        <a:p>
          <a:r>
            <a:rPr lang="en-US" b="1"/>
            <a:t>Various variants of these sources have been tested in pulsed and CW/DC modes, yielding H+/D+ beam currents ranging from 50 to 130 mA, as well as dependable operation and adequate beam emittance.</a:t>
          </a:r>
          <a:endParaRPr lang="en-US"/>
        </a:p>
      </dgm:t>
    </dgm:pt>
    <dgm:pt modelId="{07E51581-F53A-4E3E-8639-FDC0FB6E0694}" type="parTrans" cxnId="{ACC1C92A-0ECE-4DC6-9650-D996E2755F97}">
      <dgm:prSet/>
      <dgm:spPr/>
      <dgm:t>
        <a:bodyPr/>
        <a:lstStyle/>
        <a:p>
          <a:endParaRPr lang="en-US"/>
        </a:p>
      </dgm:t>
    </dgm:pt>
    <dgm:pt modelId="{1A39D660-1751-4761-85FA-9FA09C1EE8B9}" type="sibTrans" cxnId="{ACC1C92A-0ECE-4DC6-9650-D996E2755F97}">
      <dgm:prSet/>
      <dgm:spPr/>
      <dgm:t>
        <a:bodyPr/>
        <a:lstStyle/>
        <a:p>
          <a:endParaRPr lang="en-US"/>
        </a:p>
      </dgm:t>
    </dgm:pt>
    <dgm:pt modelId="{18193183-D001-48F3-A8CB-C0D6F2C17AF1}">
      <dgm:prSet/>
      <dgm:spPr/>
      <dgm:t>
        <a:bodyPr/>
        <a:lstStyle/>
        <a:p>
          <a:pPr rtl="0"/>
          <a:r>
            <a:rPr lang="en-US">
              <a:latin typeface="Calibri Light" panose="020F0302020204030204"/>
            </a:rPr>
            <a:t>This data</a:t>
          </a:r>
          <a:r>
            <a:rPr lang="en-US"/>
            <a:t> will be used as our rough cost estimate of implementing an ion source and LEBT in the proposed </a:t>
          </a:r>
          <a:r>
            <a:rPr lang="en-US" b="1"/>
            <a:t>FPNS</a:t>
          </a:r>
          <a:r>
            <a:rPr lang="en-US"/>
            <a:t>. </a:t>
          </a:r>
        </a:p>
      </dgm:t>
    </dgm:pt>
    <dgm:pt modelId="{681F40DD-B17E-4F22-8A30-9660D35E91A8}" type="parTrans" cxnId="{A0D18D47-6463-4D6F-89CB-F27042573684}">
      <dgm:prSet/>
      <dgm:spPr/>
      <dgm:t>
        <a:bodyPr/>
        <a:lstStyle/>
        <a:p>
          <a:endParaRPr lang="en-US"/>
        </a:p>
      </dgm:t>
    </dgm:pt>
    <dgm:pt modelId="{EAED1E6F-156E-4822-81D2-ACECAD8A4FCB}" type="sibTrans" cxnId="{A0D18D47-6463-4D6F-89CB-F27042573684}">
      <dgm:prSet/>
      <dgm:spPr/>
      <dgm:t>
        <a:bodyPr/>
        <a:lstStyle/>
        <a:p>
          <a:endParaRPr lang="en-US"/>
        </a:p>
      </dgm:t>
    </dgm:pt>
    <dgm:pt modelId="{A2153C67-A95C-427B-9A56-940E7526F12E}" type="pres">
      <dgm:prSet presAssocID="{B06F2B2A-08D6-4B1F-9A63-9698FC1EFEAD}" presName="linear" presStyleCnt="0">
        <dgm:presLayoutVars>
          <dgm:animLvl val="lvl"/>
          <dgm:resizeHandles val="exact"/>
        </dgm:presLayoutVars>
      </dgm:prSet>
      <dgm:spPr/>
    </dgm:pt>
    <dgm:pt modelId="{DE142129-FCA9-49ED-9660-F6F3DF58612B}" type="pres">
      <dgm:prSet presAssocID="{5FC68195-DC1F-46F9-9D9A-71E4D802BB76}" presName="parentText" presStyleLbl="node1" presStyleIdx="0" presStyleCnt="6">
        <dgm:presLayoutVars>
          <dgm:chMax val="0"/>
          <dgm:bulletEnabled val="1"/>
        </dgm:presLayoutVars>
      </dgm:prSet>
      <dgm:spPr/>
    </dgm:pt>
    <dgm:pt modelId="{BE14448C-6572-4FA6-BC6E-18EEBC9FC44F}" type="pres">
      <dgm:prSet presAssocID="{45889F40-8BD6-4DC0-A58A-97E1BCCDC1F8}" presName="spacer" presStyleCnt="0"/>
      <dgm:spPr/>
    </dgm:pt>
    <dgm:pt modelId="{17205329-3396-4387-AD9D-0E9FA550C894}" type="pres">
      <dgm:prSet presAssocID="{1F0E9580-EA26-472A-A129-14043ED2E5D9}" presName="parentText" presStyleLbl="node1" presStyleIdx="1" presStyleCnt="6">
        <dgm:presLayoutVars>
          <dgm:chMax val="0"/>
          <dgm:bulletEnabled val="1"/>
        </dgm:presLayoutVars>
      </dgm:prSet>
      <dgm:spPr/>
    </dgm:pt>
    <dgm:pt modelId="{330B191F-AD88-40A9-BC0E-FBDEF8ECB519}" type="pres">
      <dgm:prSet presAssocID="{CD35ADF4-A4AE-4B89-A277-48C781BE2C4F}" presName="spacer" presStyleCnt="0"/>
      <dgm:spPr/>
    </dgm:pt>
    <dgm:pt modelId="{CC41BDDE-76C2-4B17-B126-CF504069707D}" type="pres">
      <dgm:prSet presAssocID="{EABF7115-9ED4-4218-9A5C-980DE68E5ED9}" presName="parentText" presStyleLbl="node1" presStyleIdx="2" presStyleCnt="6">
        <dgm:presLayoutVars>
          <dgm:chMax val="0"/>
          <dgm:bulletEnabled val="1"/>
        </dgm:presLayoutVars>
      </dgm:prSet>
      <dgm:spPr/>
    </dgm:pt>
    <dgm:pt modelId="{6FCC77BC-93B4-486A-8D89-3263D912D125}" type="pres">
      <dgm:prSet presAssocID="{4D1072A6-3349-4190-B7E9-19AA7093C369}" presName="spacer" presStyleCnt="0"/>
      <dgm:spPr/>
    </dgm:pt>
    <dgm:pt modelId="{746022C8-C759-40CD-988A-0E38A3704D2B}" type="pres">
      <dgm:prSet presAssocID="{D2F5C63E-E4EB-4A78-A0C3-F92CBC593040}" presName="parentText" presStyleLbl="node1" presStyleIdx="3" presStyleCnt="6">
        <dgm:presLayoutVars>
          <dgm:chMax val="0"/>
          <dgm:bulletEnabled val="1"/>
        </dgm:presLayoutVars>
      </dgm:prSet>
      <dgm:spPr/>
    </dgm:pt>
    <dgm:pt modelId="{DB728C58-9C56-4621-A254-D962CC6569D9}" type="pres">
      <dgm:prSet presAssocID="{E27EF21A-22F4-41F6-9B00-CC8D44196F6E}" presName="spacer" presStyleCnt="0"/>
      <dgm:spPr/>
    </dgm:pt>
    <dgm:pt modelId="{20480B10-F165-469A-90F9-DF7DB24D844C}" type="pres">
      <dgm:prSet presAssocID="{1F00C252-DBC5-4C19-8D39-162EE610343F}" presName="parentText" presStyleLbl="node1" presStyleIdx="4" presStyleCnt="6">
        <dgm:presLayoutVars>
          <dgm:chMax val="0"/>
          <dgm:bulletEnabled val="1"/>
        </dgm:presLayoutVars>
      </dgm:prSet>
      <dgm:spPr/>
    </dgm:pt>
    <dgm:pt modelId="{F354A15E-E8D1-4831-9DE9-380A34E12C09}" type="pres">
      <dgm:prSet presAssocID="{1A39D660-1751-4761-85FA-9FA09C1EE8B9}" presName="spacer" presStyleCnt="0"/>
      <dgm:spPr/>
    </dgm:pt>
    <dgm:pt modelId="{FFF96D7B-3705-4424-8433-F745184242FA}" type="pres">
      <dgm:prSet presAssocID="{18193183-D001-48F3-A8CB-C0D6F2C17AF1}" presName="parentText" presStyleLbl="node1" presStyleIdx="5" presStyleCnt="6">
        <dgm:presLayoutVars>
          <dgm:chMax val="0"/>
          <dgm:bulletEnabled val="1"/>
        </dgm:presLayoutVars>
      </dgm:prSet>
      <dgm:spPr/>
    </dgm:pt>
  </dgm:ptLst>
  <dgm:cxnLst>
    <dgm:cxn modelId="{D4879806-0C6D-4CC9-86ED-A1DD335AA353}" type="presOf" srcId="{B06F2B2A-08D6-4B1F-9A63-9698FC1EFEAD}" destId="{A2153C67-A95C-427B-9A56-940E7526F12E}" srcOrd="0" destOrd="0" presId="urn:microsoft.com/office/officeart/2005/8/layout/vList2"/>
    <dgm:cxn modelId="{ACC1C92A-0ECE-4DC6-9650-D996E2755F97}" srcId="{B06F2B2A-08D6-4B1F-9A63-9698FC1EFEAD}" destId="{1F00C252-DBC5-4C19-8D39-162EE610343F}" srcOrd="4" destOrd="0" parTransId="{07E51581-F53A-4E3E-8639-FDC0FB6E0694}" sibTransId="{1A39D660-1751-4761-85FA-9FA09C1EE8B9}"/>
    <dgm:cxn modelId="{45EE6D60-E560-4140-9329-1AC05D8EE767}" srcId="{B06F2B2A-08D6-4B1F-9A63-9698FC1EFEAD}" destId="{5FC68195-DC1F-46F9-9D9A-71E4D802BB76}" srcOrd="0" destOrd="0" parTransId="{C44F380A-8398-4261-896A-E8551AB5D50E}" sibTransId="{45889F40-8BD6-4DC0-A58A-97E1BCCDC1F8}"/>
    <dgm:cxn modelId="{32F9E263-4A58-4DED-90AA-91AEC1424979}" srcId="{B06F2B2A-08D6-4B1F-9A63-9698FC1EFEAD}" destId="{EABF7115-9ED4-4218-9A5C-980DE68E5ED9}" srcOrd="2" destOrd="0" parTransId="{836CD0B1-EA2E-4D41-9D06-19B6396BBA9C}" sibTransId="{4D1072A6-3349-4190-B7E9-19AA7093C369}"/>
    <dgm:cxn modelId="{A0D18D47-6463-4D6F-89CB-F27042573684}" srcId="{B06F2B2A-08D6-4B1F-9A63-9698FC1EFEAD}" destId="{18193183-D001-48F3-A8CB-C0D6F2C17AF1}" srcOrd="5" destOrd="0" parTransId="{681F40DD-B17E-4F22-8A30-9660D35E91A8}" sibTransId="{EAED1E6F-156E-4822-81D2-ACECAD8A4FCB}"/>
    <dgm:cxn modelId="{8AEF004B-CB29-4584-B270-28BE47F3B614}" type="presOf" srcId="{18193183-D001-48F3-A8CB-C0D6F2C17AF1}" destId="{FFF96D7B-3705-4424-8433-F745184242FA}" srcOrd="0" destOrd="0" presId="urn:microsoft.com/office/officeart/2005/8/layout/vList2"/>
    <dgm:cxn modelId="{9C413975-1FF5-41BF-8ACF-1463A25B5A8F}" type="presOf" srcId="{5FC68195-DC1F-46F9-9D9A-71E4D802BB76}" destId="{DE142129-FCA9-49ED-9660-F6F3DF58612B}" srcOrd="0" destOrd="0" presId="urn:microsoft.com/office/officeart/2005/8/layout/vList2"/>
    <dgm:cxn modelId="{E366AB7F-A7BB-40B6-A84A-C42BF3839DE6}" type="presOf" srcId="{1F0E9580-EA26-472A-A129-14043ED2E5D9}" destId="{17205329-3396-4387-AD9D-0E9FA550C894}" srcOrd="0" destOrd="0" presId="urn:microsoft.com/office/officeart/2005/8/layout/vList2"/>
    <dgm:cxn modelId="{8824E086-44A4-4AE9-ABF8-1E95A84E538B}" type="presOf" srcId="{1F00C252-DBC5-4C19-8D39-162EE610343F}" destId="{20480B10-F165-469A-90F9-DF7DB24D844C}" srcOrd="0" destOrd="0" presId="urn:microsoft.com/office/officeart/2005/8/layout/vList2"/>
    <dgm:cxn modelId="{3D98629C-9AA3-467B-B0BE-99300237C976}" srcId="{B06F2B2A-08D6-4B1F-9A63-9698FC1EFEAD}" destId="{1F0E9580-EA26-472A-A129-14043ED2E5D9}" srcOrd="1" destOrd="0" parTransId="{5C8F956C-C67A-41F2-A3C8-D2F125E009BB}" sibTransId="{CD35ADF4-A4AE-4B89-A277-48C781BE2C4F}"/>
    <dgm:cxn modelId="{52779EC6-1D1C-46DA-AC8F-8C2D918D8E0C}" type="presOf" srcId="{D2F5C63E-E4EB-4A78-A0C3-F92CBC593040}" destId="{746022C8-C759-40CD-988A-0E38A3704D2B}" srcOrd="0" destOrd="0" presId="urn:microsoft.com/office/officeart/2005/8/layout/vList2"/>
    <dgm:cxn modelId="{32E0C8EB-E5F7-400F-83C0-920F6F30FE92}" srcId="{B06F2B2A-08D6-4B1F-9A63-9698FC1EFEAD}" destId="{D2F5C63E-E4EB-4A78-A0C3-F92CBC593040}" srcOrd="3" destOrd="0" parTransId="{D6CBBB98-4681-49B7-823E-4B711944518E}" sibTransId="{E27EF21A-22F4-41F6-9B00-CC8D44196F6E}"/>
    <dgm:cxn modelId="{F33305F5-4E20-4776-8825-C1E356D3B4B5}" type="presOf" srcId="{EABF7115-9ED4-4218-9A5C-980DE68E5ED9}" destId="{CC41BDDE-76C2-4B17-B126-CF504069707D}" srcOrd="0" destOrd="0" presId="urn:microsoft.com/office/officeart/2005/8/layout/vList2"/>
    <dgm:cxn modelId="{A354AAF6-A10F-46FB-8F2F-344718185A2C}" type="presParOf" srcId="{A2153C67-A95C-427B-9A56-940E7526F12E}" destId="{DE142129-FCA9-49ED-9660-F6F3DF58612B}" srcOrd="0" destOrd="0" presId="urn:microsoft.com/office/officeart/2005/8/layout/vList2"/>
    <dgm:cxn modelId="{431EAE10-2BC8-4599-9FA8-98670F52A837}" type="presParOf" srcId="{A2153C67-A95C-427B-9A56-940E7526F12E}" destId="{BE14448C-6572-4FA6-BC6E-18EEBC9FC44F}" srcOrd="1" destOrd="0" presId="urn:microsoft.com/office/officeart/2005/8/layout/vList2"/>
    <dgm:cxn modelId="{DCDE6E20-CB93-434E-8792-C1839DFA0696}" type="presParOf" srcId="{A2153C67-A95C-427B-9A56-940E7526F12E}" destId="{17205329-3396-4387-AD9D-0E9FA550C894}" srcOrd="2" destOrd="0" presId="urn:microsoft.com/office/officeart/2005/8/layout/vList2"/>
    <dgm:cxn modelId="{3740AB0C-6439-42E9-BBFF-A165ED538D0A}" type="presParOf" srcId="{A2153C67-A95C-427B-9A56-940E7526F12E}" destId="{330B191F-AD88-40A9-BC0E-FBDEF8ECB519}" srcOrd="3" destOrd="0" presId="urn:microsoft.com/office/officeart/2005/8/layout/vList2"/>
    <dgm:cxn modelId="{6F237D47-A69C-40CE-B369-AEAFB49DB2FA}" type="presParOf" srcId="{A2153C67-A95C-427B-9A56-940E7526F12E}" destId="{CC41BDDE-76C2-4B17-B126-CF504069707D}" srcOrd="4" destOrd="0" presId="urn:microsoft.com/office/officeart/2005/8/layout/vList2"/>
    <dgm:cxn modelId="{DD3AFBC9-86D2-4DD1-914B-7404EFF4441A}" type="presParOf" srcId="{A2153C67-A95C-427B-9A56-940E7526F12E}" destId="{6FCC77BC-93B4-486A-8D89-3263D912D125}" srcOrd="5" destOrd="0" presId="urn:microsoft.com/office/officeart/2005/8/layout/vList2"/>
    <dgm:cxn modelId="{244B11B8-917D-49D7-A739-589D765D02F9}" type="presParOf" srcId="{A2153C67-A95C-427B-9A56-940E7526F12E}" destId="{746022C8-C759-40CD-988A-0E38A3704D2B}" srcOrd="6" destOrd="0" presId="urn:microsoft.com/office/officeart/2005/8/layout/vList2"/>
    <dgm:cxn modelId="{3905F7A9-0916-4959-9F1C-0C8FFBFB1A9F}" type="presParOf" srcId="{A2153C67-A95C-427B-9A56-940E7526F12E}" destId="{DB728C58-9C56-4621-A254-D962CC6569D9}" srcOrd="7" destOrd="0" presId="urn:microsoft.com/office/officeart/2005/8/layout/vList2"/>
    <dgm:cxn modelId="{64E3E4E7-78B8-4A03-B737-EC00332714B9}" type="presParOf" srcId="{A2153C67-A95C-427B-9A56-940E7526F12E}" destId="{20480B10-F165-469A-90F9-DF7DB24D844C}" srcOrd="8" destOrd="0" presId="urn:microsoft.com/office/officeart/2005/8/layout/vList2"/>
    <dgm:cxn modelId="{C7B683B4-3369-49D0-9CEE-A0640AB998E9}" type="presParOf" srcId="{A2153C67-A95C-427B-9A56-940E7526F12E}" destId="{F354A15E-E8D1-4831-9DE9-380A34E12C09}" srcOrd="9" destOrd="0" presId="urn:microsoft.com/office/officeart/2005/8/layout/vList2"/>
    <dgm:cxn modelId="{535B1723-914F-4895-BBB5-E36B731EA79D}" type="presParOf" srcId="{A2153C67-A95C-427B-9A56-940E7526F12E}" destId="{FFF96D7B-3705-4424-8433-F745184242F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7CBB8-97B9-4CFC-AFD2-D12A6A3FACCA}">
      <dsp:nvSpPr>
        <dsp:cNvPr id="0" name=""/>
        <dsp:cNvSpPr/>
      </dsp:nvSpPr>
      <dsp:spPr>
        <a:xfrm>
          <a:off x="0" y="108406"/>
          <a:ext cx="7366202" cy="1133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Materials used in fusion devices have received comparatively little attention than fission, despite their critical importance</a:t>
          </a:r>
        </a:p>
      </dsp:txBody>
      <dsp:txXfrm>
        <a:off x="55344" y="163750"/>
        <a:ext cx="7255514" cy="1023042"/>
      </dsp:txXfrm>
    </dsp:sp>
    <dsp:sp modelId="{CCD0B580-239D-4E74-930E-381FC9C62321}">
      <dsp:nvSpPr>
        <dsp:cNvPr id="0" name=""/>
        <dsp:cNvSpPr/>
      </dsp:nvSpPr>
      <dsp:spPr>
        <a:xfrm>
          <a:off x="0" y="1288216"/>
          <a:ext cx="7366202" cy="113373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energy spectrum of neutrons emitted from a fission reactor is 2 MeV while that emitted from D-T fusion plasmas is 14 MeV thereby inducing unprecedented levels of dislocation damage (100-200 dpa) to materials as well as significant transmuted He production</a:t>
          </a:r>
        </a:p>
      </dsp:txBody>
      <dsp:txXfrm>
        <a:off x="55344" y="1343560"/>
        <a:ext cx="7255514" cy="1023042"/>
      </dsp:txXfrm>
    </dsp:sp>
    <dsp:sp modelId="{9DE8A7E0-B309-4498-A0C1-EFF7031578A6}">
      <dsp:nvSpPr>
        <dsp:cNvPr id="0" name=""/>
        <dsp:cNvSpPr/>
      </dsp:nvSpPr>
      <dsp:spPr>
        <a:xfrm>
          <a:off x="0" y="2468026"/>
          <a:ext cx="7366202" cy="113373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produce neutrons with intensities that of a fusion reactor, an accelerator-based approach is under consideration which utilizes the Li reaction as a source of neutrons</a:t>
          </a:r>
        </a:p>
      </dsp:txBody>
      <dsp:txXfrm>
        <a:off x="55344" y="2523370"/>
        <a:ext cx="7255514" cy="1023042"/>
      </dsp:txXfrm>
    </dsp:sp>
    <dsp:sp modelId="{0A4E5533-1E12-4530-921D-37C375B885BC}">
      <dsp:nvSpPr>
        <dsp:cNvPr id="0" name=""/>
        <dsp:cNvSpPr/>
      </dsp:nvSpPr>
      <dsp:spPr>
        <a:xfrm>
          <a:off x="0" y="3647836"/>
          <a:ext cx="7366202" cy="113373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CW beams of deuterons (~125 mA) can be accelerated to relevant energies by an RFQ and a 40 MeV LINAC and then collided with Li to produce sufficiently intense neutron beams</a:t>
          </a:r>
        </a:p>
      </dsp:txBody>
      <dsp:txXfrm>
        <a:off x="55344" y="3703180"/>
        <a:ext cx="7255514" cy="1023042"/>
      </dsp:txXfrm>
    </dsp:sp>
    <dsp:sp modelId="{93B925AF-B586-4E73-A8C7-89C5EAD9D787}">
      <dsp:nvSpPr>
        <dsp:cNvPr id="0" name=""/>
        <dsp:cNvSpPr/>
      </dsp:nvSpPr>
      <dsp:spPr>
        <a:xfrm>
          <a:off x="0" y="4827646"/>
          <a:ext cx="7366202" cy="113373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$1B International Fusion Materials Irradiation Facility project is now being constructed and commissioned in Rokkasho, Japan</a:t>
          </a:r>
        </a:p>
      </dsp:txBody>
      <dsp:txXfrm>
        <a:off x="55344" y="4882990"/>
        <a:ext cx="7255514" cy="1023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42129-FCA9-49ED-9660-F6F3DF58612B}">
      <dsp:nvSpPr>
        <dsp:cNvPr id="0" name=""/>
        <dsp:cNvSpPr/>
      </dsp:nvSpPr>
      <dsp:spPr>
        <a:xfrm>
          <a:off x="0" y="452859"/>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t>
          </a:r>
          <a:r>
            <a:rPr lang="en-US" sz="1600" b="1" kern="1200"/>
            <a:t>CRNL </a:t>
          </a:r>
          <a:r>
            <a:rPr lang="en-US" sz="1600" kern="1200"/>
            <a:t>team demonstrated that an over-dense plasma may be achieved by axially injecting 1 kW of microwaves into a tiny plasma chamber with an axial magnetic field. </a:t>
          </a:r>
        </a:p>
      </dsp:txBody>
      <dsp:txXfrm>
        <a:off x="31070" y="483929"/>
        <a:ext cx="10958161" cy="574340"/>
      </dsp:txXfrm>
    </dsp:sp>
    <dsp:sp modelId="{17205329-3396-4387-AD9D-0E9FA550C894}">
      <dsp:nvSpPr>
        <dsp:cNvPr id="0" name=""/>
        <dsp:cNvSpPr/>
      </dsp:nvSpPr>
      <dsp:spPr>
        <a:xfrm>
          <a:off x="0" y="1135419"/>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arrangement was proved to be capable of delivering </a:t>
          </a:r>
          <a:r>
            <a:rPr lang="en-US" sz="1600" b="1" kern="1200"/>
            <a:t>90% proton fractions </a:t>
          </a:r>
          <a:r>
            <a:rPr lang="en-US" sz="1600" kern="1200"/>
            <a:t>with CW current densities of 120 mA/cm2, and it will be the basis for all </a:t>
          </a:r>
          <a:r>
            <a:rPr lang="en-US" sz="1600" b="1" kern="1200"/>
            <a:t>high-intensity proton sources utilized for high energy accelerator injection</a:t>
          </a:r>
          <a:r>
            <a:rPr lang="en-US" sz="1600" kern="1200"/>
            <a:t> during the next 30 years.</a:t>
          </a:r>
        </a:p>
      </dsp:txBody>
      <dsp:txXfrm>
        <a:off x="31070" y="1166489"/>
        <a:ext cx="10958161" cy="574340"/>
      </dsp:txXfrm>
    </dsp:sp>
    <dsp:sp modelId="{CC41BDDE-76C2-4B17-B126-CF504069707D}">
      <dsp:nvSpPr>
        <dsp:cNvPr id="0" name=""/>
        <dsp:cNvSpPr/>
      </dsp:nvSpPr>
      <dsp:spPr>
        <a:xfrm>
          <a:off x="0" y="1817979"/>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Since then, a range of other projects have used</a:t>
          </a:r>
          <a:r>
            <a:rPr lang="en-US" sz="1600" b="1" kern="1200"/>
            <a:t> proton sources and LEBTs mainly provided by CEA or INFN</a:t>
          </a:r>
          <a:r>
            <a:rPr lang="en-US" sz="1600" kern="1200"/>
            <a:t>. This source, together with LEBT and an RFQ, will eventually serve as one of the IFMIF project's two accelerators. </a:t>
          </a:r>
        </a:p>
      </dsp:txBody>
      <dsp:txXfrm>
        <a:off x="31070" y="1849049"/>
        <a:ext cx="10958161" cy="574340"/>
      </dsp:txXfrm>
    </dsp:sp>
    <dsp:sp modelId="{746022C8-C759-40CD-988A-0E38A3704D2B}">
      <dsp:nvSpPr>
        <dsp:cNvPr id="0" name=""/>
        <dsp:cNvSpPr/>
      </dsp:nvSpPr>
      <dsp:spPr>
        <a:xfrm>
          <a:off x="0" y="2500540"/>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INFN has produced a very comparable version of the</a:t>
          </a:r>
          <a:r>
            <a:rPr lang="en-US" sz="1600" b="1" kern="1200"/>
            <a:t> CEA / IFMIF source and LEBT to be utilized as the H+ injector</a:t>
          </a:r>
          <a:r>
            <a:rPr lang="en-US" sz="1600" kern="1200"/>
            <a:t> for the ESS in parallel with the IFMIF/CEA project.</a:t>
          </a:r>
        </a:p>
      </dsp:txBody>
      <dsp:txXfrm>
        <a:off x="31070" y="2531610"/>
        <a:ext cx="10958161" cy="574340"/>
      </dsp:txXfrm>
    </dsp:sp>
    <dsp:sp modelId="{20480B10-F165-469A-90F9-DF7DB24D844C}">
      <dsp:nvSpPr>
        <dsp:cNvPr id="0" name=""/>
        <dsp:cNvSpPr/>
      </dsp:nvSpPr>
      <dsp:spPr>
        <a:xfrm>
          <a:off x="0" y="3183099"/>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Various variants of these sources have been tested in pulsed and CW/DC modes, yielding H+/D+ beam currents ranging from 50 to 130 mA, as well as dependable operation and adequate beam emittance.</a:t>
          </a:r>
          <a:endParaRPr lang="en-US" sz="1600" kern="1200"/>
        </a:p>
      </dsp:txBody>
      <dsp:txXfrm>
        <a:off x="31070" y="3214169"/>
        <a:ext cx="10958161" cy="574340"/>
      </dsp:txXfrm>
    </dsp:sp>
    <dsp:sp modelId="{FFF96D7B-3705-4424-8433-F745184242FA}">
      <dsp:nvSpPr>
        <dsp:cNvPr id="0" name=""/>
        <dsp:cNvSpPr/>
      </dsp:nvSpPr>
      <dsp:spPr>
        <a:xfrm>
          <a:off x="0" y="3865660"/>
          <a:ext cx="11020301"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Light" panose="020F0302020204030204"/>
            </a:rPr>
            <a:t>This data</a:t>
          </a:r>
          <a:r>
            <a:rPr lang="en-US" sz="1600" kern="1200"/>
            <a:t> will be used as our rough cost estimate of implementing an ion source and LEBT in the proposed </a:t>
          </a:r>
          <a:r>
            <a:rPr lang="en-US" sz="1600" b="1" kern="1200"/>
            <a:t>FPNS</a:t>
          </a:r>
          <a:r>
            <a:rPr lang="en-US" sz="1600" kern="1200"/>
            <a:t>. </a:t>
          </a:r>
        </a:p>
      </dsp:txBody>
      <dsp:txXfrm>
        <a:off x="31070" y="3896730"/>
        <a:ext cx="10958161"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15296 4205 16383 0 0,'-4'0'0'0'0,"-6"0"0"0"0,-6 0 0 0 0,-4 0 0 0 0,-4 0 0 0 0,-1 0 0 0 0,-2 0 0 0 0,0 0 0 0 0,0 0 0 0 0,1 0 0 0 0,-1 0 0 0 0,1 0 0 0 0,0 0 0 0 0,0 0 0 0 0,0 0 0 0 0,0 0 0 0 0,1 0 0 0 0,-1 0 0 0 0,0 0 0 0 0,0 0 0 0 0,0 0 0 0 0,1 0 0 0 0,-1 0 0 0 0,0 0 0 0 0,0 0 0 0 0,0 0 0 0 0,1 0 0 0 0,-1 0 0 0 0,0 0 0 0 0,0 0 0 0 0,0 0 0 0 0,1 0 0 0 0,-1 0 0 0 0,0 0 0 0 0,0 0 0 0 0,0 0 0 0 0,0 0 0 0 0,1 0 0 0 0,-1 0 0 0 0,0 0 0 0 0,0 0 0 0 0,0 0 0 0 0,1 0 0 0 0,-1 0 0 0 0,0 0 0 0 0,0 0 0 0 0,0-4 0 0 0,0-2 0 0 0,1 0 0 0 0,-1 2 0 0 0,0 0 0 0 0,0 2 0 0 0,0 1 0 0 0,5-3 0 0 0,1-2 0 0 0,0 0 0 0 0,-2 2 0 0 0,0 1 0 0 0,-2 1 0 0 0,-1 1 0 0 0,0 1 0 0 0,3-4 0 0 0,2-2 0 0 0,0 1 0 0 0,-2 1 0 0 0,-1 1 0 0 0,-1 1 0 0 0,0 1 0 0 0,-2 0 0 0 0,0 1 0 0 0,0 1 0 0 0,0-1 0 0 0,0 0 0 0 0,0 0 0 0 0,0 0 0 0 0,0 0 0 0 0,1 1 0 0 0,-1-1 0 0 0,0 0 0 0 0,0 0 0 0 0,0 0 0 0 0,0-1 0 0 0,1 1 0 0 0,-1 0 0 0 0,0 0 0 0 0,0 0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0,-1 0 0 0 0,0 0 0 0 0,0 0 0 0 0,0 0 0 0 0,1 0 0 0 0,-6 0 0 0 0,0 0 0 0 0,-1 0 0 0 0,2 0 0 0 0,1 0 0 0 0,1 0 0 0 0,1 0 0 0 0,1 0 0 0 0,0 0 0 0 0,1 5 0 0 0,-1 1 0 0 0,0-1 0 0 0,1 0 0 0 0,-1-2 0 0 0,0-1 0 0 0,1-1 0 0 0,-1-1 0 0 0,5 5 0 0 0,1 0 0 0 0,-1 1 0 0 0,4 2 0 0 0,5 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13918 11633 16383 0 0,'-5'0'0'0'0,"-5"-4"0"0"0,-6-2 0 0 0,-4 0 0 0 0,-3 2 0 0 0,-3 1 0 0 0,0 1 0 0 0,-1-4 0 0 0,0 0 0 0 0,0 1 0 0 0,0 0 0 0 0,1-2 0 0 0,0-1 0 0 0,0 2 0 0 0,0 1 0 0 0,1 2 0 0 0,-1 1 0 0 0,0 1 0 0 0,0 1 0 0 0,0-4 0 0 0,1-1 0 0 0,-1-1 0 0 0,0 2 0 0 0,0 1 0 0 0,0 1 0 0 0,1 1 0 0 0,-1 1 0 0 0,0 0 0 0 0,0 0 0 0 0,0 0 0 0 0,1-4 0 0 0,-1-1 0 0 0,0-1 0 0 0,0 2 0 0 0,0 1 0 0 0,1 1 0 0 0,-1 1 0 0 0,0 0 0 0 0,0 1 0 0 0,0 0 0 0 0,0 1 0 0 0,1-1 0 0 0,-1 0 0 0 0,0 0 0 0 0,0 0 0 0 0,0 0 0 0 0,1 0 0 0 0,-1-4 0 0 0,0-2 0 0 0,0 0 0 0 0,0 2 0 0 0,0 1 0 0 0,1 1 0 0 0,-1 1 0 0 0,0 0 0 0 0,0 1 0 0 0,0 0 0 0 0,1 1 0 0 0,-1-1 0 0 0,0 0 0 0 0,0 0 0 0 0,0 0 0 0 0,1 0 0 0 0,-1 0 0 0 0,0 0 0 0 0,0 0 0 0 0,0 0 0 0 0,5-4 0 0 0,1-2 0 0 0,0 1 0 0 0,-2 0 0 0 0,0 2 0 0 0,-2 1 0 0 0,-1 1 0 0 0,0 0 0 0 0,-1 1 0 0 0,0 1 0 0 0,0-1 0 0 0,0 0 0 0 0,0 0 0 0 0,0 0 0 0 0,0 1 0 0 0,0-1 0 0 0,0 0 0 0 0,0 0 0 0 0,5-5 0 0 0,1-1 0 0 0,0 1 0 0 0,-2 0 0 0 0,0 2 0 0 0,-2 1 0 0 0,-1 1 0 0 0,0 1 0 0 0,-1 0 0 0 0,0 0 0 0 0,0 0 0 0 0,0 0 0 0 0,0 0 0 0 0,0 1 0 0 0,0-1 0 0 0,0 0 0 0 0,0 0 0 0 0,1 0 0 0 0,-1 0 0 0 0,0 0 0 0 0,0 0 0 0 0,0 0 0 0 0,1 0 0 0 0,-1 0 0 0 0,0 0 0 0 0,0 0 0 0 0,0 0 0 0 0,1 0 0 0 0,-1 0 0 0 0,0 0 0 0 0,0 0 0 0 0,0 0 0 0 0,0 0 0 0 0,1 0 0 0 0,-1 0 0 0 0,0 0 0 0 0,0 0 0 0 0,0 0 0 0 0,1 0 0 0 0,-1 0 0 0 0,9 0 0 0 0,7 4 0 0 0,10 2 0 0 0,9 0 0 0 0,8-2 0 0 0,5-1 0 0 0,3-1 0 0 0,2 4 0 0 0,0 0 0 0 0,1-1 0 0 0,0 0 0 0 0,-1-2 0 0 0,-1-2 0 0 0,0 5 0 0 0,0 0 0 0 0,0-1 0 0 0,0 0 0 0 0,0-3 0 0 0,-1 0 0 0 0,1-1 0 0 0,0-1 0 0 0,0 0 0 0 0,-1 0 0 0 0,1 0 0 0 0,0 0 0 0 0,0-1 0 0 0,0 1 0 0 0,0 0 0 0 0,-1 0 0 0 0,1 0 0 0 0,0 0 0 0 0,0 0 0 0 0,0 0 0 0 0,-1 0 0 0 0,1 0 0 0 0,0 0 0 0 0,0 0 0 0 0,0 0 0 0 0,-1 0 0 0 0,1 0 0 0 0,0 0 0 0 0,0 0 0 0 0,0 0 0 0 0,0 0 0 0 0,-1 0 0 0 0,1-4 0 0 0,0-2 0 0 0,0 0 0 0 0,0 2 0 0 0,-1 1 0 0 0,1 1 0 0 0,0 1 0 0 0,0 0 0 0 0,0-3 0 0 0,-1-2 0 0 0,1 1 0 0 0,0 1 0 0 0,0 1 0 0 0,0 1 0 0 0,0 1 0 0 0,-1-4 0 0 0,1-1 0 0 0,0 1 0 0 0,0 1 0 0 0,0 1 0 0 0,4-4 0 0 0,1 1 0 0 0,1 0 0 0 0,-2 1 0 0 0,-1 2 0 0 0,-1-3 0 0 0,-1 0 0 0 0,-1 0 0 0 0,0-3 0 0 0,-1 0 0 0 0,1 2 0 0 0,0 2 0 0 0,-1 1 0 0 0,1 2 0 0 0,0 2 0 0 0,-1-5 0 0 0,1 0 0 0 0,0-1 0 0 0,0 2 0 0 0,0 1 0 0 0,-5-3 0 0 0,-1 0 0 0 0,0 0 0 0 0,2 1 0 0 0,0 2 0 0 0,2 1 0 0 0,1 2 0 0 0,0-1 0 0 0,1 1 0 0 0,0 1 0 0 0,0-1 0 0 0,0 0 0 0 0,0 0 0 0 0,0 1 0 0 0,0-1 0 0 0,0 0 0 0 0,0 0 0 0 0,0 0 0 0 0,-1 0 0 0 0,1 0 0 0 0,0 0 0 0 0,0 0 0 0 0,0 0 0 0 0,-1 0 0 0 0,1 0 0 0 0,0 0 0 0 0,0 0 0 0 0,0 0 0 0 0,-1 0 0 0 0,1 0 0 0 0,0 0 0 0 0,0 0 0 0 0,0 0 0 0 0,-1 0 0 0 0,-3 4 0 0 0,-2 2 0 0 0,0-1 0 0 0,1 0 0 0 0,2-2 0 0 0,-3 4 0 0 0,-10-1 0 0 0,-11 0 0 0 0,-9-1 0 0 0,-8-2 0 0 0,-5-1 0 0 0,-3-2 0 0 0,-1 1 0 0 0,-1-1 0 0 0,0-1 0 0 0,1 1 0 0 0,0 0 0 0 0,0 0 0 0 0,1-1 0 0 0,0 1 0 0 0,0 0 0 0 0,-4 0 0 0 0,-6 0 0 0 0,-5 0 0 0 0,-1 0 0 0 0,3 0 0 0 0,4 0 0 0 0,3 0 0 0 0,2 0 0 0 0,3 0 0 0 0,1 0 0 0 0,1 0 0 0 0,-5 0 0 0 0,-1 0 0 0 0,0 0 0 0 0,1 0 0 0 0,2 0 0 0 0,0 0 0 0 0,1 0 0 0 0,1 0 0 0 0,0 0 0 0 0,-4 0 0 0 0,-1 0 0 0 0,0 0 0 0 0,0 0 0 0 0,3 0 0 0 0,0 0 0 0 0,1 0 0 0 0,1 0 0 0 0,0 0 0 0 0,-4 0 0 0 0,-1 0 0 0 0,-1 0 0 0 0,2 0 0 0 0,1 0 0 0 0,2 0 0 0 0,0 0 0 0 0,1 0 0 0 0,0 0 0 0 0,0 0 0 0 0,1 0 0 0 0,-1 0 0 0 0,1 0 0 0 0,3-4 0 0 0,2-2 0 0 0,0 1 0 0 0,-1 0 0 0 0,-2 2 0 0 0,-1 1 0 0 0,4-4 0 0 0,0 0 0 0 0,0 1 0 0 0,-1 0 0 0 0,-2 2 0 0 0,-1 2 0 0 0,-1 0 0 0 0,-1 0 0 0 0,0 2 0 0 0,0-1 0 0 0,0 0 0 0 0,0 0 0 0 0,0 0 0 0 0,0 1 0 0 0,0-1 0 0 0,0 0 0 0 0,1 0 0 0 0,-1 0 0 0 0,0 0 0 0 0,0 0 0 0 0,0 0 0 0 0,1 0 0 0 0,-1 0 0 0 0,0 0 0 0 0,0 0 0 0 0,0 0 0 0 0,1 0 0 0 0,-1 0 0 0 0,0 0 0 0 0,0 0 0 0 0,0 0 0 0 0,0 0 0 0 0,1 0 0 0 0,-1 0 0 0 0,0 0 0 0 0,0 0 0 0 0,0 0 0 0 0,1 0 0 0 0,-1 0 0 0 0,0 0 0 0 0,0 0 0 0 0,5 4 0 0 0,1 2 0 0 0,0-1 0 0 0,-2 0 0 0 0,8-2 0 0 0,11-1 0 0 0,10-1 0 0 0,8 0 0 0 0,2 3 0 0 0,2 2 0 0 0,2-1 0 0 0,2-1 0 0 0,2-1 0 0 0,1-1 0 0 0,-5 3 0 0 0,0 2 0 0 0,-1-2 0 0 0,2-1 0 0 0,1-1 0 0 0,1-1 0 0 0,1-1 0 0 0,0-1 0 0 0,1 0 0 0 0,0 0 0 0 0,0 0 0 0 0,-4 4 0 0 0,-2 2 0 0 0,0-1 0 0 0,2-1 0 0 0,1 0 0 0 0,0-2 0 0 0,2-1 0 0 0,1-1 0 0 0,-1 4 0 0 0,1 2 0 0 0,0-1 0 0 0,5 0 0 0 0,1-2 0 0 0,-1-2 0 0 0,0 0 0 0 0,-2 0 0 0 0,-2-1 0 0 0,0 0 0 0 0,0-1 0 0 0,-2 6 0 0 0,5 0 0 0 0,2 1 0 0 0,-1-2 0 0 0,-1-1 0 0 0,-1-1 0 0 0,-1-1 0 0 0,-2 0 0 0 0,1-1 0 0 0,-2-1 0 0 0,1 1 0 0 0,0 0 0 0 0,-1 4 0 0 0,1 2 0 0 0,0-1 0 0 0,-1 0 0 0 0,1-2 0 0 0,0-1 0 0 0,0-1 0 0 0,-1-1 0 0 0,1 0 0 0 0,0 0 0 0 0,0 0 0 0 0,0 0 0 0 0,0 0 0 0 0,-1-1 0 0 0,1 1 0 0 0,0 5 0 0 0,0 1 0 0 0,0-1 0 0 0,-1 0 0 0 0,1-2 0 0 0,0-1 0 0 0,0-1 0 0 0,0-1 0 0 0,-1 0 0 0 0,1 0 0 0 0,0 0 0 0 0,0 0 0 0 0,0 4 0 0 0,0 2 0 0 0,-1-1 0 0 0,1-1 0 0 0,0 0 0 0 0,0-2 0 0 0,0-1 0 0 0,-1 3 0 0 0,1 2 0 0 0,0 0 0 0 0,0-2 0 0 0,0-1 0 0 0,-5 3 0 0 0,-1 1 0 0 0,0-1 0 0 0,2-2 0 0 0,0 4 0 0 0,2-1 0 0 0,1 0 0 0 0,0-3 0 0 0,-3 4 0 0 0,-2-1 0 0 0,0 0 0 0 0,2-3 0 0 0,-4 4 0 0 0,0-1 0 0 0,2-1 0 0 0,1-1 0 0 0,1-2 0 0 0,-2 3 0 0 0,-1 1 0 0 0,1-2 0 0 0,2 0 0 0 0,1-2 0 0 0,-4 3 0 0 0,1 0 0 0 0,0 0 0 0 0,1-2 0 0 0,2-1 0 0 0,1-1 0 0 0,1-1 0 0 0,1-1 0 0 0,0 0 0 0 0,0 0 0 0 0,0-1 0 0 0,-5 5 0 0 0,0 2 0 0 0,-1 0 0 0 0,1-2 0 0 0,2-1 0 0 0,1-1 0 0 0,1-1 0 0 0,0 0 0 0 0,1-1 0 0 0,0-1 0 0 0,0 1 0 0 0,0 0 0 0 0,0 0 0 0 0,0 0 0 0 0,0 0 0 0 0,0 4 0 0 0,-1 2 0 0 0,1-1 0 0 0,0 0 0 0 0,-9-2 0 0 0,-12-1 0 0 0,-10-1 0 0 0,-10-1 0 0 0,-6 0 0 0 0,-4 0 0 0 0,-2 0 0 0 0,-2 0 0 0 0,1 0 0 0 0,1-1 0 0 0,0 1 0 0 0,0 0 0 0 0,1 0 0 0 0,-1 0 0 0 0,2 0 0 0 0,-1 0 0 0 0,0 0 0 0 0,0 0 0 0 0,1 0 0 0 0,-1 0 0 0 0,0 0 0 0 0,0 0 0 0 0,1 0 0 0 0,-1 0 0 0 0,0 0 0 0 0,0 0 0 0 0,0 0 0 0 0,-4 0 0 0 0,-2 0 0 0 0,1 0 0 0 0,1 0 0 0 0,1 0 0 0 0,1 0 0 0 0,1 0 0 0 0,1 0 0 0 0,0 0 0 0 0,0 0 0 0 0,1 0 0 0 0,-1 0 0 0 0,1 0 0 0 0,3 5 0 0 0,3 1 0 0 0,-2-1 0 0 0,0 0 0 0 0,-2-2 0 0 0,0-1 0 0 0,-2-1 0 0 0,-1-1 0 0 0,1 0 0 0 0,-1 0 0 0 0,0 0 0 0 0,-1 0 0 0 0,1-1 0 0 0,0 1 0 0 0,1 0 0 0 0,-1 0 0 0 0,0 0 0 0 0,0 0 0 0 0,0 0 0 0 0,0 0 0 0 0,1 0 0 0 0,-1 0 0 0 0,0 0 0 0 0,0 0 0 0 0,0 0 0 0 0,1 0 0 0 0,-1 0 0 0 0,0 0 0 0 0,0 0 0 0 0,0 0 0 0 0,1 0 0 0 0,-1 0 0 0 0,0 0 0 0 0,0 0 0 0 0,0 0 0 0 0,0 0 0 0 0,1 0 0 0 0,-1 0 0 0 0,0 0 0 0 0,0 0 0 0 0,0 0 0 0 0,1 0 0 0 0,-1 0 0 0 0,0 0 0 0 0,0 0 0 0 0,0 0 0 0 0,1 0 0 0 0,-1 0 0 0 0,0 0 0 0 0,0 0 0 0 0,5 5 0 0 0,1 0 0 0 0,-1 1 0 0 0,0-2 0 0 0,-1 0 0 0 0,-2-2 0 0 0,-1-1 0 0 0,0-1 0 0 0,-1 0 0 0 0,0 0 0 0 0,0 0 0 0 0,0-1 0 0 0,0 1 0 0 0,0 0 0 0 0,0 0 0 0 0,0 0 0 0 0,0 0 0 0 0,0 0 0 0 0,0 0 0 0 0,1 0 0 0 0,-1 0 0 0 0,0 0 0 0 0,0 0 0 0 0,0 0 0 0 0,1 0 0 0 0,-1 0 0 0 0,0 0 0 0 0,0 0 0 0 0,0 0 0 0 0,5 4 0 0 0,1 2 0 0 0,0 0 0 0 0,-2-2 0 0 0,0-1 0 0 0,-2-1 0 0 0,-1-1 0 0 0,0 0 0 0 0,-1-1 0 0 0,0 0 0 0 0,0-1 0 0 0,0 1 0 0 0,0 0 0 0 0,0 0 0 0 0,0 0 0 0 0,0 0 0 0 0,0 0 0 0 0,0 0 0 0 0,1 0 0 0 0,-1 0 0 0 0,9 0 0 0 0,11 0 0 0 0,12 0 0 0 0,5 4 0 0 0,4 2 0 0 0,4 0 0 0 0,4-2 0 0 0,2-1 0 0 0,1-1 0 0 0,1-1 0 0 0,0 4 0 0 0,-1 1 0 0 0,1-1 0 0 0,-1 0 0 0 0,0-3 0 0 0,0 0 0 0 0,0-1 0 0 0,0 0 0 0 0,-1-2 0 0 0,1 6 0 0 0,0 0 0 0 0,0 1 0 0 0,0-2 0 0 0,-1-1 0 0 0,1-1 0 0 0,0-1 0 0 0,0-1 0 0 0,0 0 0 0 0,-1 0 0 0 0,1 0 0 0 0,0 0 0 0 0,0-1 0 0 0,0 1 0 0 0,0 0 0 0 0,-1 0 0 0 0,1 0 0 0 0,0 0 0 0 0,0 0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0,1 0 0 0 0,0 0 0 0 0,0-4 0 0 0,0-2 0 0 0,-1 0 0 0 0,1 2 0 0 0,0 1 0 0 0,0 1 0 0 0,0 1 0 0 0,0 0 0 0 0,-1 1 0 0 0,1 0 0 0 0,0 1 0 0 0,0-1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0,1 0 0 0 0,0 0 0 0 0,0 0 0 0 0,0 0 0 0 0,0 0 0 0 0,-1 0 0 0 0,1 0 0 0 0,0 0 0 0 0,0 0 0 0 0,0 0 0 0 0,-5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11139 9631 16383 0 0,'4'0'0'0'0,"2"4"0"0"0,4 2 0 0 0,0 4 0 0 0,4 0 0 0 0,2-1 0 0 0,4-2 0 0 0,-1 1 0 0 0,-1 0 0 0 0,2-1 0 0 0,-2 2 0 0 0,-1 0 0 0 0,2-2 0 0 0,2-2 0 0 0,2-2 0 0 0,1 4 0 0 0,1-1 0 0 0,1 0 0 0 0,0-2 0 0 0,0-1 0 0 0,0-2 0 0 0,0 4 0 0 0,4 1 0 0 0,7 0 0 0 0,-4 2 0 0 0,1 1 0 0 0,0-1 0 0 0,-2-3 0 0 0,-2-2 0 0 0,-2-1 0 0 0,4-1 0 0 0,5 4 0 0 0,0 0 0 0 0,-2 0 0 0 0,-2 0 0 0 0,2-3 0 0 0,0 0 0 0 0,2-1 0 0 0,-1-1 0 0 0,3 5 0 0 0,-1 0 0 0 0,1 1 0 0 0,4-2 0 0 0,-2-1 0 0 0,1-1 0 0 0,-2-1 0 0 0,1-1 0 0 0,2 0 0 0 0,-2 0 0 0 0,-3 0 0 0 0,-4 0 0 0 0,1-1 0 0 0,4 1 0 0 0,-1 0 0 0 0,2 0 0 0 0,3 0 0 0 0,3 0 0 0 0,2 0 0 0 0,-2 0 0 0 0,0 0 0 0 0,0 0 0 0 0,10 0 0 0 0,1 0 0 0 0,-2 0 0 0 0,0 0 0 0 0,-2 0 0 0 0,-1 0 0 0 0,0 0 0 0 0,-4 0 0 0 0,-3 0 0 0 0,1 0 0 0 0,1 0 0 0 0,1 0 0 0 0,-2 0 0 0 0,-2 0 0 0 0,2 0 0 0 0,1 0 0 0 0,2 0 0 0 0,5 0 0 0 0,2 0 0 0 0,1 0 0 0 0,0 0 0 0 0,-2 0 0 0 0,-1-4 0 0 0,-6-2 0 0 0,-1 0 0 0 0,-1 2 0 0 0,-3 1 0 0 0,-1 1 0 0 0,2 1 0 0 0,2 0 0 0 0,-3 1 0 0 0,1-4 0 0 0,1-2 0 0 0,-3 1 0 0 0,-3 1 0 0 0,0 1 0 0 0,1 1 0 0 0,0 1 0 0 0,1 0 0 0 0,-2 1 0 0 0,1 1 0 0 0,-2-1 0 0 0,2 0 0 0 0,-2 0 0 0 0,1 0 0 0 0,-1 1 0 0 0,-3-1 0 0 0,2 0 0 0 0,-2 0 0 0 0,-2 0 0 0 0,-2 0 0 0 0,-2 0 0 0 0,-2 0 0 0 0,4 0 0 0 0,5 0 0 0 0,1 0 0 0 0,-2 0 0 0 0,-2 0 0 0 0,-2 0 0 0 0,-3 0 0 0 0,0 0 0 0 0,-2 0 0 0 0,-1 0 0 0 0,1 0 0 0 0,-1 0 0 0 0,-8 0 0 0 0,-12 0 0 0 0,-11 0 0 0 0,-9 0 0 0 0,-6 0 0 0 0,-4 0 0 0 0,-7 0 0 0 0,3-5 0 0 0,1-1 0 0 0,1 1 0 0 0,1 0 0 0 0,1 2 0 0 0,-1 1 0 0 0,1 1 0 0 0,-5 1 0 0 0,-6 0 0 0 0,-1 0 0 0 0,2 0 0 0 0,-3 0 0 0 0,1 0 0 0 0,-2 1 0 0 0,-7-6 0 0 0,-10 0 0 0 0,1-1 0 0 0,1 1 0 0 0,1 2 0 0 0,0 1 0 0 0,1 1 0 0 0,5 1 0 0 0,1 0 0 0 0,0 0 0 0 0,-5 0 0 0 0,-3 0 0 0 0,-1 1 0 0 0,0-1 0 0 0,0 0 0 0 0,2 0 0 0 0,0 0 0 0 0,1 0 0 0 0,0 0 0 0 0,4 0 0 0 0,7 0 0 0 0,1 0 0 0 0,-6 0 0 0 0,-3 0 0 0 0,-3 0 0 0 0,-1 0 0 0 0,-10 0 0 0 0,-1 0 0 0 0,0 0 0 0 0,2 0 0 0 0,4 0 0 0 0,2 0 0 0 0,2 0 0 0 0,2 0 0 0 0,4 0 0 0 0,3 0 0 0 0,0 0 0 0 0,-2 0 0 0 0,3 0 0 0 0,1 0 0 0 0,2 0 0 0 0,1 0 0 0 0,-3 0 0 0 0,2 0 0 0 0,3 0 0 0 0,0 0 0 0 0,2 0 0 0 0,2 0 0 0 0,-1 0 0 0 0,0 0 0 0 0,3 0 0 0 0,1 0 0 0 0,2 0 0 0 0,-2 0 0 0 0,-6 0 0 0 0,0 0 0 0 0,1 0 0 0 0,-1 0 0 0 0,-4 0 0 0 0,1 0 0 0 0,3 0 0 0 0,3 0 0 0 0,3 0 0 0 0,3 0 0 0 0,1 0 0 0 0,1 0 0 0 0,1 0 0 0 0,0 0 0 0 0,0 0 0 0 0,-1 0 0 0 0,1 0 0 0 0,-1 0 0 0 0,1 0 0 0 0,-1 0 0 0 0,0 0 0 0 0,0 0 0 0 0,9 0 0 0 0,12 0 0 0 0,10 0 0 0 0,10 0 0 0 0,6 0 0 0 0,4 0 0 0 0,3 0 0 0 0,0 0 0 0 0,-5 4 0 0 0,-1 2 0 0 0,0 0 0 0 0,0-2 0 0 0,1-1 0 0 0,1-1 0 0 0,1-1 0 0 0,0 0 0 0 0,1-1 0 0 0,0 0 0 0 0,0-1 0 0 0,0 1 0 0 0,0 0 0 0 0,0 0 0 0 0,0 0 0 0 0,0 0 0 0 0,-1 0 0 0 0,1 0 0 0 0,0 0 0 0 0,0 0 0 0 0,0 0 0 0 0,-1 0 0 0 0,1 0 0 0 0,0 0 0 0 0,0 0 0 0 0,0 0 0 0 0,0 0 0 0 0,-1 0 0 0 0,1 0 0 0 0,0 0 0 0 0,-5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29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20625 10159 16383 0 0,'-4'0'0'0'0,"-6"0"0"0"0,-6 0 0 0 0,-4 0 0 0 0,-4 0 0 0 0,-1 0 0 0 0,-2 0 0 0 0,0 0 0 0 0,5-5 0 0 0,1-1 0 0 0,0 1 0 0 0,-1 0 0 0 0,-1 2 0 0 0,-1 1 0 0 0,0 1 0 0 0,-2 1 0 0 0,0 0 0 0 0,0 0 0 0 0,0 0 0 0 0,0 0 0 0 0,0 1 0 0 0,5-6 0 0 0,1 0 0 0 0,-1-1 0 0 0,0 2 0 0 0,-1 0 0 0 0,-2 2 0 0 0,-1 1 0 0 0,0 1 0 0 0,-1 0 0 0 0,0 0 0 0 0,0 0 0 0 0,0 1 0 0 0,0-1 0 0 0,0 0 0 0 0,0 0 0 0 0,0 0 0 0 0,0 0 0 0 0,0 0 0 0 0,0 0 0 0 0,1 0 0 0 0,-1 0 0 0 0,0 0 0 0 0,0 0 0 0 0,0 0 0 0 0,1 0 0 0 0,-1 0 0 0 0,0 0 0 0 0,0 0 0 0 0,0 0 0 0 0,1 0 0 0 0,-1 0 0 0 0,0 4 0 0 0,0 2 0 0 0,0 0 0 0 0,1-2 0 0 0,-1 0 0 0 0,0-2 0 0 0,0-1 0 0 0,0-1 0 0 0,0 0 0 0 0,1 0 0 0 0,-1 0 0 0 0,0-1 0 0 0,0 1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0,-1 0 0 0 0,0 0 0 0 0,5 4 0 0 0,1 2 0 0 0,-1 0 0 0 0,0-2 0 0 0,-2-1 0 0 0,0-1 0 0 0,-2-1 0 0 0,-1 0 0 0 0,1-1 0 0 0,-1 0 0 0 0,-1-1 0 0 0,1 1 0 0 0,0 0 0 0 0,0 0 0 0 0,1 0 0 0 0,-1 0 0 0 0,4 4 0 0 0,2 2 0 0 0,0-1 0 0 0,-1 0 0 0 0,-2-2 0 0 0,-1-1 0 0 0,0-1 0 0 0,3 4 0 0 0,1 1 0 0 0,-1-1 0 0 0,0-1 0 0 0,-2-1 0 0 0,-1-1 0 0 0,-1-1 0 0 0,-1-1 0 0 0,0 0 0 0 0,0 0 0 0 0,0 0 0 0 0,0 0 0 0 0,0 0 0 0 0,5 4 0 0 0,1 2 0 0 0,-1-1 0 0 0,0 0 0 0 0,-2-2 0 0 0,0-1 0 0 0,-2-1 0 0 0,0-1 0 0 0,-1 0 0 0 0,0 0 0 0 0,0 0 0 0 0,0 0 0 0 0,0-1 0 0 0,0 1 0 0 0,0 0 0 0 0,0 0 0 0 0,4 4 0 0 0,2 2 0 0 0,0 0 0 0 0,-1-2 0 0 0,-2 0 0 0 0,-1-2 0 0 0,0-1 0 0 0,-2-1 0 0 0,1 0 0 0 0,-1 0 0 0 0,-1 0 0 0 0,1-1 0 0 0,0 1 0 0 0,0 0 0 0 0,1 0 0 0 0,-1 0 0 0 0,0 0 0 0 0,4 4 0 0 0,2 2 0 0 0,0 0 0 0 0,-1-2 0 0 0,-2-1 0 0 0,-1-1 0 0 0,0-1 0 0 0,-2 0 0 0 0,1-1 0 0 0,-1 0 0 0 0,-1-1 0 0 0,1 1 0 0 0,0 0 0 0 0,0 0 0 0 0,1 0 0 0 0,-1 0 0 0 0,0 0 0 0 0,0 0 0 0 0,0 0 0 0 0,0 0 0 0 0,1 0 0 0 0,-1 0 0 0 0,4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2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20029 4128 16383 0 0,'-4'0'0'0'0,"-7"0"0"0"0,-4 0 0 0 0,-6 0 0 0 0,-2 0 0 0 0,-3 0 0 0 0,0 0 0 0 0,3 4 0 0 0,2 2 0 0 0,0-1 0 0 0,-1 0 0 0 0,-1-2 0 0 0,-1-1 0 0 0,3 3 0 0 0,2 2 0 0 0,-1-2 0 0 0,-2 0 0 0 0,-1-3 0 0 0,4 5 0 0 0,0-1 0 0 0,-1 0 0 0 0,-2-1 0 0 0,-1-2 0 0 0,-1-2 0 0 0,-1 0 0 0 0,4 4 0 0 0,1 0 0 0 0,0 1 0 0 0,-2-2 0 0 0,3 3 0 0 0,1 1 0 0 0,-1-2 0 0 0,-2-1 0 0 0,-2-2 0 0 0,-1-1 0 0 0,-1-1 0 0 0,0-1 0 0 0,-1 0 0 0 0,0 0 0 0 0,4 4 0 0 0,2 1 0 0 0,-1 1 0 0 0,0-2 0 0 0,-2-1 0 0 0,-1-1 0 0 0,-1-1 0 0 0,0-1 0 0 0,-1 0 0 0 0,0 0 0 0 0,0 0 0 0 0,0 0 0 0 0,0 0 0 0 0,0-1 0 0 0,0 1 0 0 0,0 0 0 0 0,0 0 0 0 0,1 0 0 0 0,-1 0 0 0 0,0 0 0 0 0,0 0 0 0 0,0 0 0 0 0,1 0 0 0 0,-1 0 0 0 0,0 0 0 0 0,0 0 0 0 0,0 0 0 0 0,1 0 0 0 0,-1 0 0 0 0,0 0 0 0 0,0 0 0 0 0,0 0 0 0 0,0 0 0 0 0,1 0 0 0 0,-1 0 0 0 0,0 0 0 0 0,0 0 0 0 0,0 0 0 0 0,1 0 0 0 0,-1 0 0 0 0,0 0 0 0 0,0 0 0 0 0,0 0 0 0 0,1 0 0 0 0,3-4 0 0 0,2-2 0 0 0,0 1 0 0 0,-1 0 0 0 0,-2 2 0 0 0,-1 1 0 0 0,-1 1 0 0 0,0 0 0 0 0,-1 1 0 0 0,0 1 0 0 0,0-6 0 0 0,0 0 0 0 0,0 0 0 0 0,0 0 0 0 0,0 2 0 0 0,0 1 0 0 0,0 1 0 0 0,1 1 0 0 0,-1-5 0 0 0,0 0 0 0 0,0-1 0 0 0,0 2 0 0 0,1 1 0 0 0,-1 1 0 0 0,0 1 0 0 0,0 1 0 0 0,0 0 0 0 0,1 0 0 0 0,-1 0 0 0 0,0 1 0 0 0,0-1 0 0 0,0 0 0 0 0,1 0 0 0 0,-1 0 0 0 0,0 0 0 0 0,0 0 0 0 0,5-4 0 0 0,1-2 0 0 0,-1 0 0 0 0,0 2 0 0 0,-2 0 0 0 0,0 2 0 0 0,-2 1 0 0 0,-1 1 0 0 0,1 0 0 0 0,-1 0 0 0 0,0 0 0 0 0,0 1 0 0 0,0-1 0 0 0,0 0 0 0 0,0 0 0 0 0,0 0 0 0 0,0 0 0 0 0,0 0 0 0 0,0 0 0 0 0,1 0 0 0 0,-1 0 0 0 0,0 0 0 0 0,0 0 0 0 0,0 0 0 0 0,1 0 0 0 0,-1 0 0 0 0,0 0 0 0 0,0 0 0 0 0,0 0 0 0 0,1 0 0 0 0,-1 0 0 0 0,0 0 0 0 0,0 0 0 0 0,0 0 0 0 0,0 0 0 0 0,1 0 0 0 0,-1 0 0 0 0,0 0 0 0 0,0 0 0 0 0,0 0 0 0 0,1 0 0 0 0,-1 0 0 0 0,0 0 0 0 0,0 0 0 0 0,0 0 0 0 0,0 0 0 0 0,1 0 0 0 0,-1 0 0 0 0,0 0 0 0 0,0 0 0 0 0,0 0 0 0 0,1 0 0 0 0,-1 0 0 0 0,0 0 0 0 0,5 0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2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27399 5185 16383 0 0,'-4'0'0'0'0,"-7"0"0"0"0,-5 0 0 0 0,-4 0 0 0 0,-3 0 0 0 0,2-4 0 0 0,0-2 0 0 0,0 0 0 0 0,-2 2 0 0 0,0 1 0 0 0,-2 1 0 0 0,0 1 0 0 0,-1 0 0 0 0,0 1 0 0 0,0 0 0 0 0,0 1 0 0 0,0-1 0 0 0,0 0 0 0 0,0 0 0 0 0,1 0 0 0 0,3 5 0 0 0,7 1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2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27629 4841 16383 0 0,'-4'0'0'0'0,"-7"0"0"0"0,-4 0 0 0 0,-6 0 0 0 0,-2 0 0 0 0,-3 0 0 0 0,0 0 0 0 0,-1 0 0 0 0,0 0 0 0 0,5-4 0 0 0,1-2 0 0 0,0 0 0 0 0,0 2 0 0 0,-2 1 0 0 0,-1 1 0 0 0,-1 1 0 0 0,0 0 0 0 0,-1 1 0 0 0,0 0 0 0 0,0 1 0 0 0,0-1 0 0 0,0 0 0 0 0,0 0 0 0 0,0 0 0 0 0,0 0 0 0 0,5 5 0 0 0,1 1 0 0 0,0-1 0 0 0,-2 0 0 0 0,0-2 0 0 0,-2-1 0 0 0,-1-1 0 0 0,4 4 0 0 0,1 1 0 0 0,0-1 0 0 0,3-1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3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27547 12010 16383 0 0,'-4'0'0'0'0,"-7"0"0"0"0,-4-4 0 0 0,-6-2 0 0 0,-2 0 0 0 0,-3 2 0 0 0,0 1 0 0 0,-1 1 0 0 0,4-4 0 0 0,3 0 0 0 0,-1 0 0 0 0,-1 2 0 0 0,-1 1 0 0 0,-1 1 0 0 0,-1 2 0 0 0,0-1 0 0 0,-1 1 0 0 0,0 1 0 0 0,0-1 0 0 0,0 0 0 0 0,0 0 0 0 0,0 0 0 0 0,0 0 0 0 0,0 1 0 0 0,1-1 0 0 0,-1 0 0 0 0,0 0 0 0 0,0 0 0 0 0,5-5 0 0 0,1-1 0 0 0,0 1 0 0 0,-2 0 0 0 0,0 2 0 0 0,-2 1 0 0 0,-1 1 0 0 0,0 1 0 0 0,-1 0 0 0 0,0 0 0 0 0,4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3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28208 11667 16383 0 0,'-5'0'0'0'0,"-5"0"0"0"0,-6 0 0 0 0,-4 0 0 0 0,-3 0 0 0 0,-3 0 0 0 0,0 0 0 0 0,-1 0 0 0 0,0 0 0 0 0,0 0 0 0 0,1 0 0 0 0,-1 0 0 0 0,1 0 0 0 0,0-5 0 0 0,1 0 0 0 0,-1-1 0 0 0,0 2 0 0 0,0 0 0 0 0,0 2 0 0 0,1 1 0 0 0,-1 1 0 0 0,0 0 0 0 0,0 0 0 0 0,0 0 0 0 0,1 1 0 0 0,-1-1 0 0 0,4-5 0 0 0,2 0 0 0 0,0-1 0 0 0,-1 2 0 0 0,-2 1 0 0 0,-1 1 0 0 0,0 1 0 0 0,-2 0 0 0 0,0 1 0 0 0,0 0 0 0 0,0 0 0 0 0,0 1 0 0 0,0-1 0 0 0,0 0 0 0 0,0 0 0 0 0,1 0 0 0 0,-1 0 0 0 0,0 0 0 0 0,0 0 0 0 0,0 0 0 0 0,1 0 0 0 0,-1 0 0 0 0,0 0 0 0 0,0 0 0 0 0,0 0 0 0 0,1 0 0 0 0,-1 0 0 0 0,0 0 0 0 0,0 0 0 0 0,0 0 0 0 0,0 0 0 0 0,1 0 0 0 0,-1 0 0 0 0,0 0 0 0 0,0 0 0 0 0,0 0 0 0 0,1 0 0 0 0,-1 0 0 0 0,0 0 0 0 0,0 0 0 0 0,0 0 0 0 0,1 0 0 0 0,-1 0 0 0 0,0 0 0 0 0,0 0 0 0 0,0 0 0 0 0,0 0 0 0 0,1 0 0 0 0,-1 0 0 0 0,0 0 0 0 0,0 0 0 0 0,0 0 0 0 0,1 0 0 0 0,3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15990 9521 16383 0 0,'0'-4'0'0'0,"-5"-2"0"0"0,-5 0 0 0 0,-6 2 0 0 0,-4 1 0 0 0,-3 1 0 0 0,-3 1 0 0 0,0 0 0 0 0,-1 1 0 0 0,0 0 0 0 0,0 1 0 0 0,0-1 0 0 0,1 0 0 0 0,0 0 0 0 0,0 0 0 0 0,0 0 0 0 0,1 0 0 0 0,-1 0 0 0 0,0 0 0 0 0,0 0 0 0 0,1 0 0 0 0,-6 0 0 0 0,-5 0 0 0 0,-1 0 0 0 0,1 0 0 0 0,3 0 0 0 0,2 0 0 0 0,2 0 0 0 0,2 0 0 0 0,0 0 0 0 0,2 0 0 0 0,-1 0 0 0 0,1 0 0 0 0,0 0 0 0 0,-5 0 0 0 0,-2 0 0 0 0,1 0 0 0 0,1 0 0 0 0,1 0 0 0 0,1-4 0 0 0,1-2 0 0 0,1 0 0 0 0,0 2 0 0 0,1 1 0 0 0,-1 1 0 0 0,0 1 0 0 0,1 0 0 0 0,-1 1 0 0 0,0 1 0 0 0,1-1 0 0 0,-1 0 0 0 0,0 0 0 0 0,0 0 0 0 0,0 0 0 0 0,1 1 0 0 0,-1-1 0 0 0,0 0 0 0 0,0 0 0 0 0,0-5 0 0 0,0-1 0 0 0,1 1 0 0 0,-1 0 0 0 0,-4 2 0 0 0,-2 1 0 0 0,1 1 0 0 0,0 1 0 0 0,2 0 0 0 0,1 0 0 0 0,2 0 0 0 0,-1-4 0 0 0,2-2 0 0 0,-1 1 0 0 0,0 0 0 0 0,1 2 0 0 0,-1 1 0 0 0,0 1 0 0 0,1 1 0 0 0,-1 0 0 0 0,0 0 0 0 0,0 0 0 0 0,1 0 0 0 0,-1 1 0 0 0,0-1 0 0 0,0 0 0 0 0,0 0 0 0 0,0 0 0 0 0,1 0 0 0 0,-1-4 0 0 0,0-2 0 0 0,0 0 0 0 0,0 2 0 0 0,1 0 0 0 0,-1 2 0 0 0,0 1 0 0 0,0 1 0 0 0,0 0 0 0 0,1 0 0 0 0,-1 0 0 0 0,0 1 0 0 0,0-1 0 0 0,0 0 0 0 0,0 0 0 0 0,1 0 0 0 0,-1 0 0 0 0,0 0 0 0 0,0 0 0 0 0,0 0 0 0 0,1-4 0 0 0,-1-2 0 0 0,0 0 0 0 0,0 2 0 0 0,0 1 0 0 0,1 1 0 0 0,-1 1 0 0 0,0 0 0 0 0,0 1 0 0 0,0 0 0 0 0,0 1 0 0 0,1-1 0 0 0,-1 0 0 0 0,0 0 0 0 0,0 0 0 0 0,0 0 0 0 0,1 0 0 0 0,-1 0 0 0 0,0 0 0 0 0,0 0 0 0 0,0 0 0 0 0,1 0 0 0 0,-1 0 0 0 0,4 5 0 0 0,2 0 0 0 0,0 1 0 0 0,-1-1 0 0 0,-2-2 0 0 0,-1-1 0 0 0,0-1 0 0 0,-2 4 0 0 0,0 0 0 0 0,0 1 0 0 0,0-2 0 0 0,0-1 0 0 0,0-1 0 0 0,0 3 0 0 0,0 1 0 0 0,0 0 0 0 0,1-2 0 0 0,-1-1 0 0 0,0-1 0 0 0,5 3 0 0 0,1 1 0 0 0,-1 0 0 0 0,0-2 0 0 0,-2-1 0 0 0,0 3 0 0 0,-2 1 0 0 0,-1-2 0 0 0,1 0 0 0 0,-1-2 0 0 0,0-1 0 0 0,4 3 0 0 0,2 1 0 0 0,-1-1 0 0 0,0 0 0 0 0,-2-3 0 0 0,4 5 0 0 0,0-1 0 0 0,-1 0 0 0 0,-1-2 0 0 0,-2-1 0 0 0,-1 4 0 0 0,-1-1 0 0 0,-1 4 0 0 0,0 1 0 0 0,0-3 0 0 0,0 3 0 0 0,0-1 0 0 0,5 2 0 0 0,0-1 0 0 0,1-2 0 0 0,-1-3 0 0 0,-2-2 0 0 0,4 2 0 0 0,0 1 0 0 0,-1 3 0 0 0,-1 0 0 0 0,-2-2 0 0 0,3 2 0 0 0,1 0 0 0 0,3 2 0 0 0,1-1 0 0 0,-3-2 0 0 0,3 2 0 0 0,-1-2 0 0 0,-2-1 0 0 0,2 1 0 0 0,-1 0 0 0 0,-1-1 0 0 0,2 1 0 0 0,-1 0 0 0 0,3-2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15823 17830 16383 0 0,'0'-5'0'0'0,"-4"-1"0"0"0,-6 1 0 0 0,-6 0 0 0 0,-4 2 0 0 0,-4 1 0 0 0,-1 1 0 0 0,-2 1 0 0 0,0 0 0 0 0,0 0 0 0 0,1 0 0 0 0,-1 0 0 0 0,1 1 0 0 0,0-1 0 0 0,0 0 0 0 0,0 0 0 0 0,0-4 0 0 0,1-2 0 0 0,-1 0 0 0 0,0 2 0 0 0,0 0 0 0 0,0 2 0 0 0,1 1 0 0 0,-1 1 0 0 0,0 0 0 0 0,0 0 0 0 0,0 0 0 0 0,1 1 0 0 0,3-6 0 0 0,2 0 0 0 0,0-1 0 0 0,-1 2 0 0 0,-2 1 0 0 0,-1 1 0 0 0,-1 1 0 0 0,0 0 0 0 0,-1 1 0 0 0,0 0 0 0 0,0 1 0 0 0,0-1 0 0 0,0 0 0 0 0,0 0 0 0 0,0 0 0 0 0,0 0 0 0 0,1 0 0 0 0,-1 0 0 0 0,0 0 0 0 0,0 0 0 0 0,0 0 0 0 0,1 0 0 0 0,-1 0 0 0 0,0 0 0 0 0,0 0 0 0 0,0 0 0 0 0,0 0 0 0 0,1 0 0 0 0,-1 0 0 0 0,0 0 0 0 0,0 0 0 0 0,0 0 0 0 0,1 0 0 0 0,-1 0 0 0 0,0 0 0 0 0,0 0 0 0 0,-4 0 0 0 0,-2 0 0 0 0,1 0 0 0 0,1 0 0 0 0,1 0 0 0 0,1 0 0 0 0,1 0 0 0 0,-4 0 0 0 0,0 0 0 0 0,-1 0 0 0 0,2 0 0 0 0,2 0 0 0 0,0 0 0 0 0,1 0 0 0 0,1 0 0 0 0,0 0 0 0 0,1 0 0 0 0,-1 0 0 0 0,1 0 0 0 0,-1 0 0 0 0,0 0 0 0 0,1 0 0 0 0,-1 0 0 0 0,0 0 0 0 0,0 0 0 0 0,0 0 0 0 0,1 0 0 0 0,-1 0 0 0 0,0 0 0 0 0,0 0 0 0 0,0 0 0 0 0,1 0 0 0 0,-1 0 0 0 0,0 0 0 0 0,-4 0 0 0 0,-2 0 0 0 0,1 0 0 0 0,0 0 0 0 0,2 0 0 0 0,2 0 0 0 0,0 0 0 0 0,0 0 0 0 0,2 0 0 0 0,-1 0 0 0 0,0 0 0 0 0,1 0 0 0 0,-1 0 0 0 0,1 0 0 0 0,-1 0 0 0 0,0 0 0 0 0,0 0 0 0 0,1 0 0 0 0,-1 0 0 0 0,0 0 0 0 0,0 0 0 0 0,0 0 0 0 0,0 0 0 0 0,1 0 0 0 0,-1 0 0 0 0,0 0 0 0 0,0 0 0 0 0,0 0 0 0 0,1 0 0 0 0,-1 0 0 0 0,0 0 0 0 0,0 0 0 0 0,0 0 0 0 0,0 0 0 0 0,1 0 0 0 0,-1 0 0 0 0,-4 0 0 0 0,-2 0 0 0 0,1 0 0 0 0,0 0 0 0 0,2 0 0 0 0,1 0 0 0 0,2 0 0 0 0,-1 0 0 0 0,2 0 0 0 0,-1 0 0 0 0,0 0 0 0 0,1 0 0 0 0,-1 0 0 0 0,1 0 0 0 0,-1 0 0 0 0,0 0 0 0 0,0 0 0 0 0,0 0 0 0 0,5-4 0 0 0,1-2 0 0 0,0 0 0 0 0,-2 2 0 0 0,0 1 0 0 0,-2 1 0 0 0,-1 1 0 0 0,0 0 0 0 0,-1 1 0 0 0,0 0 0 0 0,0 1 0 0 0,0-1 0 0 0,0 0 0 0 0,0 0 0 0 0,0 0 0 0 0,5-4 0 0 0,1-2 0 0 0,-1 1 0 0 0,0 0 0 0 0,-2 2 0 0 0,0 1 0 0 0,-2 1 0 0 0,-1 0 0 0 0,1 1 0 0 0,-1 1 0 0 0,0-1 0 0 0,-1 0 0 0 0,1 0 0 0 0,1 0 0 0 0,-1 1 0 0 0,0-1 0 0 0,0 0 0 0 0,0 0 0 0 0,0 0 0 0 0,1 0 0 0 0,-1 0 0 0 0,0 4 0 0 0,0 2 0 0 0,0-1 0 0 0,0 0 0 0 0,1-2 0 0 0,-1-1 0 0 0,0-1 0 0 0,0 0 0 0 0,5 3 0 0 0,1 2 0 0 0,0-1 0 0 0,-2-1 0 0 0,0-1 0 0 0,-2-1 0 0 0,-1-1 0 0 0,0-1 0 0 0,-1 0 0 0 0,4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20161 18150 16383 0 0,'5'5'0'0'0,"0"5"0"0"0,5 1 0 0 0,5-1 0 0 0,4-2 0 0 0,-1 2 0 0 0,1-1 0 0 0,1-2 0 0 0,2-2 0 0 0,-3 2 0 0 0,0 0 0 0 0,1-1 0 0 0,1-1 0 0 0,2-2 0 0 0,1 3 0 0 0,2 0 0 0 0,-1 0 0 0 0,1-2 0 0 0,0-1 0 0 0,0-1 0 0 0,0 3 0 0 0,0 1 0 0 0,0-1 0 0 0,0 0 0 0 0,0-2 0 0 0,0 3 0 0 0,0 0 0 0 0,0 0 0 0 0,-1-1 0 0 0,1-2 0 0 0,0-2 0 0 0,0 5 0 0 0,0 0 0 0 0,-1-1 0 0 0,1-1 0 0 0,0-1 0 0 0,0-1 0 0 0,0-1 0 0 0,-1 3 0 0 0,1 2 0 0 0,0 0 0 0 0,4-2 0 0 0,2-1 0 0 0,-1-1 0 0 0,0 3 0 0 0,-2 1 0 0 0,-2 0 0 0 0,0-2 0 0 0,-1-1 0 0 0,0 3 0 0 0,0 1 0 0 0,-1-1 0 0 0,1-2 0 0 0,0-1 0 0 0,-1-1 0 0 0,1 3 0 0 0,0 1 0 0 0,0-1 0 0 0,-1 0 0 0 0,1-3 0 0 0,-4 5 0 0 0,-2-1 0 0 0,0 0 0 0 0,1-1 0 0 0,2-2 0 0 0,1-2 0 0 0,0 0 0 0 0,2-1 0 0 0,0 5 0 0 0,0 0 0 0 0,0 0 0 0 0,0 0 0 0 0,0-2 0 0 0,0-1 0 0 0,0-2 0 0 0,0 1 0 0 0,-1-1 0 0 0,1 0 0 0 0,0-1 0 0 0,0 6 0 0 0,0 0 0 0 0,-1 1 0 0 0,1-2 0 0 0,0-1 0 0 0,0-1 0 0 0,0-1 0 0 0,-1 0 0 0 0,1-1 0 0 0,0 0 0 0 0,0-1 0 0 0,0 1 0 0 0,0 0 0 0 0,-1 0 0 0 0,1 0 0 0 0,0 0 0 0 0,0 0 0 0 0,0 0 0 0 0,-1 0 0 0 0,1 4 0 0 0,0 2 0 0 0,0-1 0 0 0,0 0 0 0 0,-1-2 0 0 0,1-1 0 0 0,0-1 0 0 0,0 0 0 0 0,0-1 0 0 0,0-1 0 0 0,-1 1 0 0 0,1 0 0 0 0,0 0 0 0 0,0 0 0 0 0,0-1 0 0 0,-1 1 0 0 0,1 0 0 0 0,0 0 0 0 0,0 0 0 0 0,0 0 0 0 0,-1 0 0 0 0,1 0 0 0 0,0 0 0 0 0,0 0 0 0 0,0 0 0 0 0,0 0 0 0 0,-1 0 0 0 0,1 0 0 0 0,0 0 0 0 0,0 0 0 0 0,0 0 0 0 0,-1 0 0 0 0,1 0 0 0 0,0 0 0 0 0,0 0 0 0 0,0 0 0 0 0,-1 0 0 0 0,1 0 0 0 0,0 0 0 0 0,0 0 0 0 0,0 0 0 0 0,-5 5 0 0 0,-1 1 0 0 0,0-1 0 0 0,2 0 0 0 0,0-2 0 0 0,-7-1 0 0 0,-10-1 0 0 0,-7-5 0 0 0,-7-2 0 0 0,-2-4 0 0 0,-4-1 0 0 0,-3 2 0 0 0,-3 3 0 0 0,2-3 0 0 0,-1 1 0 0 0,0 1 0 0 0,2-2 0 0 0,1 0 0 0 0,-2 2 0 0 0,-2 2 0 0 0,-2 2 0 0 0,-1 1 0 0 0,-1 1 0 0 0,4-3 0 0 0,1-2 0 0 0,-1 1 0 0 0,0 1 0 0 0,2-3 0 0 0,1-1 0 0 0,-2 2 0 0 0,-1 1 0 0 0,-1 2 0 0 0,-2 1 0 0 0,-1 1 0 0 0,-1-4 0 0 0,0 0 0 0 0,0 0 0 0 0,0 0 0 0 0,0 2 0 0 0,0 2 0 0 0,0 0 0 0 0,0-4 0 0 0,0-1 0 0 0,0 1 0 0 0,0 1 0 0 0,1 1 0 0 0,-6 1 0 0 0,0 1 0 0 0,-1 1 0 0 0,2-5 0 0 0,1 0 0 0 0,1-1 0 0 0,2 2 0 0 0,-1 1 0 0 0,1 1 0 0 0,1 1 0 0 0,-1 1 0 0 0,1 0 0 0 0,3-4 0 0 0,3-2 0 0 0,-2 1 0 0 0,0 0 0 0 0,-1 2 0 0 0,-2 1 0 0 0,-1 1 0 0 0,0 1 0 0 0,-1 0 0 0 0,0 0 0 0 0,0 0 0 0 0,0 1 0 0 0,0-1 0 0 0,0 0 0 0 0,0-4 0 0 0,0-2 0 0 0,0 0 0 0 0,0 2 0 0 0,0 1 0 0 0,1 1 0 0 0,-1 1 0 0 0,0 0 0 0 0,0 1 0 0 0,0 0 0 0 0,1 1 0 0 0,-1-1 0 0 0,0 0 0 0 0,0 0 0 0 0,0 0 0 0 0,1 0 0 0 0,-1 0 0 0 0,0 0 0 0 0,0 0 0 0 0,0 0 0 0 0,1 0 0 0 0,-1 0 0 0 0,0 0 0 0 0,0 0 0 0 0,0 0 0 0 0,0 0 0 0 0,1 0 0 0 0,-1 0 0 0 0,0 0 0 0 0,0 0 0 0 0,-4 0 0 0 0,-2 0 0 0 0,1 0 0 0 0,1 0 0 0 0,1 0 0 0 0,10 0 0 0 0,12 0 0 0 0,13 0 0 0 0,8 0 0 0 0,3-4 0 0 0,3-2 0 0 0,2 1 0 0 0,1 0 0 0 0,2 2 0 0 0,1 1 0 0 0,0 1 0 0 0,1 0 0 0 0,-1 1 0 0 0,0 1 0 0 0,0-1 0 0 0,0 0 0 0 0,5 0 0 0 0,0 0 0 0 0,1 0 0 0 0,-2 1 0 0 0,-1-1 0 0 0,-1-5 0 0 0,-1-1 0 0 0,-1 1 0 0 0,0 0 0 0 0,-1 2 0 0 0,5 1 0 0 0,2 1 0 0 0,-1 1 0 0 0,-1 0 0 0 0,-1-5 0 0 0,-1 0 0 0 0,3-1 0 0 0,1 2 0 0 0,-1 1 0 0 0,-1 1 0 0 0,-1 1 0 0 0,-1 1 0 0 0,3 0 0 0 0,1 0 0 0 0,-1 0 0 0 0,-1 0 0 0 0,-1 1 0 0 0,3-1 0 0 0,0 0 0 0 0,0 0 0 0 0,-2 0 0 0 0,3 0 0 0 0,5 0 0 0 0,0 0 0 0 0,-2 0 0 0 0,-2 0 0 0 0,-4 0 0 0 0,3 0 0 0 0,0 0 0 0 0,-1 0 0 0 0,2 0 0 0 0,5 0 0 0 0,4 0 0 0 0,-1 0 0 0 0,-3 0 0 0 0,-3 0 0 0 0,-5 0 0 0 0,-2 0 0 0 0,-2 0 0 0 0,-1 0 0 0 0,-1 0 0 0 0,1 0 0 0 0,-1 0 0 0 0,0 0 0 0 0,0 0 0 0 0,1 0 0 0 0,-1 0 0 0 0,1 0 0 0 0,0 0 0 0 0,0 0 0 0 0,0 0 0 0 0,0 0 0 0 0,-1 0 0 0 0,1 0 0 0 0,0 0 0 0 0,4 0 0 0 0,2 0 0 0 0,-1 0 0 0 0,0 0 0 0 0,-2 0 0 0 0,-2 0 0 0 0,0 0 0 0 0,0 0 0 0 0,-2 0 0 0 0,1 0 0 0 0,0 0 0 0 0,-1 0 0 0 0,-8 0 0 0 0,-12 0 0 0 0,-11 0 0 0 0,-8 0 0 0 0,-8 0 0 0 0,-3 0 0 0 0,2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21934 9945 16383 0 0,'4'0'0'0'0,"2"-4"0"0"0,4-2 0 0 0,5 1 0 0 0,4 0 0 0 0,3 2 0 0 0,3-4 0 0 0,0 1 0 0 0,2 0 0 0 0,0 1 0 0 0,-1 2 0 0 0,1-3 0 0 0,-1-1 0 0 0,0 2 0 0 0,0 0 0 0 0,0 2 0 0 0,0-3 0 0 0,0 0 0 0 0,0 0 0 0 0,-1 1 0 0 0,1 2 0 0 0,0 2 0 0 0,-5-4 0 0 0,-1-1 0 0 0,-4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20294 4151 16383 0 0,'0'-5'0'0'0,"4"-1"0"0"0,6 1 0 0 0,2-4 0 0 0,2 0 0 0 0,4 1 0 0 0,-2-1 0 0 0,2-1 0 0 0,1 3 0 0 0,3 1 0 0 0,1 3 0 0 0,-3-3 0 0 0,0-1 0 0 0,0 2 0 0 0,2 0 0 0 0,1 3 0 0 0,1-4 0 0 0,1-1 0 0 0,0 1 0 0 0,1 2 0 0 0,0 1 0 0 0,0 1 0 0 0,1 2 0 0 0,-1-1 0 0 0,-1 1 0 0 0,1 1 0 0 0,0-1 0 0 0,0 0 0 0 0,0 0 0 0 0,0 1 0 0 0,-1-1 0 0 0,1 0 0 0 0,0 0 0 0 0,0 0 0 0 0,0 0 0 0 0,-1 0 0 0 0,1 0 0 0 0,0 0 0 0 0,0 0 0 0 0,0 0 0 0 0,0 0 0 0 0,-1 0 0 0 0,1 0 0 0 0,0 0 0 0 0,0 0 0 0 0,0 0 0 0 0,-1 0 0 0 0,1 0 0 0 0,0 0 0 0 0,0 0 0 0 0,0 0 0 0 0,-1 0 0 0 0,1 0 0 0 0,0 0 0 0 0,0 0 0 0 0,0 0 0 0 0,0 0 0 0 0,-1 0 0 0 0,-3 4 0 0 0,-2 2 0 0 0,0-1 0 0 0,1 0 0 0 0,2-2 0 0 0,1-1 0 0 0,1-1 0 0 0,0 0 0 0 0,1-1 0 0 0,0-1 0 0 0,0 1 0 0 0,0 0 0 0 0,0 0 0 0 0,0 0 0 0 0,0-1 0 0 0,0 1 0 0 0,-1 0 0 0 0,1 0 0 0 0,0 0 0 0 0,0 0 0 0 0,-5 5 0 0 0,-1 1 0 0 0,0-1 0 0 0,2 0 0 0 0,0-2 0 0 0,2-1 0 0 0,1-1 0 0 0,0-1 0 0 0,1 0 0 0 0,0 0 0 0 0,0 0 0 0 0,0 0 0 0 0,0 0 0 0 0,0-1 0 0 0,0 1 0 0 0,-4 5 0 0 0,-2 0 0 0 0,0 1 0 0 0,1-2 0 0 0,2 0 0 0 0,1-2 0 0 0,0-1 0 0 0,2-1 0 0 0,0 0 0 0 0,0 0 0 0 0,0 0 0 0 0,0 0 0 0 0,-5 4 0 0 0,-1 1 0 0 0,1 1 0 0 0,0-2 0 0 0,2-1 0 0 0,1-1 0 0 0,0 0 0 0 0,2-2 0 0 0,-5 4 0 0 0,-1 2 0 0 0,1-1 0 0 0,0 0 0 0 0,2-2 0 0 0,1-2 0 0 0,1 0 0 0 0,0 0 0 0 0,1-1 0 0 0,0 0 0 0 0,0-1 0 0 0,0 1 0 0 0,0 0 0 0 0,0 0 0 0 0,0 0 0 0 0,0 0 0 0 0,0 0 0 0 0,0 0 0 0 0,-1 0 0 0 0,1 0 0 0 0,0 0 0 0 0,0 0 0 0 0,0 0 0 0 0,-5-5 0 0 0,-1-1 0 0 0,0 1 0 0 0,2 0 0 0 0,0 2 0 0 0,2 1 0 0 0,-4-3 0 0 0,0-1 0 0 0,0 0 0 0 0,2 2 0 0 0,1 1 0 0 0,1 1 0 0 0,-4-3 0 0 0,0-1 0 0 0,0 0 0 0 0,2 2 0 0 0,-4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21722 5103 16383 0 0,'5'0'0'0'0,"1"-4"0"0"0,3-2 0 0 0,6 0 0 0 0,4-2 0 0 0,3-1 0 0 0,3 1 0 0 0,1 2 0 0 0,0-2 0 0 0,1 1 0 0 0,0 0 0 0 0,-1 2 0 0 0,1-2 0 0 0,-1 0 0 0 0,0 0 0 0 0,0 3 0 0 0,-1 1 0 0 0,1 1 0 0 0,-4-3 0 0 0,-3-1 0 0 0,2 1 0 0 0,0 1 0 0 0,2 1 0 0 0,0 1 0 0 0,2 1 0 0 0,1 1 0 0 0,-1 0 0 0 0,1 0 0 0 0,0 1 0 0 0,1-1 0 0 0,-1 0 0 0 0,-1 0 0 0 0,1 0 0 0 0,-4 5 0 0 0,-2 0 0 0 0,0 1 0 0 0,1-2 0 0 0,2 0 0 0 0,1-2 0 0 0,-4 3 0 0 0,0 1 0 0 0,0 0 0 0 0,1-2 0 0 0,2-1 0 0 0,1-1 0 0 0,1-1 0 0 0,-3 3 0 0 0,-2 2 0 0 0,0-1 0 0 0,-3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11245 5106 16383 0 0,'4'0'0'0'0,"2"5"0"0"0,4 1 0 0 0,0 4 0 0 0,3 0 0 0 0,4-1 0 0 0,3-3 0 0 0,3-2 0 0 0,-3 3 0 0 0,0 0 0 0 0,-4 3 0 0 0,0 0 0 0 0,2-1 0 0 0,2-3 0 0 0,2-2 0 0 0,2-2 0 0 0,0-1 0 0 0,2-1 0 0 0,0 4 0 0 0,0 1 0 0 0,1 0 0 0 0,-1-1 0 0 0,0-1 0 0 0,0-1 0 0 0,0-1 0 0 0,0 4 0 0 0,-1 1 0 0 0,1-1 0 0 0,0-1 0 0 0,0-1 0 0 0,0-1 0 0 0,-1-1 0 0 0,1-1 0 0 0,0 0 0 0 0,0 0 0 0 0,0 0 0 0 0,0 0 0 0 0,-1 0 0 0 0,1-1 0 0 0,0 1 0 0 0,0 0 0 0 0,0 0 0 0 0,-1 0 0 0 0,1 0 0 0 0,0 0 0 0 0,0 0 0 0 0,0 0 0 0 0,-1 0 0 0 0,1 0 0 0 0,0 0 0 0 0,-4 5 0 0 0,-3 1 0 0 0,2-1 0 0 0,0 0 0 0 0,2-2 0 0 0,1-1 0 0 0,0-1 0 0 0,2-1 0 0 0,-1 0 0 0 0,-3 4 0 0 0,-2 2 0 0 0,1-1 0 0 0,0 0 0 0 0,2-2 0 0 0,1-1 0 0 0,1-1 0 0 0,0-1 0 0 0,1 0 0 0 0,0 0 0 0 0,0 0 0 0 0,0-1 0 0 0,0 1 0 0 0,0 0 0 0 0,0 0 0 0 0,0 0 0 0 0,0 0 0 0 0,-1 0 0 0 0,1 0 0 0 0,0 0 0 0 0,0 0 0 0 0,0 0 0 0 0,-1 0 0 0 0,1 0 0 0 0,0 0 0 0 0,0 0 0 0 0,0 0 0 0 0,0 0 0 0 0,-1 0 0 0 0,1 0 0 0 0,0 0 0 0 0,0 0 0 0 0,0 0 0 0 0,-1 0 0 0 0,1 0 0 0 0,0 0 0 0 0,0 0 0 0 0,0 0 0 0 0,-1 0 0 0 0,1 0 0 0 0,0 0 0 0 0,0 0 0 0 0,-5-4 0 0 0,-1-2 0 0 0,1 0 0 0 0,-4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8T03:50:34.0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22728 11820 16383 0 0,'0'-4'0'0'0,"-5"-2"0"0"0,0-4 0 0 0,-5 0 0 0 0,-5-3 0 0 0,-4 0 0 0 0,-3 4 0 0 0,2-3 0 0 0,0 2 0 0 0,-1 2 0 0 0,-2-1 0 0 0,0 0 0 0 0,-2 2 0 0 0,0 2 0 0 0,4-3 0 0 0,1 1 0 0 0,-1 1 0 0 0,0 1 0 0 0,-2 2 0 0 0,-1 2 0 0 0,-1-4 0 0 0,-1-1 0 0 0,1 0 0 0 0,-1 2 0 0 0,-1 1 0 0 0,1 2 0 0 0,0-5 0 0 0,0 0 0 0 0,1 1 0 0 0,-1 1 0 0 0,0 1 0 0 0,0 1 0 0 0,0 1 0 0 0,5-4 0 0 0,1 0 0 0 0,0-1 0 0 0,-2 2 0 0 0,0 1 0 0 0,-2 1 0 0 0,-1 1 0 0 0,0 1 0 0 0,3-4 0 0 0,2-2 0 0 0,0 1 0 0 0,-2 0 0 0 0,-1 2 0 0 0,-1 2 0 0 0,-1 0 0 0 0,4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895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464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594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49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7586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083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292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060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25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542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366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24374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image" Target="../media/image17.png"/><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24"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1.png"/><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 Id="rId22"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customXml" Target="../ink/ink15.xml"/><Relationship Id="rId1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3442" y="921715"/>
            <a:ext cx="5163022" cy="2635993"/>
          </a:xfrm>
        </p:spPr>
        <p:txBody>
          <a:bodyPr anchor="b">
            <a:normAutofit/>
          </a:bodyPr>
          <a:lstStyle/>
          <a:p>
            <a:pPr algn="l"/>
            <a:r>
              <a:rPr lang="en-US" sz="4400" b="1">
                <a:latin typeface="Times New Roman"/>
                <a:ea typeface="+mj-lt"/>
                <a:cs typeface="+mj-lt"/>
              </a:rPr>
              <a:t>Fusion Prototypic Neutron Source </a:t>
            </a:r>
            <a:br>
              <a:rPr lang="en-US" sz="4400" b="1">
                <a:latin typeface="Times New Roman"/>
                <a:ea typeface="+mj-lt"/>
                <a:cs typeface="+mj-lt"/>
              </a:rPr>
            </a:br>
            <a:br>
              <a:rPr lang="en-US" sz="4400" b="1">
                <a:latin typeface="Times New Roman"/>
                <a:ea typeface="+mj-lt"/>
                <a:cs typeface="+mj-lt"/>
              </a:rPr>
            </a:br>
            <a:r>
              <a:rPr lang="en-US" sz="4400" b="1">
                <a:latin typeface="Times New Roman"/>
                <a:ea typeface="+mj-lt"/>
                <a:cs typeface="+mj-lt"/>
              </a:rPr>
              <a:t>(FPNS)</a:t>
            </a:r>
            <a:endParaRPr lang="en-US" sz="4400" b="1">
              <a:latin typeface="Times New Roman"/>
              <a:cs typeface="Times New Roman"/>
            </a:endParaRPr>
          </a:p>
        </p:txBody>
      </p:sp>
      <p:sp>
        <p:nvSpPr>
          <p:cNvPr id="28"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B0CD4DD4-24B5-296F-EA57-2D4A88538FE8}"/>
              </a:ext>
            </a:extLst>
          </p:cNvPr>
          <p:cNvPicPr>
            <a:picLocks noChangeAspect="1"/>
          </p:cNvPicPr>
          <p:nvPr/>
        </p:nvPicPr>
        <p:blipFill>
          <a:blip r:embed="rId2"/>
          <a:stretch>
            <a:fillRect/>
          </a:stretch>
        </p:blipFill>
        <p:spPr>
          <a:xfrm>
            <a:off x="8030727" y="4468373"/>
            <a:ext cx="1480004" cy="1483180"/>
          </a:xfrm>
          <a:prstGeom prst="rect">
            <a:avLst/>
          </a:prstGeom>
        </p:spPr>
      </p:pic>
      <p:pic>
        <p:nvPicPr>
          <p:cNvPr id="4" name="Picture 4" descr="A picture containing person, person, wearing, posing&#10;&#10;Description automatically generated">
            <a:extLst>
              <a:ext uri="{FF2B5EF4-FFF2-40B4-BE49-F238E27FC236}">
                <a16:creationId xmlns:a16="http://schemas.microsoft.com/office/drawing/2014/main" id="{C0BC4A6E-8E01-24D9-EFFE-E91F9C781E0B}"/>
              </a:ext>
            </a:extLst>
          </p:cNvPr>
          <p:cNvPicPr>
            <a:picLocks noChangeAspect="1"/>
          </p:cNvPicPr>
          <p:nvPr/>
        </p:nvPicPr>
        <p:blipFill>
          <a:blip r:embed="rId3"/>
          <a:stretch>
            <a:fillRect/>
          </a:stretch>
        </p:blipFill>
        <p:spPr>
          <a:xfrm>
            <a:off x="3360057" y="4449450"/>
            <a:ext cx="1611087" cy="1493330"/>
          </a:xfrm>
          <a:prstGeom prst="rect">
            <a:avLst/>
          </a:prstGeom>
        </p:spPr>
      </p:pic>
      <p:pic>
        <p:nvPicPr>
          <p:cNvPr id="5" name="Picture 5">
            <a:extLst>
              <a:ext uri="{FF2B5EF4-FFF2-40B4-BE49-F238E27FC236}">
                <a16:creationId xmlns:a16="http://schemas.microsoft.com/office/drawing/2014/main" id="{2F4BF65C-6601-EBCB-0A01-7581383BAFDD}"/>
              </a:ext>
            </a:extLst>
          </p:cNvPr>
          <p:cNvPicPr>
            <a:picLocks noChangeAspect="1"/>
          </p:cNvPicPr>
          <p:nvPr/>
        </p:nvPicPr>
        <p:blipFill>
          <a:blip r:embed="rId4"/>
          <a:stretch>
            <a:fillRect/>
          </a:stretch>
        </p:blipFill>
        <p:spPr>
          <a:xfrm>
            <a:off x="1161143" y="4443494"/>
            <a:ext cx="1451429" cy="1497982"/>
          </a:xfrm>
          <a:prstGeom prst="rect">
            <a:avLst/>
          </a:prstGeom>
        </p:spPr>
      </p:pic>
      <p:pic>
        <p:nvPicPr>
          <p:cNvPr id="6" name="Picture 6">
            <a:extLst>
              <a:ext uri="{FF2B5EF4-FFF2-40B4-BE49-F238E27FC236}">
                <a16:creationId xmlns:a16="http://schemas.microsoft.com/office/drawing/2014/main" id="{4C56A674-D95C-C18C-BC0D-236481B1A50E}"/>
              </a:ext>
            </a:extLst>
          </p:cNvPr>
          <p:cNvPicPr>
            <a:picLocks noChangeAspect="1"/>
          </p:cNvPicPr>
          <p:nvPr/>
        </p:nvPicPr>
        <p:blipFill>
          <a:blip r:embed="rId5"/>
          <a:stretch>
            <a:fillRect/>
          </a:stretch>
        </p:blipFill>
        <p:spPr>
          <a:xfrm>
            <a:off x="5725885" y="4457914"/>
            <a:ext cx="1553030" cy="1476399"/>
          </a:xfrm>
          <a:prstGeom prst="rect">
            <a:avLst/>
          </a:prstGeom>
        </p:spPr>
      </p:pic>
      <p:sp>
        <p:nvSpPr>
          <p:cNvPr id="7" name="TextBox 6">
            <a:extLst>
              <a:ext uri="{FF2B5EF4-FFF2-40B4-BE49-F238E27FC236}">
                <a16:creationId xmlns:a16="http://schemas.microsoft.com/office/drawing/2014/main" id="{3CA1D94E-2152-2D07-7EB4-B97C23D09E60}"/>
              </a:ext>
            </a:extLst>
          </p:cNvPr>
          <p:cNvSpPr txBox="1"/>
          <p:nvPr/>
        </p:nvSpPr>
        <p:spPr>
          <a:xfrm>
            <a:off x="1335314" y="6154057"/>
            <a:ext cx="1103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Yash Pise</a:t>
            </a:r>
          </a:p>
        </p:txBody>
      </p:sp>
      <p:sp>
        <p:nvSpPr>
          <p:cNvPr id="13" name="TextBox 12">
            <a:extLst>
              <a:ext uri="{FF2B5EF4-FFF2-40B4-BE49-F238E27FC236}">
                <a16:creationId xmlns:a16="http://schemas.microsoft.com/office/drawing/2014/main" id="{50FF9866-156A-0B0B-87F9-1B1383A11195}"/>
              </a:ext>
            </a:extLst>
          </p:cNvPr>
          <p:cNvSpPr txBox="1"/>
          <p:nvPr/>
        </p:nvSpPr>
        <p:spPr>
          <a:xfrm>
            <a:off x="3316513" y="6154056"/>
            <a:ext cx="2017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Varun Chinchalkar</a:t>
            </a:r>
          </a:p>
        </p:txBody>
      </p:sp>
      <p:sp>
        <p:nvSpPr>
          <p:cNvPr id="14" name="TextBox 13">
            <a:extLst>
              <a:ext uri="{FF2B5EF4-FFF2-40B4-BE49-F238E27FC236}">
                <a16:creationId xmlns:a16="http://schemas.microsoft.com/office/drawing/2014/main" id="{9D34FBB2-B59D-BF7C-692B-C24B530EB704}"/>
              </a:ext>
            </a:extLst>
          </p:cNvPr>
          <p:cNvSpPr txBox="1"/>
          <p:nvPr/>
        </p:nvSpPr>
        <p:spPr>
          <a:xfrm>
            <a:off x="5682341" y="6154055"/>
            <a:ext cx="2017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Vidisha Bardekar</a:t>
            </a:r>
          </a:p>
        </p:txBody>
      </p:sp>
      <p:sp>
        <p:nvSpPr>
          <p:cNvPr id="15" name="TextBox 14">
            <a:extLst>
              <a:ext uri="{FF2B5EF4-FFF2-40B4-BE49-F238E27FC236}">
                <a16:creationId xmlns:a16="http://schemas.microsoft.com/office/drawing/2014/main" id="{C9138897-84C1-350F-D704-059434D1A8C2}"/>
              </a:ext>
            </a:extLst>
          </p:cNvPr>
          <p:cNvSpPr txBox="1"/>
          <p:nvPr/>
        </p:nvSpPr>
        <p:spPr>
          <a:xfrm>
            <a:off x="8171541" y="6125026"/>
            <a:ext cx="2017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Nikhil Bhuta</a:t>
            </a:r>
          </a:p>
        </p:txBody>
      </p:sp>
      <p:pic>
        <p:nvPicPr>
          <p:cNvPr id="9" name="Picture 9" descr="A picture containing person, sky, person, outdoor&#10;&#10;Description automatically generated">
            <a:extLst>
              <a:ext uri="{FF2B5EF4-FFF2-40B4-BE49-F238E27FC236}">
                <a16:creationId xmlns:a16="http://schemas.microsoft.com/office/drawing/2014/main" id="{463F8B2A-F9C8-8F6F-646A-A2B3EB0B1D44}"/>
              </a:ext>
            </a:extLst>
          </p:cNvPr>
          <p:cNvPicPr>
            <a:picLocks noChangeAspect="1"/>
          </p:cNvPicPr>
          <p:nvPr/>
        </p:nvPicPr>
        <p:blipFill>
          <a:blip r:embed="rId6"/>
          <a:stretch>
            <a:fillRect/>
          </a:stretch>
        </p:blipFill>
        <p:spPr>
          <a:xfrm>
            <a:off x="10006049" y="4460973"/>
            <a:ext cx="1527492" cy="1478482"/>
          </a:xfrm>
          <a:prstGeom prst="rect">
            <a:avLst/>
          </a:prstGeom>
        </p:spPr>
      </p:pic>
      <p:sp>
        <p:nvSpPr>
          <p:cNvPr id="19" name="TextBox 18">
            <a:extLst>
              <a:ext uri="{FF2B5EF4-FFF2-40B4-BE49-F238E27FC236}">
                <a16:creationId xmlns:a16="http://schemas.microsoft.com/office/drawing/2014/main" id="{15397A1C-6770-5535-255B-CE7DA58EBE4E}"/>
              </a:ext>
            </a:extLst>
          </p:cNvPr>
          <p:cNvSpPr txBox="1"/>
          <p:nvPr/>
        </p:nvSpPr>
        <p:spPr>
          <a:xfrm>
            <a:off x="10108532" y="6125024"/>
            <a:ext cx="1540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Abhijeet Patil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138AF-8B93-7D1E-5748-E07A7B82BA1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COST ESTIMATE BASED ON THE EUROPEAN SPALLATION SOURCE ION SOURCE / LEBT SYSTEM </a:t>
            </a:r>
          </a:p>
        </p:txBody>
      </p:sp>
      <p:pic>
        <p:nvPicPr>
          <p:cNvPr id="4" name="Picture 4" descr="Table&#10;&#10;Description automatically generated">
            <a:extLst>
              <a:ext uri="{FF2B5EF4-FFF2-40B4-BE49-F238E27FC236}">
                <a16:creationId xmlns:a16="http://schemas.microsoft.com/office/drawing/2014/main" id="{398801C8-D7D7-2394-4D0B-F465E205AF03}"/>
              </a:ext>
            </a:extLst>
          </p:cNvPr>
          <p:cNvPicPr>
            <a:picLocks noGrp="1" noChangeAspect="1"/>
          </p:cNvPicPr>
          <p:nvPr>
            <p:ph idx="1"/>
          </p:nvPr>
        </p:nvPicPr>
        <p:blipFill>
          <a:blip r:embed="rId2"/>
          <a:stretch>
            <a:fillRect/>
          </a:stretch>
        </p:blipFill>
        <p:spPr>
          <a:xfrm>
            <a:off x="4216653" y="257519"/>
            <a:ext cx="7080650" cy="6330738"/>
          </a:xfrm>
          <a:prstGeom prst="rect">
            <a:avLst/>
          </a:prstGeom>
        </p:spPr>
      </p:pic>
    </p:spTree>
    <p:extLst>
      <p:ext uri="{BB962C8B-B14F-4D97-AF65-F5344CB8AC3E}">
        <p14:creationId xmlns:p14="http://schemas.microsoft.com/office/powerpoint/2010/main" val="359898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E91A13D0-DFA2-D61C-2064-2F2D4B6BC1C9}"/>
              </a:ext>
            </a:extLst>
          </p:cNvPr>
          <p:cNvPicPr>
            <a:picLocks noGrp="1" noChangeAspect="1"/>
          </p:cNvPicPr>
          <p:nvPr>
            <p:ph idx="4294967295"/>
          </p:nvPr>
        </p:nvPicPr>
        <p:blipFill rotWithShape="1">
          <a:blip r:embed="rId2"/>
          <a:srcRect l="27395" t="26379" r="26991" b="14868"/>
          <a:stretch/>
        </p:blipFill>
        <p:spPr>
          <a:xfrm>
            <a:off x="2128221" y="663432"/>
            <a:ext cx="7835277" cy="56780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308288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E36E4-49E1-0420-7C94-112E83504EF3}"/>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ea typeface="+mj-lt"/>
                <a:cs typeface="+mj-lt"/>
              </a:rPr>
              <a:t>ESTIMATED TRL LEVEL OF THE D-LI FUSION NEUTRON FACILITY ION SOURCE / LEBT </a:t>
            </a:r>
            <a:endParaRPr lang="en-US" sz="3700">
              <a:solidFill>
                <a:srgbClr val="FFFFFF"/>
              </a:solidFill>
            </a:endParaRPr>
          </a:p>
        </p:txBody>
      </p:sp>
      <p:sp>
        <p:nvSpPr>
          <p:cNvPr id="6" name="Content Placeholder 5">
            <a:extLst>
              <a:ext uri="{FF2B5EF4-FFF2-40B4-BE49-F238E27FC236}">
                <a16:creationId xmlns:a16="http://schemas.microsoft.com/office/drawing/2014/main" id="{1F8273A9-E40A-1C51-43A3-13CAA3B982F4}"/>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Wingdings" panose="020B0604020202020204" pitchFamily="34" charset="0"/>
              <a:buChar char="v"/>
            </a:pPr>
            <a:r>
              <a:rPr lang="en-US" sz="1300">
                <a:ea typeface="+mn-lt"/>
                <a:cs typeface="+mn-lt"/>
              </a:rPr>
              <a:t>The technical Readiness Level TRL is defined as follows:</a:t>
            </a:r>
          </a:p>
          <a:p>
            <a:pPr marL="0" indent="0">
              <a:buNone/>
            </a:pPr>
            <a:endParaRPr lang="en-US" sz="1300">
              <a:ea typeface="+mn-lt"/>
              <a:cs typeface="+mn-lt"/>
            </a:endParaRPr>
          </a:p>
          <a:p>
            <a:r>
              <a:rPr lang="en-US" sz="1300">
                <a:ea typeface="+mn-lt"/>
                <a:cs typeface="+mn-lt"/>
              </a:rPr>
              <a:t>TRL 1 - When a technology is at TRL 1, the scientific research is just beginning, and those results are being used to plan future research and development. Basic principles are observed and reported.</a:t>
            </a:r>
          </a:p>
          <a:p>
            <a:r>
              <a:rPr lang="en-US" sz="1300">
                <a:ea typeface="+mn-lt"/>
                <a:cs typeface="+mn-lt"/>
              </a:rPr>
              <a:t>TRL 2 - TRL 2 occurs once the basic principles have been studied and those results can be applied to practical applications. TRL 2 technology is very speculative, with little to no experimental proof of concept for the technology. The technology concept and/or application have been formulated.</a:t>
            </a:r>
          </a:p>
          <a:p>
            <a:r>
              <a:rPr lang="en-US" sz="1300">
                <a:ea typeface="+mn-lt"/>
                <a:cs typeface="+mn-lt"/>
              </a:rPr>
              <a:t>TRL 3 - When active research and design begin, a technology is elevated to TRL 3. Generally, both analytical and laboratory studies are required at this level to see if a technology is viable and ready to proceed further through the development process. A proof-of-concept model is developed.</a:t>
            </a:r>
          </a:p>
          <a:p>
            <a:r>
              <a:rPr lang="en-US" sz="1300">
                <a:ea typeface="+mn-lt"/>
                <a:cs typeface="+mn-lt"/>
              </a:rPr>
              <a:t>TRL 4 – Component or breadboard validation in the laboratory environment. </a:t>
            </a:r>
          </a:p>
          <a:p>
            <a:r>
              <a:rPr lang="en-US" sz="1300">
                <a:ea typeface="+mn-lt"/>
                <a:cs typeface="+mn-lt"/>
              </a:rPr>
              <a:t>TRL 5 - TRL 5 is a continuation of TRL 4. Component or breadboard validation in a relevant environment. </a:t>
            </a:r>
          </a:p>
          <a:p>
            <a:r>
              <a:rPr lang="en-US" sz="1300">
                <a:ea typeface="+mn-lt"/>
                <a:cs typeface="+mn-lt"/>
              </a:rPr>
              <a:t>TRL 6 – System/subsystem model or prototype demonstration in a relevant environment.</a:t>
            </a:r>
          </a:p>
          <a:p>
            <a:r>
              <a:rPr lang="en-US" sz="1300">
                <a:ea typeface="+mn-lt"/>
                <a:cs typeface="+mn-lt"/>
              </a:rPr>
              <a:t>TRL 7 - Working model or prototype demonstrated in a relevant operational environment.</a:t>
            </a:r>
          </a:p>
          <a:p>
            <a:r>
              <a:rPr lang="en-US" sz="1300">
                <a:ea typeface="+mn-lt"/>
                <a:cs typeface="+mn-lt"/>
              </a:rPr>
              <a:t>TRL 8 – Actual system completed and qualified through test and demonstration. </a:t>
            </a:r>
          </a:p>
          <a:p>
            <a:r>
              <a:rPr lang="en-US" sz="1300">
                <a:ea typeface="+mn-lt"/>
                <a:cs typeface="+mn-lt"/>
              </a:rPr>
              <a:t>TRL 9 – Actual system proven through successful mission operations.</a:t>
            </a:r>
            <a:endParaRPr lang="en-US" sz="1300">
              <a:ea typeface="Calibri" panose="020F0502020204030204"/>
              <a:cs typeface="Calibri" panose="020F0502020204030204"/>
            </a:endParaRPr>
          </a:p>
        </p:txBody>
      </p:sp>
    </p:spTree>
    <p:extLst>
      <p:ext uri="{BB962C8B-B14F-4D97-AF65-F5344CB8AC3E}">
        <p14:creationId xmlns:p14="http://schemas.microsoft.com/office/powerpoint/2010/main" val="36494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D408CB4-6ED6-F129-6C3B-84A9AE0D4135}"/>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19" name="Rectangle 2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CCC91-6DA5-F53D-CC9F-7F0E9D9CA122}"/>
              </a:ext>
            </a:extLst>
          </p:cNvPr>
          <p:cNvSpPr>
            <a:spLocks noGrp="1"/>
          </p:cNvSpPr>
          <p:nvPr>
            <p:ph type="title"/>
          </p:nvPr>
        </p:nvSpPr>
        <p:spPr>
          <a:xfrm>
            <a:off x="838200" y="365125"/>
            <a:ext cx="10515600" cy="1325563"/>
          </a:xfrm>
        </p:spPr>
        <p:txBody>
          <a:bodyPr>
            <a:normAutofit/>
          </a:bodyPr>
          <a:lstStyle/>
          <a:p>
            <a:r>
              <a:rPr lang="en-US">
                <a:cs typeface="Calibri Light"/>
              </a:rPr>
              <a:t>Current state for High intensity sources for High energy accelerators</a:t>
            </a:r>
            <a:endParaRPr lang="en-US"/>
          </a:p>
        </p:txBody>
      </p:sp>
      <p:graphicFrame>
        <p:nvGraphicFramePr>
          <p:cNvPr id="16" name="Content Placeholder 6">
            <a:extLst>
              <a:ext uri="{FF2B5EF4-FFF2-40B4-BE49-F238E27FC236}">
                <a16:creationId xmlns:a16="http://schemas.microsoft.com/office/drawing/2014/main" id="{DEBC9DC1-DFF8-9E34-5EF8-21776084B683}"/>
              </a:ext>
            </a:extLst>
          </p:cNvPr>
          <p:cNvGraphicFramePr>
            <a:graphicFrameLocks noGrp="1"/>
          </p:cNvGraphicFramePr>
          <p:nvPr>
            <p:ph idx="1"/>
            <p:extLst>
              <p:ext uri="{D42A27DB-BD31-4B8C-83A1-F6EECF244321}">
                <p14:modId xmlns:p14="http://schemas.microsoft.com/office/powerpoint/2010/main" val="4029978378"/>
              </p:ext>
            </p:extLst>
          </p:nvPr>
        </p:nvGraphicFramePr>
        <p:xfrm>
          <a:off x="838200" y="1687080"/>
          <a:ext cx="11020301" cy="495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48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002C-F1B8-315C-7F8E-EA5A3BE8342A}"/>
              </a:ext>
            </a:extLst>
          </p:cNvPr>
          <p:cNvSpPr>
            <a:spLocks noGrp="1"/>
          </p:cNvSpPr>
          <p:nvPr>
            <p:ph type="title"/>
          </p:nvPr>
        </p:nvSpPr>
        <p:spPr>
          <a:xfrm>
            <a:off x="494758" y="646014"/>
            <a:ext cx="11139854" cy="930447"/>
          </a:xfrm>
        </p:spPr>
        <p:txBody>
          <a:bodyPr vert="horz" lIns="91440" tIns="45720" rIns="91440" bIns="45720" rtlCol="0" anchor="b">
            <a:normAutofit fontScale="90000"/>
          </a:bodyPr>
          <a:lstStyle/>
          <a:p>
            <a:pPr algn="ctr"/>
            <a:r>
              <a:rPr lang="en-US" sz="4600" kern="1200">
                <a:solidFill>
                  <a:schemeClr val="tx1">
                    <a:lumMod val="95000"/>
                    <a:lumOff val="5000"/>
                  </a:schemeClr>
                </a:solidFill>
                <a:latin typeface="+mj-lt"/>
                <a:ea typeface="+mj-ea"/>
                <a:cs typeface="+mj-cs"/>
              </a:rPr>
              <a:t>Different Projects and their Ion source Origin</a:t>
            </a:r>
            <a:r>
              <a:rPr lang="en-US" sz="4600">
                <a:solidFill>
                  <a:schemeClr val="tx1">
                    <a:lumMod val="95000"/>
                    <a:lumOff val="5000"/>
                  </a:schemeClr>
                </a:solidFill>
              </a:rPr>
              <a:t> comparisons</a:t>
            </a:r>
            <a:endParaRPr lang="en-US" sz="4600" kern="1200">
              <a:solidFill>
                <a:schemeClr val="tx1">
                  <a:lumMod val="95000"/>
                  <a:lumOff val="5000"/>
                </a:schemeClr>
              </a:solidFill>
              <a:latin typeface="+mj-lt"/>
              <a:cs typeface="Calibri Light"/>
            </a:endParaRPr>
          </a:p>
        </p:txBody>
      </p:sp>
      <p:pic>
        <p:nvPicPr>
          <p:cNvPr id="4" name="Picture 4" descr="Table&#10;&#10;Description automatically generated">
            <a:extLst>
              <a:ext uri="{FF2B5EF4-FFF2-40B4-BE49-F238E27FC236}">
                <a16:creationId xmlns:a16="http://schemas.microsoft.com/office/drawing/2014/main" id="{9AD680D7-577C-2509-E8B3-B2004BEA6BFE}"/>
              </a:ext>
            </a:extLst>
          </p:cNvPr>
          <p:cNvPicPr>
            <a:picLocks noGrp="1" noChangeAspect="1"/>
          </p:cNvPicPr>
          <p:nvPr>
            <p:ph idx="1"/>
          </p:nvPr>
        </p:nvPicPr>
        <p:blipFill>
          <a:blip r:embed="rId2"/>
          <a:stretch>
            <a:fillRect/>
          </a:stretch>
        </p:blipFill>
        <p:spPr>
          <a:xfrm>
            <a:off x="666238" y="2427541"/>
            <a:ext cx="10804424" cy="3997637"/>
          </a:xfrm>
          <a:prstGeom prst="rect">
            <a:avLst/>
          </a:prstGeom>
        </p:spPr>
      </p:pic>
    </p:spTree>
    <p:extLst>
      <p:ext uri="{BB962C8B-B14F-4D97-AF65-F5344CB8AC3E}">
        <p14:creationId xmlns:p14="http://schemas.microsoft.com/office/powerpoint/2010/main" val="139558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lecular model">
            <a:extLst>
              <a:ext uri="{FF2B5EF4-FFF2-40B4-BE49-F238E27FC236}">
                <a16:creationId xmlns:a16="http://schemas.microsoft.com/office/drawing/2014/main" id="{33383D98-3311-21D1-BCC6-DF8CB8D34598}"/>
              </a:ext>
            </a:extLst>
          </p:cNvPr>
          <p:cNvPicPr>
            <a:picLocks noChangeAspect="1"/>
          </p:cNvPicPr>
          <p:nvPr/>
        </p:nvPicPr>
        <p:blipFill rotWithShape="1">
          <a:blip r:embed="rId2"/>
          <a:srcRect l="344" r="20553" b="-4"/>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537951-5702-8147-5863-2F34CE2F13D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ORNL D-Li Fusion Neutron Facility</a:t>
            </a:r>
          </a:p>
        </p:txBody>
      </p:sp>
    </p:spTree>
    <p:extLst>
      <p:ext uri="{BB962C8B-B14F-4D97-AF65-F5344CB8AC3E}">
        <p14:creationId xmlns:p14="http://schemas.microsoft.com/office/powerpoint/2010/main" val="411214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2A5111-9F6E-FC6B-B4B0-8772F3C2FBCC}"/>
              </a:ext>
            </a:extLst>
          </p:cNvPr>
          <p:cNvSpPr>
            <a:spLocks noGrp="1"/>
          </p:cNvSpPr>
          <p:nvPr>
            <p:ph type="title"/>
          </p:nvPr>
        </p:nvSpPr>
        <p:spPr>
          <a:xfrm>
            <a:off x="966952" y="1204108"/>
            <a:ext cx="2669406" cy="1781175"/>
          </a:xfrm>
        </p:spPr>
        <p:txBody>
          <a:bodyPr>
            <a:normAutofit/>
          </a:bodyPr>
          <a:lstStyle/>
          <a:p>
            <a:r>
              <a:rPr lang="en-US" sz="2700">
                <a:solidFill>
                  <a:srgbClr val="FFFFFF"/>
                </a:solidFill>
                <a:ea typeface="+mj-lt"/>
                <a:cs typeface="+mj-lt"/>
              </a:rPr>
              <a:t>Accelerator Systems alternatives and  Cost Report</a:t>
            </a:r>
            <a:endParaRPr lang="en-US" sz="2700">
              <a:solidFill>
                <a:srgbClr val="FFFFFF"/>
              </a:solidFill>
            </a:endParaRPr>
          </a:p>
        </p:txBody>
      </p:sp>
      <p:sp>
        <p:nvSpPr>
          <p:cNvPr id="3" name="Content Placeholder 2">
            <a:extLst>
              <a:ext uri="{FF2B5EF4-FFF2-40B4-BE49-F238E27FC236}">
                <a16:creationId xmlns:a16="http://schemas.microsoft.com/office/drawing/2014/main" id="{1E15F124-F33D-A084-6EDC-5852D5C2B57E}"/>
              </a:ext>
            </a:extLst>
          </p:cNvPr>
          <p:cNvSpPr>
            <a:spLocks noGrp="1"/>
          </p:cNvSpPr>
          <p:nvPr>
            <p:ph idx="1"/>
          </p:nvPr>
        </p:nvSpPr>
        <p:spPr>
          <a:xfrm>
            <a:off x="966951" y="3355130"/>
            <a:ext cx="2669407" cy="2427333"/>
          </a:xfrm>
        </p:spPr>
        <p:txBody>
          <a:bodyPr vert="horz" lIns="91440" tIns="45720" rIns="91440" bIns="45720" rtlCol="0">
            <a:normAutofit/>
          </a:bodyPr>
          <a:lstStyle/>
          <a:p>
            <a:r>
              <a:rPr lang="en-US" sz="1200">
                <a:ea typeface="+mn-lt"/>
                <a:cs typeface="+mn-lt"/>
              </a:rPr>
              <a:t>An analysis of alternatives completed to assess the range of accelerator parameters and accelerating structure types that can potentially meet the requirements of a 125- mA, 40-MeV, D-Li Fusion Neutron Facility</a:t>
            </a:r>
          </a:p>
          <a:p>
            <a:r>
              <a:rPr lang="en-US" sz="1200">
                <a:ea typeface="+mn-lt"/>
                <a:cs typeface="+mn-lt"/>
              </a:rPr>
              <a:t>Results of the analysis of alternatives were used to develop two options for consideration based on a common set of accelerator system parameters:</a:t>
            </a:r>
          </a:p>
          <a:p>
            <a:pPr marL="0" indent="0">
              <a:buNone/>
            </a:pPr>
            <a:endParaRPr lang="en-US" sz="1200">
              <a:cs typeface="Calibri"/>
            </a:endParaRPr>
          </a:p>
          <a:p>
            <a:endParaRPr lang="en-US" sz="1200">
              <a:cs typeface="Calibri"/>
            </a:endParaRPr>
          </a:p>
        </p:txBody>
      </p:sp>
      <p:pic>
        <p:nvPicPr>
          <p:cNvPr id="4" name="Picture 4" descr="Text, letter&#10;&#10;Description automatically generated">
            <a:extLst>
              <a:ext uri="{FF2B5EF4-FFF2-40B4-BE49-F238E27FC236}">
                <a16:creationId xmlns:a16="http://schemas.microsoft.com/office/drawing/2014/main" id="{576D8E1F-6555-8303-228F-86DB5672C9BC}"/>
              </a:ext>
            </a:extLst>
          </p:cNvPr>
          <p:cNvPicPr>
            <a:picLocks noChangeAspect="1"/>
          </p:cNvPicPr>
          <p:nvPr/>
        </p:nvPicPr>
        <p:blipFill>
          <a:blip r:embed="rId2"/>
          <a:stretch>
            <a:fillRect/>
          </a:stretch>
        </p:blipFill>
        <p:spPr>
          <a:xfrm>
            <a:off x="4662102" y="2409590"/>
            <a:ext cx="6903723" cy="1915783"/>
          </a:xfrm>
          <a:prstGeom prst="rect">
            <a:avLst/>
          </a:prstGeom>
        </p:spPr>
      </p:pic>
    </p:spTree>
    <p:extLst>
      <p:ext uri="{BB962C8B-B14F-4D97-AF65-F5344CB8AC3E}">
        <p14:creationId xmlns:p14="http://schemas.microsoft.com/office/powerpoint/2010/main" val="433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Close up of a molecular model">
            <a:extLst>
              <a:ext uri="{FF2B5EF4-FFF2-40B4-BE49-F238E27FC236}">
                <a16:creationId xmlns:a16="http://schemas.microsoft.com/office/drawing/2014/main" id="{718CF11D-1604-4B71-6E03-00766B820229}"/>
              </a:ext>
            </a:extLst>
          </p:cNvPr>
          <p:cNvPicPr>
            <a:picLocks noChangeAspect="1"/>
          </p:cNvPicPr>
          <p:nvPr/>
        </p:nvPicPr>
        <p:blipFill rotWithShape="1">
          <a:blip r:embed="rId2"/>
          <a:srcRect l="20705" r="-2"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3EE2E-BFB6-B16E-C5FF-EF1F81E4CCCE}"/>
              </a:ext>
            </a:extLst>
          </p:cNvPr>
          <p:cNvSpPr>
            <a:spLocks noGrp="1"/>
          </p:cNvSpPr>
          <p:nvPr>
            <p:ph type="title"/>
          </p:nvPr>
        </p:nvSpPr>
        <p:spPr>
          <a:xfrm>
            <a:off x="841248" y="365759"/>
            <a:ext cx="7769352" cy="1325880"/>
          </a:xfrm>
        </p:spPr>
        <p:txBody>
          <a:bodyPr anchor="ctr">
            <a:normAutofit/>
          </a:bodyPr>
          <a:lstStyle/>
          <a:p>
            <a:r>
              <a:rPr lang="en-US">
                <a:solidFill>
                  <a:schemeClr val="bg1"/>
                </a:solidFill>
                <a:cs typeface="Calibri Light"/>
              </a:rPr>
              <a:t>Abstract</a:t>
            </a:r>
            <a:endParaRPr lang="en-US">
              <a:solidFill>
                <a:schemeClr val="bg1"/>
              </a:solidFill>
            </a:endParaRPr>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12E27F-738D-477A-6786-E2C6FC6DB22E}"/>
              </a:ext>
            </a:extLst>
          </p:cNvPr>
          <p:cNvSpPr>
            <a:spLocks noGrp="1"/>
          </p:cNvSpPr>
          <p:nvPr>
            <p:ph idx="1"/>
          </p:nvPr>
        </p:nvSpPr>
        <p:spPr>
          <a:xfrm>
            <a:off x="841248" y="2209800"/>
            <a:ext cx="5887479" cy="4010025"/>
          </a:xfrm>
        </p:spPr>
        <p:txBody>
          <a:bodyPr vert="horz" lIns="91440" tIns="45720" rIns="91440" bIns="45720" rtlCol="0" anchor="t">
            <a:normAutofit/>
          </a:bodyPr>
          <a:lstStyle/>
          <a:p>
            <a:r>
              <a:rPr lang="en-US" sz="1600">
                <a:solidFill>
                  <a:srgbClr val="FFFFFF"/>
                </a:solidFill>
                <a:cs typeface="Calibri"/>
              </a:rPr>
              <a:t>In 2018 a community workshop was held by the US fusion materials community to assess the value of a Fusion Prototypic Neutron Source (FPNS)</a:t>
            </a:r>
            <a:endParaRPr lang="en-US" sz="1600">
              <a:solidFill>
                <a:srgbClr val="FFFFFF"/>
              </a:solidFill>
              <a:ea typeface="+mn-lt"/>
              <a:cs typeface="+mn-lt"/>
            </a:endParaRPr>
          </a:p>
          <a:p>
            <a:r>
              <a:rPr lang="en-US" sz="1600">
                <a:solidFill>
                  <a:srgbClr val="FFFFFF"/>
                </a:solidFill>
                <a:ea typeface="+mn-lt"/>
                <a:cs typeface="+mn-lt"/>
              </a:rPr>
              <a:t>It was focused on understanding material degradation in a fusion environment</a:t>
            </a:r>
          </a:p>
          <a:p>
            <a:r>
              <a:rPr lang="en-US" sz="1600">
                <a:solidFill>
                  <a:srgbClr val="FFFFFF"/>
                </a:solidFill>
                <a:ea typeface="+mn-lt"/>
                <a:cs typeface="+mn-lt"/>
              </a:rPr>
              <a:t>The workshop concluded that</a:t>
            </a:r>
            <a:r>
              <a:rPr lang="en-US" sz="1600">
                <a:solidFill>
                  <a:srgbClr val="FFFFFF"/>
                </a:solidFill>
                <a:cs typeface="Calibri"/>
              </a:rPr>
              <a:t>, moderate cost FPNS would advance the current state of scientific understanding of materials degradation in the intense fusion neutron environment and that such a facility would be an asset to the US fusion program</a:t>
            </a:r>
            <a:endParaRPr lang="en-US" sz="1600">
              <a:solidFill>
                <a:srgbClr val="FFFFFF"/>
              </a:solidFill>
              <a:ea typeface="+mn-lt"/>
              <a:cs typeface="+mn-lt"/>
            </a:endParaRPr>
          </a:p>
          <a:p>
            <a:r>
              <a:rPr lang="en-US" sz="1600">
                <a:solidFill>
                  <a:srgbClr val="FFFFFF"/>
                </a:solidFill>
                <a:cs typeface="Calibri"/>
              </a:rPr>
              <a:t>The primary goal of building a FPNS is to provide a source of neutrons at relevant energies and fluxes in a test station in the next 5-10 years, in a cost-effective manner</a:t>
            </a:r>
            <a:endParaRPr lang="en-US" sz="1600">
              <a:solidFill>
                <a:srgbClr val="FFFFFF"/>
              </a:solidFill>
              <a:ea typeface="+mn-lt"/>
              <a:cs typeface="+mn-lt"/>
            </a:endParaRPr>
          </a:p>
          <a:p>
            <a:r>
              <a:rPr lang="en-US" sz="1600">
                <a:solidFill>
                  <a:srgbClr val="FFFFFF"/>
                </a:solidFill>
                <a:ea typeface="+mn-lt"/>
                <a:cs typeface="+mn-lt"/>
              </a:rPr>
              <a:t>Options such as </a:t>
            </a:r>
            <a:r>
              <a:rPr lang="en-US" sz="1600">
                <a:solidFill>
                  <a:srgbClr val="FFFFFF"/>
                </a:solidFill>
                <a:cs typeface="Calibri"/>
              </a:rPr>
              <a:t>40 MeV D-Li Fusion Neutron are being explored</a:t>
            </a:r>
            <a:endParaRPr lang="en-US" sz="1600">
              <a:solidFill>
                <a:srgbClr val="FFFFFF"/>
              </a:solidFill>
              <a:ea typeface="+mn-lt"/>
              <a:cs typeface="+mn-lt"/>
            </a:endParaRPr>
          </a:p>
          <a:p>
            <a:endParaRPr lang="en-US" sz="1600">
              <a:solidFill>
                <a:srgbClr val="FFFFFF"/>
              </a:solidFill>
              <a:cs typeface="Calibri"/>
            </a:endParaRPr>
          </a:p>
        </p:txBody>
      </p:sp>
    </p:spTree>
    <p:extLst>
      <p:ext uri="{BB962C8B-B14F-4D97-AF65-F5344CB8AC3E}">
        <p14:creationId xmlns:p14="http://schemas.microsoft.com/office/powerpoint/2010/main" val="68917454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C338CA1-EA7A-02C3-359D-90201133AAD4}"/>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300">
                <a:ea typeface="+mn-lt"/>
                <a:cs typeface="+mn-lt"/>
              </a:rPr>
              <a:t>Ion Source and Injector reproduces the 40-MeV IFMIF-EVEDA-LIPAc design based on an RFQ and a SCRF HWR-based main linac</a:t>
            </a:r>
          </a:p>
          <a:p>
            <a:r>
              <a:rPr lang="en-US" sz="1300">
                <a:ea typeface="+mn-lt"/>
                <a:cs typeface="+mn-lt"/>
              </a:rPr>
              <a:t>Low-Energy Beam Transport (LEBT) is an alternative 40-MeV design based on an RFQ followed by a normal-conducting (NC) DTL main linac</a:t>
            </a:r>
          </a:p>
          <a:p>
            <a:r>
              <a:rPr lang="en-US" sz="1300">
                <a:ea typeface="+mn-lt"/>
                <a:cs typeface="+mn-lt"/>
              </a:rPr>
              <a:t>Both of them meet the accelerator requirements</a:t>
            </a:r>
          </a:p>
          <a:p>
            <a:r>
              <a:rPr lang="en-US" sz="1300">
                <a:ea typeface="+mn-lt"/>
                <a:cs typeface="+mn-lt"/>
              </a:rPr>
              <a:t>Ion Source and Injector is complex to build while, LEBT is simple but will be more costly as it needs additional electrical power </a:t>
            </a:r>
          </a:p>
          <a:p>
            <a:r>
              <a:rPr lang="en-US" sz="1300">
                <a:ea typeface="+mn-lt"/>
                <a:cs typeface="+mn-lt"/>
              </a:rPr>
              <a:t>Technology readiness levels (TRLs) of RFQ has been recently demonstrated at the prototype level in a relevant operational environment for the proposed application</a:t>
            </a:r>
          </a:p>
          <a:p>
            <a:r>
              <a:rPr lang="en-US" sz="1300">
                <a:ea typeface="+mn-lt"/>
                <a:cs typeface="+mn-lt"/>
              </a:rPr>
              <a:t>The TRL level range from TRL 6 to TRL 7</a:t>
            </a:r>
          </a:p>
          <a:p>
            <a:r>
              <a:rPr lang="en-US" sz="1300">
                <a:ea typeface="+mn-lt"/>
                <a:cs typeface="+mn-lt"/>
              </a:rPr>
              <a:t>Cost scaling factors were developed and used to estimate the accelerator system costs</a:t>
            </a:r>
          </a:p>
          <a:p>
            <a:r>
              <a:rPr lang="en-US" sz="1300">
                <a:ea typeface="+mn-lt"/>
                <a:cs typeface="+mn-lt"/>
              </a:rPr>
              <a:t>Both Ion Source and Injector and LEBT have a similar cost estimate</a:t>
            </a:r>
          </a:p>
          <a:p>
            <a:r>
              <a:rPr lang="en-US" sz="1300">
                <a:ea typeface="+mn-lt"/>
                <a:cs typeface="+mn-lt"/>
              </a:rPr>
              <a:t>Ion Source and Injector costs $74 Million and LEBT costs $70 Million</a:t>
            </a:r>
          </a:p>
          <a:p>
            <a:r>
              <a:rPr lang="en-US" sz="1300">
                <a:ea typeface="+mn-lt"/>
                <a:cs typeface="+mn-lt"/>
              </a:rPr>
              <a:t>These include only the major accelerator system</a:t>
            </a:r>
          </a:p>
          <a:p>
            <a:r>
              <a:rPr lang="en-US" sz="1300">
                <a:ea typeface="+mn-lt"/>
                <a:cs typeface="+mn-lt"/>
              </a:rPr>
              <a:t>Total Project cost estimate goes upto $100 million which includes design, management and other project costs</a:t>
            </a:r>
          </a:p>
          <a:p>
            <a:endParaRPr lang="en-US" sz="1300">
              <a:ea typeface="+mn-lt"/>
              <a:cs typeface="+mn-lt"/>
            </a:endParaRPr>
          </a:p>
          <a:p>
            <a:endParaRPr lang="en-US" sz="1300">
              <a:ea typeface="+mn-lt"/>
              <a:cs typeface="+mn-lt"/>
            </a:endParaRPr>
          </a:p>
        </p:txBody>
      </p:sp>
    </p:spTree>
    <p:extLst>
      <p:ext uri="{BB962C8B-B14F-4D97-AF65-F5344CB8AC3E}">
        <p14:creationId xmlns:p14="http://schemas.microsoft.com/office/powerpoint/2010/main" val="211957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31E73E-B1A6-387D-201B-6F202E14E09F}"/>
              </a:ext>
            </a:extLst>
          </p:cNvPr>
          <p:cNvSpPr txBox="1"/>
          <p:nvPr/>
        </p:nvSpPr>
        <p:spPr>
          <a:xfrm>
            <a:off x="836679" y="723898"/>
            <a:ext cx="6002110" cy="14954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mj-lt"/>
                <a:ea typeface="+mj-ea"/>
                <a:cs typeface="+mj-cs"/>
              </a:rPr>
              <a:t>Analysis of Alternative (AOA)</a:t>
            </a:r>
          </a:p>
        </p:txBody>
      </p:sp>
      <p:sp>
        <p:nvSpPr>
          <p:cNvPr id="3" name="Content Placeholder 2">
            <a:extLst>
              <a:ext uri="{FF2B5EF4-FFF2-40B4-BE49-F238E27FC236}">
                <a16:creationId xmlns:a16="http://schemas.microsoft.com/office/drawing/2014/main" id="{7C338CA1-EA7A-02C3-359D-90201133AAD4}"/>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1700"/>
              <a:t>Several accelerator designs were proposed for D-Li fusion neutron facility to generate 14-MeV neutrons.</a:t>
            </a:r>
          </a:p>
          <a:p>
            <a:r>
              <a:rPr lang="en-US" sz="1700"/>
              <a:t>Design includes both normal-conducting and superconducting main accelerators following RFQ accelerator for initial acceleration of D beam.</a:t>
            </a:r>
          </a:p>
          <a:p>
            <a:r>
              <a:rPr lang="en-US" sz="1700"/>
              <a:t>Major goal is to develop a cost-effective solution that also meets the performance requirement for moderate-energy D-Li fusion.</a:t>
            </a:r>
          </a:p>
          <a:p>
            <a:r>
              <a:rPr lang="en-US" sz="1700"/>
              <a:t>initial designs proposed at LANL including modification and reuse of the Low-Energy Demonstration Accelerator (LEDA), an early design agreed to by consensus of the fusion and accelerator communities (FMIF), and the presently accepted IFMIF design.</a:t>
            </a:r>
          </a:p>
          <a:p>
            <a:endParaRPr lang="en-US" sz="1700"/>
          </a:p>
          <a:p>
            <a:endParaRPr lang="en-US" sz="1700"/>
          </a:p>
        </p:txBody>
      </p:sp>
      <p:pic>
        <p:nvPicPr>
          <p:cNvPr id="28" name="Picture 27" descr="Phoroptor">
            <a:extLst>
              <a:ext uri="{FF2B5EF4-FFF2-40B4-BE49-F238E27FC236}">
                <a16:creationId xmlns:a16="http://schemas.microsoft.com/office/drawing/2014/main" id="{7A3701F4-562F-F92E-9B22-BA68FE4B9964}"/>
              </a:ext>
            </a:extLst>
          </p:cNvPr>
          <p:cNvPicPr>
            <a:picLocks noChangeAspect="1"/>
          </p:cNvPicPr>
          <p:nvPr/>
        </p:nvPicPr>
        <p:blipFill rotWithShape="1">
          <a:blip r:embed="rId2"/>
          <a:srcRect l="47079" r="4398" b="-3"/>
          <a:stretch/>
        </p:blipFill>
        <p:spPr>
          <a:xfrm>
            <a:off x="7199440" y="10"/>
            <a:ext cx="4992560" cy="6857990"/>
          </a:xfrm>
          <a:prstGeom prst="rect">
            <a:avLst/>
          </a:prstGeom>
          <a:effectLst/>
        </p:spPr>
      </p:pic>
    </p:spTree>
    <p:extLst>
      <p:ext uri="{BB962C8B-B14F-4D97-AF65-F5344CB8AC3E}">
        <p14:creationId xmlns:p14="http://schemas.microsoft.com/office/powerpoint/2010/main" val="349171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owing blue bubbles">
            <a:extLst>
              <a:ext uri="{FF2B5EF4-FFF2-40B4-BE49-F238E27FC236}">
                <a16:creationId xmlns:a16="http://schemas.microsoft.com/office/drawing/2014/main" id="{F06DEF83-E3E1-F31B-4E62-35A0370E7C67}"/>
              </a:ext>
            </a:extLst>
          </p:cNvPr>
          <p:cNvPicPr>
            <a:picLocks noChangeAspect="1"/>
          </p:cNvPicPr>
          <p:nvPr/>
        </p:nvPicPr>
        <p:blipFill rotWithShape="1">
          <a:blip r:embed="rId2"/>
          <a:srcRect t="1173" r="9091" b="7918"/>
          <a:stretch/>
        </p:blipFill>
        <p:spPr>
          <a:xfrm>
            <a:off x="20" y="10"/>
            <a:ext cx="12191980" cy="6857990"/>
          </a:xfrm>
          <a:prstGeom prst="rect">
            <a:avLst/>
          </a:prstGeom>
        </p:spPr>
      </p:pic>
      <p:sp>
        <p:nvSpPr>
          <p:cNvPr id="27" name="Rectangle 1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B7FD8-0507-4CE6-92B9-08E691BDF474}"/>
              </a:ext>
            </a:extLst>
          </p:cNvPr>
          <p:cNvSpPr>
            <a:spLocks noGrp="1"/>
          </p:cNvSpPr>
          <p:nvPr>
            <p:ph type="title"/>
          </p:nvPr>
        </p:nvSpPr>
        <p:spPr>
          <a:xfrm>
            <a:off x="594804" y="640263"/>
            <a:ext cx="6619811" cy="1344975"/>
          </a:xfrm>
        </p:spPr>
        <p:txBody>
          <a:bodyPr>
            <a:normAutofit/>
          </a:bodyPr>
          <a:lstStyle/>
          <a:p>
            <a:r>
              <a:rPr lang="en-US" sz="4000" b="1">
                <a:latin typeface="Times New Roman"/>
                <a:cs typeface="Calibri Light"/>
              </a:rPr>
              <a:t>Introduction</a:t>
            </a:r>
          </a:p>
        </p:txBody>
      </p:sp>
      <p:sp>
        <p:nvSpPr>
          <p:cNvPr id="3" name="Content Placeholder 2">
            <a:extLst>
              <a:ext uri="{FF2B5EF4-FFF2-40B4-BE49-F238E27FC236}">
                <a16:creationId xmlns:a16="http://schemas.microsoft.com/office/drawing/2014/main" id="{03483B67-6F90-4BC0-BE30-1A18D46FC800}"/>
              </a:ext>
            </a:extLst>
          </p:cNvPr>
          <p:cNvSpPr>
            <a:spLocks noGrp="1"/>
          </p:cNvSpPr>
          <p:nvPr>
            <p:ph idx="1"/>
          </p:nvPr>
        </p:nvSpPr>
        <p:spPr>
          <a:xfrm>
            <a:off x="594109" y="2121763"/>
            <a:ext cx="6620505" cy="3773010"/>
          </a:xfrm>
        </p:spPr>
        <p:txBody>
          <a:bodyPr vert="horz" lIns="91440" tIns="45720" rIns="91440" bIns="45720" rtlCol="0">
            <a:normAutofit/>
          </a:bodyPr>
          <a:lstStyle/>
          <a:p>
            <a:pPr>
              <a:buFont typeface="Wingdings" panose="020B0604020202020204" pitchFamily="34" charset="0"/>
              <a:buChar char="Ø"/>
            </a:pPr>
            <a:r>
              <a:rPr lang="en-US" sz="2000">
                <a:latin typeface="Times New Roman"/>
                <a:ea typeface="+mn-lt"/>
                <a:cs typeface="+mn-lt"/>
              </a:rPr>
              <a:t>To realize fusion energy, it is essential to build a neutron source that can replicate the extreme conditions of fusion energy devices, including </a:t>
            </a:r>
            <a:r>
              <a:rPr lang="en-US" sz="2000" b="1">
                <a:latin typeface="Times New Roman"/>
                <a:ea typeface="+mn-lt"/>
                <a:cs typeface="+mn-lt"/>
              </a:rPr>
              <a:t>atomic displacements</a:t>
            </a:r>
            <a:r>
              <a:rPr lang="en-US" sz="2000">
                <a:latin typeface="Times New Roman"/>
                <a:ea typeface="+mn-lt"/>
                <a:cs typeface="+mn-lt"/>
              </a:rPr>
              <a:t>, </a:t>
            </a:r>
            <a:r>
              <a:rPr lang="en-US" sz="2000" b="1">
                <a:latin typeface="Times New Roman"/>
                <a:ea typeface="+mn-lt"/>
                <a:cs typeface="+mn-lt"/>
              </a:rPr>
              <a:t>transmutation production</a:t>
            </a:r>
            <a:r>
              <a:rPr lang="en-US" sz="2000">
                <a:latin typeface="Times New Roman"/>
                <a:ea typeface="+mn-lt"/>
                <a:cs typeface="+mn-lt"/>
              </a:rPr>
              <a:t>, and </a:t>
            </a:r>
            <a:r>
              <a:rPr lang="en-US" sz="2000" b="1">
                <a:latin typeface="Times New Roman"/>
                <a:ea typeface="+mn-lt"/>
                <a:cs typeface="+mn-lt"/>
              </a:rPr>
              <a:t>high operating temperatures</a:t>
            </a:r>
            <a:endParaRPr lang="en-US" sz="2000">
              <a:latin typeface="Times New Roman"/>
              <a:cs typeface="Calibri"/>
            </a:endParaRPr>
          </a:p>
          <a:p>
            <a:pPr>
              <a:buFont typeface="Wingdings" panose="020B0604020202020204" pitchFamily="34" charset="0"/>
              <a:buChar char="Ø"/>
            </a:pPr>
            <a:r>
              <a:rPr lang="en-US" sz="2000">
                <a:latin typeface="Times New Roman"/>
                <a:ea typeface="+mn-lt"/>
                <a:cs typeface="+mn-lt"/>
              </a:rPr>
              <a:t>There are still fundamental knowledge gaps regarding the materials used in fusion energy devices</a:t>
            </a:r>
          </a:p>
          <a:p>
            <a:pPr>
              <a:buFont typeface="Wingdings" panose="020B0604020202020204" pitchFamily="34" charset="0"/>
              <a:buChar char="Ø"/>
            </a:pPr>
            <a:r>
              <a:rPr lang="en-US" sz="2000">
                <a:latin typeface="Times New Roman"/>
                <a:ea typeface="+mn-lt"/>
                <a:cs typeface="+mn-lt"/>
              </a:rPr>
              <a:t>Fusion Prototypic Neutron Source (FPNS), could be constructed soon at a moderate cost</a:t>
            </a:r>
          </a:p>
          <a:p>
            <a:pPr>
              <a:buFont typeface="Wingdings" panose="020B0604020202020204" pitchFamily="34" charset="0"/>
              <a:buChar char="Ø"/>
            </a:pPr>
            <a:r>
              <a:rPr lang="en-US" sz="2000">
                <a:latin typeface="Times New Roman"/>
                <a:ea typeface="+mn-lt"/>
                <a:cs typeface="+mn-lt"/>
              </a:rPr>
              <a:t>A FPNS will help build the scientific foundation required to enable design of a next step fusion device</a:t>
            </a:r>
            <a:endParaRPr lang="en-US" sz="2000">
              <a:latin typeface="Times New Roman"/>
              <a:cs typeface="Calibri"/>
            </a:endParaRPr>
          </a:p>
          <a:p>
            <a:pPr>
              <a:buFont typeface="Wingdings" panose="020B0604020202020204" pitchFamily="34" charset="0"/>
              <a:buChar char="Ø"/>
            </a:pPr>
            <a:endParaRPr lang="en-US" sz="2000">
              <a:latin typeface="Times New Roman"/>
              <a:cs typeface="Calibri"/>
            </a:endParaRPr>
          </a:p>
        </p:txBody>
      </p:sp>
    </p:spTree>
    <p:extLst>
      <p:ext uri="{BB962C8B-B14F-4D97-AF65-F5344CB8AC3E}">
        <p14:creationId xmlns:p14="http://schemas.microsoft.com/office/powerpoint/2010/main" val="284988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Triangle 6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6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31E73E-B1A6-387D-201B-6F202E14E09F}"/>
              </a:ext>
            </a:extLst>
          </p:cNvPr>
          <p:cNvSpPr txBox="1"/>
          <p:nvPr/>
        </p:nvSpPr>
        <p:spPr>
          <a:xfrm>
            <a:off x="1285240" y="1050595"/>
            <a:ext cx="8074815" cy="16184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kern="1200">
                <a:solidFill>
                  <a:schemeClr val="tx1"/>
                </a:solidFill>
                <a:latin typeface="+mj-lt"/>
                <a:ea typeface="+mj-ea"/>
                <a:cs typeface="+mj-cs"/>
              </a:rPr>
              <a:t>LANL High-Flux Accelerator-Based Neutron Source for Fusion Materials and Technology Testing (1989)</a:t>
            </a:r>
          </a:p>
        </p:txBody>
      </p:sp>
      <p:sp>
        <p:nvSpPr>
          <p:cNvPr id="81" name="Content Placeholder 2">
            <a:extLst>
              <a:ext uri="{FF2B5EF4-FFF2-40B4-BE49-F238E27FC236}">
                <a16:creationId xmlns:a16="http://schemas.microsoft.com/office/drawing/2014/main" id="{7C338CA1-EA7A-02C3-359D-90201133AAD4}"/>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1300"/>
              <a:t>Workshop in San Diego, CA</a:t>
            </a:r>
          </a:p>
          <a:p>
            <a:r>
              <a:rPr lang="en-US" sz="1300"/>
              <a:t>based on the Fusion Materials Irradiation Test (FMIT)</a:t>
            </a:r>
          </a:p>
          <a:p>
            <a:r>
              <a:rPr lang="en-US" sz="1300"/>
              <a:t>improvements incorporated since FMIT include:</a:t>
            </a:r>
          </a:p>
          <a:p>
            <a:pPr marL="0"/>
            <a:r>
              <a:rPr lang="en-US" sz="1300"/>
              <a:t>           a. A better analytical understanding</a:t>
            </a:r>
          </a:p>
          <a:p>
            <a:pPr marL="0"/>
            <a:r>
              <a:rPr lang="en-US" sz="1300"/>
              <a:t>           b. Use of ramped linac accelerating gradients</a:t>
            </a:r>
          </a:p>
          <a:p>
            <a:pPr marL="0"/>
            <a:r>
              <a:rPr lang="en-US" sz="1300"/>
              <a:t>           c. Use of permanent-magnet quadrupoles</a:t>
            </a:r>
          </a:p>
          <a:p>
            <a:pPr marL="0"/>
            <a:r>
              <a:rPr lang="en-US" sz="1300"/>
              <a:t>           d. Use of higher RF frequencies to reduce beam emittance growth</a:t>
            </a:r>
          </a:p>
          <a:p>
            <a:pPr marL="0"/>
            <a:r>
              <a:rPr lang="en-US" sz="1300"/>
              <a:t>           e. Use of improved beam-dynamics and high-order optics codes for simulating high-current beams and for controlling the spatial intensity of the beam</a:t>
            </a:r>
          </a:p>
        </p:txBody>
      </p:sp>
    </p:spTree>
    <p:extLst>
      <p:ext uri="{BB962C8B-B14F-4D97-AF65-F5344CB8AC3E}">
        <p14:creationId xmlns:p14="http://schemas.microsoft.com/office/powerpoint/2010/main" val="307111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31E73E-B1A6-387D-201B-6F202E14E09F}"/>
              </a:ext>
            </a:extLst>
          </p:cNvPr>
          <p:cNvSpPr txBox="1"/>
          <p:nvPr/>
        </p:nvSpPr>
        <p:spPr>
          <a:xfrm>
            <a:off x="1285240" y="1050595"/>
            <a:ext cx="8074815" cy="16184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kern="1200">
                <a:solidFill>
                  <a:schemeClr val="tx1"/>
                </a:solidFill>
                <a:latin typeface="+mj-lt"/>
                <a:ea typeface="+mj-ea"/>
                <a:cs typeface="+mj-cs"/>
              </a:rPr>
              <a:t>LANL High-Flux Accelerator-Based Neutron Source for Fusion Materials and Technology Testing (1989)</a:t>
            </a:r>
          </a:p>
        </p:txBody>
      </p:sp>
      <p:sp>
        <p:nvSpPr>
          <p:cNvPr id="45" name="Content Placeholder 2">
            <a:extLst>
              <a:ext uri="{FF2B5EF4-FFF2-40B4-BE49-F238E27FC236}">
                <a16:creationId xmlns:a16="http://schemas.microsoft.com/office/drawing/2014/main" id="{7C338CA1-EA7A-02C3-359D-90201133AAD4}"/>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1500"/>
              <a:t>The 1989 report highlights several accelerator technical issues:</a:t>
            </a:r>
          </a:p>
          <a:p>
            <a:pPr marL="0"/>
            <a:r>
              <a:rPr lang="en-US" sz="1500"/>
              <a:t>        a. Beam losses in the accelerator and HEBT – activation levels need to allow for hands-on maintenance</a:t>
            </a:r>
          </a:p>
          <a:p>
            <a:pPr marL="0"/>
            <a:r>
              <a:rPr lang="en-US" sz="1500"/>
              <a:t>        b. Accelerator Efficiency – RF costs dominant overall accelerator costs.</a:t>
            </a:r>
          </a:p>
          <a:p>
            <a:pPr marL="0"/>
            <a:r>
              <a:rPr lang="en-US" sz="1500"/>
              <a:t>        c. Beam Energy Variability – Design uses a DTL as the main accelerating structure.</a:t>
            </a:r>
          </a:p>
          <a:p>
            <a:pPr marL="342900"/>
            <a:r>
              <a:rPr lang="en-US" sz="1500"/>
              <a:t>Cost information was provided, and the estimated cost of the full fusion materials and technology facility is $352M (2019$) based on escalating the cited costs in Ref. 6 by 3% per year.</a:t>
            </a:r>
          </a:p>
          <a:p>
            <a:pPr marL="342900"/>
            <a:r>
              <a:rPr lang="en-US" sz="1500"/>
              <a:t>Estimated cost of the accelerator system is $85M (2019$).</a:t>
            </a:r>
          </a:p>
        </p:txBody>
      </p:sp>
    </p:spTree>
    <p:extLst>
      <p:ext uri="{BB962C8B-B14F-4D97-AF65-F5344CB8AC3E}">
        <p14:creationId xmlns:p14="http://schemas.microsoft.com/office/powerpoint/2010/main" val="255012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667C16E8-1EF7-48EE-6EAA-19A8DF15CB75}"/>
              </a:ext>
            </a:extLst>
          </p:cNvPr>
          <p:cNvPicPr>
            <a:picLocks noChangeAspect="1"/>
          </p:cNvPicPr>
          <p:nvPr/>
        </p:nvPicPr>
        <p:blipFill>
          <a:blip r:embed="rId2"/>
          <a:stretch>
            <a:fillRect/>
          </a:stretch>
        </p:blipFill>
        <p:spPr>
          <a:xfrm>
            <a:off x="3367669" y="119374"/>
            <a:ext cx="5391613" cy="653561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1A832E9-762C-B5E7-A731-1B29F2147958}"/>
                  </a:ext>
                </a:extLst>
              </p14:cNvPr>
              <p14:cNvContentPartPr/>
              <p14:nvPr/>
            </p14:nvContentPartPr>
            <p14:xfrm>
              <a:off x="3804579" y="1365636"/>
              <a:ext cx="1476375" cy="28575"/>
            </p14:xfrm>
          </p:contentPart>
        </mc:Choice>
        <mc:Fallback>
          <p:pic>
            <p:nvPicPr>
              <p:cNvPr id="5" name="Ink 4">
                <a:extLst>
                  <a:ext uri="{FF2B5EF4-FFF2-40B4-BE49-F238E27FC236}">
                    <a16:creationId xmlns:a16="http://schemas.microsoft.com/office/drawing/2014/main" id="{51A832E9-762C-B5E7-A731-1B29F2147958}"/>
                  </a:ext>
                </a:extLst>
              </p:cNvPr>
              <p:cNvPicPr/>
              <p:nvPr/>
            </p:nvPicPr>
            <p:blipFill>
              <a:blip r:embed="rId4"/>
              <a:stretch>
                <a:fillRect/>
              </a:stretch>
            </p:blipFill>
            <p:spPr>
              <a:xfrm>
                <a:off x="3750486" y="1258480"/>
                <a:ext cx="1584200" cy="24253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6CBF9A8C-6A50-D0EB-A389-507618EB6D0B}"/>
                  </a:ext>
                </a:extLst>
              </p14:cNvPr>
              <p14:cNvContentPartPr/>
              <p14:nvPr/>
            </p14:nvContentPartPr>
            <p14:xfrm>
              <a:off x="3752130" y="3214862"/>
              <a:ext cx="1781175" cy="161925"/>
            </p14:xfrm>
          </p:contentPart>
        </mc:Choice>
        <mc:Fallback>
          <p:pic>
            <p:nvPicPr>
              <p:cNvPr id="6" name="Ink 5">
                <a:extLst>
                  <a:ext uri="{FF2B5EF4-FFF2-40B4-BE49-F238E27FC236}">
                    <a16:creationId xmlns:a16="http://schemas.microsoft.com/office/drawing/2014/main" id="{6CBF9A8C-6A50-D0EB-A389-507618EB6D0B}"/>
                  </a:ext>
                </a:extLst>
              </p:cNvPr>
              <p:cNvPicPr/>
              <p:nvPr/>
            </p:nvPicPr>
            <p:blipFill>
              <a:blip r:embed="rId6"/>
              <a:stretch>
                <a:fillRect/>
              </a:stretch>
            </p:blipFill>
            <p:spPr>
              <a:xfrm>
                <a:off x="3698013" y="3108798"/>
                <a:ext cx="1889048" cy="3737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02FCA8C-730D-360D-5BC3-8BF83138811C}"/>
                  </a:ext>
                </a:extLst>
              </p14:cNvPr>
              <p14:cNvContentPartPr/>
              <p14:nvPr/>
            </p14:nvContentPartPr>
            <p14:xfrm>
              <a:off x="3588347" y="6142058"/>
              <a:ext cx="1885950" cy="47625"/>
            </p14:xfrm>
          </p:contentPart>
        </mc:Choice>
        <mc:Fallback>
          <p:pic>
            <p:nvPicPr>
              <p:cNvPr id="7" name="Ink 6">
                <a:extLst>
                  <a:ext uri="{FF2B5EF4-FFF2-40B4-BE49-F238E27FC236}">
                    <a16:creationId xmlns:a16="http://schemas.microsoft.com/office/drawing/2014/main" id="{F02FCA8C-730D-360D-5BC3-8BF83138811C}"/>
                  </a:ext>
                </a:extLst>
              </p:cNvPr>
              <p:cNvPicPr/>
              <p:nvPr/>
            </p:nvPicPr>
            <p:blipFill>
              <a:blip r:embed="rId8"/>
              <a:stretch>
                <a:fillRect/>
              </a:stretch>
            </p:blipFill>
            <p:spPr>
              <a:xfrm>
                <a:off x="3534329" y="6033819"/>
                <a:ext cx="1993626" cy="263741"/>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BD0DE11-F459-ABF4-8452-E2DDC2827A3F}"/>
                  </a:ext>
                </a:extLst>
              </p14:cNvPr>
              <p14:cNvContentPartPr/>
              <p14:nvPr/>
            </p14:nvContentPartPr>
            <p14:xfrm>
              <a:off x="6950926" y="6300438"/>
              <a:ext cx="1352550" cy="161925"/>
            </p14:xfrm>
          </p:contentPart>
        </mc:Choice>
        <mc:Fallback>
          <p:pic>
            <p:nvPicPr>
              <p:cNvPr id="8" name="Ink 7">
                <a:extLst>
                  <a:ext uri="{FF2B5EF4-FFF2-40B4-BE49-F238E27FC236}">
                    <a16:creationId xmlns:a16="http://schemas.microsoft.com/office/drawing/2014/main" id="{EBD0DE11-F459-ABF4-8452-E2DDC2827A3F}"/>
                  </a:ext>
                </a:extLst>
              </p:cNvPr>
              <p:cNvPicPr/>
              <p:nvPr/>
            </p:nvPicPr>
            <p:blipFill>
              <a:blip r:embed="rId10"/>
              <a:stretch>
                <a:fillRect/>
              </a:stretch>
            </p:blipFill>
            <p:spPr>
              <a:xfrm>
                <a:off x="6897082" y="6190285"/>
                <a:ext cx="1459878" cy="38186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6BC4FB46-1144-24D6-ED41-0367F21E0320}"/>
                  </a:ext>
                </a:extLst>
              </p14:cNvPr>
              <p14:cNvContentPartPr/>
              <p14:nvPr/>
            </p14:nvContentPartPr>
            <p14:xfrm>
              <a:off x="7573536" y="3376422"/>
              <a:ext cx="200025" cy="47625"/>
            </p14:xfrm>
          </p:contentPart>
        </mc:Choice>
        <mc:Fallback>
          <p:pic>
            <p:nvPicPr>
              <p:cNvPr id="9" name="Ink 8">
                <a:extLst>
                  <a:ext uri="{FF2B5EF4-FFF2-40B4-BE49-F238E27FC236}">
                    <a16:creationId xmlns:a16="http://schemas.microsoft.com/office/drawing/2014/main" id="{6BC4FB46-1144-24D6-ED41-0367F21E0320}"/>
                  </a:ext>
                </a:extLst>
              </p:cNvPr>
              <p:cNvPicPr/>
              <p:nvPr/>
            </p:nvPicPr>
            <p:blipFill>
              <a:blip r:embed="rId12"/>
              <a:stretch>
                <a:fillRect/>
              </a:stretch>
            </p:blipFill>
            <p:spPr>
              <a:xfrm>
                <a:off x="7518984" y="3258343"/>
                <a:ext cx="308766" cy="283388"/>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F65DC05C-673F-6B79-0B35-F7E2B589AC1B}"/>
                  </a:ext>
                </a:extLst>
              </p14:cNvPr>
              <p14:cNvContentPartPr/>
              <p14:nvPr/>
            </p14:nvContentPartPr>
            <p14:xfrm>
              <a:off x="6997390" y="1337682"/>
              <a:ext cx="1295400" cy="47625"/>
            </p14:xfrm>
          </p:contentPart>
        </mc:Choice>
        <mc:Fallback>
          <p:pic>
            <p:nvPicPr>
              <p:cNvPr id="10" name="Ink 9">
                <a:extLst>
                  <a:ext uri="{FF2B5EF4-FFF2-40B4-BE49-F238E27FC236}">
                    <a16:creationId xmlns:a16="http://schemas.microsoft.com/office/drawing/2014/main" id="{F65DC05C-673F-6B79-0B35-F7E2B589AC1B}"/>
                  </a:ext>
                </a:extLst>
              </p:cNvPr>
              <p:cNvPicPr/>
              <p:nvPr/>
            </p:nvPicPr>
            <p:blipFill>
              <a:blip r:embed="rId14"/>
              <a:stretch>
                <a:fillRect/>
              </a:stretch>
            </p:blipFill>
            <p:spPr>
              <a:xfrm>
                <a:off x="6943219" y="1230257"/>
                <a:ext cx="1403380" cy="262117"/>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6F47FCF7-7A78-36B0-081D-9A4BA73EF7A5}"/>
                  </a:ext>
                </a:extLst>
              </p14:cNvPr>
              <p14:cNvContentPartPr/>
              <p14:nvPr/>
            </p14:nvContentPartPr>
            <p14:xfrm>
              <a:off x="7499195" y="1672265"/>
              <a:ext cx="400050" cy="47625"/>
            </p14:xfrm>
          </p:contentPart>
        </mc:Choice>
        <mc:Fallback>
          <p:pic>
            <p:nvPicPr>
              <p:cNvPr id="11" name="Ink 10">
                <a:extLst>
                  <a:ext uri="{FF2B5EF4-FFF2-40B4-BE49-F238E27FC236}">
                    <a16:creationId xmlns:a16="http://schemas.microsoft.com/office/drawing/2014/main" id="{6F47FCF7-7A78-36B0-081D-9A4BA73EF7A5}"/>
                  </a:ext>
                </a:extLst>
              </p:cNvPr>
              <p:cNvPicPr/>
              <p:nvPr/>
            </p:nvPicPr>
            <p:blipFill>
              <a:blip r:embed="rId16"/>
              <a:stretch>
                <a:fillRect/>
              </a:stretch>
            </p:blipFill>
            <p:spPr>
              <a:xfrm>
                <a:off x="7445280" y="1563200"/>
                <a:ext cx="507521" cy="26539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6E7F4AB9-6548-1F69-E6A7-DC1FB01B47B3}"/>
                  </a:ext>
                </a:extLst>
              </p14:cNvPr>
              <p14:cNvContentPartPr/>
              <p14:nvPr/>
            </p14:nvContentPartPr>
            <p14:xfrm>
              <a:off x="3819292" y="1719146"/>
              <a:ext cx="895350" cy="76200"/>
            </p14:xfrm>
          </p:contentPart>
        </mc:Choice>
        <mc:Fallback>
          <p:pic>
            <p:nvPicPr>
              <p:cNvPr id="12" name="Ink 11">
                <a:extLst>
                  <a:ext uri="{FF2B5EF4-FFF2-40B4-BE49-F238E27FC236}">
                    <a16:creationId xmlns:a16="http://schemas.microsoft.com/office/drawing/2014/main" id="{6E7F4AB9-6548-1F69-E6A7-DC1FB01B47B3}"/>
                  </a:ext>
                </a:extLst>
              </p:cNvPr>
              <p:cNvPicPr/>
              <p:nvPr/>
            </p:nvPicPr>
            <p:blipFill>
              <a:blip r:embed="rId18"/>
              <a:stretch>
                <a:fillRect/>
              </a:stretch>
            </p:blipFill>
            <p:spPr>
              <a:xfrm>
                <a:off x="3765181" y="1609768"/>
                <a:ext cx="1003210" cy="294591"/>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7702E886-D401-95F3-A125-1D90FE469080}"/>
                  </a:ext>
                </a:extLst>
              </p14:cNvPr>
              <p14:cNvContentPartPr/>
              <p14:nvPr/>
            </p14:nvContentPartPr>
            <p14:xfrm>
              <a:off x="7482031" y="3986173"/>
              <a:ext cx="381000" cy="95250"/>
            </p14:xfrm>
          </p:contentPart>
        </mc:Choice>
        <mc:Fallback>
          <p:pic>
            <p:nvPicPr>
              <p:cNvPr id="13" name="Ink 12">
                <a:extLst>
                  <a:ext uri="{FF2B5EF4-FFF2-40B4-BE49-F238E27FC236}">
                    <a16:creationId xmlns:a16="http://schemas.microsoft.com/office/drawing/2014/main" id="{7702E886-D401-95F3-A125-1D90FE469080}"/>
                  </a:ext>
                </a:extLst>
              </p:cNvPr>
              <p:cNvPicPr/>
              <p:nvPr/>
            </p:nvPicPr>
            <p:blipFill>
              <a:blip r:embed="rId20"/>
              <a:stretch>
                <a:fillRect/>
              </a:stretch>
            </p:blipFill>
            <p:spPr>
              <a:xfrm>
                <a:off x="7427912" y="3876269"/>
                <a:ext cx="488878" cy="314691"/>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1EF578D8-FF77-F278-ECB6-78E23FBA15D6}"/>
                  </a:ext>
                </a:extLst>
              </p14:cNvPr>
              <p14:cNvContentPartPr/>
              <p14:nvPr/>
            </p14:nvContentPartPr>
            <p14:xfrm>
              <a:off x="3651103" y="3893157"/>
              <a:ext cx="1343025" cy="228600"/>
            </p14:xfrm>
          </p:contentPart>
        </mc:Choice>
        <mc:Fallback>
          <p:pic>
            <p:nvPicPr>
              <p:cNvPr id="14" name="Ink 13">
                <a:extLst>
                  <a:ext uri="{FF2B5EF4-FFF2-40B4-BE49-F238E27FC236}">
                    <a16:creationId xmlns:a16="http://schemas.microsoft.com/office/drawing/2014/main" id="{1EF578D8-FF77-F278-ECB6-78E23FBA15D6}"/>
                  </a:ext>
                </a:extLst>
              </p:cNvPr>
              <p:cNvPicPr/>
              <p:nvPr/>
            </p:nvPicPr>
            <p:blipFill>
              <a:blip r:embed="rId22"/>
              <a:stretch>
                <a:fillRect/>
              </a:stretch>
            </p:blipFill>
            <p:spPr>
              <a:xfrm>
                <a:off x="3597296" y="3783077"/>
                <a:ext cx="1450280" cy="448394"/>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4856B594-8697-7F72-EF05-6D687892F3BC}"/>
                  </a:ext>
                </a:extLst>
              </p14:cNvPr>
              <p14:cNvContentPartPr/>
              <p14:nvPr/>
            </p14:nvContentPartPr>
            <p14:xfrm>
              <a:off x="3782121" y="3308194"/>
              <a:ext cx="1676400" cy="85725"/>
            </p14:xfrm>
          </p:contentPart>
        </mc:Choice>
        <mc:Fallback>
          <p:pic>
            <p:nvPicPr>
              <p:cNvPr id="15" name="Ink 14">
                <a:extLst>
                  <a:ext uri="{FF2B5EF4-FFF2-40B4-BE49-F238E27FC236}">
                    <a16:creationId xmlns:a16="http://schemas.microsoft.com/office/drawing/2014/main" id="{4856B594-8697-7F72-EF05-6D687892F3BC}"/>
                  </a:ext>
                </a:extLst>
              </p:cNvPr>
              <p:cNvPicPr/>
              <p:nvPr/>
            </p:nvPicPr>
            <p:blipFill>
              <a:blip r:embed="rId24"/>
              <a:stretch>
                <a:fillRect/>
              </a:stretch>
            </p:blipFill>
            <p:spPr>
              <a:xfrm>
                <a:off x="3727997" y="3198290"/>
                <a:ext cx="1784287" cy="305166"/>
              </a:xfrm>
              <a:prstGeom prst="rect">
                <a:avLst/>
              </a:prstGeom>
            </p:spPr>
          </p:pic>
        </mc:Fallback>
      </mc:AlternateContent>
    </p:spTree>
    <p:extLst>
      <p:ext uri="{BB962C8B-B14F-4D97-AF65-F5344CB8AC3E}">
        <p14:creationId xmlns:p14="http://schemas.microsoft.com/office/powerpoint/2010/main" val="95626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31E73E-B1A6-387D-201B-6F202E14E09F}"/>
              </a:ext>
            </a:extLst>
          </p:cNvPr>
          <p:cNvSpPr txBox="1"/>
          <p:nvPr/>
        </p:nvSpPr>
        <p:spPr>
          <a:xfrm>
            <a:off x="1285240" y="1050595"/>
            <a:ext cx="8074815" cy="16184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kern="1200">
                <a:solidFill>
                  <a:schemeClr val="tx1"/>
                </a:solidFill>
                <a:latin typeface="+mj-lt"/>
                <a:ea typeface="+mj-ea"/>
                <a:cs typeface="+mj-cs"/>
              </a:rPr>
              <a:t>Fusion Materials Irradiation Facility (FMIF 1992)</a:t>
            </a:r>
          </a:p>
        </p:txBody>
      </p:sp>
      <p:sp>
        <p:nvSpPr>
          <p:cNvPr id="3" name="Content Placeholder 2">
            <a:extLst>
              <a:ext uri="{FF2B5EF4-FFF2-40B4-BE49-F238E27FC236}">
                <a16:creationId xmlns:a16="http://schemas.microsoft.com/office/drawing/2014/main" id="{7C338CA1-EA7A-02C3-359D-90201133AAD4}"/>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1300"/>
              <a:t>accelerator design specifications for a 14-MeV fusion materials irradiation facility capable of providing a neutron flux equivalent to a neutron wall loading of 2 MW/m2 to a 1-liter irradiation volume.</a:t>
            </a:r>
          </a:p>
          <a:p>
            <a:r>
              <a:rPr lang="en-US" sz="1300"/>
              <a:t>specifications proposed are very similar to those proposed by LANL in 1989 with a few differences.</a:t>
            </a:r>
          </a:p>
          <a:p>
            <a:r>
              <a:rPr lang="en-US" sz="1300"/>
              <a:t>assumes 100-keV injection into a 2-MeV 175-MHz RFQ followed by a hybrid NC-SCRF 40-MeV, 350-MHz DTL.</a:t>
            </a:r>
          </a:p>
          <a:p>
            <a:r>
              <a:rPr lang="en-US" sz="1300"/>
              <a:t>DTL design uses four tanks that allow energy variations in discrete steps of the final output beam energy</a:t>
            </a:r>
          </a:p>
          <a:p>
            <a:r>
              <a:rPr lang="en-US" sz="1300"/>
              <a:t>DTL is divided into two major sections: Section 1 is a NC 350-MHz DTL accelerating the beam to 8 MeV. Section 2 contains three 350-MHz SCRF DTL sections accelerating the beam to the final 40-MeV energy.</a:t>
            </a:r>
          </a:p>
          <a:p>
            <a:r>
              <a:rPr lang="en-US" sz="1300"/>
              <a:t>The accelerator design specifications presented are not supported by beam physics or engineering design calculations.</a:t>
            </a:r>
          </a:p>
        </p:txBody>
      </p:sp>
    </p:spTree>
    <p:extLst>
      <p:ext uri="{BB962C8B-B14F-4D97-AF65-F5344CB8AC3E}">
        <p14:creationId xmlns:p14="http://schemas.microsoft.com/office/powerpoint/2010/main" val="8161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D70D675E-405B-B803-5A41-F2046EC37A96}"/>
              </a:ext>
            </a:extLst>
          </p:cNvPr>
          <p:cNvPicPr>
            <a:picLocks noChangeAspect="1"/>
          </p:cNvPicPr>
          <p:nvPr/>
        </p:nvPicPr>
        <p:blipFill>
          <a:blip r:embed="rId2"/>
          <a:stretch>
            <a:fillRect/>
          </a:stretch>
        </p:blipFill>
        <p:spPr>
          <a:xfrm>
            <a:off x="3432718" y="132608"/>
            <a:ext cx="5363735" cy="663924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D366B33-5479-008D-66D7-25437668FB25}"/>
                  </a:ext>
                </a:extLst>
              </p14:cNvPr>
              <p14:cNvContentPartPr/>
              <p14:nvPr/>
            </p14:nvContentPartPr>
            <p14:xfrm>
              <a:off x="3959714" y="3317086"/>
              <a:ext cx="1695450" cy="66675"/>
            </p14:xfrm>
          </p:contentPart>
        </mc:Choice>
        <mc:Fallback>
          <p:pic>
            <p:nvPicPr>
              <p:cNvPr id="5" name="Ink 4">
                <a:extLst>
                  <a:ext uri="{FF2B5EF4-FFF2-40B4-BE49-F238E27FC236}">
                    <a16:creationId xmlns:a16="http://schemas.microsoft.com/office/drawing/2014/main" id="{2D366B33-5479-008D-66D7-25437668FB25}"/>
                  </a:ext>
                </a:extLst>
              </p:cNvPr>
              <p:cNvPicPr/>
              <p:nvPr/>
            </p:nvPicPr>
            <p:blipFill>
              <a:blip r:embed="rId4"/>
              <a:stretch>
                <a:fillRect/>
              </a:stretch>
            </p:blipFill>
            <p:spPr>
              <a:xfrm>
                <a:off x="3905856" y="3208377"/>
                <a:ext cx="1802807" cy="28373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DC30519-1CC5-553B-7C4A-48F33F2D094E}"/>
                  </a:ext>
                </a:extLst>
              </p14:cNvPr>
              <p14:cNvContentPartPr/>
              <p14:nvPr/>
            </p14:nvContentPartPr>
            <p14:xfrm>
              <a:off x="3922545" y="1375317"/>
              <a:ext cx="1524000" cy="57150"/>
            </p14:xfrm>
          </p:contentPart>
        </mc:Choice>
        <mc:Fallback>
          <p:pic>
            <p:nvPicPr>
              <p:cNvPr id="6" name="Ink 5">
                <a:extLst>
                  <a:ext uri="{FF2B5EF4-FFF2-40B4-BE49-F238E27FC236}">
                    <a16:creationId xmlns:a16="http://schemas.microsoft.com/office/drawing/2014/main" id="{5DC30519-1CC5-553B-7C4A-48F33F2D094E}"/>
                  </a:ext>
                </a:extLst>
              </p:cNvPr>
              <p:cNvPicPr/>
              <p:nvPr/>
            </p:nvPicPr>
            <p:blipFill>
              <a:blip r:embed="rId6"/>
              <a:stretch>
                <a:fillRect/>
              </a:stretch>
            </p:blipFill>
            <p:spPr>
              <a:xfrm>
                <a:off x="3868515" y="1265413"/>
                <a:ext cx="1631699" cy="27659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85AC6A4-08DF-FD84-0AA0-FE69E475A6D8}"/>
                  </a:ext>
                </a:extLst>
              </p14:cNvPr>
              <p14:cNvContentPartPr/>
              <p14:nvPr/>
            </p14:nvContentPartPr>
            <p14:xfrm>
              <a:off x="7829137" y="1737326"/>
              <a:ext cx="171450" cy="9525"/>
            </p14:xfrm>
          </p:contentPart>
        </mc:Choice>
        <mc:Fallback>
          <p:pic>
            <p:nvPicPr>
              <p:cNvPr id="7" name="Ink 6">
                <a:extLst>
                  <a:ext uri="{FF2B5EF4-FFF2-40B4-BE49-F238E27FC236}">
                    <a16:creationId xmlns:a16="http://schemas.microsoft.com/office/drawing/2014/main" id="{885AC6A4-08DF-FD84-0AA0-FE69E475A6D8}"/>
                  </a:ext>
                </a:extLst>
              </p:cNvPr>
              <p:cNvPicPr/>
              <p:nvPr/>
            </p:nvPicPr>
            <p:blipFill>
              <a:blip r:embed="rId8"/>
              <a:stretch>
                <a:fillRect/>
              </a:stretch>
            </p:blipFill>
            <p:spPr>
              <a:xfrm>
                <a:off x="7775335" y="1635272"/>
                <a:ext cx="278696" cy="21329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42E49763-9A3A-1C1E-8B02-0B2BE69DD192}"/>
                  </a:ext>
                </a:extLst>
              </p14:cNvPr>
              <p14:cNvContentPartPr/>
              <p14:nvPr/>
            </p14:nvContentPartPr>
            <p14:xfrm>
              <a:off x="7795851" y="1616521"/>
              <a:ext cx="285750" cy="19050"/>
            </p14:xfrm>
          </p:contentPart>
        </mc:Choice>
        <mc:Fallback>
          <p:pic>
            <p:nvPicPr>
              <p:cNvPr id="8" name="Ink 7">
                <a:extLst>
                  <a:ext uri="{FF2B5EF4-FFF2-40B4-BE49-F238E27FC236}">
                    <a16:creationId xmlns:a16="http://schemas.microsoft.com/office/drawing/2014/main" id="{42E49763-9A3A-1C1E-8B02-0B2BE69DD192}"/>
                  </a:ext>
                </a:extLst>
              </p:cNvPr>
              <p:cNvPicPr/>
              <p:nvPr/>
            </p:nvPicPr>
            <p:blipFill>
              <a:blip r:embed="rId10"/>
              <a:stretch>
                <a:fillRect/>
              </a:stretch>
            </p:blipFill>
            <p:spPr>
              <a:xfrm>
                <a:off x="7742473" y="1499888"/>
                <a:ext cx="392150" cy="25192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6F41322-24A3-7959-BDAB-E82D47725107}"/>
                  </a:ext>
                </a:extLst>
              </p14:cNvPr>
              <p14:cNvContentPartPr/>
              <p14:nvPr/>
            </p14:nvContentPartPr>
            <p14:xfrm>
              <a:off x="7732793" y="4116252"/>
              <a:ext cx="323850" cy="28575"/>
            </p14:xfrm>
          </p:contentPart>
        </mc:Choice>
        <mc:Fallback>
          <p:pic>
            <p:nvPicPr>
              <p:cNvPr id="9" name="Ink 8">
                <a:extLst>
                  <a:ext uri="{FF2B5EF4-FFF2-40B4-BE49-F238E27FC236}">
                    <a16:creationId xmlns:a16="http://schemas.microsoft.com/office/drawing/2014/main" id="{16F41322-24A3-7959-BDAB-E82D47725107}"/>
                  </a:ext>
                </a:extLst>
              </p:cNvPr>
              <p:cNvPicPr/>
              <p:nvPr/>
            </p:nvPicPr>
            <p:blipFill>
              <a:blip r:embed="rId12"/>
              <a:stretch>
                <a:fillRect/>
              </a:stretch>
            </p:blipFill>
            <p:spPr>
              <a:xfrm>
                <a:off x="7678878" y="4007739"/>
                <a:ext cx="431321" cy="245239"/>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FCEEF47E-B756-61B8-2488-1D02064AD23F}"/>
                  </a:ext>
                </a:extLst>
              </p14:cNvPr>
              <p14:cNvContentPartPr/>
              <p14:nvPr/>
            </p14:nvContentPartPr>
            <p14:xfrm>
              <a:off x="7583861" y="4004745"/>
              <a:ext cx="714375" cy="19050"/>
            </p14:xfrm>
          </p:contentPart>
        </mc:Choice>
        <mc:Fallback>
          <p:pic>
            <p:nvPicPr>
              <p:cNvPr id="10" name="Ink 9">
                <a:extLst>
                  <a:ext uri="{FF2B5EF4-FFF2-40B4-BE49-F238E27FC236}">
                    <a16:creationId xmlns:a16="http://schemas.microsoft.com/office/drawing/2014/main" id="{FCEEF47E-B756-61B8-2488-1D02064AD23F}"/>
                  </a:ext>
                </a:extLst>
              </p:cNvPr>
              <p:cNvPicPr/>
              <p:nvPr/>
            </p:nvPicPr>
            <p:blipFill>
              <a:blip r:embed="rId14"/>
              <a:stretch>
                <a:fillRect/>
              </a:stretch>
            </p:blipFill>
            <p:spPr>
              <a:xfrm>
                <a:off x="7529905" y="3898912"/>
                <a:ext cx="821927" cy="230364"/>
              </a:xfrm>
              <a:prstGeom prst="rect">
                <a:avLst/>
              </a:prstGeom>
            </p:spPr>
          </p:pic>
        </mc:Fallback>
      </mc:AlternateContent>
    </p:spTree>
    <p:extLst>
      <p:ext uri="{BB962C8B-B14F-4D97-AF65-F5344CB8AC3E}">
        <p14:creationId xmlns:p14="http://schemas.microsoft.com/office/powerpoint/2010/main" val="248627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4940-1F4E-48B9-908A-746D473CE900}"/>
              </a:ext>
            </a:extLst>
          </p:cNvPr>
          <p:cNvSpPr>
            <a:spLocks noGrp="1"/>
          </p:cNvSpPr>
          <p:nvPr>
            <p:ph type="title"/>
          </p:nvPr>
        </p:nvSpPr>
        <p:spPr>
          <a:xfrm>
            <a:off x="1046746" y="586822"/>
            <a:ext cx="3560252" cy="1645920"/>
          </a:xfrm>
        </p:spPr>
        <p:txBody>
          <a:bodyPr>
            <a:normAutofit/>
          </a:bodyPr>
          <a:lstStyle/>
          <a:p>
            <a:r>
              <a:rPr lang="en-US" sz="3200" b="1">
                <a:latin typeface="Times New Roman"/>
                <a:cs typeface="Calibri Light"/>
              </a:rPr>
              <a:t>Design Requirements</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3A6D93F8-D657-48C3-9143-0ECA1D92CA00}"/>
              </a:ext>
            </a:extLst>
          </p:cNvPr>
          <p:cNvSpPr>
            <a:spLocks noGrp="1"/>
          </p:cNvSpPr>
          <p:nvPr>
            <p:ph idx="1"/>
          </p:nvPr>
        </p:nvSpPr>
        <p:spPr>
          <a:xfrm>
            <a:off x="5351164" y="586822"/>
            <a:ext cx="6002636" cy="1645920"/>
          </a:xfrm>
        </p:spPr>
        <p:txBody>
          <a:bodyPr vert="horz" lIns="91440" tIns="45720" rIns="91440" bIns="45720" rtlCol="0" anchor="ctr">
            <a:normAutofit/>
          </a:bodyPr>
          <a:lstStyle/>
          <a:p>
            <a:pPr>
              <a:buNone/>
            </a:pPr>
            <a:r>
              <a:rPr lang="en-US" sz="1800">
                <a:latin typeface="Times New Roman"/>
                <a:ea typeface="+mn-lt"/>
                <a:cs typeface="+mn-lt"/>
              </a:rPr>
              <a:t> The primary mission of FPNS is to establish the materials science knowledge base to understand materials degradation in a D-T fusion environment. To achieve these goals a set of key parameters were considered.</a:t>
            </a:r>
            <a:endParaRPr lang="en-US" sz="1800">
              <a:latin typeface="Times New Roman"/>
              <a:cs typeface="Times New Roman"/>
            </a:endParaRPr>
          </a:p>
          <a:p>
            <a:pPr marL="0" indent="0">
              <a:buNone/>
            </a:pPr>
            <a:endParaRPr lang="en-US" sz="1800">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2DDF1592-8241-4081-8FCD-62AB3680FA6D}"/>
              </a:ext>
            </a:extLst>
          </p:cNvPr>
          <p:cNvPicPr>
            <a:picLocks noChangeAspect="1"/>
          </p:cNvPicPr>
          <p:nvPr/>
        </p:nvPicPr>
        <p:blipFill>
          <a:blip r:embed="rId2"/>
          <a:stretch>
            <a:fillRect/>
          </a:stretch>
        </p:blipFill>
        <p:spPr>
          <a:xfrm>
            <a:off x="244633" y="3432689"/>
            <a:ext cx="11697180" cy="2587637"/>
          </a:xfrm>
          <a:prstGeom prst="rect">
            <a:avLst/>
          </a:prstGeom>
        </p:spPr>
      </p:pic>
    </p:spTree>
    <p:extLst>
      <p:ext uri="{BB962C8B-B14F-4D97-AF65-F5344CB8AC3E}">
        <p14:creationId xmlns:p14="http://schemas.microsoft.com/office/powerpoint/2010/main" val="90301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976E-937D-476E-936A-E53125D05740}"/>
              </a:ext>
            </a:extLst>
          </p:cNvPr>
          <p:cNvSpPr>
            <a:spLocks noGrp="1"/>
          </p:cNvSpPr>
          <p:nvPr>
            <p:ph type="title"/>
          </p:nvPr>
        </p:nvSpPr>
        <p:spPr>
          <a:xfrm>
            <a:off x="1653363" y="365760"/>
            <a:ext cx="9367203" cy="1188720"/>
          </a:xfrm>
        </p:spPr>
        <p:txBody>
          <a:bodyPr>
            <a:normAutofit/>
          </a:bodyPr>
          <a:lstStyle/>
          <a:p>
            <a:r>
              <a:rPr lang="en-US" b="1">
                <a:latin typeface="Times New Roman"/>
                <a:cs typeface="Calibri Light"/>
              </a:rPr>
              <a:t>Cost Estimate</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62BDD023-49CF-4F5F-B6B5-8C87F18C66ED}"/>
              </a:ext>
            </a:extLst>
          </p:cNvPr>
          <p:cNvSpPr>
            <a:spLocks noGrp="1"/>
          </p:cNvSpPr>
          <p:nvPr>
            <p:ph idx="1"/>
          </p:nvPr>
        </p:nvSpPr>
        <p:spPr>
          <a:xfrm>
            <a:off x="1830815" y="1852684"/>
            <a:ext cx="10045697" cy="4553127"/>
          </a:xfrm>
        </p:spPr>
        <p:txBody>
          <a:bodyPr vert="horz" lIns="91440" tIns="45720" rIns="91440" bIns="45720" rtlCol="0" anchor="t">
            <a:noAutofit/>
          </a:bodyPr>
          <a:lstStyle/>
          <a:p>
            <a:pPr marL="0" indent="0">
              <a:buNone/>
            </a:pPr>
            <a:r>
              <a:rPr lang="en-US" sz="1400" b="1">
                <a:latin typeface="Times New Roman"/>
                <a:cs typeface="Calibri" panose="020F0502020204030204"/>
              </a:rPr>
              <a:t>Ion Source Systems:</a:t>
            </a:r>
            <a:r>
              <a:rPr lang="en-US" sz="1400" b="1">
                <a:latin typeface="Times New Roman"/>
                <a:ea typeface="+mn-lt"/>
                <a:cs typeface="+mn-lt"/>
              </a:rPr>
              <a:t> </a:t>
            </a:r>
            <a:r>
              <a:rPr lang="en-US" sz="1400">
                <a:latin typeface="Times New Roman"/>
                <a:ea typeface="+mn-lt"/>
                <a:cs typeface="+mn-lt"/>
              </a:rPr>
              <a:t>High intensity ion sources are considered in various stages of design, construction, operation of FPNS system</a:t>
            </a:r>
          </a:p>
          <a:p>
            <a:pPr marL="0" indent="0">
              <a:buNone/>
            </a:pPr>
            <a:r>
              <a:rPr lang="en-US" sz="1400" b="1">
                <a:latin typeface="Times New Roman"/>
                <a:ea typeface="+mn-lt"/>
                <a:cs typeface="+mn-lt"/>
              </a:rPr>
              <a:t>Cost</a:t>
            </a:r>
            <a:r>
              <a:rPr lang="en-US" sz="1400" b="1">
                <a:latin typeface="Times New Roman"/>
                <a:cs typeface="Calibri" panose="020F0502020204030204"/>
              </a:rPr>
              <a:t>: </a:t>
            </a:r>
            <a:r>
              <a:rPr lang="en-US" sz="1400">
                <a:latin typeface="Times New Roman"/>
                <a:cs typeface="Calibri" panose="020F0502020204030204"/>
              </a:rPr>
              <a:t>$7M</a:t>
            </a:r>
          </a:p>
          <a:p>
            <a:pPr marL="0" indent="0">
              <a:buNone/>
            </a:pPr>
            <a:r>
              <a:rPr lang="en-US" sz="1400" b="1">
                <a:latin typeface="Times New Roman"/>
                <a:cs typeface="Calibri" panose="020F0502020204030204"/>
              </a:rPr>
              <a:t>Accelerator Systems :</a:t>
            </a:r>
            <a:r>
              <a:rPr lang="en-US" sz="1400">
                <a:latin typeface="Times New Roman"/>
                <a:ea typeface="+mn-lt"/>
                <a:cs typeface="+mn-lt"/>
              </a:rPr>
              <a:t>Several past accelerator system design studies were reviewed, and an analysis of alternatives was completed to assess the range of accelerator parameters and accelerating structure types that can potentially meet the requirements. Alternatives were used to develop two options for consideration based on a common set of accelerator system parameters</a:t>
            </a:r>
          </a:p>
          <a:p>
            <a:pPr marL="0" indent="0">
              <a:buNone/>
            </a:pPr>
            <a:r>
              <a:rPr lang="en-US" sz="1400" b="1">
                <a:latin typeface="Times New Roman"/>
                <a:cs typeface="Calibri" panose="020F0502020204030204"/>
              </a:rPr>
              <a:t>Cost:</a:t>
            </a:r>
            <a:r>
              <a:rPr lang="en-US" sz="1400">
                <a:latin typeface="Times New Roman"/>
                <a:cs typeface="Calibri" panose="020F0502020204030204"/>
              </a:rPr>
              <a:t> $75M</a:t>
            </a:r>
            <a:endParaRPr lang="en-US" sz="1400">
              <a:latin typeface="Times New Roman"/>
              <a:cs typeface="Times New Roman"/>
            </a:endParaRPr>
          </a:p>
          <a:p>
            <a:pPr marL="0" indent="0">
              <a:buNone/>
            </a:pPr>
            <a:r>
              <a:rPr lang="en-US" sz="1400" b="1">
                <a:latin typeface="Times New Roman"/>
                <a:cs typeface="Calibri" panose="020F0502020204030204"/>
              </a:rPr>
              <a:t>Lithium Target Systems: </a:t>
            </a:r>
            <a:r>
              <a:rPr lang="en-US" sz="1400">
                <a:latin typeface="Times New Roman"/>
                <a:ea typeface="+mn-lt"/>
                <a:cs typeface="+mn-lt"/>
              </a:rPr>
              <a:t>The members of the group performed a bottom-up estimate for the lithium target system based upon designs that have been published previously. The design includes three sets of master-slave manipulators, three shield windows, a bridge crane with a servo manipulator, a 30-ton bridge crane for handling large components, a beam dump with a vault-like facility, and resources to detail the facility and integrate it with the building.</a:t>
            </a:r>
          </a:p>
          <a:p>
            <a:pPr marL="0" indent="0">
              <a:buNone/>
            </a:pPr>
            <a:r>
              <a:rPr lang="en-US" sz="1400" b="1">
                <a:latin typeface="Times New Roman"/>
                <a:cs typeface="Calibri" panose="020F0502020204030204"/>
              </a:rPr>
              <a:t>Cost:</a:t>
            </a:r>
            <a:r>
              <a:rPr lang="en-US" sz="1400">
                <a:latin typeface="Times New Roman"/>
                <a:cs typeface="Calibri" panose="020F0502020204030204"/>
              </a:rPr>
              <a:t> $33M</a:t>
            </a:r>
            <a:endParaRPr lang="en-US" sz="1400">
              <a:latin typeface="Times New Roman"/>
              <a:cs typeface="Times New Roman"/>
            </a:endParaRPr>
          </a:p>
          <a:p>
            <a:pPr marL="0" indent="0">
              <a:buNone/>
            </a:pPr>
            <a:r>
              <a:rPr lang="en-US" sz="1400" b="1">
                <a:latin typeface="Times New Roman"/>
                <a:cs typeface="Calibri" panose="020F0502020204030204"/>
              </a:rPr>
              <a:t>Conventional Facilities:</a:t>
            </a:r>
            <a:r>
              <a:rPr lang="en-US" sz="1400">
                <a:latin typeface="Times New Roman"/>
                <a:cs typeface="Calibri" panose="020F0502020204030204"/>
              </a:rPr>
              <a:t> </a:t>
            </a:r>
            <a:r>
              <a:rPr lang="en-US" sz="1400">
                <a:latin typeface="Times New Roman"/>
                <a:ea typeface="+mn-lt"/>
                <a:cs typeface="+mn-lt"/>
              </a:rPr>
              <a:t>Conventional facilities includes the site preparation; buildings that contain the accelerator and target system; electric power for the system and the need for a new electrical substation; heat exchangers to remove the waste heat from the accelerator and the target; fees for the general contractor who will execute this work.</a:t>
            </a:r>
          </a:p>
          <a:p>
            <a:pPr marL="0" indent="0">
              <a:buNone/>
            </a:pPr>
            <a:r>
              <a:rPr lang="en-US" sz="1400" b="1">
                <a:latin typeface="Times New Roman"/>
                <a:cs typeface="Calibri" panose="020F0502020204030204"/>
              </a:rPr>
              <a:t>Cost:</a:t>
            </a:r>
            <a:r>
              <a:rPr lang="en-US" sz="1400">
                <a:latin typeface="Times New Roman"/>
                <a:cs typeface="Calibri" panose="020F0502020204030204"/>
              </a:rPr>
              <a:t> $173M</a:t>
            </a:r>
          </a:p>
          <a:p>
            <a:pPr marL="0" indent="0">
              <a:buNone/>
            </a:pPr>
            <a:r>
              <a:rPr lang="en-US" sz="1400" b="1">
                <a:latin typeface="Times New Roman"/>
                <a:cs typeface="Calibri" panose="020F0502020204030204"/>
              </a:rPr>
              <a:t>Contingency and cost range: </a:t>
            </a:r>
            <a:r>
              <a:rPr lang="en-US" sz="1400">
                <a:latin typeface="Times New Roman"/>
                <a:cs typeface="Calibri" panose="020F0502020204030204"/>
              </a:rPr>
              <a:t>This is </a:t>
            </a:r>
            <a:r>
              <a:rPr lang="en-US" sz="1400">
                <a:latin typeface="Times New Roman"/>
                <a:ea typeface="+mn-lt"/>
                <a:cs typeface="+mn-lt"/>
              </a:rPr>
              <a:t>the cost range for a D-Li stripping version of FPNS </a:t>
            </a:r>
          </a:p>
          <a:p>
            <a:pPr marL="0" indent="0">
              <a:buNone/>
            </a:pPr>
            <a:r>
              <a:rPr lang="en-US" sz="1400" b="1">
                <a:latin typeface="Times New Roman"/>
                <a:cs typeface="Calibri" panose="020F0502020204030204"/>
              </a:rPr>
              <a:t>Cost:</a:t>
            </a:r>
            <a:r>
              <a:rPr lang="en-US" sz="1400">
                <a:latin typeface="Times New Roman"/>
                <a:cs typeface="Calibri" panose="020F0502020204030204"/>
              </a:rPr>
              <a:t> $471M-$1179M</a:t>
            </a:r>
          </a:p>
          <a:p>
            <a:pPr marL="0" indent="0">
              <a:buNone/>
            </a:pPr>
            <a:endParaRPr lang="en-US" sz="1400">
              <a:latin typeface="Times New Roman"/>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p:txBody>
      </p:sp>
    </p:spTree>
    <p:extLst>
      <p:ext uri="{BB962C8B-B14F-4D97-AF65-F5344CB8AC3E}">
        <p14:creationId xmlns:p14="http://schemas.microsoft.com/office/powerpoint/2010/main" val="367556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213B72B-B9F1-5F81-89E5-02207DE3DA97}"/>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Detailed Cost Estimate </a:t>
            </a:r>
          </a:p>
        </p:txBody>
      </p:sp>
      <p:pic>
        <p:nvPicPr>
          <p:cNvPr id="5" name="Picture 5" descr="Table&#10;&#10;Description automatically generated">
            <a:extLst>
              <a:ext uri="{FF2B5EF4-FFF2-40B4-BE49-F238E27FC236}">
                <a16:creationId xmlns:a16="http://schemas.microsoft.com/office/drawing/2014/main" id="{17B62D81-784D-B2B3-3C82-8ED70B898DAB}"/>
              </a:ext>
            </a:extLst>
          </p:cNvPr>
          <p:cNvPicPr>
            <a:picLocks noChangeAspect="1"/>
          </p:cNvPicPr>
          <p:nvPr/>
        </p:nvPicPr>
        <p:blipFill>
          <a:blip r:embed="rId2"/>
          <a:stretch>
            <a:fillRect/>
          </a:stretch>
        </p:blipFill>
        <p:spPr>
          <a:xfrm>
            <a:off x="4599821" y="467208"/>
            <a:ext cx="7030961" cy="5923584"/>
          </a:xfrm>
          <a:prstGeom prst="rect">
            <a:avLst/>
          </a:prstGeom>
        </p:spPr>
      </p:pic>
    </p:spTree>
    <p:extLst>
      <p:ext uri="{BB962C8B-B14F-4D97-AF65-F5344CB8AC3E}">
        <p14:creationId xmlns:p14="http://schemas.microsoft.com/office/powerpoint/2010/main" val="183894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06363-1797-7B83-B54A-BEFB346024F2}"/>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endParaRPr lang="en-US" kern="1200">
              <a:solidFill>
                <a:srgbClr val="FFFFFF"/>
              </a:solidFill>
              <a:latin typeface="+mj-lt"/>
              <a:ea typeface="+mj-ea"/>
              <a:cs typeface="+mj-cs"/>
            </a:endParaRPr>
          </a:p>
          <a:p>
            <a:pPr algn="r"/>
            <a:r>
              <a:rPr lang="en-US" kern="1200">
                <a:solidFill>
                  <a:srgbClr val="FFFFFF"/>
                </a:solidFill>
                <a:latin typeface="+mj-lt"/>
                <a:ea typeface="+mj-ea"/>
                <a:cs typeface="+mj-cs"/>
              </a:rPr>
              <a:t>Preliminary cost and TRL estimate of the ion source and LEBT for the Fusion Prototypic Neutron Source</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84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28DF8-7E04-FDA9-DEC9-4C22D171E41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Abstract </a:t>
            </a:r>
            <a:endParaRPr lang="en-US">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3B88D-444D-14EF-366E-14E84A74354B}"/>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sz="2000">
                <a:ea typeface="+mn-lt"/>
                <a:cs typeface="+mn-lt"/>
              </a:rPr>
              <a:t>The development of a fusion prototypic neutron source (FPNS) to evaluate materials exposed to fusion reactor environments has been a long-standing goal of the fusion community</a:t>
            </a:r>
          </a:p>
          <a:p>
            <a:r>
              <a:rPr lang="en-US" sz="2000">
                <a:ea typeface="+mn-lt"/>
                <a:cs typeface="+mn-lt"/>
              </a:rPr>
              <a:t>It explains that D-T fusion plasmas emit intense fluxes of ~14 MeV neutrons which create unique damage profiles within structural wall materials that cannot be studied using neutrons from fission reactors nor conventional spallation neutron sources</a:t>
            </a:r>
            <a:endParaRPr lang="en-US" sz="2000"/>
          </a:p>
          <a:p>
            <a:r>
              <a:rPr lang="en-US" sz="2000">
                <a:ea typeface="+mn-lt"/>
                <a:cs typeface="+mn-lt"/>
              </a:rPr>
              <a:t>A dedicated FPNS could be used to simultaneously irradiate many candidate sample materials with the correct neutron energies having a flux intensity sufficiently high to allow material evaluations to occur much more rapidly than in actual fusion reactors.+</a:t>
            </a:r>
          </a:p>
          <a:p>
            <a:r>
              <a:rPr lang="en-US" sz="2000">
                <a:ea typeface="+mn-lt"/>
                <a:cs typeface="+mn-lt"/>
              </a:rPr>
              <a:t>The cost estimate was based on the cost of the ion source and LEBT delivered to the ESS (European Spallation Neutron Source). It includes labor and materials needed for design integration, construction, installation and commissioning of the system while neglecting licensing costs of the design as well as the cost of implementing beam diagnostics and controls hard- and software</a:t>
            </a:r>
            <a:endParaRPr lang="en-US" sz="2000">
              <a:cs typeface="Calibri"/>
            </a:endParaRPr>
          </a:p>
        </p:txBody>
      </p:sp>
    </p:spTree>
    <p:extLst>
      <p:ext uri="{BB962C8B-B14F-4D97-AF65-F5344CB8AC3E}">
        <p14:creationId xmlns:p14="http://schemas.microsoft.com/office/powerpoint/2010/main" val="151903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9C45B-05BC-25C1-8FF2-7A3DFC2F51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a:solidFill>
                  <a:srgbClr val="FFFFFF"/>
                </a:solidFill>
                <a:latin typeface="+mj-lt"/>
                <a:ea typeface="+mj-ea"/>
                <a:cs typeface="+mj-cs"/>
              </a:rPr>
              <a:t>CONCEPT OF THE D-Li FUSION NEUTRON FACILITY AND REQUIREMENTS </a:t>
            </a:r>
          </a:p>
        </p:txBody>
      </p:sp>
      <p:graphicFrame>
        <p:nvGraphicFramePr>
          <p:cNvPr id="5" name="Content Placeholder 2">
            <a:extLst>
              <a:ext uri="{FF2B5EF4-FFF2-40B4-BE49-F238E27FC236}">
                <a16:creationId xmlns:a16="http://schemas.microsoft.com/office/drawing/2014/main" id="{E7630B3C-03DA-81F8-113B-95EADAE43CF2}"/>
              </a:ext>
            </a:extLst>
          </p:cNvPr>
          <p:cNvGraphicFramePr>
            <a:graphicFrameLocks noGrp="1"/>
          </p:cNvGraphicFramePr>
          <p:nvPr>
            <p:ph idx="1"/>
            <p:extLst>
              <p:ext uri="{D42A27DB-BD31-4B8C-83A1-F6EECF244321}">
                <p14:modId xmlns:p14="http://schemas.microsoft.com/office/powerpoint/2010/main" val="1577241307"/>
              </p:ext>
            </p:extLst>
          </p:nvPr>
        </p:nvGraphicFramePr>
        <p:xfrm>
          <a:off x="4529272" y="405974"/>
          <a:ext cx="7366202" cy="6069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68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59841-DAD4-C555-F183-8D0287EF9F58}"/>
              </a:ext>
            </a:extLst>
          </p:cNvPr>
          <p:cNvSpPr>
            <a:spLocks noGrp="1"/>
          </p:cNvSpPr>
          <p:nvPr>
            <p:ph type="title"/>
          </p:nvPr>
        </p:nvSpPr>
        <p:spPr>
          <a:xfrm>
            <a:off x="686834" y="1153572"/>
            <a:ext cx="3200400" cy="4461163"/>
          </a:xfrm>
        </p:spPr>
        <p:txBody>
          <a:bodyPr>
            <a:normAutofit/>
          </a:bodyPr>
          <a:lstStyle/>
          <a:p>
            <a:r>
              <a:rPr lang="en-US" sz="3100">
                <a:solidFill>
                  <a:srgbClr val="FFFFFF"/>
                </a:solidFill>
                <a:ea typeface="Calibri Light"/>
                <a:cs typeface="Calibri Light"/>
              </a:rPr>
              <a:t>CONCEPT OF THE D-Li FUSION NEUTRON FACILITY AND REQUIREMENTS </a:t>
            </a:r>
            <a:endParaRPr lang="en-US" sz="3100">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D2EA-02D8-E223-DAC9-68B8AC82A37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ea typeface="+mn-lt"/>
                <a:cs typeface="+mn-lt"/>
              </a:rPr>
              <a:t>Recently, the US Department of Energy (DOE) Office of Fusion Energy Sciences (FES) has asked ORNL to provide an estimated cost, timeframe and TRL (Technical Readiness Level) of constructing a scaled down version of IFMIF facility, presumably in the United States</a:t>
            </a:r>
          </a:p>
          <a:p>
            <a:endParaRPr lang="en-US" sz="2400">
              <a:ea typeface="+mn-lt"/>
              <a:cs typeface="+mn-lt"/>
            </a:endParaRPr>
          </a:p>
          <a:p>
            <a:endParaRPr lang="en-US" sz="2400">
              <a:ea typeface="+mn-lt"/>
              <a:cs typeface="+mn-lt"/>
            </a:endParaRPr>
          </a:p>
          <a:p>
            <a:r>
              <a:rPr lang="en-US" sz="2400">
                <a:ea typeface="+mn-lt"/>
                <a:cs typeface="+mn-lt"/>
              </a:rPr>
              <a:t>The proposed facility will require the ion source and LEBT parameters to be essentially the same as IFMIF: ~140 mA of D+ CW/DC extracted and transported through the LEBT at ~100 keV with an RMS normalized emittance ε &lt; 0.25 π mm </a:t>
            </a:r>
            <a:r>
              <a:rPr lang="en-US" sz="2400" err="1">
                <a:ea typeface="+mn-lt"/>
                <a:cs typeface="+mn-lt"/>
              </a:rPr>
              <a:t>mrad</a:t>
            </a:r>
            <a:r>
              <a:rPr lang="en-US" sz="2400">
                <a:ea typeface="+mn-lt"/>
                <a:cs typeface="+mn-lt"/>
              </a:rPr>
              <a:t>). The beam from the RFQ that will be transported through the LINAC to target would be ~125 mA</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726723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Fusion Prototypic Neutron Source   (FPNS)</vt:lpstr>
      <vt:lpstr>Introduction</vt:lpstr>
      <vt:lpstr>Design Requirements</vt:lpstr>
      <vt:lpstr>Cost Estimate</vt:lpstr>
      <vt:lpstr>PowerPoint Presentation</vt:lpstr>
      <vt:lpstr> Preliminary cost and TRL estimate of the ion source and LEBT for the Fusion Prototypic Neutron Source</vt:lpstr>
      <vt:lpstr>Abstract </vt:lpstr>
      <vt:lpstr>CONCEPT OF THE D-Li FUSION NEUTRON FACILITY AND REQUIREMENTS </vt:lpstr>
      <vt:lpstr>CONCEPT OF THE D-Li FUSION NEUTRON FACILITY AND REQUIREMENTS </vt:lpstr>
      <vt:lpstr>COST ESTIMATE BASED ON THE EUROPEAN SPALLATION SOURCE ION SOURCE / LEBT SYSTEM </vt:lpstr>
      <vt:lpstr>PowerPoint Presentation</vt:lpstr>
      <vt:lpstr>ESTIMATED TRL LEVEL OF THE D-LI FUSION NEUTRON FACILITY ION SOURCE / LEBT </vt:lpstr>
      <vt:lpstr>Current state for High intensity sources for High energy accelerators</vt:lpstr>
      <vt:lpstr>Different Projects and their Ion source Origin comparisons</vt:lpstr>
      <vt:lpstr>ORNL D-Li Fusion Neutron Facility</vt:lpstr>
      <vt:lpstr>Accelerator Systems alternatives and  Cost Report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126</cp:revision>
  <dcterms:created xsi:type="dcterms:W3CDTF">2022-02-28T15:31:13Z</dcterms:created>
  <dcterms:modified xsi:type="dcterms:W3CDTF">2022-04-28T03:58:10Z</dcterms:modified>
</cp:coreProperties>
</file>