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31af6c45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Vid</a:t>
            </a:r>
            <a:endParaRPr/>
          </a:p>
          <a:p>
            <a:pPr marL="0" lvl="0" indent="0" algn="l" rtl="0">
              <a:spcBef>
                <a:spcPts val="0"/>
              </a:spcBef>
              <a:spcAft>
                <a:spcPts val="0"/>
              </a:spcAft>
              <a:buNone/>
            </a:pPr>
            <a:endParaRPr/>
          </a:p>
        </p:txBody>
      </p:sp>
      <p:sp>
        <p:nvSpPr>
          <p:cNvPr id="65" name="Google Shape;65;g1031af6c45e_0_0:notes"/>
          <p:cNvSpPr>
            <a:spLocks noGrp="1" noRot="1" noChangeAspect="1"/>
          </p:cNvSpPr>
          <p:nvPr>
            <p:ph type="sldImg" idx="2"/>
          </p:nvPr>
        </p:nvSpPr>
        <p:spPr>
          <a:xfrm>
            <a:off x="381794" y="685800"/>
            <a:ext cx="6094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3d7f4a90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3d7f4a90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 Phoenix, and Houston have the most shootings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3d7f4a90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3d7f4a90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surprise here that the most victims were shot by a gun.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3d7f4a90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3d7f4a90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data makes sense as you would expect more people who were armed to be shot than people who were unarmed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3d7f4a90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3d7f4a90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53a8ecc70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53a8ecc7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53a8ecc70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53a8ecc7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3d7f4a90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03d7f4a90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53a8ecc7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53a8ecc7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3d7f4a90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3d7f4a90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3d7f4a90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3d7f4a90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69f524dd6_3_0:notes"/>
          <p:cNvSpPr>
            <a:spLocks noGrp="1" noRot="1" noChangeAspect="1"/>
          </p:cNvSpPr>
          <p:nvPr>
            <p:ph type="sldImg" idx="2"/>
          </p:nvPr>
        </p:nvSpPr>
        <p:spPr>
          <a:xfrm>
            <a:off x="381794" y="685800"/>
            <a:ext cx="6094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69f524dd6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Vid</a:t>
            </a:r>
            <a:endParaRPr/>
          </a:p>
          <a:p>
            <a:pPr marL="0" lvl="0" indent="0" algn="l" rtl="0">
              <a:spcBef>
                <a:spcPts val="0"/>
              </a:spcBef>
              <a:spcAft>
                <a:spcPts val="0"/>
              </a:spcAft>
              <a:buNone/>
            </a:pPr>
            <a:endParaRPr/>
          </a:p>
        </p:txBody>
      </p:sp>
      <p:sp>
        <p:nvSpPr>
          <p:cNvPr id="73" name="Google Shape;73;g1069f524dd6_3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3d7f4a90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3d7f4a90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53a8ecc7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053a8ecc7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53a8ecc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53a8ecc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664bd487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664bd48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3d7f4a9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3d7f4a9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Dishti: As we can see here whites have been victims of police shootings the most. When it comes to being unarmed, there is clear discrepancy between the number of total blacks shot and the total of number of unarmed black shots.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6345f066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6345f066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Dishti:</a:t>
            </a:r>
            <a:endParaRPr/>
          </a:p>
          <a:p>
            <a:pPr marL="0" lvl="0" indent="0" algn="l" rtl="0">
              <a:spcBef>
                <a:spcPts val="0"/>
              </a:spcBef>
              <a:spcAft>
                <a:spcPts val="0"/>
              </a:spcAft>
              <a:buNone/>
            </a:pPr>
            <a:endParaRPr/>
          </a:p>
          <a:p>
            <a:pPr marL="457200" lvl="0" indent="-330200" algn="l" rtl="0">
              <a:spcBef>
                <a:spcPts val="0"/>
              </a:spcBef>
              <a:spcAft>
                <a:spcPts val="0"/>
              </a:spcAft>
              <a:buClr>
                <a:schemeClr val="dk1"/>
              </a:buClr>
              <a:buSzPts val="1600"/>
              <a:buChar char="●"/>
            </a:pPr>
            <a:r>
              <a:rPr lang="en" sz="1600">
                <a:solidFill>
                  <a:schemeClr val="dk1"/>
                </a:solidFill>
              </a:rPr>
              <a:t>Rates among unarmed Black and Hispanic victims were significantly higher than they were among White victims: more than 3 times as high and 45% higher, respectively.</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Unarmed victims were also younger than the overall victim pool.</a:t>
            </a:r>
            <a:endParaRPr sz="16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3d7f4a90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3d7f4a90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Dishti: There is no surprise here that males have been shot almost entirely over females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3d7f4a90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3d7f4a90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see the majority of people shot were in the 25-45 range, with total police shootings slowly declining. The sharp spike it shootings for 2020 was a factor of COVID-19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664bd48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664bd4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50"/>
        <p:cNvGrpSpPr/>
        <p:nvPr/>
      </p:nvGrpSpPr>
      <p:grpSpPr>
        <a:xfrm>
          <a:off x="0" y="0"/>
          <a:ext cx="0" cy="0"/>
          <a:chOff x="0" y="0"/>
          <a:chExt cx="0" cy="0"/>
        </a:xfrm>
      </p:grpSpPr>
      <p:pic>
        <p:nvPicPr>
          <p:cNvPr id="51" name="Google Shape;51;p13" descr="shield.png"/>
          <p:cNvPicPr preferRelativeResize="0"/>
          <p:nvPr/>
        </p:nvPicPr>
        <p:blipFill rotWithShape="1">
          <a:blip r:embed="rId2">
            <a:alphaModFix/>
          </a:blip>
          <a:srcRect/>
          <a:stretch/>
        </p:blipFill>
        <p:spPr>
          <a:xfrm>
            <a:off x="5242151" y="897581"/>
            <a:ext cx="3900900" cy="4251900"/>
          </a:xfrm>
          <a:prstGeom prst="rect">
            <a:avLst/>
          </a:prstGeom>
          <a:noFill/>
          <a:ln>
            <a:noFill/>
          </a:ln>
        </p:spPr>
      </p:pic>
      <p:sp>
        <p:nvSpPr>
          <p:cNvPr id="52" name="Google Shape;52;p13"/>
          <p:cNvSpPr txBox="1">
            <a:spLocks noGrp="1"/>
          </p:cNvSpPr>
          <p:nvPr>
            <p:ph type="body" idx="1"/>
          </p:nvPr>
        </p:nvSpPr>
        <p:spPr>
          <a:xfrm>
            <a:off x="162083" y="3621974"/>
            <a:ext cx="5081100" cy="9420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20000"/>
              </a:lnSpc>
              <a:spcBef>
                <a:spcPts val="0"/>
              </a:spcBef>
              <a:spcAft>
                <a:spcPts val="0"/>
              </a:spcAft>
              <a:buClr>
                <a:schemeClr val="dk1"/>
              </a:buClr>
              <a:buSzPts val="18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14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spcBef>
                <a:spcPts val="1200"/>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spcBef>
                <a:spcPts val="1200"/>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spcBef>
                <a:spcPts val="1200"/>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1200"/>
              </a:spcBef>
              <a:spcAft>
                <a:spcPts val="120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body" idx="2"/>
          </p:nvPr>
        </p:nvSpPr>
        <p:spPr>
          <a:xfrm>
            <a:off x="170020" y="2622289"/>
            <a:ext cx="5066400" cy="9036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00000"/>
              </a:lnSpc>
              <a:spcBef>
                <a:spcPts val="0"/>
              </a:spcBef>
              <a:spcAft>
                <a:spcPts val="0"/>
              </a:spcAft>
              <a:buClr>
                <a:schemeClr val="dk1"/>
              </a:buClr>
              <a:buSzPts val="1800"/>
              <a:buFont typeface="Arial"/>
              <a:buNone/>
              <a:defRPr sz="1500" b="0" i="1"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4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spcBef>
                <a:spcPts val="1200"/>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spcBef>
                <a:spcPts val="1200"/>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spcBef>
                <a:spcPts val="1200"/>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1200"/>
              </a:spcBef>
              <a:spcAft>
                <a:spcPts val="120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body" idx="3"/>
          </p:nvPr>
        </p:nvSpPr>
        <p:spPr>
          <a:xfrm>
            <a:off x="170018" y="1616363"/>
            <a:ext cx="6399000" cy="9147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00000"/>
              </a:lnSpc>
              <a:spcBef>
                <a:spcPts val="0"/>
              </a:spcBef>
              <a:spcAft>
                <a:spcPts val="0"/>
              </a:spcAft>
              <a:buClr>
                <a:schemeClr val="dk1"/>
              </a:buClr>
              <a:buSzPts val="1800"/>
              <a:buFont typeface="Arial"/>
              <a:buNone/>
              <a:defRPr sz="2300" b="1" i="0" u="none" strike="noStrike" cap="none">
                <a:solidFill>
                  <a:schemeClr val="dk1"/>
                </a:solidFill>
                <a:latin typeface="Arial"/>
                <a:ea typeface="Arial"/>
                <a:cs typeface="Arial"/>
                <a:sym typeface="Arial"/>
              </a:defRPr>
            </a:lvl1pPr>
            <a:lvl2pPr marL="914400" marR="0" lvl="1" indent="-361950" algn="l" rtl="0">
              <a:spcBef>
                <a:spcPts val="12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12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1200"/>
              </a:spcBef>
              <a:spcAft>
                <a:spcPts val="120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grpSp>
        <p:nvGrpSpPr>
          <p:cNvPr id="55" name="Google Shape;55;p13"/>
          <p:cNvGrpSpPr/>
          <p:nvPr/>
        </p:nvGrpSpPr>
        <p:grpSpPr>
          <a:xfrm>
            <a:off x="-91" y="13321"/>
            <a:ext cx="9144147" cy="556"/>
            <a:chOff x="-122" y="1761975"/>
            <a:chExt cx="12188946" cy="742"/>
          </a:xfrm>
        </p:grpSpPr>
        <p:cxnSp>
          <p:nvCxnSpPr>
            <p:cNvPr id="56" name="Google Shape;56;p13"/>
            <p:cNvCxnSpPr/>
            <p:nvPr/>
          </p:nvCxnSpPr>
          <p:spPr>
            <a:xfrm rot="10800000">
              <a:off x="-122" y="1761975"/>
              <a:ext cx="4059000" cy="0"/>
            </a:xfrm>
            <a:prstGeom prst="straightConnector1">
              <a:avLst/>
            </a:prstGeom>
            <a:noFill/>
            <a:ln w="50800" cap="flat" cmpd="sng">
              <a:solidFill>
                <a:srgbClr val="A5A5A5"/>
              </a:solidFill>
              <a:prstDash val="solid"/>
              <a:round/>
              <a:headEnd type="none" w="sm" len="sm"/>
              <a:tailEnd type="none" w="sm" len="sm"/>
            </a:ln>
          </p:spPr>
        </p:cxnSp>
        <p:cxnSp>
          <p:nvCxnSpPr>
            <p:cNvPr id="57" name="Google Shape;57;p13"/>
            <p:cNvCxnSpPr/>
            <p:nvPr/>
          </p:nvCxnSpPr>
          <p:spPr>
            <a:xfrm rot="10800000">
              <a:off x="4058824" y="1762717"/>
              <a:ext cx="8130000" cy="0"/>
            </a:xfrm>
            <a:prstGeom prst="straightConnector1">
              <a:avLst/>
            </a:prstGeom>
            <a:noFill/>
            <a:ln w="50800" cap="flat" cmpd="sng">
              <a:solidFill>
                <a:srgbClr val="90152A"/>
              </a:solidFill>
              <a:prstDash val="solid"/>
              <a:round/>
              <a:headEnd type="none" w="sm" len="sm"/>
              <a:tailEnd type="none" w="sm" len="sm"/>
            </a:ln>
          </p:spPr>
        </p:cxnSp>
      </p:grpSp>
      <p:pic>
        <p:nvPicPr>
          <p:cNvPr id="58" name="Google Shape;58;p13"/>
          <p:cNvPicPr preferRelativeResize="0"/>
          <p:nvPr/>
        </p:nvPicPr>
        <p:blipFill rotWithShape="1">
          <a:blip r:embed="rId3">
            <a:alphaModFix/>
          </a:blip>
          <a:srcRect/>
          <a:stretch/>
        </p:blipFill>
        <p:spPr>
          <a:xfrm>
            <a:off x="236061" y="-11206"/>
            <a:ext cx="2004900" cy="1139100"/>
          </a:xfrm>
          <a:prstGeom prst="rect">
            <a:avLst/>
          </a:prstGeom>
          <a:noFill/>
          <a:ln>
            <a:noFill/>
          </a:ln>
        </p:spPr>
      </p:pic>
      <p:grpSp>
        <p:nvGrpSpPr>
          <p:cNvPr id="59" name="Google Shape;59;p13"/>
          <p:cNvGrpSpPr/>
          <p:nvPr/>
        </p:nvGrpSpPr>
        <p:grpSpPr>
          <a:xfrm>
            <a:off x="-91" y="4804640"/>
            <a:ext cx="9144147" cy="338850"/>
            <a:chOff x="-122" y="6406187"/>
            <a:chExt cx="12188946" cy="451800"/>
          </a:xfrm>
        </p:grpSpPr>
        <p:sp>
          <p:nvSpPr>
            <p:cNvPr id="60" name="Google Shape;60;p13"/>
            <p:cNvSpPr/>
            <p:nvPr/>
          </p:nvSpPr>
          <p:spPr>
            <a:xfrm>
              <a:off x="-1" y="6406187"/>
              <a:ext cx="12188700" cy="4518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61" name="Google Shape;61;p13"/>
            <p:cNvCxnSpPr/>
            <p:nvPr/>
          </p:nvCxnSpPr>
          <p:spPr>
            <a:xfrm rot="10800000">
              <a:off x="-122" y="6412992"/>
              <a:ext cx="4059000" cy="0"/>
            </a:xfrm>
            <a:prstGeom prst="straightConnector1">
              <a:avLst/>
            </a:prstGeom>
            <a:noFill/>
            <a:ln w="50800" cap="flat" cmpd="sng">
              <a:solidFill>
                <a:srgbClr val="DF7023"/>
              </a:solidFill>
              <a:prstDash val="solid"/>
              <a:round/>
              <a:headEnd type="none" w="sm" len="sm"/>
              <a:tailEnd type="none" w="sm" len="sm"/>
            </a:ln>
          </p:spPr>
        </p:cxnSp>
        <p:cxnSp>
          <p:nvCxnSpPr>
            <p:cNvPr id="62" name="Google Shape;62;p13"/>
            <p:cNvCxnSpPr/>
            <p:nvPr/>
          </p:nvCxnSpPr>
          <p:spPr>
            <a:xfrm rot="10800000">
              <a:off x="4058824" y="6413734"/>
              <a:ext cx="8130000" cy="0"/>
            </a:xfrm>
            <a:prstGeom prst="straightConnector1">
              <a:avLst/>
            </a:prstGeom>
            <a:noFill/>
            <a:ln w="50800" cap="flat" cmpd="sng">
              <a:solidFill>
                <a:srgbClr val="0F787D"/>
              </a:solidFill>
              <a:prstDash val="solid"/>
              <a:round/>
              <a:headEnd type="none" w="sm" len="sm"/>
              <a:tailEnd type="none" w="sm" len="sm"/>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3015150" y="1548950"/>
            <a:ext cx="5521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b="1"/>
          </a:p>
        </p:txBody>
      </p:sp>
      <p:sp>
        <p:nvSpPr>
          <p:cNvPr id="68" name="Google Shape;68;p14"/>
          <p:cNvSpPr txBox="1">
            <a:spLocks noGrp="1"/>
          </p:cNvSpPr>
          <p:nvPr>
            <p:ph type="body" idx="2"/>
          </p:nvPr>
        </p:nvSpPr>
        <p:spPr>
          <a:xfrm>
            <a:off x="170020" y="2622289"/>
            <a:ext cx="5066400" cy="90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By Yash Pise, Salvatore Scire, Vidisha Bardekar, Dishti Soni, and Aishwarya Tikare</a:t>
            </a:r>
            <a:endParaRPr/>
          </a:p>
        </p:txBody>
      </p:sp>
      <p:sp>
        <p:nvSpPr>
          <p:cNvPr id="69" name="Google Shape;69;p14"/>
          <p:cNvSpPr txBox="1">
            <a:spLocks noGrp="1"/>
          </p:cNvSpPr>
          <p:nvPr>
            <p:ph type="body" idx="3"/>
          </p:nvPr>
        </p:nvSpPr>
        <p:spPr>
          <a:xfrm>
            <a:off x="162068" y="1758263"/>
            <a:ext cx="6399000" cy="91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United States Police Shootings (2015-2020)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3"/>
          <p:cNvPicPr preferRelativeResize="0"/>
          <p:nvPr/>
        </p:nvPicPr>
        <p:blipFill rotWithShape="1">
          <a:blip r:embed="rId3">
            <a:alphaModFix/>
          </a:blip>
          <a:srcRect l="4170" r="8025"/>
          <a:stretch/>
        </p:blipFill>
        <p:spPr>
          <a:xfrm>
            <a:off x="4147550" y="861975"/>
            <a:ext cx="4843351" cy="3779725"/>
          </a:xfrm>
          <a:prstGeom prst="rect">
            <a:avLst/>
          </a:prstGeom>
          <a:noFill/>
          <a:ln>
            <a:noFill/>
          </a:ln>
        </p:spPr>
      </p:pic>
      <p:sp>
        <p:nvSpPr>
          <p:cNvPr id="135" name="Google Shape;135;p23"/>
          <p:cNvSpPr txBox="1"/>
          <p:nvPr/>
        </p:nvSpPr>
        <p:spPr>
          <a:xfrm>
            <a:off x="130450" y="1058900"/>
            <a:ext cx="3494700" cy="24936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 sz="1500">
                <a:solidFill>
                  <a:schemeClr val="dk1"/>
                </a:solidFill>
              </a:rPr>
              <a:t>Police shootings have taken place in every state and have occurred more frequently in cities where populations are concentrated. </a:t>
            </a:r>
            <a:endParaRPr sz="1500">
              <a:solidFill>
                <a:schemeClr val="dk1"/>
              </a:solidFill>
            </a:endParaRPr>
          </a:p>
          <a:p>
            <a:pPr marL="457200" lvl="0" indent="0" algn="l" rtl="0">
              <a:spcBef>
                <a:spcPts val="0"/>
              </a:spcBef>
              <a:spcAft>
                <a:spcPts val="0"/>
              </a:spcAft>
              <a:buNone/>
            </a:pP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From the analysis, states with the highest rates of shootings are LA, Phoenix and Houston.</a:t>
            </a:r>
            <a:endParaRPr sz="1500">
              <a:solidFill>
                <a:schemeClr val="dk1"/>
              </a:solidFill>
            </a:endParaRPr>
          </a:p>
          <a:p>
            <a:pPr marL="457200" lvl="0" indent="0" algn="l" rtl="0">
              <a:spcBef>
                <a:spcPts val="0"/>
              </a:spcBef>
              <a:spcAft>
                <a:spcPts val="0"/>
              </a:spcAft>
              <a:buNone/>
            </a:pPr>
            <a:endParaRPr sz="1500">
              <a:solidFill>
                <a:schemeClr val="dk1"/>
              </a:solidFill>
            </a:endParaRPr>
          </a:p>
        </p:txBody>
      </p:sp>
      <p:sp>
        <p:nvSpPr>
          <p:cNvPr id="136" name="Google Shape;136;p23"/>
          <p:cNvSpPr txBox="1"/>
          <p:nvPr/>
        </p:nvSpPr>
        <p:spPr>
          <a:xfrm>
            <a:off x="3566950" y="374425"/>
            <a:ext cx="567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7" name="Google Shape;137;p23"/>
          <p:cNvSpPr txBox="1"/>
          <p:nvPr/>
        </p:nvSpPr>
        <p:spPr>
          <a:xfrm>
            <a:off x="2267300" y="374425"/>
            <a:ext cx="66117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t>Visualization 6: Citywise Police Killings</a:t>
            </a:r>
            <a:endParaRPr sz="2500" b="1"/>
          </a:p>
        </p:txBody>
      </p:sp>
      <p:pic>
        <p:nvPicPr>
          <p:cNvPr id="138" name="Google Shape;138;p23"/>
          <p:cNvPicPr preferRelativeResize="0"/>
          <p:nvPr/>
        </p:nvPicPr>
        <p:blipFill rotWithShape="1">
          <a:blip r:embed="rId4">
            <a:alphaModFix/>
          </a:blip>
          <a:srcRect l="13223" t="16116" r="18860" b="35384"/>
          <a:stretch/>
        </p:blipFill>
        <p:spPr>
          <a:xfrm>
            <a:off x="466725" y="3468350"/>
            <a:ext cx="3680825" cy="117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l="7499" r="10627"/>
          <a:stretch/>
        </p:blipFill>
        <p:spPr>
          <a:xfrm>
            <a:off x="257175" y="1189794"/>
            <a:ext cx="4314825" cy="2949381"/>
          </a:xfrm>
          <a:prstGeom prst="rect">
            <a:avLst/>
          </a:prstGeom>
          <a:noFill/>
          <a:ln>
            <a:noFill/>
          </a:ln>
        </p:spPr>
      </p:pic>
      <p:sp>
        <p:nvSpPr>
          <p:cNvPr id="144" name="Google Shape;144;p24"/>
          <p:cNvSpPr txBox="1"/>
          <p:nvPr/>
        </p:nvSpPr>
        <p:spPr>
          <a:xfrm>
            <a:off x="2405800" y="235500"/>
            <a:ext cx="65115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t>Visualization 7: Most common weapons used</a:t>
            </a:r>
            <a:endParaRPr sz="2500" b="1"/>
          </a:p>
        </p:txBody>
      </p:sp>
      <p:sp>
        <p:nvSpPr>
          <p:cNvPr id="145" name="Google Shape;145;p24"/>
          <p:cNvSpPr txBox="1"/>
          <p:nvPr/>
        </p:nvSpPr>
        <p:spPr>
          <a:xfrm>
            <a:off x="5137700" y="1189800"/>
            <a:ext cx="3345600" cy="923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t>In the United States, guns are the most commonly used weapon in shootings followed by knives.</a:t>
            </a:r>
            <a:endParaRPr sz="1600"/>
          </a:p>
        </p:txBody>
      </p:sp>
      <p:pic>
        <p:nvPicPr>
          <p:cNvPr id="146" name="Google Shape;146;p24"/>
          <p:cNvPicPr preferRelativeResize="0"/>
          <p:nvPr/>
        </p:nvPicPr>
        <p:blipFill rotWithShape="1">
          <a:blip r:embed="rId4">
            <a:alphaModFix/>
          </a:blip>
          <a:srcRect l="19183" t="32293" r="41320" b="30406"/>
          <a:stretch/>
        </p:blipFill>
        <p:spPr>
          <a:xfrm>
            <a:off x="5363900" y="2113200"/>
            <a:ext cx="2893200" cy="1536999"/>
          </a:xfrm>
          <a:prstGeom prst="rect">
            <a:avLst/>
          </a:prstGeom>
          <a:noFill/>
          <a:ln>
            <a:noFill/>
          </a:ln>
        </p:spPr>
      </p:pic>
      <p:sp>
        <p:nvSpPr>
          <p:cNvPr id="147" name="Google Shape;147;p24"/>
          <p:cNvSpPr txBox="1"/>
          <p:nvPr/>
        </p:nvSpPr>
        <p:spPr>
          <a:xfrm>
            <a:off x="5030975" y="3841550"/>
            <a:ext cx="3886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pen is mightier than the sword," they say, but is the pen actually considered a weapon?  That's Shocking!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216650" y="1323625"/>
            <a:ext cx="3884837" cy="3126975"/>
          </a:xfrm>
          <a:prstGeom prst="rect">
            <a:avLst/>
          </a:prstGeom>
          <a:noFill/>
          <a:ln>
            <a:noFill/>
          </a:ln>
        </p:spPr>
      </p:pic>
      <p:sp>
        <p:nvSpPr>
          <p:cNvPr id="153" name="Google Shape;153;p25"/>
          <p:cNvSpPr txBox="1"/>
          <p:nvPr/>
        </p:nvSpPr>
        <p:spPr>
          <a:xfrm>
            <a:off x="4409025" y="1317063"/>
            <a:ext cx="4475100" cy="3140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Instances shows more of police killings that were objectively reasonable, with 93% of victims being armed compared to 7% unarmed.</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The limited data that was available to us, we cannot determine the exact reasons for killing, yet still we can conclude that armed victims are more likely to be killed by police than unarmed victims. </a:t>
            </a:r>
            <a:endParaRPr sz="1600"/>
          </a:p>
          <a:p>
            <a:pPr marL="457200" lvl="0" indent="0" algn="l" rtl="0">
              <a:spcBef>
                <a:spcPts val="0"/>
              </a:spcBef>
              <a:spcAft>
                <a:spcPts val="0"/>
              </a:spcAft>
              <a:buNone/>
            </a:pPr>
            <a:endParaRPr sz="1600"/>
          </a:p>
          <a:p>
            <a:pPr marL="457200" lvl="0" indent="0" algn="l" rtl="0">
              <a:spcBef>
                <a:spcPts val="0"/>
              </a:spcBef>
              <a:spcAft>
                <a:spcPts val="0"/>
              </a:spcAft>
              <a:buNone/>
            </a:pPr>
            <a:endParaRPr sz="1600"/>
          </a:p>
        </p:txBody>
      </p:sp>
      <p:sp>
        <p:nvSpPr>
          <p:cNvPr id="154" name="Google Shape;154;p25"/>
          <p:cNvSpPr txBox="1"/>
          <p:nvPr/>
        </p:nvSpPr>
        <p:spPr>
          <a:xfrm>
            <a:off x="2224250" y="215425"/>
            <a:ext cx="67359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t>Visualization 8: Distribution of Armed and Unarmed Victims</a:t>
            </a:r>
            <a:endParaRPr sz="25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3833275" y="1044475"/>
            <a:ext cx="4948450" cy="3438850"/>
          </a:xfrm>
          <a:prstGeom prst="rect">
            <a:avLst/>
          </a:prstGeom>
          <a:noFill/>
          <a:ln>
            <a:noFill/>
          </a:ln>
        </p:spPr>
      </p:pic>
      <p:sp>
        <p:nvSpPr>
          <p:cNvPr id="160" name="Google Shape;160;p26"/>
          <p:cNvSpPr txBox="1"/>
          <p:nvPr/>
        </p:nvSpPr>
        <p:spPr>
          <a:xfrm>
            <a:off x="496450" y="1618250"/>
            <a:ext cx="3089100" cy="28938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The chart reveals that 77% of victims did not have mental illness where 23% of victims did have mental illness. </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We can conclude that 23 out of 100 victims were mentally ill.</a:t>
            </a:r>
            <a:br>
              <a:rPr lang="en" sz="1600"/>
            </a:br>
            <a:br>
              <a:rPr lang="en" sz="1600"/>
            </a:br>
            <a:endParaRPr sz="1600"/>
          </a:p>
        </p:txBody>
      </p:sp>
      <p:sp>
        <p:nvSpPr>
          <p:cNvPr id="161" name="Google Shape;161;p26"/>
          <p:cNvSpPr txBox="1"/>
          <p:nvPr/>
        </p:nvSpPr>
        <p:spPr>
          <a:xfrm>
            <a:off x="2623650" y="298250"/>
            <a:ext cx="56757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t>Visualization 9: Mental Illness </a:t>
            </a:r>
            <a:endParaRPr sz="25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body" idx="3"/>
          </p:nvPr>
        </p:nvSpPr>
        <p:spPr>
          <a:xfrm>
            <a:off x="4959393" y="368088"/>
            <a:ext cx="6399000" cy="91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500"/>
              <a:t>Mean &amp; Stdv.s</a:t>
            </a:r>
            <a:endParaRPr sz="2500"/>
          </a:p>
        </p:txBody>
      </p:sp>
      <p:pic>
        <p:nvPicPr>
          <p:cNvPr id="167" name="Google Shape;167;p27"/>
          <p:cNvPicPr preferRelativeResize="0"/>
          <p:nvPr/>
        </p:nvPicPr>
        <p:blipFill>
          <a:blip r:embed="rId3">
            <a:alphaModFix/>
          </a:blip>
          <a:stretch>
            <a:fillRect/>
          </a:stretch>
        </p:blipFill>
        <p:spPr>
          <a:xfrm>
            <a:off x="152400" y="1532588"/>
            <a:ext cx="8839198" cy="2060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body" idx="1"/>
          </p:nvPr>
        </p:nvSpPr>
        <p:spPr>
          <a:xfrm>
            <a:off x="1056200" y="1248725"/>
            <a:ext cx="6831600" cy="24867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1400"/>
              <a:t>Before running our regression, we struggled to find answers using just the individuals shot per year.</a:t>
            </a:r>
            <a:endParaRPr sz="1400"/>
          </a:p>
          <a:p>
            <a:pPr marL="457200" lvl="0" indent="0" algn="l" rtl="0">
              <a:spcBef>
                <a:spcPts val="0"/>
              </a:spcBef>
              <a:spcAft>
                <a:spcPts val="0"/>
              </a:spcAft>
              <a:buNone/>
            </a:pPr>
            <a:endParaRPr sz="1400"/>
          </a:p>
          <a:p>
            <a:pPr marL="457200" lvl="0" indent="-361950" algn="l" rtl="0">
              <a:spcBef>
                <a:spcPts val="0"/>
              </a:spcBef>
              <a:spcAft>
                <a:spcPts val="0"/>
              </a:spcAft>
              <a:buSzPts val="2100"/>
              <a:buChar char="●"/>
            </a:pPr>
            <a:r>
              <a:rPr lang="en" sz="1400"/>
              <a:t>Total individuals shot by race per year and divide each number by the total United States population of each race per year. </a:t>
            </a:r>
            <a:endParaRPr sz="1400"/>
          </a:p>
          <a:p>
            <a:pPr marL="0" lvl="0" indent="0" algn="l" rtl="0">
              <a:spcBef>
                <a:spcPts val="0"/>
              </a:spcBef>
              <a:spcAft>
                <a:spcPts val="0"/>
              </a:spcAft>
              <a:buNone/>
            </a:pPr>
            <a:endParaRPr sz="1400"/>
          </a:p>
          <a:p>
            <a:pPr marL="457200" lvl="0" indent="-361950" algn="l" rtl="0">
              <a:spcBef>
                <a:spcPts val="0"/>
              </a:spcBef>
              <a:spcAft>
                <a:spcPts val="0"/>
              </a:spcAft>
              <a:buSzPts val="2100"/>
              <a:buChar char="●"/>
            </a:pPr>
            <a:r>
              <a:rPr lang="en" sz="1400"/>
              <a:t>These are the numbers reflected in the ANOVA analysis.</a:t>
            </a:r>
            <a:endParaRPr sz="1400"/>
          </a:p>
          <a:p>
            <a:pPr marL="0" lvl="0" indent="0" algn="l" rtl="0">
              <a:spcBef>
                <a:spcPts val="0"/>
              </a:spcBef>
              <a:spcAft>
                <a:spcPts val="0"/>
              </a:spcAft>
              <a:buNone/>
            </a:pPr>
            <a:endParaRPr sz="1400"/>
          </a:p>
          <a:p>
            <a:pPr marL="457200" lvl="0" indent="-361950" algn="l" rtl="0">
              <a:spcBef>
                <a:spcPts val="0"/>
              </a:spcBef>
              <a:spcAft>
                <a:spcPts val="0"/>
              </a:spcAft>
              <a:buSzPts val="2100"/>
              <a:buChar char="●"/>
            </a:pPr>
            <a:r>
              <a:rPr lang="en" sz="1400"/>
              <a:t>ANOVA: Null: Are all the averages of total shootings per race the same (bias) or Alt: are they different (not bais).</a:t>
            </a:r>
            <a:endParaRPr sz="1400"/>
          </a:p>
        </p:txBody>
      </p:sp>
      <p:sp>
        <p:nvSpPr>
          <p:cNvPr id="173" name="Google Shape;173;p28"/>
          <p:cNvSpPr txBox="1">
            <a:spLocks noGrp="1"/>
          </p:cNvSpPr>
          <p:nvPr>
            <p:ph type="body" idx="3"/>
          </p:nvPr>
        </p:nvSpPr>
        <p:spPr>
          <a:xfrm>
            <a:off x="4074143" y="235313"/>
            <a:ext cx="6399000" cy="91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ANOVA Regression Intro: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body" idx="3"/>
          </p:nvPr>
        </p:nvSpPr>
        <p:spPr>
          <a:xfrm>
            <a:off x="3321725" y="250000"/>
            <a:ext cx="5584200" cy="91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500"/>
              <a:t>ANOVA Regression (95% CI)</a:t>
            </a:r>
            <a:endParaRPr sz="2500"/>
          </a:p>
        </p:txBody>
      </p:sp>
      <p:pic>
        <p:nvPicPr>
          <p:cNvPr id="179" name="Google Shape;179;p29"/>
          <p:cNvPicPr preferRelativeResize="0"/>
          <p:nvPr/>
        </p:nvPicPr>
        <p:blipFill>
          <a:blip r:embed="rId3">
            <a:alphaModFix/>
          </a:blip>
          <a:stretch>
            <a:fillRect/>
          </a:stretch>
        </p:blipFill>
        <p:spPr>
          <a:xfrm>
            <a:off x="3584025" y="964950"/>
            <a:ext cx="5242026" cy="3607049"/>
          </a:xfrm>
          <a:prstGeom prst="rect">
            <a:avLst/>
          </a:prstGeom>
          <a:noFill/>
          <a:ln>
            <a:noFill/>
          </a:ln>
        </p:spPr>
      </p:pic>
      <p:sp>
        <p:nvSpPr>
          <p:cNvPr id="180" name="Google Shape;180;p29"/>
          <p:cNvSpPr txBox="1"/>
          <p:nvPr/>
        </p:nvSpPr>
        <p:spPr>
          <a:xfrm>
            <a:off x="228600" y="1300500"/>
            <a:ext cx="3132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H0:</a:t>
            </a:r>
            <a:r>
              <a:rPr lang="en"/>
              <a:t>Avg of (A)=Avg of (B)=Avg(H)=Avg(N)=Avg(O)=Avg(W)</a:t>
            </a:r>
            <a:endParaRPr/>
          </a:p>
        </p:txBody>
      </p:sp>
      <p:sp>
        <p:nvSpPr>
          <p:cNvPr id="181" name="Google Shape;181;p29"/>
          <p:cNvSpPr txBox="1"/>
          <p:nvPr/>
        </p:nvSpPr>
        <p:spPr>
          <a:xfrm>
            <a:off x="228600" y="2045025"/>
            <a:ext cx="2709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H1: </a:t>
            </a:r>
            <a:r>
              <a:rPr lang="en"/>
              <a:t>At least one of the averages is different from the others</a:t>
            </a:r>
            <a:endParaRPr/>
          </a:p>
        </p:txBody>
      </p:sp>
      <p:sp>
        <p:nvSpPr>
          <p:cNvPr id="182" name="Google Shape;182;p29"/>
          <p:cNvSpPr txBox="1"/>
          <p:nvPr/>
        </p:nvSpPr>
        <p:spPr>
          <a:xfrm>
            <a:off x="228600" y="3063075"/>
            <a:ext cx="238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P Value</a:t>
            </a:r>
            <a:r>
              <a:rPr lang="en"/>
              <a:t> of .000359 &lt; </a:t>
            </a:r>
            <a:r>
              <a:rPr lang="en" b="1"/>
              <a:t>P Value</a:t>
            </a:r>
            <a:r>
              <a:rPr lang="en"/>
              <a:t> .05 : Reject the null</a:t>
            </a:r>
            <a:endParaRPr/>
          </a:p>
        </p:txBody>
      </p:sp>
      <p:sp>
        <p:nvSpPr>
          <p:cNvPr id="183" name="Google Shape;183;p29"/>
          <p:cNvSpPr txBox="1"/>
          <p:nvPr/>
        </p:nvSpPr>
        <p:spPr>
          <a:xfrm>
            <a:off x="228600" y="3806750"/>
            <a:ext cx="2779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Conclude: </a:t>
            </a:r>
            <a:r>
              <a:rPr lang="en"/>
              <a:t>Averages of shootings per race are different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body" idx="3"/>
          </p:nvPr>
        </p:nvSpPr>
        <p:spPr>
          <a:xfrm>
            <a:off x="2744998" y="288450"/>
            <a:ext cx="4812600" cy="91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500"/>
              <a:t>ANOVA Post-Hoc Regressions</a:t>
            </a:r>
            <a:endParaRPr sz="2500"/>
          </a:p>
        </p:txBody>
      </p:sp>
      <p:pic>
        <p:nvPicPr>
          <p:cNvPr id="189" name="Google Shape;189;p30"/>
          <p:cNvPicPr preferRelativeResize="0"/>
          <p:nvPr/>
        </p:nvPicPr>
        <p:blipFill>
          <a:blip r:embed="rId3">
            <a:alphaModFix/>
          </a:blip>
          <a:stretch>
            <a:fillRect/>
          </a:stretch>
        </p:blipFill>
        <p:spPr>
          <a:xfrm>
            <a:off x="356700" y="1203150"/>
            <a:ext cx="4541051" cy="3462300"/>
          </a:xfrm>
          <a:prstGeom prst="rect">
            <a:avLst/>
          </a:prstGeom>
          <a:noFill/>
          <a:ln>
            <a:noFill/>
          </a:ln>
        </p:spPr>
      </p:pic>
      <p:sp>
        <p:nvSpPr>
          <p:cNvPr id="190" name="Google Shape;190;p30"/>
          <p:cNvSpPr txBox="1"/>
          <p:nvPr/>
        </p:nvSpPr>
        <p:spPr>
          <a:xfrm>
            <a:off x="5171175" y="1203150"/>
            <a:ext cx="2806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Post-Hoc of White &amp; Black</a:t>
            </a:r>
            <a:endParaRPr sz="1600" b="1"/>
          </a:p>
        </p:txBody>
      </p:sp>
      <p:sp>
        <p:nvSpPr>
          <p:cNvPr id="191" name="Google Shape;191;p30"/>
          <p:cNvSpPr txBox="1"/>
          <p:nvPr/>
        </p:nvSpPr>
        <p:spPr>
          <a:xfrm>
            <a:off x="5397375" y="2301725"/>
            <a:ext cx="2649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Two Tail P Value </a:t>
            </a:r>
            <a:r>
              <a:rPr lang="en"/>
              <a:t>of .0052 &lt; </a:t>
            </a:r>
            <a:r>
              <a:rPr lang="en" b="1"/>
              <a:t>P Value </a:t>
            </a:r>
            <a:r>
              <a:rPr lang="en"/>
              <a:t>of .0083</a:t>
            </a:r>
            <a:endParaRPr/>
          </a:p>
          <a:p>
            <a:pPr marL="0" lvl="0" indent="0" algn="l" rtl="0">
              <a:spcBef>
                <a:spcPts val="0"/>
              </a:spcBef>
              <a:spcAft>
                <a:spcPts val="0"/>
              </a:spcAft>
              <a:buNone/>
            </a:pPr>
            <a:endParaRPr/>
          </a:p>
          <a:p>
            <a:pPr marL="0" lvl="0" indent="0" algn="l" rtl="0">
              <a:spcBef>
                <a:spcPts val="0"/>
              </a:spcBef>
              <a:spcAft>
                <a:spcPts val="0"/>
              </a:spcAft>
              <a:buNone/>
            </a:pPr>
            <a:r>
              <a:rPr lang="en" b="1"/>
              <a:t>Conclusion:</a:t>
            </a:r>
            <a:r>
              <a:rPr lang="en"/>
              <a:t> Reject the null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body" idx="3"/>
          </p:nvPr>
        </p:nvSpPr>
        <p:spPr>
          <a:xfrm>
            <a:off x="2806623" y="268725"/>
            <a:ext cx="4813500" cy="914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40497"/>
              <a:buFont typeface="Arial"/>
              <a:buNone/>
            </a:pPr>
            <a:r>
              <a:rPr lang="en" sz="2716"/>
              <a:t>ANOVA Post-Hoc Regressions</a:t>
            </a:r>
            <a:endParaRPr sz="2716"/>
          </a:p>
          <a:p>
            <a:pPr marL="0" lvl="0" indent="0" algn="l" rtl="0">
              <a:spcBef>
                <a:spcPts val="1200"/>
              </a:spcBef>
              <a:spcAft>
                <a:spcPts val="1200"/>
              </a:spcAft>
              <a:buNone/>
            </a:pPr>
            <a:endParaRPr/>
          </a:p>
        </p:txBody>
      </p:sp>
      <p:pic>
        <p:nvPicPr>
          <p:cNvPr id="197" name="Google Shape;197;p31"/>
          <p:cNvPicPr preferRelativeResize="0"/>
          <p:nvPr/>
        </p:nvPicPr>
        <p:blipFill>
          <a:blip r:embed="rId3">
            <a:alphaModFix/>
          </a:blip>
          <a:stretch>
            <a:fillRect/>
          </a:stretch>
        </p:blipFill>
        <p:spPr>
          <a:xfrm>
            <a:off x="354450" y="1258149"/>
            <a:ext cx="4267875" cy="3372975"/>
          </a:xfrm>
          <a:prstGeom prst="rect">
            <a:avLst/>
          </a:prstGeom>
          <a:noFill/>
          <a:ln>
            <a:noFill/>
          </a:ln>
        </p:spPr>
      </p:pic>
      <p:sp>
        <p:nvSpPr>
          <p:cNvPr id="198" name="Google Shape;198;p31"/>
          <p:cNvSpPr txBox="1"/>
          <p:nvPr/>
        </p:nvSpPr>
        <p:spPr>
          <a:xfrm>
            <a:off x="4993025" y="1258150"/>
            <a:ext cx="3186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Post-Hoc of Black &amp; Hispanic</a:t>
            </a:r>
            <a:endParaRPr sz="1600" b="1"/>
          </a:p>
        </p:txBody>
      </p:sp>
      <p:sp>
        <p:nvSpPr>
          <p:cNvPr id="199" name="Google Shape;199;p31"/>
          <p:cNvSpPr txBox="1"/>
          <p:nvPr/>
        </p:nvSpPr>
        <p:spPr>
          <a:xfrm>
            <a:off x="5063825" y="2160100"/>
            <a:ext cx="238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Two-Tail P Value </a:t>
            </a:r>
            <a:r>
              <a:rPr lang="en"/>
              <a:t>of .011 &gt; </a:t>
            </a:r>
            <a:r>
              <a:rPr lang="en" b="1"/>
              <a:t>P Value </a:t>
            </a:r>
            <a:r>
              <a:rPr lang="en"/>
              <a:t>of .0083</a:t>
            </a:r>
            <a:endParaRPr/>
          </a:p>
        </p:txBody>
      </p:sp>
      <p:sp>
        <p:nvSpPr>
          <p:cNvPr id="200" name="Google Shape;200;p31"/>
          <p:cNvSpPr txBox="1"/>
          <p:nvPr/>
        </p:nvSpPr>
        <p:spPr>
          <a:xfrm>
            <a:off x="5103575" y="3142725"/>
            <a:ext cx="29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Conclude:</a:t>
            </a:r>
            <a:r>
              <a:rPr lang="en"/>
              <a:t> Fail to reject the null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body" idx="3"/>
          </p:nvPr>
        </p:nvSpPr>
        <p:spPr>
          <a:xfrm>
            <a:off x="2771625" y="399300"/>
            <a:ext cx="5072100" cy="554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a:buNone/>
            </a:pPr>
            <a:r>
              <a:rPr lang="en" sz="10150"/>
              <a:t>ANOVA Post-Hoc Regressions</a:t>
            </a:r>
            <a:endParaRPr sz="10150"/>
          </a:p>
          <a:p>
            <a:pPr marL="0" lvl="0" indent="0" algn="l" rtl="0">
              <a:spcBef>
                <a:spcPts val="1200"/>
              </a:spcBef>
              <a:spcAft>
                <a:spcPts val="1200"/>
              </a:spcAft>
              <a:buNone/>
            </a:pPr>
            <a:endParaRPr/>
          </a:p>
        </p:txBody>
      </p:sp>
      <p:sp>
        <p:nvSpPr>
          <p:cNvPr id="206" name="Google Shape;206;p32"/>
          <p:cNvSpPr txBox="1"/>
          <p:nvPr/>
        </p:nvSpPr>
        <p:spPr>
          <a:xfrm>
            <a:off x="4877925" y="1363325"/>
            <a:ext cx="339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Post-Hoc of Hispanic &amp; White</a:t>
            </a:r>
            <a:endParaRPr sz="1600" b="1"/>
          </a:p>
        </p:txBody>
      </p:sp>
      <p:sp>
        <p:nvSpPr>
          <p:cNvPr id="207" name="Google Shape;207;p32"/>
          <p:cNvSpPr txBox="1"/>
          <p:nvPr/>
        </p:nvSpPr>
        <p:spPr>
          <a:xfrm>
            <a:off x="4877925" y="2204350"/>
            <a:ext cx="2478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Two- Tail P Value</a:t>
            </a:r>
            <a:r>
              <a:rPr lang="en"/>
              <a:t> of .395 &gt;</a:t>
            </a:r>
            <a:r>
              <a:rPr lang="en" b="1"/>
              <a:t> P Value</a:t>
            </a:r>
            <a:r>
              <a:rPr lang="en"/>
              <a:t> .0083</a:t>
            </a:r>
            <a:endParaRPr/>
          </a:p>
        </p:txBody>
      </p:sp>
      <p:sp>
        <p:nvSpPr>
          <p:cNvPr id="208" name="Google Shape;208;p32"/>
          <p:cNvSpPr txBox="1"/>
          <p:nvPr/>
        </p:nvSpPr>
        <p:spPr>
          <a:xfrm>
            <a:off x="4877925" y="3229875"/>
            <a:ext cx="29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Conclude: </a:t>
            </a:r>
            <a:r>
              <a:rPr lang="en"/>
              <a:t>Fail to reject the null</a:t>
            </a:r>
            <a:endParaRPr/>
          </a:p>
        </p:txBody>
      </p:sp>
      <p:pic>
        <p:nvPicPr>
          <p:cNvPr id="209" name="Google Shape;209;p32"/>
          <p:cNvPicPr preferRelativeResize="0"/>
          <p:nvPr/>
        </p:nvPicPr>
        <p:blipFill>
          <a:blip r:embed="rId3">
            <a:alphaModFix/>
          </a:blip>
          <a:stretch>
            <a:fillRect/>
          </a:stretch>
        </p:blipFill>
        <p:spPr>
          <a:xfrm>
            <a:off x="372125" y="1205063"/>
            <a:ext cx="4184630" cy="35912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2"/>
          </p:nvPr>
        </p:nvSpPr>
        <p:spPr>
          <a:xfrm>
            <a:off x="170025" y="1446499"/>
            <a:ext cx="4773600" cy="3401400"/>
          </a:xfrm>
          <a:prstGeom prst="rect">
            <a:avLst/>
          </a:prstGeom>
        </p:spPr>
        <p:txBody>
          <a:bodyPr spcFirstLastPara="1" wrap="square" lIns="91425" tIns="91425" rIns="91425" bIns="91425" anchor="t" anchorCtr="0">
            <a:noAutofit/>
          </a:bodyPr>
          <a:lstStyle/>
          <a:p>
            <a:pPr marL="342900" lvl="0" indent="-235584" algn="l" rtl="0">
              <a:lnSpc>
                <a:spcPct val="130000"/>
              </a:lnSpc>
              <a:spcBef>
                <a:spcPts val="0"/>
              </a:spcBef>
              <a:spcAft>
                <a:spcPts val="0"/>
              </a:spcAft>
              <a:buSzPts val="1110"/>
              <a:buChar char="●"/>
            </a:pPr>
            <a:r>
              <a:rPr lang="en" sz="1110" b="1" i="0"/>
              <a:t>Introduction</a:t>
            </a:r>
            <a:endParaRPr sz="1110" b="1" i="0"/>
          </a:p>
          <a:p>
            <a:pPr marL="342900" lvl="0" indent="-235584" algn="l" rtl="0">
              <a:lnSpc>
                <a:spcPct val="130000"/>
              </a:lnSpc>
              <a:spcBef>
                <a:spcPts val="0"/>
              </a:spcBef>
              <a:spcAft>
                <a:spcPts val="0"/>
              </a:spcAft>
              <a:buSzPts val="1110"/>
              <a:buChar char="●"/>
            </a:pPr>
            <a:r>
              <a:rPr lang="en" sz="1110" b="1" i="0"/>
              <a:t>Dataset</a:t>
            </a:r>
            <a:endParaRPr sz="1110" b="1" i="0"/>
          </a:p>
          <a:p>
            <a:pPr marL="342900" lvl="0" indent="-235584" algn="l" rtl="0">
              <a:lnSpc>
                <a:spcPct val="130000"/>
              </a:lnSpc>
              <a:spcBef>
                <a:spcPts val="0"/>
              </a:spcBef>
              <a:spcAft>
                <a:spcPts val="0"/>
              </a:spcAft>
              <a:buSzPts val="1110"/>
              <a:buChar char="●"/>
            </a:pPr>
            <a:r>
              <a:rPr lang="en" sz="1110" b="1" i="0"/>
              <a:t>Visualization</a:t>
            </a:r>
            <a:endParaRPr sz="1110" b="1" i="0"/>
          </a:p>
          <a:p>
            <a:pPr marL="685800" lvl="1" indent="-235584" algn="l" rtl="0">
              <a:lnSpc>
                <a:spcPct val="130000"/>
              </a:lnSpc>
              <a:spcBef>
                <a:spcPts val="0"/>
              </a:spcBef>
              <a:spcAft>
                <a:spcPts val="0"/>
              </a:spcAft>
              <a:buSzPts val="1110"/>
              <a:buChar char="○"/>
            </a:pPr>
            <a:r>
              <a:rPr lang="en" sz="1110" b="1"/>
              <a:t>Police shooting of Victims using Race</a:t>
            </a:r>
            <a:endParaRPr sz="1110" b="1"/>
          </a:p>
          <a:p>
            <a:pPr marL="685800" lvl="1" indent="-235584" algn="l" rtl="0">
              <a:lnSpc>
                <a:spcPct val="130000"/>
              </a:lnSpc>
              <a:spcBef>
                <a:spcPts val="0"/>
              </a:spcBef>
              <a:spcAft>
                <a:spcPts val="0"/>
              </a:spcAft>
              <a:buSzPts val="1110"/>
              <a:buChar char="○"/>
            </a:pPr>
            <a:r>
              <a:rPr lang="en" sz="1110" b="1"/>
              <a:t>Racial Distribution of Victims ( Unarmed )</a:t>
            </a:r>
            <a:endParaRPr sz="1110" b="1"/>
          </a:p>
          <a:p>
            <a:pPr marL="685800" lvl="1" indent="-235584" algn="l" rtl="0">
              <a:lnSpc>
                <a:spcPct val="130000"/>
              </a:lnSpc>
              <a:spcBef>
                <a:spcPts val="0"/>
              </a:spcBef>
              <a:spcAft>
                <a:spcPts val="0"/>
              </a:spcAft>
              <a:buSzPts val="1110"/>
              <a:buChar char="○"/>
            </a:pPr>
            <a:r>
              <a:rPr lang="en" sz="1110" b="1"/>
              <a:t>Gender Distribution</a:t>
            </a:r>
            <a:endParaRPr sz="1110" b="1"/>
          </a:p>
          <a:p>
            <a:pPr marL="685800" lvl="1" indent="-235584" algn="l" rtl="0">
              <a:lnSpc>
                <a:spcPct val="130000"/>
              </a:lnSpc>
              <a:spcBef>
                <a:spcPts val="0"/>
              </a:spcBef>
              <a:spcAft>
                <a:spcPts val="0"/>
              </a:spcAft>
              <a:buSzPts val="1110"/>
              <a:buChar char="○"/>
            </a:pPr>
            <a:r>
              <a:rPr lang="en" sz="1110" b="1"/>
              <a:t>Age</a:t>
            </a:r>
            <a:endParaRPr sz="1110" b="1"/>
          </a:p>
          <a:p>
            <a:pPr marL="685800" lvl="1" indent="-235584" algn="l" rtl="0">
              <a:lnSpc>
                <a:spcPct val="130000"/>
              </a:lnSpc>
              <a:spcBef>
                <a:spcPts val="0"/>
              </a:spcBef>
              <a:spcAft>
                <a:spcPts val="0"/>
              </a:spcAft>
              <a:buSzPts val="1110"/>
              <a:buChar char="○"/>
            </a:pPr>
            <a:r>
              <a:rPr lang="en" sz="1110" b="1"/>
              <a:t>Number of Police Shootings ( 2015-2020 )</a:t>
            </a:r>
            <a:endParaRPr sz="1110" b="1"/>
          </a:p>
          <a:p>
            <a:pPr marL="685800" lvl="1" indent="-235584" algn="l" rtl="0">
              <a:lnSpc>
                <a:spcPct val="130000"/>
              </a:lnSpc>
              <a:spcBef>
                <a:spcPts val="0"/>
              </a:spcBef>
              <a:spcAft>
                <a:spcPts val="0"/>
              </a:spcAft>
              <a:buSzPts val="1110"/>
              <a:buChar char="○"/>
            </a:pPr>
            <a:r>
              <a:rPr lang="en" sz="1110" b="1"/>
              <a:t>Most Common Weapons used</a:t>
            </a:r>
            <a:endParaRPr sz="1110" b="1"/>
          </a:p>
          <a:p>
            <a:pPr marL="685800" lvl="1" indent="-235584" algn="l" rtl="0">
              <a:lnSpc>
                <a:spcPct val="130000"/>
              </a:lnSpc>
              <a:spcBef>
                <a:spcPts val="0"/>
              </a:spcBef>
              <a:spcAft>
                <a:spcPts val="0"/>
              </a:spcAft>
              <a:buSzPts val="1110"/>
              <a:buChar char="○"/>
            </a:pPr>
            <a:r>
              <a:rPr lang="en" sz="1110" b="1"/>
              <a:t>Distribution of armed and unarmed victims</a:t>
            </a:r>
            <a:endParaRPr sz="1110" b="1"/>
          </a:p>
          <a:p>
            <a:pPr marL="685800" lvl="1" indent="-235584" algn="l" rtl="0">
              <a:lnSpc>
                <a:spcPct val="130000"/>
              </a:lnSpc>
              <a:spcBef>
                <a:spcPts val="0"/>
              </a:spcBef>
              <a:spcAft>
                <a:spcPts val="0"/>
              </a:spcAft>
              <a:buSzPts val="1110"/>
              <a:buChar char="○"/>
            </a:pPr>
            <a:r>
              <a:rPr lang="en" sz="1110" b="1"/>
              <a:t>Victims with Mental Illness</a:t>
            </a:r>
            <a:endParaRPr sz="1110" b="1"/>
          </a:p>
          <a:p>
            <a:pPr marL="685800" lvl="1" indent="-235584" algn="l" rtl="0">
              <a:lnSpc>
                <a:spcPct val="130000"/>
              </a:lnSpc>
              <a:spcBef>
                <a:spcPts val="0"/>
              </a:spcBef>
              <a:spcAft>
                <a:spcPts val="0"/>
              </a:spcAft>
              <a:buSzPts val="1110"/>
              <a:buChar char="○"/>
            </a:pPr>
            <a:r>
              <a:rPr lang="en" sz="1110" b="1"/>
              <a:t>Citywise Police Killings</a:t>
            </a:r>
            <a:endParaRPr sz="1110" b="1"/>
          </a:p>
          <a:p>
            <a:pPr marL="342900" lvl="0" indent="-235584" algn="l" rtl="0">
              <a:lnSpc>
                <a:spcPct val="130000"/>
              </a:lnSpc>
              <a:spcBef>
                <a:spcPts val="0"/>
              </a:spcBef>
              <a:spcAft>
                <a:spcPts val="0"/>
              </a:spcAft>
              <a:buSzPts val="1110"/>
              <a:buChar char="●"/>
            </a:pPr>
            <a:r>
              <a:rPr lang="en" sz="1110" b="1" i="0"/>
              <a:t>ANOVA Regressions</a:t>
            </a:r>
            <a:endParaRPr sz="1110" b="1" i="0"/>
          </a:p>
          <a:p>
            <a:pPr marL="342900" lvl="0" indent="-235584" algn="l" rtl="0">
              <a:lnSpc>
                <a:spcPct val="130000"/>
              </a:lnSpc>
              <a:spcBef>
                <a:spcPts val="0"/>
              </a:spcBef>
              <a:spcAft>
                <a:spcPts val="0"/>
              </a:spcAft>
              <a:buSzPts val="1110"/>
              <a:buChar char="●"/>
            </a:pPr>
            <a:r>
              <a:rPr lang="en" sz="1110" b="1" i="0"/>
              <a:t>Conclusion</a:t>
            </a:r>
            <a:endParaRPr sz="1110" b="1" i="0"/>
          </a:p>
          <a:p>
            <a:pPr marL="685800" lvl="0" indent="0" algn="l" rtl="0">
              <a:lnSpc>
                <a:spcPct val="130000"/>
              </a:lnSpc>
              <a:spcBef>
                <a:spcPts val="1200"/>
              </a:spcBef>
              <a:spcAft>
                <a:spcPts val="0"/>
              </a:spcAft>
              <a:buNone/>
            </a:pPr>
            <a:endParaRPr sz="1210" b="1"/>
          </a:p>
          <a:p>
            <a:pPr marL="0" lvl="0" indent="0" algn="l" rtl="0">
              <a:lnSpc>
                <a:spcPct val="130000"/>
              </a:lnSpc>
              <a:spcBef>
                <a:spcPts val="1200"/>
              </a:spcBef>
              <a:spcAft>
                <a:spcPts val="0"/>
              </a:spcAft>
              <a:buNone/>
            </a:pPr>
            <a:endParaRPr sz="1210" b="1"/>
          </a:p>
          <a:p>
            <a:pPr marL="685800" lvl="0" indent="0" algn="l" rtl="0">
              <a:lnSpc>
                <a:spcPct val="130000"/>
              </a:lnSpc>
              <a:spcBef>
                <a:spcPts val="1200"/>
              </a:spcBef>
              <a:spcAft>
                <a:spcPts val="0"/>
              </a:spcAft>
              <a:buNone/>
            </a:pPr>
            <a:endParaRPr sz="1210" b="1"/>
          </a:p>
          <a:p>
            <a:pPr marL="0" lvl="0" indent="0" algn="l" rtl="0">
              <a:lnSpc>
                <a:spcPct val="130000"/>
              </a:lnSpc>
              <a:spcBef>
                <a:spcPts val="1200"/>
              </a:spcBef>
              <a:spcAft>
                <a:spcPts val="1200"/>
              </a:spcAft>
              <a:buSzPts val="1018"/>
              <a:buNone/>
            </a:pPr>
            <a:endParaRPr sz="1110" i="0"/>
          </a:p>
        </p:txBody>
      </p:sp>
      <p:sp>
        <p:nvSpPr>
          <p:cNvPr id="76" name="Google Shape;76;p15"/>
          <p:cNvSpPr txBox="1">
            <a:spLocks noGrp="1"/>
          </p:cNvSpPr>
          <p:nvPr>
            <p:ph type="body" idx="3"/>
          </p:nvPr>
        </p:nvSpPr>
        <p:spPr>
          <a:xfrm>
            <a:off x="170025" y="1033828"/>
            <a:ext cx="6399000" cy="483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body" idx="3"/>
          </p:nvPr>
        </p:nvSpPr>
        <p:spPr>
          <a:xfrm>
            <a:off x="2788875" y="464775"/>
            <a:ext cx="3025800" cy="488400"/>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 sz="10000"/>
              <a:t>Conclusion</a:t>
            </a:r>
            <a:endParaRPr sz="10000"/>
          </a:p>
          <a:p>
            <a:pPr marL="0" lvl="0" indent="0" algn="l" rtl="0">
              <a:spcBef>
                <a:spcPts val="1200"/>
              </a:spcBef>
              <a:spcAft>
                <a:spcPts val="1200"/>
              </a:spcAft>
              <a:buNone/>
            </a:pPr>
            <a:endParaRPr/>
          </a:p>
        </p:txBody>
      </p:sp>
      <p:sp>
        <p:nvSpPr>
          <p:cNvPr id="215" name="Google Shape;215;p33"/>
          <p:cNvSpPr txBox="1"/>
          <p:nvPr/>
        </p:nvSpPr>
        <p:spPr>
          <a:xfrm>
            <a:off x="389525" y="1460750"/>
            <a:ext cx="750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 can conclude from the ANOVA and ANOVA Post-Hoc regressions the following:</a:t>
            </a:r>
            <a:endParaRPr/>
          </a:p>
        </p:txBody>
      </p:sp>
      <p:sp>
        <p:nvSpPr>
          <p:cNvPr id="216" name="Google Shape;216;p33"/>
          <p:cNvSpPr txBox="1"/>
          <p:nvPr/>
        </p:nvSpPr>
        <p:spPr>
          <a:xfrm>
            <a:off x="495775" y="2018425"/>
            <a:ext cx="73035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ANOVA: The averages of shootings per race are different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ANOVA Post-Hoc (White &amp;Black): The averages of shootings are different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ANOVA Post-Hoc (Black &amp; Hispanic): The average of shootings are the same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ANOVA Post-Hoc (Hispanic &amp; White): The average of shootings are the same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body" idx="3"/>
          </p:nvPr>
        </p:nvSpPr>
        <p:spPr>
          <a:xfrm>
            <a:off x="3208121" y="2003175"/>
            <a:ext cx="2661900" cy="91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500"/>
              <a:t>Thank You!</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body" idx="2"/>
          </p:nvPr>
        </p:nvSpPr>
        <p:spPr>
          <a:xfrm>
            <a:off x="210400" y="1570838"/>
            <a:ext cx="4264200" cy="18699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i="0"/>
              <a:t>The purpose of our analysis was to primarily discover if race followed by being armed and political party in power was a factor in the variation of police shootings in the United States from 2015 to 2020.</a:t>
            </a:r>
            <a:br>
              <a:rPr lang="en" sz="1600" i="0"/>
            </a:br>
            <a:endParaRPr sz="1600" i="0"/>
          </a:p>
          <a:p>
            <a:pPr marL="457200" lvl="0" indent="-330200" algn="just" rtl="0">
              <a:spcBef>
                <a:spcPts val="0"/>
              </a:spcBef>
              <a:spcAft>
                <a:spcPts val="0"/>
              </a:spcAft>
              <a:buSzPts val="1600"/>
              <a:buChar char="●"/>
            </a:pPr>
            <a:r>
              <a:rPr lang="en" sz="1600" i="0"/>
              <a:t>The secondary purpose of our analysis was finding facts on gender, age, weapon type, and mental illness.</a:t>
            </a:r>
            <a:endParaRPr sz="1600" i="0"/>
          </a:p>
        </p:txBody>
      </p:sp>
      <p:sp>
        <p:nvSpPr>
          <p:cNvPr id="82" name="Google Shape;82;p16"/>
          <p:cNvSpPr txBox="1"/>
          <p:nvPr/>
        </p:nvSpPr>
        <p:spPr>
          <a:xfrm>
            <a:off x="3512275" y="343400"/>
            <a:ext cx="26067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t>Purpose</a:t>
            </a:r>
            <a:endParaRPr sz="2500" b="1"/>
          </a:p>
        </p:txBody>
      </p:sp>
      <p:pic>
        <p:nvPicPr>
          <p:cNvPr id="83" name="Google Shape;83;p16"/>
          <p:cNvPicPr preferRelativeResize="0"/>
          <p:nvPr/>
        </p:nvPicPr>
        <p:blipFill>
          <a:blip r:embed="rId3">
            <a:alphaModFix/>
          </a:blip>
          <a:stretch>
            <a:fillRect/>
          </a:stretch>
        </p:blipFill>
        <p:spPr>
          <a:xfrm>
            <a:off x="4857750" y="1473475"/>
            <a:ext cx="4074725" cy="249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3"/>
          </p:nvPr>
        </p:nvSpPr>
        <p:spPr>
          <a:xfrm>
            <a:off x="3644675" y="274975"/>
            <a:ext cx="2228100" cy="551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3000"/>
              <a:t>Dataset</a:t>
            </a:r>
            <a:endParaRPr sz="3000"/>
          </a:p>
        </p:txBody>
      </p:sp>
      <p:sp>
        <p:nvSpPr>
          <p:cNvPr id="89" name="Google Shape;89;p17"/>
          <p:cNvSpPr txBox="1"/>
          <p:nvPr/>
        </p:nvSpPr>
        <p:spPr>
          <a:xfrm>
            <a:off x="442800" y="1987050"/>
            <a:ext cx="4168500" cy="303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50">
                <a:solidFill>
                  <a:schemeClr val="dk1"/>
                </a:solidFill>
                <a:highlight>
                  <a:srgbClr val="FFFFFF"/>
                </a:highlight>
              </a:rPr>
              <a:t>Our dataset consists of nominal, ratio, categorical attributes such as:</a:t>
            </a:r>
            <a:endParaRPr sz="1650">
              <a:solidFill>
                <a:schemeClr val="dk1"/>
              </a:solidFill>
              <a:highlight>
                <a:srgbClr val="FFFFFF"/>
              </a:highlight>
            </a:endParaRPr>
          </a:p>
          <a:p>
            <a:pPr marL="457200" lvl="0" indent="-333375" algn="l" rtl="0">
              <a:spcBef>
                <a:spcPts val="0"/>
              </a:spcBef>
              <a:spcAft>
                <a:spcPts val="0"/>
              </a:spcAft>
              <a:buClr>
                <a:schemeClr val="dk1"/>
              </a:buClr>
              <a:buSzPts val="1650"/>
              <a:buChar char="●"/>
            </a:pPr>
            <a:r>
              <a:rPr lang="en" sz="1650">
                <a:solidFill>
                  <a:schemeClr val="dk1"/>
                </a:solidFill>
                <a:highlight>
                  <a:srgbClr val="FFFFFF"/>
                </a:highlight>
              </a:rPr>
              <a:t>Name</a:t>
            </a:r>
            <a:endParaRPr sz="1650">
              <a:solidFill>
                <a:schemeClr val="dk1"/>
              </a:solidFill>
              <a:highlight>
                <a:srgbClr val="FFFFFF"/>
              </a:highlight>
            </a:endParaRPr>
          </a:p>
          <a:p>
            <a:pPr marL="457200" lvl="0" indent="-333375" algn="l" rtl="0">
              <a:spcBef>
                <a:spcPts val="0"/>
              </a:spcBef>
              <a:spcAft>
                <a:spcPts val="0"/>
              </a:spcAft>
              <a:buClr>
                <a:schemeClr val="dk1"/>
              </a:buClr>
              <a:buSzPts val="1650"/>
              <a:buChar char="●"/>
            </a:pPr>
            <a:r>
              <a:rPr lang="en" sz="1650">
                <a:solidFill>
                  <a:schemeClr val="dk1"/>
                </a:solidFill>
                <a:highlight>
                  <a:srgbClr val="FFFFFF"/>
                </a:highlight>
              </a:rPr>
              <a:t>Age </a:t>
            </a:r>
            <a:endParaRPr sz="1650">
              <a:solidFill>
                <a:schemeClr val="dk1"/>
              </a:solidFill>
              <a:highlight>
                <a:srgbClr val="FFFFFF"/>
              </a:highlight>
            </a:endParaRPr>
          </a:p>
          <a:p>
            <a:pPr marL="457200" lvl="0" indent="-333375" algn="l" rtl="0">
              <a:spcBef>
                <a:spcPts val="0"/>
              </a:spcBef>
              <a:spcAft>
                <a:spcPts val="0"/>
              </a:spcAft>
              <a:buClr>
                <a:schemeClr val="dk1"/>
              </a:buClr>
              <a:buSzPts val="1650"/>
              <a:buChar char="●"/>
            </a:pPr>
            <a:r>
              <a:rPr lang="en" sz="1650">
                <a:solidFill>
                  <a:schemeClr val="dk1"/>
                </a:solidFill>
                <a:highlight>
                  <a:srgbClr val="FFFFFF"/>
                </a:highlight>
              </a:rPr>
              <a:t>Gender </a:t>
            </a:r>
            <a:endParaRPr sz="1650">
              <a:solidFill>
                <a:schemeClr val="dk1"/>
              </a:solidFill>
              <a:highlight>
                <a:srgbClr val="FFFFFF"/>
              </a:highlight>
            </a:endParaRPr>
          </a:p>
          <a:p>
            <a:pPr marL="457200" lvl="0" indent="-333375" algn="l" rtl="0">
              <a:spcBef>
                <a:spcPts val="0"/>
              </a:spcBef>
              <a:spcAft>
                <a:spcPts val="0"/>
              </a:spcAft>
              <a:buClr>
                <a:schemeClr val="dk1"/>
              </a:buClr>
              <a:buSzPts val="1650"/>
              <a:buChar char="●"/>
            </a:pPr>
            <a:r>
              <a:rPr lang="en" sz="1650">
                <a:solidFill>
                  <a:schemeClr val="dk1"/>
                </a:solidFill>
                <a:highlight>
                  <a:srgbClr val="FFFFFF"/>
                </a:highlight>
              </a:rPr>
              <a:t>Race </a:t>
            </a:r>
            <a:endParaRPr sz="1650">
              <a:solidFill>
                <a:schemeClr val="dk1"/>
              </a:solidFill>
              <a:highlight>
                <a:srgbClr val="FFFFFF"/>
              </a:highlight>
            </a:endParaRPr>
          </a:p>
          <a:p>
            <a:pPr marL="457200" lvl="0" indent="-333375" algn="l" rtl="0">
              <a:spcBef>
                <a:spcPts val="0"/>
              </a:spcBef>
              <a:spcAft>
                <a:spcPts val="0"/>
              </a:spcAft>
              <a:buClr>
                <a:schemeClr val="dk1"/>
              </a:buClr>
              <a:buSzPts val="1650"/>
              <a:buChar char="●"/>
            </a:pPr>
            <a:r>
              <a:rPr lang="en" sz="1650">
                <a:solidFill>
                  <a:schemeClr val="dk1"/>
                </a:solidFill>
                <a:highlight>
                  <a:srgbClr val="FFFFFF"/>
                </a:highlight>
              </a:rPr>
              <a:t>City </a:t>
            </a:r>
            <a:endParaRPr sz="1650">
              <a:solidFill>
                <a:schemeClr val="dk1"/>
              </a:solidFill>
              <a:highlight>
                <a:srgbClr val="FFFFFF"/>
              </a:highlight>
            </a:endParaRPr>
          </a:p>
          <a:p>
            <a:pPr marL="457200" lvl="0" indent="-333375" algn="l" rtl="0">
              <a:spcBef>
                <a:spcPts val="0"/>
              </a:spcBef>
              <a:spcAft>
                <a:spcPts val="0"/>
              </a:spcAft>
              <a:buClr>
                <a:schemeClr val="dk1"/>
              </a:buClr>
              <a:buSzPts val="1650"/>
              <a:buChar char="●"/>
            </a:pPr>
            <a:r>
              <a:rPr lang="en" sz="1650">
                <a:solidFill>
                  <a:schemeClr val="dk1"/>
                </a:solidFill>
                <a:highlight>
                  <a:srgbClr val="FFFFFF"/>
                </a:highlight>
              </a:rPr>
              <a:t>State </a:t>
            </a:r>
            <a:endParaRPr sz="1650">
              <a:solidFill>
                <a:schemeClr val="dk1"/>
              </a:solidFill>
              <a:highlight>
                <a:srgbClr val="FFFFFF"/>
              </a:highlight>
            </a:endParaRPr>
          </a:p>
          <a:p>
            <a:pPr marL="457200" lvl="0" indent="-333375" algn="l" rtl="0">
              <a:spcBef>
                <a:spcPts val="0"/>
              </a:spcBef>
              <a:spcAft>
                <a:spcPts val="0"/>
              </a:spcAft>
              <a:buClr>
                <a:schemeClr val="dk1"/>
              </a:buClr>
              <a:buSzPts val="1650"/>
              <a:buChar char="●"/>
            </a:pPr>
            <a:r>
              <a:rPr lang="en" sz="1650">
                <a:solidFill>
                  <a:schemeClr val="dk1"/>
                </a:solidFill>
                <a:highlight>
                  <a:srgbClr val="FFFFFF"/>
                </a:highlight>
              </a:rPr>
              <a:t>Armed/Unarmed </a:t>
            </a:r>
            <a:endParaRPr sz="1650">
              <a:solidFill>
                <a:schemeClr val="dk1"/>
              </a:solidFill>
              <a:highlight>
                <a:srgbClr val="FFFFFF"/>
              </a:highlight>
            </a:endParaRPr>
          </a:p>
          <a:p>
            <a:pPr marL="0" lvl="0" indent="0" algn="l" rtl="0">
              <a:spcBef>
                <a:spcPts val="0"/>
              </a:spcBef>
              <a:spcAft>
                <a:spcPts val="0"/>
              </a:spcAft>
              <a:buNone/>
            </a:pPr>
            <a:endParaRPr sz="1650">
              <a:solidFill>
                <a:schemeClr val="dk1"/>
              </a:solidFill>
              <a:highlight>
                <a:srgbClr val="FFFFFF"/>
              </a:highlight>
            </a:endParaRPr>
          </a:p>
          <a:p>
            <a:pPr marL="0" lvl="0" indent="0" algn="l" rtl="0">
              <a:spcBef>
                <a:spcPts val="0"/>
              </a:spcBef>
              <a:spcAft>
                <a:spcPts val="0"/>
              </a:spcAft>
              <a:buNone/>
            </a:pPr>
            <a:endParaRPr sz="2000"/>
          </a:p>
        </p:txBody>
      </p:sp>
      <p:sp>
        <p:nvSpPr>
          <p:cNvPr id="90" name="Google Shape;90;p17"/>
          <p:cNvSpPr txBox="1"/>
          <p:nvPr/>
        </p:nvSpPr>
        <p:spPr>
          <a:xfrm>
            <a:off x="511775" y="1294350"/>
            <a:ext cx="4168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50" b="1">
                <a:solidFill>
                  <a:schemeClr val="dk1"/>
                </a:solidFill>
                <a:highlight>
                  <a:srgbClr val="FFFFFF"/>
                </a:highlight>
              </a:rPr>
              <a:t>Number of Rows</a:t>
            </a:r>
            <a:r>
              <a:rPr lang="en" sz="1650">
                <a:solidFill>
                  <a:schemeClr val="dk1"/>
                </a:solidFill>
                <a:highlight>
                  <a:srgbClr val="FFFFFF"/>
                </a:highlight>
              </a:rPr>
              <a:t> </a:t>
            </a:r>
            <a:r>
              <a:rPr lang="en" sz="1650" b="1">
                <a:solidFill>
                  <a:schemeClr val="dk1"/>
                </a:solidFill>
                <a:highlight>
                  <a:srgbClr val="FFFFFF"/>
                </a:highlight>
              </a:rPr>
              <a:t>:</a:t>
            </a:r>
            <a:r>
              <a:rPr lang="en" sz="1650">
                <a:solidFill>
                  <a:schemeClr val="dk1"/>
                </a:solidFill>
                <a:highlight>
                  <a:srgbClr val="FFFFFF"/>
                </a:highlight>
              </a:rPr>
              <a:t> 4851</a:t>
            </a:r>
            <a:endParaRPr sz="1650">
              <a:solidFill>
                <a:schemeClr val="dk1"/>
              </a:solidFill>
              <a:highlight>
                <a:srgbClr val="FFFFFF"/>
              </a:highlight>
            </a:endParaRPr>
          </a:p>
          <a:p>
            <a:pPr marL="0" lvl="0" indent="0" algn="l" rtl="0">
              <a:spcBef>
                <a:spcPts val="0"/>
              </a:spcBef>
              <a:spcAft>
                <a:spcPts val="0"/>
              </a:spcAft>
              <a:buNone/>
            </a:pPr>
            <a:r>
              <a:rPr lang="en" sz="1650" b="1">
                <a:solidFill>
                  <a:schemeClr val="dk1"/>
                </a:solidFill>
                <a:highlight>
                  <a:srgbClr val="FFFFFF"/>
                </a:highlight>
              </a:rPr>
              <a:t>Number of Columns:</a:t>
            </a:r>
            <a:r>
              <a:rPr lang="en" sz="1650">
                <a:solidFill>
                  <a:schemeClr val="dk1"/>
                </a:solidFill>
                <a:highlight>
                  <a:srgbClr val="FFFFFF"/>
                </a:highlight>
              </a:rPr>
              <a:t> 15</a:t>
            </a:r>
            <a:endParaRPr sz="1650">
              <a:solidFill>
                <a:schemeClr val="dk1"/>
              </a:solidFill>
              <a:highlight>
                <a:srgbClr val="FFFFFF"/>
              </a:highlight>
            </a:endParaRPr>
          </a:p>
        </p:txBody>
      </p:sp>
      <p:pic>
        <p:nvPicPr>
          <p:cNvPr id="91" name="Google Shape;91;p17"/>
          <p:cNvPicPr preferRelativeResize="0"/>
          <p:nvPr/>
        </p:nvPicPr>
        <p:blipFill>
          <a:blip r:embed="rId3">
            <a:alphaModFix/>
          </a:blip>
          <a:stretch>
            <a:fillRect/>
          </a:stretch>
        </p:blipFill>
        <p:spPr>
          <a:xfrm>
            <a:off x="4680275" y="1024750"/>
            <a:ext cx="4227248" cy="3428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2854875" y="294350"/>
            <a:ext cx="4660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t>Visualization 1: Race </a:t>
            </a:r>
            <a:endParaRPr sz="2500" b="1"/>
          </a:p>
        </p:txBody>
      </p:sp>
      <p:pic>
        <p:nvPicPr>
          <p:cNvPr id="97" name="Google Shape;97;p18"/>
          <p:cNvPicPr preferRelativeResize="0"/>
          <p:nvPr/>
        </p:nvPicPr>
        <p:blipFill>
          <a:blip r:embed="rId3">
            <a:alphaModFix/>
          </a:blip>
          <a:stretch>
            <a:fillRect/>
          </a:stretch>
        </p:blipFill>
        <p:spPr>
          <a:xfrm>
            <a:off x="202325" y="1433175"/>
            <a:ext cx="4369674" cy="3089575"/>
          </a:xfrm>
          <a:prstGeom prst="rect">
            <a:avLst/>
          </a:prstGeom>
          <a:noFill/>
          <a:ln>
            <a:noFill/>
          </a:ln>
        </p:spPr>
      </p:pic>
      <p:sp>
        <p:nvSpPr>
          <p:cNvPr id="98" name="Google Shape;98;p18"/>
          <p:cNvSpPr txBox="1"/>
          <p:nvPr/>
        </p:nvSpPr>
        <p:spPr>
          <a:xfrm>
            <a:off x="4355225" y="1337975"/>
            <a:ext cx="4727700" cy="31401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Clr>
                <a:schemeClr val="dk1"/>
              </a:buClr>
              <a:buSzPts val="1600"/>
              <a:buChar char="●"/>
            </a:pPr>
            <a:r>
              <a:rPr lang="en" sz="1600">
                <a:solidFill>
                  <a:schemeClr val="dk1"/>
                </a:solidFill>
                <a:highlight>
                  <a:srgbClr val="FFFFFF"/>
                </a:highlight>
              </a:rPr>
              <a:t>We can see that 50% of the people shot are white and 26% of people are black followed by 18% of people are hispanic.</a:t>
            </a:r>
            <a:endParaRPr sz="1600">
              <a:solidFill>
                <a:schemeClr val="dk1"/>
              </a:solidFill>
              <a:highlight>
                <a:srgbClr val="FFFFFF"/>
              </a:highlight>
            </a:endParaRPr>
          </a:p>
          <a:p>
            <a:pPr marL="0" lvl="0" indent="0" algn="just" rtl="0">
              <a:spcBef>
                <a:spcPts val="0"/>
              </a:spcBef>
              <a:spcAft>
                <a:spcPts val="0"/>
              </a:spcAft>
              <a:buNone/>
            </a:pPr>
            <a:endParaRPr sz="1600">
              <a:solidFill>
                <a:schemeClr val="dk1"/>
              </a:solidFill>
              <a:highlight>
                <a:srgbClr val="FFFFFF"/>
              </a:highlight>
            </a:endParaRPr>
          </a:p>
          <a:p>
            <a:pPr marL="457200" lvl="0" indent="-330200" algn="just" rtl="0">
              <a:spcBef>
                <a:spcPts val="0"/>
              </a:spcBef>
              <a:spcAft>
                <a:spcPts val="0"/>
              </a:spcAft>
              <a:buClr>
                <a:schemeClr val="dk1"/>
              </a:buClr>
              <a:buSzPts val="1600"/>
              <a:buChar char="●"/>
            </a:pPr>
            <a:r>
              <a:rPr lang="en" sz="1600">
                <a:solidFill>
                  <a:schemeClr val="dk1"/>
                </a:solidFill>
                <a:highlight>
                  <a:srgbClr val="FFFFFF"/>
                </a:highlight>
              </a:rPr>
              <a:t>While white people make up half the population of victims shot, there is some disproportions in the percentage of total populations by race. </a:t>
            </a:r>
            <a:endParaRPr sz="1600">
              <a:solidFill>
                <a:schemeClr val="dk1"/>
              </a:solidFill>
              <a:highlight>
                <a:srgbClr val="FFFFFF"/>
              </a:highlight>
            </a:endParaRPr>
          </a:p>
          <a:p>
            <a:pPr marL="457200" lvl="0" indent="0" algn="just" rtl="0">
              <a:spcBef>
                <a:spcPts val="0"/>
              </a:spcBef>
              <a:spcAft>
                <a:spcPts val="0"/>
              </a:spcAft>
              <a:buNone/>
            </a:pPr>
            <a:endParaRPr sz="1600">
              <a:solidFill>
                <a:schemeClr val="dk1"/>
              </a:solidFill>
              <a:highlight>
                <a:srgbClr val="FFFFFF"/>
              </a:highlight>
            </a:endParaRPr>
          </a:p>
          <a:p>
            <a:pPr marL="457200" lvl="0" indent="-330200" algn="just" rtl="0">
              <a:spcBef>
                <a:spcPts val="0"/>
              </a:spcBef>
              <a:spcAft>
                <a:spcPts val="0"/>
              </a:spcAft>
              <a:buClr>
                <a:schemeClr val="dk1"/>
              </a:buClr>
              <a:buSzPts val="1600"/>
              <a:buChar char="●"/>
            </a:pPr>
            <a:r>
              <a:rPr lang="en" sz="1600">
                <a:solidFill>
                  <a:schemeClr val="dk1"/>
                </a:solidFill>
                <a:highlight>
                  <a:srgbClr val="FFFFFF"/>
                </a:highlight>
              </a:rPr>
              <a:t>Later, we are going to dig deeper into the difference among the races with a highlight on Whites, Blacks, and Hispanics.</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115625" y="1389326"/>
            <a:ext cx="4227776" cy="3175650"/>
          </a:xfrm>
          <a:prstGeom prst="rect">
            <a:avLst/>
          </a:prstGeom>
          <a:noFill/>
          <a:ln>
            <a:noFill/>
          </a:ln>
        </p:spPr>
      </p:pic>
      <p:sp>
        <p:nvSpPr>
          <p:cNvPr id="104" name="Google Shape;104;p19"/>
          <p:cNvSpPr txBox="1"/>
          <p:nvPr/>
        </p:nvSpPr>
        <p:spPr>
          <a:xfrm>
            <a:off x="4231975" y="725550"/>
            <a:ext cx="4581900" cy="857700"/>
          </a:xfrm>
          <a:prstGeom prst="rect">
            <a:avLst/>
          </a:prstGeom>
          <a:noFill/>
          <a:ln>
            <a:noFill/>
          </a:ln>
        </p:spPr>
        <p:txBody>
          <a:bodyPr spcFirstLastPara="1" wrap="square" lIns="91425" tIns="91425" rIns="91425" bIns="91425" anchor="t" anchorCtr="0">
            <a:spAutoFit/>
          </a:bodyPr>
          <a:lstStyle/>
          <a:p>
            <a:pPr marL="0" lvl="0" indent="0" algn="just" rtl="0">
              <a:lnSpc>
                <a:spcPct val="132692"/>
              </a:lnSpc>
              <a:spcBef>
                <a:spcPts val="0"/>
              </a:spcBef>
              <a:spcAft>
                <a:spcPts val="0"/>
              </a:spcAft>
              <a:buNone/>
            </a:pPr>
            <a:endParaRPr sz="1600">
              <a:solidFill>
                <a:schemeClr val="dk1"/>
              </a:solidFill>
              <a:highlight>
                <a:srgbClr val="F9F9F9"/>
              </a:highlight>
            </a:endParaRPr>
          </a:p>
          <a:p>
            <a:pPr marL="0" lvl="0" indent="0" algn="l" rtl="0">
              <a:spcBef>
                <a:spcPts val="900"/>
              </a:spcBef>
              <a:spcAft>
                <a:spcPts val="0"/>
              </a:spcAft>
              <a:buNone/>
            </a:pPr>
            <a:endParaRPr sz="1500"/>
          </a:p>
        </p:txBody>
      </p:sp>
      <p:sp>
        <p:nvSpPr>
          <p:cNvPr id="105" name="Google Shape;105;p19"/>
          <p:cNvSpPr txBox="1"/>
          <p:nvPr/>
        </p:nvSpPr>
        <p:spPr>
          <a:xfrm>
            <a:off x="4089175" y="1653400"/>
            <a:ext cx="4867500" cy="264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42% of unarmed victims were white, followed by 35% black and 18% hispanic.</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Considering the population of the United States, the count of unarmed black and hispanic is higher</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Out of 100 victims, 6 were unarmed victims for a total 318 unarmed individuals.</a:t>
            </a:r>
            <a:endParaRPr sz="1600"/>
          </a:p>
          <a:p>
            <a:pPr marL="457200" lvl="0" indent="0" algn="l" rtl="0">
              <a:spcBef>
                <a:spcPts val="0"/>
              </a:spcBef>
              <a:spcAft>
                <a:spcPts val="0"/>
              </a:spcAft>
              <a:buNone/>
            </a:pPr>
            <a:endParaRPr sz="1600"/>
          </a:p>
        </p:txBody>
      </p:sp>
      <p:sp>
        <p:nvSpPr>
          <p:cNvPr id="106" name="Google Shape;106;p19"/>
          <p:cNvSpPr txBox="1"/>
          <p:nvPr/>
        </p:nvSpPr>
        <p:spPr>
          <a:xfrm>
            <a:off x="2394175" y="213775"/>
            <a:ext cx="65625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t>Visualization 2: Racial Distribution of Victims (Unarmed)</a:t>
            </a:r>
            <a:endParaRPr sz="25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329750" y="1383900"/>
            <a:ext cx="4242250" cy="3010750"/>
          </a:xfrm>
          <a:prstGeom prst="rect">
            <a:avLst/>
          </a:prstGeom>
          <a:noFill/>
          <a:ln>
            <a:noFill/>
          </a:ln>
        </p:spPr>
      </p:pic>
      <p:sp>
        <p:nvSpPr>
          <p:cNvPr id="112" name="Google Shape;112;p20"/>
          <p:cNvSpPr txBox="1"/>
          <p:nvPr/>
        </p:nvSpPr>
        <p:spPr>
          <a:xfrm>
            <a:off x="2735075" y="378250"/>
            <a:ext cx="58020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t>Visualization 3: Gender Distribution</a:t>
            </a:r>
            <a:endParaRPr sz="2500" b="1"/>
          </a:p>
        </p:txBody>
      </p:sp>
      <p:sp>
        <p:nvSpPr>
          <p:cNvPr id="113" name="Google Shape;113;p20"/>
          <p:cNvSpPr txBox="1"/>
          <p:nvPr/>
        </p:nvSpPr>
        <p:spPr>
          <a:xfrm>
            <a:off x="4176325" y="1677950"/>
            <a:ext cx="4758900" cy="2862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It is evident that 95% of victims are male and 5% of victims are female.</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This is not a surprise as males are known to be more violent than females</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457200" lvl="0" indent="0" algn="l" rtl="0">
              <a:spcBef>
                <a:spcPts val="0"/>
              </a:spcBef>
              <a:spcAft>
                <a:spcPts val="0"/>
              </a:spcAft>
              <a:buNone/>
            </a:pPr>
            <a:endParaRPr sz="1600"/>
          </a:p>
          <a:p>
            <a:pPr marL="457200" lvl="0" indent="0" algn="l" rtl="0">
              <a:spcBef>
                <a:spcPts val="0"/>
              </a:spcBef>
              <a:spcAft>
                <a:spcPts val="0"/>
              </a:spcAft>
              <a:buNone/>
            </a:pPr>
            <a:endParaRPr sz="1600"/>
          </a:p>
          <a:p>
            <a:pPr marL="45720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l="7030" r="6910"/>
          <a:stretch/>
        </p:blipFill>
        <p:spPr>
          <a:xfrm>
            <a:off x="273225" y="1220648"/>
            <a:ext cx="2587351" cy="3174000"/>
          </a:xfrm>
          <a:prstGeom prst="rect">
            <a:avLst/>
          </a:prstGeom>
          <a:noFill/>
          <a:ln>
            <a:noFill/>
          </a:ln>
        </p:spPr>
      </p:pic>
      <p:sp>
        <p:nvSpPr>
          <p:cNvPr id="119" name="Google Shape;119;p21"/>
          <p:cNvSpPr txBox="1"/>
          <p:nvPr/>
        </p:nvSpPr>
        <p:spPr>
          <a:xfrm>
            <a:off x="2810975" y="288000"/>
            <a:ext cx="51168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t>Visualization 4: Age</a:t>
            </a:r>
            <a:endParaRPr sz="3000" b="1"/>
          </a:p>
        </p:txBody>
      </p:sp>
      <p:sp>
        <p:nvSpPr>
          <p:cNvPr id="120" name="Google Shape;120;p21"/>
          <p:cNvSpPr txBox="1"/>
          <p:nvPr/>
        </p:nvSpPr>
        <p:spPr>
          <a:xfrm>
            <a:off x="3074313" y="2294275"/>
            <a:ext cx="5892300" cy="200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a:t>For both men and women, and across all racial and ethnic groupings, the risk of being killed by police peaks between the ages of 25 and 45.</a:t>
            </a:r>
            <a:endParaRPr sz="1500"/>
          </a:p>
          <a:p>
            <a:pPr marL="4572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a:t>The minimum age shot was 6 years old; unarmed, which was severely unacceptable.</a:t>
            </a:r>
            <a:endParaRPr sz="1500"/>
          </a:p>
        </p:txBody>
      </p:sp>
      <p:pic>
        <p:nvPicPr>
          <p:cNvPr id="121" name="Google Shape;121;p21"/>
          <p:cNvPicPr preferRelativeResize="0"/>
          <p:nvPr/>
        </p:nvPicPr>
        <p:blipFill rotWithShape="1">
          <a:blip r:embed="rId4">
            <a:alphaModFix/>
          </a:blip>
          <a:srcRect l="19768" t="44831" r="14093" b="42585"/>
          <a:stretch/>
        </p:blipFill>
        <p:spPr>
          <a:xfrm>
            <a:off x="3074275" y="1193200"/>
            <a:ext cx="5892374" cy="918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138700" y="1231325"/>
            <a:ext cx="3822351" cy="3312125"/>
          </a:xfrm>
          <a:prstGeom prst="rect">
            <a:avLst/>
          </a:prstGeom>
          <a:noFill/>
          <a:ln>
            <a:noFill/>
          </a:ln>
        </p:spPr>
      </p:pic>
      <p:sp>
        <p:nvSpPr>
          <p:cNvPr id="127" name="Google Shape;127;p22"/>
          <p:cNvSpPr txBox="1"/>
          <p:nvPr/>
        </p:nvSpPr>
        <p:spPr>
          <a:xfrm>
            <a:off x="2143450" y="50525"/>
            <a:ext cx="67890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t>Visualization 5: Number of Police Shootings (2015-2020)</a:t>
            </a:r>
            <a:endParaRPr sz="2500" b="1"/>
          </a:p>
        </p:txBody>
      </p:sp>
      <p:sp>
        <p:nvSpPr>
          <p:cNvPr id="128" name="Google Shape;128;p22"/>
          <p:cNvSpPr txBox="1"/>
          <p:nvPr/>
        </p:nvSpPr>
        <p:spPr>
          <a:xfrm>
            <a:off x="4453775" y="1547000"/>
            <a:ext cx="567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9" name="Google Shape;129;p22"/>
          <p:cNvSpPr txBox="1"/>
          <p:nvPr/>
        </p:nvSpPr>
        <p:spPr>
          <a:xfrm>
            <a:off x="3857950" y="1231325"/>
            <a:ext cx="5074500" cy="2401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600"/>
          </a:p>
          <a:p>
            <a:pPr marL="457200" lvl="0" indent="-330200" algn="just" rtl="0">
              <a:spcBef>
                <a:spcPts val="0"/>
              </a:spcBef>
              <a:spcAft>
                <a:spcPts val="0"/>
              </a:spcAft>
              <a:buSzPts val="1600"/>
              <a:buChar char="●"/>
            </a:pPr>
            <a:r>
              <a:rPr lang="en" sz="1600"/>
              <a:t>According to the chart, the United States has an average between 850 - 950 shootings per year.</a:t>
            </a:r>
            <a:endParaRPr sz="1600"/>
          </a:p>
          <a:p>
            <a:pPr marL="457200" lvl="0" indent="0" algn="just" rtl="0">
              <a:spcBef>
                <a:spcPts val="0"/>
              </a:spcBef>
              <a:spcAft>
                <a:spcPts val="0"/>
              </a:spcAft>
              <a:buNone/>
            </a:pPr>
            <a:endParaRPr sz="1600"/>
          </a:p>
          <a:p>
            <a:pPr marL="457200" lvl="0" indent="-330200" algn="just" rtl="0">
              <a:spcBef>
                <a:spcPts val="0"/>
              </a:spcBef>
              <a:spcAft>
                <a:spcPts val="0"/>
              </a:spcAft>
              <a:buSzPts val="1600"/>
              <a:buChar char="●"/>
            </a:pPr>
            <a:r>
              <a:rPr lang="en" sz="1600"/>
              <a:t>The chart is slightly decreasing from 2015-2019, which is a good sign.</a:t>
            </a:r>
            <a:endParaRPr sz="1600"/>
          </a:p>
          <a:p>
            <a:pPr marL="457200" lvl="0" indent="0" algn="just" rtl="0">
              <a:spcBef>
                <a:spcPts val="0"/>
              </a:spcBef>
              <a:spcAft>
                <a:spcPts val="0"/>
              </a:spcAft>
              <a:buNone/>
            </a:pPr>
            <a:endParaRPr sz="1600"/>
          </a:p>
          <a:p>
            <a:pPr marL="457200" lvl="0" indent="-330200" algn="just" rtl="0">
              <a:spcBef>
                <a:spcPts val="0"/>
              </a:spcBef>
              <a:spcAft>
                <a:spcPts val="0"/>
              </a:spcAft>
              <a:buSzPts val="1600"/>
              <a:buChar char="●"/>
            </a:pPr>
            <a:r>
              <a:rPr lang="en" sz="1600"/>
              <a:t>Note data from second half of 2020 is incomplete. </a:t>
            </a:r>
            <a:endParaRPr sz="1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1150</Words>
  <Application>Microsoft Macintosh PowerPoint</Application>
  <PresentationFormat>On-screen Show (16:9)</PresentationFormat>
  <Paragraphs>132</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Salvatore Scire</cp:lastModifiedBy>
  <cp:revision>1</cp:revision>
  <dcterms:modified xsi:type="dcterms:W3CDTF">2021-12-08T17:17:57Z</dcterms:modified>
</cp:coreProperties>
</file>