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69" r:id="rId2"/>
    <p:sldId id="257" r:id="rId3"/>
    <p:sldId id="274" r:id="rId4"/>
    <p:sldId id="280" r:id="rId5"/>
    <p:sldId id="278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79" r:id="rId14"/>
    <p:sldId id="288" r:id="rId15"/>
  </p:sldIdLst>
  <p:sldSz cx="12192000" cy="6858000"/>
  <p:notesSz cx="6858000" cy="9144000"/>
  <p:embeddedFontLst>
    <p:embeddedFont>
      <p:font typeface="페이북 Medium" panose="00000600000000000000" pitchFamily="2" charset="-127"/>
      <p:regular r:id="rId17"/>
    </p:embeddedFont>
    <p:embeddedFont>
      <p:font typeface="페이북 ExtraBold" panose="00000800000000000000" pitchFamily="2" charset="-127"/>
      <p:bold r:id="rId18"/>
    </p:embeddedFont>
    <p:embeddedFont>
      <p:font typeface="페이북 Bold" panose="00000800000000000000" pitchFamily="2" charset="-127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4E0"/>
    <a:srgbClr val="FF7800"/>
    <a:srgbClr val="FFFFFF"/>
    <a:srgbClr val="F3F3F3"/>
    <a:srgbClr val="999999"/>
    <a:srgbClr val="003366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8" y="114"/>
      </p:cViewPr>
      <p:guideLst>
        <p:guide orient="horz" pos="2160"/>
        <p:guide pos="438"/>
        <p:guide pos="724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E4A03-3F6F-4951-8390-7DE31F790EBA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37ABD-16AF-40D4-8294-DE66FCEDB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24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표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91" b="56485"/>
          <a:stretch/>
        </p:blipFill>
        <p:spPr>
          <a:xfrm>
            <a:off x="189174" y="318259"/>
            <a:ext cx="1247742" cy="33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9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66A9-1976-49C8-BB19-F5540D966A13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E0D6-7B93-4067-A55A-D02CF043D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94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66A9-1976-49C8-BB19-F5540D966A13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E0D6-7B93-4067-A55A-D02CF043D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목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695325" y="6400365"/>
            <a:ext cx="10512000" cy="2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945298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38" userDrawn="1">
          <p15:clr>
            <a:srgbClr val="FBAE40"/>
          </p15:clr>
        </p15:guide>
        <p15:guide id="3" pos="72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797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본문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695325" y="6400365"/>
            <a:ext cx="10512000" cy="28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91" b="56485"/>
          <a:stretch/>
        </p:blipFill>
        <p:spPr>
          <a:xfrm>
            <a:off x="10681493" y="245689"/>
            <a:ext cx="933468" cy="25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9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66A9-1976-49C8-BB19-F5540D966A13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E0D6-7B93-4067-A55A-D02CF043D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23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66A9-1976-49C8-BB19-F5540D966A13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E0D6-7B93-4067-A55A-D02CF043D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11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66A9-1976-49C8-BB19-F5540D966A13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E0D6-7B93-4067-A55A-D02CF043D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12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66A9-1976-49C8-BB19-F5540D966A13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E0D6-7B93-4067-A55A-D02CF043D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81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66A9-1976-49C8-BB19-F5540D966A13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E0D6-7B93-4067-A55A-D02CF043D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166A9-1976-49C8-BB19-F5540D966A13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2E0D6-7B93-4067-A55A-D02CF043D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09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tilon\Desktop\ADM.ex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1768" y="4891317"/>
            <a:ext cx="1511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solidFill>
                  <a:srgbClr val="3464E0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조영평 </a:t>
            </a:r>
            <a:r>
              <a:rPr lang="en-US" altLang="ko-KR" smtClean="0">
                <a:solidFill>
                  <a:srgbClr val="3464E0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/ </a:t>
            </a:r>
            <a:r>
              <a:rPr lang="ko-KR" altLang="en-US" smtClean="0">
                <a:solidFill>
                  <a:srgbClr val="3464E0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주임</a:t>
            </a:r>
            <a:endParaRPr lang="en-US" altLang="ko-KR" dirty="0" smtClean="0">
              <a:solidFill>
                <a:srgbClr val="3464E0"/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rgbClr val="3464E0"/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1768" y="6065758"/>
            <a:ext cx="1367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rgbClr val="3464E0"/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2021.06.28 </a:t>
            </a:r>
            <a:r>
              <a:rPr lang="ko-KR" altLang="en-US" sz="1200" dirty="0" err="1" smtClean="0">
                <a:solidFill>
                  <a:srgbClr val="3464E0"/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틸론</a:t>
            </a:r>
            <a:endParaRPr lang="ko-KR" altLang="en-US" sz="1200" dirty="0">
              <a:solidFill>
                <a:srgbClr val="3464E0"/>
              </a:solidFill>
              <a:latin typeface="페이북 Bold" panose="00000800000000000000" pitchFamily="2" charset="-127"/>
              <a:ea typeface="페이북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8516" y="1297709"/>
            <a:ext cx="516519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600" b="1" dirty="0" smtClean="0">
                <a:solidFill>
                  <a:srgbClr val="3464E0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Mini Project </a:t>
            </a:r>
            <a:r>
              <a:rPr lang="ko-KR" altLang="en-US" sz="4600" b="1" dirty="0" smtClean="0">
                <a:solidFill>
                  <a:srgbClr val="3464E0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발표</a:t>
            </a:r>
            <a:endParaRPr lang="ko-KR" altLang="en-US" sz="4600" b="1" dirty="0">
              <a:solidFill>
                <a:srgbClr val="3464E0"/>
              </a:solidFill>
              <a:latin typeface="페이북 ExtraBold" panose="00000800000000000000" pitchFamily="2" charset="-127"/>
              <a:ea typeface="페이북 Extra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516" y="2097928"/>
            <a:ext cx="71288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mtClean="0">
                <a:solidFill>
                  <a:srgbClr val="999999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MFC/C++</a:t>
            </a:r>
            <a:r>
              <a:rPr lang="ko-KR" altLang="en-US" sz="3000" smtClean="0">
                <a:solidFill>
                  <a:srgbClr val="999999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을 이용한 </a:t>
            </a:r>
            <a:r>
              <a:rPr lang="en-US" altLang="ko-KR" sz="3000" smtClean="0">
                <a:solidFill>
                  <a:srgbClr val="999999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GUI AD Manager </a:t>
            </a:r>
            <a:endParaRPr lang="ko-KR" altLang="en-US" sz="3000" dirty="0">
              <a:solidFill>
                <a:srgbClr val="999999"/>
              </a:solidFill>
              <a:latin typeface="페이북 ExtraBold" panose="00000800000000000000" pitchFamily="2" charset="-127"/>
              <a:ea typeface="페이북 Extra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41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85" y="1292597"/>
            <a:ext cx="4233942" cy="3306317"/>
          </a:xfrm>
          <a:prstGeom prst="rect">
            <a:avLst/>
          </a:prstGeom>
          <a:ln>
            <a:solidFill>
              <a:srgbClr val="3464E0"/>
            </a:solidFill>
          </a:ln>
        </p:spPr>
      </p:pic>
      <p:sp>
        <p:nvSpPr>
          <p:cNvPr id="26" name="TextBox 25"/>
          <p:cNvSpPr txBox="1"/>
          <p:nvPr/>
        </p:nvSpPr>
        <p:spPr>
          <a:xfrm>
            <a:off x="600607" y="56505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rgbClr val="3464E0"/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그룹</a:t>
            </a:r>
            <a:r>
              <a:rPr lang="ko-KR" altLang="en-US" sz="2400" smtClean="0">
                <a:solidFill>
                  <a:srgbClr val="3464E0"/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 추가</a:t>
            </a:r>
            <a:endParaRPr lang="ko-KR" altLang="en-US" sz="2400" dirty="0">
              <a:solidFill>
                <a:srgbClr val="3464E0"/>
              </a:solidFill>
              <a:latin typeface="페이북 Bold" panose="00000800000000000000" pitchFamily="2" charset="-127"/>
              <a:ea typeface="페이북 Bold" panose="00000800000000000000" pitchFamily="2" charset="-127"/>
            </a:endParaRPr>
          </a:p>
        </p:txBody>
      </p:sp>
      <p:sp>
        <p:nvSpPr>
          <p:cNvPr id="28" name="슬라이드 번호 개체 틀 5"/>
          <p:cNvSpPr txBox="1">
            <a:spLocks/>
          </p:cNvSpPr>
          <p:nvPr/>
        </p:nvSpPr>
        <p:spPr>
          <a:xfrm>
            <a:off x="11163993" y="6223346"/>
            <a:ext cx="422564" cy="376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rgbClr val="3464E0"/>
                </a:solidFill>
                <a:latin typeface="페이북 Bold" panose="00000800000000000000" pitchFamily="2" charset="-127"/>
                <a:ea typeface="페이북 Bold" panose="000008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8878EE-BFEF-445C-92D6-E3E33A531B91}" type="slidenum">
              <a:rPr lang="ko-KR" altLang="en-US" sz="1000" smtClean="0"/>
              <a:pPr/>
              <a:t>10</a:t>
            </a:fld>
            <a:endParaRPr lang="ko-KR" altLang="en-US" sz="1000" dirty="0"/>
          </a:p>
        </p:txBody>
      </p:sp>
      <p:sp>
        <p:nvSpPr>
          <p:cNvPr id="73" name="직사각형 72"/>
          <p:cNvSpPr/>
          <p:nvPr/>
        </p:nvSpPr>
        <p:spPr>
          <a:xfrm>
            <a:off x="694821" y="1141960"/>
            <a:ext cx="252000" cy="25200"/>
          </a:xfrm>
          <a:prstGeom prst="rect">
            <a:avLst/>
          </a:prstGeom>
          <a:solidFill>
            <a:srgbClr val="FF7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564661" y="4861819"/>
            <a:ext cx="4275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로컬에서 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IP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와 접속정보만으로 로그온 할 수 있으며 </a:t>
            </a:r>
            <a:endParaRPr lang="en-US" altLang="ko-KR" sz="1200" b="1" smtClean="0">
              <a:solidFill>
                <a:schemeClr val="bg1"/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AD control class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를 이용해 로컬영역의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  </a:t>
            </a:r>
          </a:p>
          <a:p>
            <a:pPr>
              <a:lnSpc>
                <a:spcPct val="120000"/>
              </a:lnSpc>
            </a:pP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단일 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UI 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다이얼로그에서 사용자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,OU,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그룹추가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,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객체정보조회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객체이동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, 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객체 제거가 가능함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또한 트리 형식의 목록 열거를 통해 포함 구조 파악이 용이함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.</a:t>
            </a:r>
            <a:endParaRPr lang="ko-KR" altLang="en-US" sz="1200" b="1" dirty="0">
              <a:solidFill>
                <a:schemeClr val="bg1"/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91285" y="4856672"/>
            <a:ext cx="4184135" cy="1189563"/>
          </a:xfrm>
          <a:prstGeom prst="roundRect">
            <a:avLst>
              <a:gd name="adj" fmla="val 2640"/>
            </a:avLst>
          </a:prstGeom>
          <a:solidFill>
            <a:schemeClr val="bg1"/>
          </a:solidFill>
          <a:ln w="12700">
            <a:solidFill>
              <a:srgbClr val="3464E0"/>
            </a:solidFill>
          </a:ln>
          <a:effectLst>
            <a:outerShdw blurRad="444500" dist="38100" dir="5400000" sx="52000" sy="52000" rotWithShape="0">
              <a:srgbClr val="3464E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164812" y="4940792"/>
            <a:ext cx="427586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그룹의 </a:t>
            </a:r>
            <a:r>
              <a:rPr lang="ko-KR" altLang="en-US" sz="1200" b="1" smtClean="0">
                <a:solidFill>
                  <a:srgbClr val="FF7800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범위</a:t>
            </a: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와 그룹의 </a:t>
            </a:r>
            <a:r>
              <a:rPr lang="ko-KR" altLang="en-US" sz="1200" b="1" smtClean="0">
                <a:solidFill>
                  <a:srgbClr val="FF7800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종류</a:t>
            </a:r>
            <a:r>
              <a:rPr lang="en-US" altLang="ko-KR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(</a:t>
            </a: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보안</a:t>
            </a:r>
            <a:r>
              <a:rPr lang="en-US" altLang="ko-KR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/</a:t>
            </a: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배포</a:t>
            </a:r>
            <a:r>
              <a:rPr lang="en-US" altLang="ko-KR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)</a:t>
            </a: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를 라디오 옵션으로</a:t>
            </a:r>
            <a:endParaRPr lang="en-US" altLang="ko-KR" sz="1200" b="1" smtClean="0"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지정하고 </a:t>
            </a:r>
            <a:r>
              <a:rPr lang="en-US" altLang="ko-KR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ADSI </a:t>
            </a: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객체를 이용해 그룹을 생성하고 그룹 이름</a:t>
            </a:r>
            <a:r>
              <a:rPr lang="en-US" altLang="ko-KR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그룹 타입을 쿼리로 </a:t>
            </a:r>
            <a:r>
              <a:rPr lang="en-US" altLang="ko-KR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DB</a:t>
            </a: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에 입력한다</a:t>
            </a:r>
            <a:r>
              <a:rPr lang="en-US" altLang="ko-KR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altLang="ko-KR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(</a:t>
            </a: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이름과 타입을 </a:t>
            </a:r>
            <a:r>
              <a:rPr lang="ko-KR" altLang="en-US" sz="1200" b="1" smtClean="0">
                <a:solidFill>
                  <a:srgbClr val="FF7800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한번에 </a:t>
            </a:r>
            <a:r>
              <a:rPr lang="en-US" altLang="ko-KR" sz="1200" b="1" smtClean="0">
                <a:solidFill>
                  <a:srgbClr val="FF7800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SetInfo</a:t>
            </a: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해야 로컬 그룹이 생성된다</a:t>
            </a:r>
            <a:r>
              <a:rPr lang="en-US" altLang="ko-KR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.)</a:t>
            </a: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 </a:t>
            </a:r>
            <a:endParaRPr lang="ko-KR" altLang="en-US" sz="1200" b="1" dirty="0"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399404" y="4845172"/>
            <a:ext cx="4316782" cy="1250834"/>
          </a:xfrm>
          <a:prstGeom prst="roundRect">
            <a:avLst>
              <a:gd name="adj" fmla="val 2640"/>
            </a:avLst>
          </a:prstGeom>
          <a:solidFill>
            <a:srgbClr val="3464E0"/>
          </a:solidFill>
          <a:ln w="12700">
            <a:solidFill>
              <a:srgbClr val="FFFFFF"/>
            </a:solidFill>
          </a:ln>
          <a:effectLst>
            <a:outerShdw blurRad="444500" dist="38100" dir="5400000" sx="52000" sy="52000" rotWithShape="0">
              <a:srgbClr val="3464E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605578" y="5083418"/>
            <a:ext cx="427586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디렉터리의 속성이 없는 객체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(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사용자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,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그룹 등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)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에 그룹을</a:t>
            </a:r>
            <a:endParaRPr lang="en-US" altLang="ko-KR" sz="1200" b="1" smtClean="0">
              <a:solidFill>
                <a:schemeClr val="bg1"/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추가하려고 시도하면 포맷된 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HRESULT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를 통해 </a:t>
            </a:r>
            <a:endParaRPr lang="en-US" altLang="ko-KR" sz="1200" b="1" smtClean="0">
              <a:solidFill>
                <a:schemeClr val="bg1"/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b="1" smtClean="0">
                <a:solidFill>
                  <a:srgbClr val="FF7800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“</a:t>
            </a:r>
            <a:r>
              <a:rPr lang="ko-KR" altLang="en-US" sz="1200" b="1">
                <a:solidFill>
                  <a:srgbClr val="FF7800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명명 위반이 있습니다</a:t>
            </a:r>
            <a:r>
              <a:rPr lang="en-US" altLang="ko-KR" sz="1200" b="1" smtClean="0">
                <a:solidFill>
                  <a:srgbClr val="FF7800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.” 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라는 에러메시지 출력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.</a:t>
            </a:r>
            <a:endParaRPr lang="ko-KR" altLang="en-US" sz="1200" b="1" dirty="0">
              <a:solidFill>
                <a:schemeClr val="bg1"/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</p:txBody>
      </p:sp>
      <p:sp>
        <p:nvSpPr>
          <p:cNvPr id="5" name="액자 4"/>
          <p:cNvSpPr/>
          <p:nvPr/>
        </p:nvSpPr>
        <p:spPr>
          <a:xfrm>
            <a:off x="2936491" y="4314366"/>
            <a:ext cx="578034" cy="207034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1544801" y="3962426"/>
            <a:ext cx="663561" cy="13512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030" y="1292597"/>
            <a:ext cx="4224215" cy="3302448"/>
          </a:xfrm>
          <a:prstGeom prst="rect">
            <a:avLst/>
          </a:prstGeom>
          <a:ln>
            <a:solidFill>
              <a:srgbClr val="3464E0"/>
            </a:solidFill>
          </a:ln>
        </p:spPr>
      </p:pic>
    </p:spTree>
    <p:extLst>
      <p:ext uri="{BB962C8B-B14F-4D97-AF65-F5344CB8AC3E}">
        <p14:creationId xmlns:p14="http://schemas.microsoft.com/office/powerpoint/2010/main" val="170975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"/>
          <a:stretch/>
        </p:blipFill>
        <p:spPr>
          <a:xfrm>
            <a:off x="1091285" y="1261524"/>
            <a:ext cx="4282429" cy="3333521"/>
          </a:xfrm>
          <a:prstGeom prst="rect">
            <a:avLst/>
          </a:prstGeom>
          <a:ln>
            <a:solidFill>
              <a:srgbClr val="3464E0"/>
            </a:solidFill>
          </a:ln>
        </p:spPr>
      </p:pic>
      <p:sp>
        <p:nvSpPr>
          <p:cNvPr id="26" name="TextBox 25"/>
          <p:cNvSpPr txBox="1"/>
          <p:nvPr/>
        </p:nvSpPr>
        <p:spPr>
          <a:xfrm>
            <a:off x="600607" y="56505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rgbClr val="3464E0"/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객체 삭제</a:t>
            </a:r>
            <a:endParaRPr lang="ko-KR" altLang="en-US" sz="2400" dirty="0">
              <a:solidFill>
                <a:srgbClr val="3464E0"/>
              </a:solidFill>
              <a:latin typeface="페이북 Bold" panose="00000800000000000000" pitchFamily="2" charset="-127"/>
              <a:ea typeface="페이북 Bold" panose="00000800000000000000" pitchFamily="2" charset="-127"/>
            </a:endParaRPr>
          </a:p>
        </p:txBody>
      </p:sp>
      <p:sp>
        <p:nvSpPr>
          <p:cNvPr id="28" name="슬라이드 번호 개체 틀 5"/>
          <p:cNvSpPr txBox="1">
            <a:spLocks/>
          </p:cNvSpPr>
          <p:nvPr/>
        </p:nvSpPr>
        <p:spPr>
          <a:xfrm>
            <a:off x="11163993" y="6223346"/>
            <a:ext cx="422564" cy="376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rgbClr val="3464E0"/>
                </a:solidFill>
                <a:latin typeface="페이북 Bold" panose="00000800000000000000" pitchFamily="2" charset="-127"/>
                <a:ea typeface="페이북 Bold" panose="000008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8878EE-BFEF-445C-92D6-E3E33A531B91}" type="slidenum">
              <a:rPr lang="ko-KR" altLang="en-US" sz="1000" smtClean="0"/>
              <a:pPr/>
              <a:t>11</a:t>
            </a:fld>
            <a:endParaRPr lang="ko-KR" altLang="en-US" sz="1000" dirty="0"/>
          </a:p>
        </p:txBody>
      </p:sp>
      <p:sp>
        <p:nvSpPr>
          <p:cNvPr id="73" name="직사각형 72"/>
          <p:cNvSpPr/>
          <p:nvPr/>
        </p:nvSpPr>
        <p:spPr>
          <a:xfrm>
            <a:off x="694821" y="1141960"/>
            <a:ext cx="252000" cy="25200"/>
          </a:xfrm>
          <a:prstGeom prst="rect">
            <a:avLst/>
          </a:prstGeom>
          <a:solidFill>
            <a:srgbClr val="FF7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564661" y="4861819"/>
            <a:ext cx="4275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로컬에서 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IP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와 접속정보만으로 로그온 할 수 있으며 </a:t>
            </a:r>
            <a:endParaRPr lang="en-US" altLang="ko-KR" sz="1200" b="1" smtClean="0">
              <a:solidFill>
                <a:schemeClr val="bg1"/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AD control class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를 이용해 로컬영역의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  </a:t>
            </a:r>
          </a:p>
          <a:p>
            <a:pPr>
              <a:lnSpc>
                <a:spcPct val="120000"/>
              </a:lnSpc>
            </a:pP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단일 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UI 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다이얼로그에서 사용자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,OU,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그룹추가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,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객체정보조회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객체이동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, 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객체 제거가 가능함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또한 트리 형식의 목록 열거를 통해 포함 구조 파악이 용이함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.</a:t>
            </a:r>
            <a:endParaRPr lang="ko-KR" altLang="en-US" sz="1200" b="1" dirty="0">
              <a:solidFill>
                <a:schemeClr val="bg1"/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91285" y="4856672"/>
            <a:ext cx="4282429" cy="1189563"/>
          </a:xfrm>
          <a:prstGeom prst="roundRect">
            <a:avLst>
              <a:gd name="adj" fmla="val 2640"/>
            </a:avLst>
          </a:prstGeom>
          <a:solidFill>
            <a:schemeClr val="bg1"/>
          </a:solidFill>
          <a:ln w="12700">
            <a:solidFill>
              <a:srgbClr val="3464E0"/>
            </a:solidFill>
          </a:ln>
          <a:effectLst>
            <a:outerShdw blurRad="444500" dist="38100" dir="5400000" sx="52000" sy="52000" rotWithShape="0">
              <a:srgbClr val="3464E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138934" y="4854532"/>
            <a:ext cx="4301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객체 삭제 시 리프 트리가 아닌 경우 </a:t>
            </a:r>
            <a:r>
              <a:rPr lang="ko-KR" altLang="en-US" sz="1200" b="1" smtClean="0">
                <a:solidFill>
                  <a:srgbClr val="FF7800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재귀를 통해 자식항목</a:t>
            </a: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을 </a:t>
            </a:r>
            <a:endParaRPr lang="en-US" altLang="ko-KR" sz="1200" b="1" smtClean="0"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탐색해서 지우고 그다음 </a:t>
            </a:r>
            <a:r>
              <a:rPr lang="ko-KR" altLang="en-US" sz="1200" b="1" smtClean="0">
                <a:solidFill>
                  <a:srgbClr val="FF7800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자매항목</a:t>
            </a: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을 탐색해서 삭제하게 구현</a:t>
            </a:r>
            <a:r>
              <a:rPr lang="en-US" altLang="ko-KR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자식이 있는 아이템의 경우 </a:t>
            </a:r>
            <a:r>
              <a:rPr lang="ko-KR" altLang="en-US" sz="1200" b="1" smtClean="0">
                <a:solidFill>
                  <a:srgbClr val="FF7800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한 레벨 내려서 자매항목을 탐색</a:t>
            </a: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하게 해야하는데 코드 작성 중 실수로 </a:t>
            </a:r>
            <a:r>
              <a:rPr lang="en-US" altLang="ko-KR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AD</a:t>
            </a: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에 있는 모든 객체를 </a:t>
            </a:r>
            <a:endParaRPr lang="en-US" altLang="ko-KR" sz="1200" b="1" smtClean="0"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삭제할 뻔한 위기를 겪음</a:t>
            </a:r>
            <a:r>
              <a:rPr lang="en-US" altLang="ko-KR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. </a:t>
            </a:r>
            <a:endParaRPr lang="ko-KR" altLang="en-US" sz="1200" b="1" dirty="0"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399404" y="4845172"/>
            <a:ext cx="4316782" cy="1250834"/>
          </a:xfrm>
          <a:prstGeom prst="roundRect">
            <a:avLst>
              <a:gd name="adj" fmla="val 2640"/>
            </a:avLst>
          </a:prstGeom>
          <a:solidFill>
            <a:srgbClr val="3464E0"/>
          </a:solidFill>
          <a:ln w="12700">
            <a:solidFill>
              <a:srgbClr val="FFFFFF"/>
            </a:solidFill>
          </a:ln>
          <a:effectLst>
            <a:outerShdw blurRad="444500" dist="38100" dir="5400000" sx="52000" sy="52000" rotWithShape="0">
              <a:srgbClr val="3464E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564661" y="5092024"/>
            <a:ext cx="427586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사고를 방지하고자 객체 삭제 전 </a:t>
            </a:r>
            <a:r>
              <a:rPr lang="ko-KR" altLang="en-US" sz="1200" b="1" smtClean="0">
                <a:solidFill>
                  <a:srgbClr val="FF7800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객체명을 한번 더 확인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하게 </a:t>
            </a:r>
            <a:endParaRPr lang="en-US" altLang="ko-KR" sz="1200" b="1" smtClean="0">
              <a:solidFill>
                <a:schemeClr val="bg1"/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하는 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다이얼로그를 통해 실수로 삭제하는 것을 방지하는 </a:t>
            </a:r>
            <a:endParaRPr lang="en-US" altLang="ko-KR" sz="1200" b="1" smtClean="0">
              <a:solidFill>
                <a:schemeClr val="bg1"/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기능을 구현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.</a:t>
            </a:r>
            <a:endParaRPr lang="ko-KR" altLang="en-US" sz="1200" b="1" dirty="0">
              <a:solidFill>
                <a:schemeClr val="bg1"/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</p:txBody>
      </p:sp>
      <p:sp>
        <p:nvSpPr>
          <p:cNvPr id="5" name="액자 4"/>
          <p:cNvSpPr/>
          <p:nvPr/>
        </p:nvSpPr>
        <p:spPr>
          <a:xfrm>
            <a:off x="3558763" y="4321973"/>
            <a:ext cx="578034" cy="207034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66490" y="3226279"/>
            <a:ext cx="1406106" cy="8885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404" y="1259421"/>
            <a:ext cx="4259954" cy="3335624"/>
          </a:xfrm>
          <a:prstGeom prst="rect">
            <a:avLst/>
          </a:prstGeom>
          <a:ln>
            <a:solidFill>
              <a:srgbClr val="3464E0"/>
            </a:solidFill>
          </a:ln>
        </p:spPr>
      </p:pic>
      <p:sp>
        <p:nvSpPr>
          <p:cNvPr id="17" name="직사각형 16"/>
          <p:cNvSpPr/>
          <p:nvPr/>
        </p:nvSpPr>
        <p:spPr>
          <a:xfrm>
            <a:off x="7709139" y="2734575"/>
            <a:ext cx="770627" cy="1811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15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600607" y="56505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rgbClr val="3464E0"/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객체 이동</a:t>
            </a:r>
            <a:endParaRPr lang="ko-KR" altLang="en-US" sz="2400" dirty="0">
              <a:solidFill>
                <a:srgbClr val="3464E0"/>
              </a:solidFill>
              <a:latin typeface="페이북 Bold" panose="00000800000000000000" pitchFamily="2" charset="-127"/>
              <a:ea typeface="페이북 Bold" panose="00000800000000000000" pitchFamily="2" charset="-127"/>
            </a:endParaRPr>
          </a:p>
        </p:txBody>
      </p:sp>
      <p:sp>
        <p:nvSpPr>
          <p:cNvPr id="28" name="슬라이드 번호 개체 틀 5"/>
          <p:cNvSpPr txBox="1">
            <a:spLocks/>
          </p:cNvSpPr>
          <p:nvPr/>
        </p:nvSpPr>
        <p:spPr>
          <a:xfrm>
            <a:off x="11163993" y="6223346"/>
            <a:ext cx="422564" cy="376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rgbClr val="3464E0"/>
                </a:solidFill>
                <a:latin typeface="페이북 Bold" panose="00000800000000000000" pitchFamily="2" charset="-127"/>
                <a:ea typeface="페이북 Bold" panose="000008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8878EE-BFEF-445C-92D6-E3E33A531B91}" type="slidenum">
              <a:rPr lang="ko-KR" altLang="en-US" sz="1000" smtClean="0"/>
              <a:pPr/>
              <a:t>12</a:t>
            </a:fld>
            <a:endParaRPr lang="ko-KR" altLang="en-US" sz="1000" dirty="0"/>
          </a:p>
        </p:txBody>
      </p:sp>
      <p:sp>
        <p:nvSpPr>
          <p:cNvPr id="73" name="직사각형 72"/>
          <p:cNvSpPr/>
          <p:nvPr/>
        </p:nvSpPr>
        <p:spPr>
          <a:xfrm>
            <a:off x="694821" y="1141960"/>
            <a:ext cx="252000" cy="25200"/>
          </a:xfrm>
          <a:prstGeom prst="rect">
            <a:avLst/>
          </a:prstGeom>
          <a:solidFill>
            <a:srgbClr val="FF7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564661" y="4861819"/>
            <a:ext cx="4275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로컬에서 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IP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와 접속정보만으로 로그온 할 수 있으며 </a:t>
            </a:r>
            <a:endParaRPr lang="en-US" altLang="ko-KR" sz="1200" b="1" smtClean="0">
              <a:solidFill>
                <a:schemeClr val="bg1"/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AD control class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를 이용해 로컬영역의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  </a:t>
            </a:r>
          </a:p>
          <a:p>
            <a:pPr>
              <a:lnSpc>
                <a:spcPct val="120000"/>
              </a:lnSpc>
            </a:pP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단일 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UI 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다이얼로그에서 사용자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,OU,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그룹추가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,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객체정보조회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객체이동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, 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객체 제거가 가능함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또한 트리 형식의 목록 열거를 통해 포함 구조 파악이 용이함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.</a:t>
            </a:r>
            <a:endParaRPr lang="ko-KR" altLang="en-US" sz="1200" b="1" dirty="0">
              <a:solidFill>
                <a:schemeClr val="bg1"/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552537" y="3698420"/>
            <a:ext cx="4282429" cy="1189563"/>
          </a:xfrm>
          <a:prstGeom prst="roundRect">
            <a:avLst>
              <a:gd name="adj" fmla="val 2640"/>
            </a:avLst>
          </a:prstGeom>
          <a:solidFill>
            <a:schemeClr val="bg1"/>
          </a:solidFill>
          <a:ln w="12700">
            <a:solidFill>
              <a:srgbClr val="3464E0"/>
            </a:solidFill>
          </a:ln>
          <a:effectLst>
            <a:outerShdw blurRad="444500" dist="38100" dir="5400000" sx="52000" sy="52000" rotWithShape="0">
              <a:srgbClr val="3464E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645366" y="3813597"/>
            <a:ext cx="4301743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smtClean="0">
                <a:solidFill>
                  <a:srgbClr val="FF7800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드래그</a:t>
            </a:r>
            <a:r>
              <a:rPr lang="en-US" altLang="ko-KR" sz="1200" b="1" smtClean="0">
                <a:solidFill>
                  <a:srgbClr val="FF7800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&amp;</a:t>
            </a:r>
            <a:r>
              <a:rPr lang="ko-KR" altLang="en-US" sz="1200" b="1" smtClean="0">
                <a:solidFill>
                  <a:srgbClr val="FF7800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드롭 방식</a:t>
            </a: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으로 드래그 위치를 옮길 객체 드롭 위치를 </a:t>
            </a:r>
            <a:endParaRPr lang="en-US" altLang="ko-KR" sz="1200" b="1" smtClean="0"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옮길 경로로 지정해서 옮길 경로에 객체를 추가하고 원래의 </a:t>
            </a:r>
            <a:endParaRPr lang="en-US" altLang="ko-KR" sz="1200" b="1" smtClean="0"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객체를 삭제하는 방식으로 이동을 구현</a:t>
            </a:r>
            <a:r>
              <a:rPr lang="en-US" altLang="ko-KR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. </a:t>
            </a: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또한 이동시</a:t>
            </a: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에도 재귀를 </a:t>
            </a:r>
            <a:endParaRPr lang="en-US" altLang="ko-KR" sz="1200" b="1" smtClean="0"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이용해 하위 트리까지 체크해서 이동함</a:t>
            </a:r>
            <a:r>
              <a:rPr lang="en-US" altLang="ko-KR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.</a:t>
            </a:r>
            <a:endParaRPr lang="ko-KR" altLang="en-US" sz="1200" b="1" dirty="0"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406270" y="5262794"/>
            <a:ext cx="3682431" cy="731720"/>
          </a:xfrm>
          <a:prstGeom prst="roundRect">
            <a:avLst>
              <a:gd name="adj" fmla="val 2640"/>
            </a:avLst>
          </a:prstGeom>
          <a:solidFill>
            <a:srgbClr val="3464E0"/>
          </a:solidFill>
          <a:ln w="12700">
            <a:solidFill>
              <a:srgbClr val="FFFFFF"/>
            </a:solidFill>
          </a:ln>
          <a:effectLst>
            <a:outerShdw blurRad="444500" dist="38100" dir="5400000" sx="52000" sy="52000" rotWithShape="0">
              <a:srgbClr val="3464E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447187" y="5367361"/>
            <a:ext cx="427586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디렉터리 속성을 갖지 않는 사용자나 그룹객체로 이동을 </a:t>
            </a:r>
            <a:endParaRPr lang="en-US" altLang="ko-KR" sz="1200" b="1" smtClean="0">
              <a:solidFill>
                <a:schemeClr val="bg1"/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시도하면 에러메시지를 출력하고 이동함수를 중지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.</a:t>
            </a:r>
            <a:endParaRPr lang="ko-KR" altLang="en-US" sz="1200" b="1" dirty="0">
              <a:solidFill>
                <a:schemeClr val="bg1"/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27" y="1288609"/>
            <a:ext cx="2927077" cy="2285776"/>
          </a:xfrm>
          <a:prstGeom prst="rect">
            <a:avLst/>
          </a:prstGeom>
          <a:ln>
            <a:solidFill>
              <a:srgbClr val="3464E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474" y="1276766"/>
            <a:ext cx="2952013" cy="2309461"/>
          </a:xfrm>
          <a:prstGeom prst="rect">
            <a:avLst/>
          </a:prstGeom>
          <a:ln>
            <a:solidFill>
              <a:srgbClr val="3464E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357" y="1285416"/>
            <a:ext cx="2950234" cy="2300811"/>
          </a:xfrm>
          <a:prstGeom prst="rect">
            <a:avLst/>
          </a:prstGeom>
          <a:ln>
            <a:solidFill>
              <a:srgbClr val="3464E0"/>
            </a:solidFill>
          </a:ln>
        </p:spPr>
      </p:pic>
      <p:grpSp>
        <p:nvGrpSpPr>
          <p:cNvPr id="18" name="그룹 17"/>
          <p:cNvGrpSpPr/>
          <p:nvPr/>
        </p:nvGrpSpPr>
        <p:grpSpPr>
          <a:xfrm rot="13500000">
            <a:off x="4162076" y="2319627"/>
            <a:ext cx="229922" cy="223737"/>
            <a:chOff x="-314721" y="2083593"/>
            <a:chExt cx="124165" cy="122033"/>
          </a:xfrm>
          <a:solidFill>
            <a:srgbClr val="3464E0"/>
          </a:solidFill>
          <a:effectLst/>
        </p:grpSpPr>
        <p:sp>
          <p:nvSpPr>
            <p:cNvPr id="19" name="모서리가 둥근 직사각형 18"/>
            <p:cNvSpPr/>
            <p:nvPr/>
          </p:nvSpPr>
          <p:spPr>
            <a:xfrm>
              <a:off x="-314721" y="2083593"/>
              <a:ext cx="25200" cy="121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 rot="5400000">
              <a:off x="-264116" y="2132066"/>
              <a:ext cx="25200" cy="121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 rot="13500000">
            <a:off x="7734960" y="2319627"/>
            <a:ext cx="229922" cy="223737"/>
            <a:chOff x="-314721" y="2083593"/>
            <a:chExt cx="124165" cy="122033"/>
          </a:xfrm>
          <a:solidFill>
            <a:srgbClr val="3464E0"/>
          </a:solidFill>
          <a:effectLst/>
        </p:grpSpPr>
        <p:sp>
          <p:nvSpPr>
            <p:cNvPr id="22" name="모서리가 둥근 직사각형 21"/>
            <p:cNvSpPr/>
            <p:nvPr/>
          </p:nvSpPr>
          <p:spPr>
            <a:xfrm>
              <a:off x="-314721" y="2083593"/>
              <a:ext cx="25200" cy="121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 rot="5400000">
              <a:off x="-264116" y="2132066"/>
              <a:ext cx="25200" cy="121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모서리가 둥근 직사각형 23"/>
          <p:cNvSpPr/>
          <p:nvPr/>
        </p:nvSpPr>
        <p:spPr>
          <a:xfrm>
            <a:off x="6376943" y="3707330"/>
            <a:ext cx="4282429" cy="1189563"/>
          </a:xfrm>
          <a:prstGeom prst="roundRect">
            <a:avLst>
              <a:gd name="adj" fmla="val 2640"/>
            </a:avLst>
          </a:prstGeom>
          <a:solidFill>
            <a:schemeClr val="bg1"/>
          </a:solidFill>
          <a:ln w="12700">
            <a:solidFill>
              <a:srgbClr val="3464E0"/>
            </a:solidFill>
          </a:ln>
          <a:effectLst>
            <a:outerShdw blurRad="444500" dist="38100" dir="5400000" sx="52000" sy="52000" rotWithShape="0">
              <a:srgbClr val="3464E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469772" y="3822507"/>
            <a:ext cx="4301743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OU</a:t>
            </a: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를 이동할 때는 하위 트리 체크 및 추가</a:t>
            </a:r>
            <a:r>
              <a:rPr lang="en-US" altLang="ko-KR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, </a:t>
            </a: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삭제등의 과정을 </a:t>
            </a:r>
            <a:endParaRPr lang="en-US" altLang="ko-KR" sz="1200" b="1" smtClean="0"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거치느라 </a:t>
            </a:r>
            <a:r>
              <a:rPr lang="ko-KR" altLang="en-US" sz="1200" b="1" smtClean="0">
                <a:solidFill>
                  <a:srgbClr val="FF7800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시간이 오래 소요</a:t>
            </a: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됨 </a:t>
            </a:r>
            <a:r>
              <a:rPr lang="en-US" altLang="ko-KR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(</a:t>
            </a: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평균 </a:t>
            </a:r>
            <a:r>
              <a:rPr lang="en-US" altLang="ko-KR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2~3</a:t>
            </a: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초</a:t>
            </a:r>
            <a:r>
              <a:rPr lang="en-US" altLang="ko-KR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로딩창을 추가해서 </a:t>
            </a:r>
            <a:r>
              <a:rPr lang="ko-KR" altLang="en-US" sz="1200" b="1" smtClean="0">
                <a:solidFill>
                  <a:srgbClr val="FF7800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다이얼로그가 동작 중임을 확인</a:t>
            </a:r>
            <a:r>
              <a:rPr lang="en-US" altLang="ko-KR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(</a:t>
            </a: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멀티 스레드로 이동 함수를 구동해야 로딩창이 멈추지 않음</a:t>
            </a:r>
            <a:r>
              <a:rPr lang="en-US" altLang="ko-KR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)</a:t>
            </a:r>
            <a:endParaRPr lang="ko-KR" altLang="en-US" sz="1200" b="1" dirty="0"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0993" y="5157641"/>
            <a:ext cx="2530245" cy="1066884"/>
          </a:xfrm>
          <a:prstGeom prst="rect">
            <a:avLst/>
          </a:prstGeom>
          <a:ln>
            <a:solidFill>
              <a:srgbClr val="3464E0"/>
            </a:solidFill>
          </a:ln>
        </p:spPr>
      </p:pic>
    </p:spTree>
    <p:extLst>
      <p:ext uri="{BB962C8B-B14F-4D97-AF65-F5344CB8AC3E}">
        <p14:creationId xmlns:p14="http://schemas.microsoft.com/office/powerpoint/2010/main" val="65938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4048707" y="3577418"/>
            <a:ext cx="42819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>
                <a:solidFill>
                  <a:srgbClr val="3464E0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프로젝트 데모 시연</a:t>
            </a:r>
            <a:endParaRPr lang="ko-KR" altLang="en-US" sz="4000" dirty="0">
              <a:solidFill>
                <a:srgbClr val="3464E0"/>
              </a:solidFill>
              <a:latin typeface="페이북 ExtraBold" panose="00000800000000000000" pitchFamily="2" charset="-127"/>
              <a:ea typeface="페이북 ExtraBold" panose="00000800000000000000" pitchFamily="2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912" y="1697485"/>
            <a:ext cx="1684176" cy="1684176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872221" y="2247185"/>
            <a:ext cx="447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464E0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3</a:t>
            </a:r>
            <a:endParaRPr lang="ko-KR" altLang="en-US" sz="3200" dirty="0">
              <a:solidFill>
                <a:srgbClr val="3464E0"/>
              </a:solidFill>
              <a:latin typeface="페이북 ExtraBold" panose="00000800000000000000" pitchFamily="2" charset="-127"/>
              <a:ea typeface="페이북 ExtraBold" panose="00000800000000000000" pitchFamily="2" charset="-127"/>
            </a:endParaRPr>
          </a:p>
        </p:txBody>
      </p:sp>
      <p:sp>
        <p:nvSpPr>
          <p:cNvPr id="7" name="슬라이드 번호 개체 틀 5"/>
          <p:cNvSpPr txBox="1">
            <a:spLocks/>
          </p:cNvSpPr>
          <p:nvPr/>
        </p:nvSpPr>
        <p:spPr>
          <a:xfrm>
            <a:off x="11163993" y="6223346"/>
            <a:ext cx="422564" cy="376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rgbClr val="3464E0"/>
                </a:solidFill>
                <a:latin typeface="페이북 Bold" panose="00000800000000000000" pitchFamily="2" charset="-127"/>
                <a:ea typeface="페이북 Bold" panose="000008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8878EE-BFEF-445C-92D6-E3E33A531B91}" type="slidenum">
              <a:rPr lang="ko-KR" altLang="en-US" sz="1000" smtClean="0"/>
              <a:pPr/>
              <a:t>13</a:t>
            </a:fld>
            <a:endParaRPr lang="ko-KR" altLang="en-US" sz="1000" dirty="0"/>
          </a:p>
        </p:txBody>
      </p:sp>
      <p:pic>
        <p:nvPicPr>
          <p:cNvPr id="3" name="그림 2">
            <a:hlinkClick r:id="rId3" action="ppaction://program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025" y="4804305"/>
            <a:ext cx="757949" cy="85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5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5"/>
          <p:cNvSpPr txBox="1">
            <a:spLocks/>
          </p:cNvSpPr>
          <p:nvPr/>
        </p:nvSpPr>
        <p:spPr>
          <a:xfrm>
            <a:off x="11163993" y="6223346"/>
            <a:ext cx="422564" cy="376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rgbClr val="3464E0"/>
                </a:solidFill>
                <a:latin typeface="페이북 Bold" panose="00000800000000000000" pitchFamily="2" charset="-127"/>
                <a:ea typeface="페이북 Bold" panose="000008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8878EE-BFEF-445C-92D6-E3E33A531B91}" type="slidenum">
              <a:rPr lang="ko-KR" altLang="en-US" sz="1000" smtClean="0"/>
              <a:pPr/>
              <a:t>14</a:t>
            </a:fld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5000989" y="3136613"/>
            <a:ext cx="2190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3464E0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감사합니다</a:t>
            </a:r>
            <a:r>
              <a:rPr lang="en-US" altLang="ko-KR" sz="3200" dirty="0" smtClean="0">
                <a:solidFill>
                  <a:srgbClr val="3464E0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.</a:t>
            </a:r>
            <a:endParaRPr lang="ko-KR" altLang="en-US" sz="3200" dirty="0">
              <a:solidFill>
                <a:srgbClr val="3464E0"/>
              </a:solidFill>
              <a:latin typeface="페이북 ExtraBold" panose="00000800000000000000" pitchFamily="2" charset="-127"/>
              <a:ea typeface="페이북 Extra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862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07848" y="1543443"/>
            <a:ext cx="4645182" cy="883693"/>
            <a:chOff x="641099" y="1403480"/>
            <a:chExt cx="4645182" cy="883693"/>
          </a:xfrm>
        </p:grpSpPr>
        <p:sp>
          <p:nvSpPr>
            <p:cNvPr id="5" name="TextBox 4"/>
            <p:cNvSpPr txBox="1"/>
            <p:nvPr/>
          </p:nvSpPr>
          <p:spPr>
            <a:xfrm>
              <a:off x="641099" y="1418870"/>
              <a:ext cx="579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999999"/>
                  </a:solidFill>
                  <a:latin typeface="페이북 ExtraBold" panose="00000800000000000000" pitchFamily="2" charset="-127"/>
                  <a:ea typeface="페이북 ExtraBold" panose="00000800000000000000" pitchFamily="2" charset="-127"/>
                </a:rPr>
                <a:t>01</a:t>
              </a:r>
              <a:endParaRPr lang="ko-KR" altLang="en-US" sz="2400" dirty="0">
                <a:solidFill>
                  <a:srgbClr val="999999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31312" y="1403480"/>
              <a:ext cx="283923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600" smtClean="0">
                  <a:solidFill>
                    <a:srgbClr val="3464E0"/>
                  </a:solidFill>
                  <a:latin typeface="페이북 ExtraBold" panose="00000800000000000000" pitchFamily="2" charset="-127"/>
                  <a:ea typeface="페이북 ExtraBold" panose="00000800000000000000" pitchFamily="2" charset="-127"/>
                </a:rPr>
                <a:t>프로젝트 개발 목적</a:t>
              </a:r>
              <a:endParaRPr lang="ko-KR" altLang="en-US" sz="2600" dirty="0">
                <a:solidFill>
                  <a:srgbClr val="3464E0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49974" y="1948619"/>
              <a:ext cx="38363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smtClean="0">
                  <a:solidFill>
                    <a:srgbClr val="666666"/>
                  </a:solidFill>
                  <a:latin typeface="페이북 Medium" panose="00000600000000000000" pitchFamily="2" charset="-127"/>
                  <a:ea typeface="페이북 Medium" panose="00000600000000000000" pitchFamily="2" charset="-127"/>
                </a:rPr>
                <a:t>로컬 </a:t>
              </a:r>
              <a:r>
                <a:rPr lang="en-US" altLang="ko-KR" sz="1600" smtClean="0">
                  <a:solidFill>
                    <a:srgbClr val="666666"/>
                  </a:solidFill>
                  <a:latin typeface="페이북 Medium" panose="00000600000000000000" pitchFamily="2" charset="-127"/>
                  <a:ea typeface="페이북 Medium" panose="00000600000000000000" pitchFamily="2" charset="-127"/>
                </a:rPr>
                <a:t>PC</a:t>
              </a:r>
              <a:r>
                <a:rPr lang="ko-KR" altLang="en-US" sz="1600" smtClean="0">
                  <a:solidFill>
                    <a:srgbClr val="666666"/>
                  </a:solidFill>
                  <a:latin typeface="페이북 Medium" panose="00000600000000000000" pitchFamily="2" charset="-127"/>
                  <a:ea typeface="페이북 Medium" panose="00000600000000000000" pitchFamily="2" charset="-127"/>
                </a:rPr>
                <a:t>에서의 </a:t>
              </a:r>
              <a:r>
                <a:rPr lang="en-US" altLang="ko-KR" sz="1600" smtClean="0">
                  <a:solidFill>
                    <a:srgbClr val="666666"/>
                  </a:solidFill>
                  <a:latin typeface="페이북 Medium" panose="00000600000000000000" pitchFamily="2" charset="-127"/>
                  <a:ea typeface="페이북 Medium" panose="00000600000000000000" pitchFamily="2" charset="-127"/>
                </a:rPr>
                <a:t>GUI</a:t>
              </a:r>
              <a:r>
                <a:rPr lang="ko-KR" altLang="en-US" sz="1600" smtClean="0">
                  <a:solidFill>
                    <a:srgbClr val="666666"/>
                  </a:solidFill>
                  <a:latin typeface="페이북 Medium" panose="00000600000000000000" pitchFamily="2" charset="-127"/>
                  <a:ea typeface="페이북 Medium" panose="00000600000000000000" pitchFamily="2" charset="-127"/>
                </a:rPr>
                <a:t>를 통한 원격 </a:t>
              </a:r>
              <a:r>
                <a:rPr lang="ko-KR" altLang="en-US" sz="1600" smtClean="0">
                  <a:solidFill>
                    <a:srgbClr val="666666"/>
                  </a:solidFill>
                  <a:latin typeface="페이북 Medium" panose="00000600000000000000" pitchFamily="2" charset="-127"/>
                  <a:ea typeface="페이북 Medium" panose="00000600000000000000" pitchFamily="2" charset="-127"/>
                </a:rPr>
                <a:t>서버 관리</a:t>
              </a:r>
              <a:endParaRPr lang="ko-KR" altLang="en-US" sz="1600" dirty="0">
                <a:solidFill>
                  <a:srgbClr val="666666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07848" y="2961696"/>
            <a:ext cx="4707699" cy="883693"/>
            <a:chOff x="641099" y="1403480"/>
            <a:chExt cx="4707699" cy="883693"/>
          </a:xfrm>
        </p:grpSpPr>
        <p:sp>
          <p:nvSpPr>
            <p:cNvPr id="16" name="TextBox 15"/>
            <p:cNvSpPr txBox="1"/>
            <p:nvPr/>
          </p:nvSpPr>
          <p:spPr>
            <a:xfrm>
              <a:off x="641099" y="1418870"/>
              <a:ext cx="579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999999"/>
                  </a:solidFill>
                  <a:latin typeface="페이북 ExtraBold" panose="00000800000000000000" pitchFamily="2" charset="-127"/>
                  <a:ea typeface="페이북 ExtraBold" panose="00000800000000000000" pitchFamily="2" charset="-127"/>
                </a:rPr>
                <a:t>02</a:t>
              </a:r>
              <a:endParaRPr lang="ko-KR" altLang="en-US" sz="2400" dirty="0">
                <a:solidFill>
                  <a:srgbClr val="999999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31312" y="1403480"/>
              <a:ext cx="283923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600" smtClean="0">
                  <a:solidFill>
                    <a:srgbClr val="3464E0"/>
                  </a:solidFill>
                  <a:latin typeface="페이북 ExtraBold" panose="00000800000000000000" pitchFamily="2" charset="-127"/>
                  <a:ea typeface="페이북 ExtraBold" panose="00000800000000000000" pitchFamily="2" charset="-127"/>
                </a:rPr>
                <a:t>프로젝트 상세 설명</a:t>
              </a:r>
              <a:endParaRPr lang="ko-KR" altLang="en-US" sz="2600" dirty="0">
                <a:solidFill>
                  <a:srgbClr val="3464E0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49974" y="1948619"/>
              <a:ext cx="3898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>
                  <a:solidFill>
                    <a:srgbClr val="666666"/>
                  </a:solidFill>
                  <a:latin typeface="페이북 Medium" panose="00000600000000000000" pitchFamily="2" charset="-127"/>
                  <a:ea typeface="페이북 Medium" panose="00000600000000000000" pitchFamily="2" charset="-127"/>
                </a:rPr>
                <a:t>UI </a:t>
              </a:r>
              <a:r>
                <a:rPr lang="ko-KR" altLang="en-US" sz="1600" smtClean="0">
                  <a:solidFill>
                    <a:srgbClr val="666666"/>
                  </a:solidFill>
                  <a:latin typeface="페이북 Medium" panose="00000600000000000000" pitchFamily="2" charset="-127"/>
                  <a:ea typeface="페이북 Medium" panose="00000600000000000000" pitchFamily="2" charset="-127"/>
                </a:rPr>
                <a:t>캡처를 통한 상세 기능 및 구현 방법 설명</a:t>
              </a:r>
              <a:endParaRPr lang="ko-KR" altLang="en-US" sz="1600" dirty="0">
                <a:solidFill>
                  <a:srgbClr val="666666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07848" y="4370618"/>
            <a:ext cx="4516941" cy="883693"/>
            <a:chOff x="641099" y="1403480"/>
            <a:chExt cx="4516941" cy="883693"/>
          </a:xfrm>
        </p:grpSpPr>
        <p:sp>
          <p:nvSpPr>
            <p:cNvPr id="20" name="TextBox 19"/>
            <p:cNvSpPr txBox="1"/>
            <p:nvPr/>
          </p:nvSpPr>
          <p:spPr>
            <a:xfrm>
              <a:off x="641099" y="1418870"/>
              <a:ext cx="579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999999"/>
                  </a:solidFill>
                  <a:latin typeface="페이북 ExtraBold" panose="00000800000000000000" pitchFamily="2" charset="-127"/>
                  <a:ea typeface="페이북 ExtraBold" panose="00000800000000000000" pitchFamily="2" charset="-127"/>
                </a:rPr>
                <a:t>03</a:t>
              </a:r>
              <a:endParaRPr lang="ko-KR" altLang="en-US" sz="2400" dirty="0">
                <a:solidFill>
                  <a:srgbClr val="999999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1312" y="1403480"/>
              <a:ext cx="283923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600" smtClean="0">
                  <a:solidFill>
                    <a:srgbClr val="3464E0"/>
                  </a:solidFill>
                  <a:latin typeface="페이북 ExtraBold" panose="00000800000000000000" pitchFamily="2" charset="-127"/>
                  <a:ea typeface="페이북 ExtraBold" panose="00000800000000000000" pitchFamily="2" charset="-127"/>
                </a:rPr>
                <a:t>프로젝트 데모 시연</a:t>
              </a:r>
              <a:endParaRPr lang="ko-KR" altLang="en-US" sz="2600" dirty="0">
                <a:solidFill>
                  <a:srgbClr val="3464E0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49974" y="1948619"/>
              <a:ext cx="37080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smtClean="0">
                  <a:solidFill>
                    <a:srgbClr val="666666"/>
                  </a:solidFill>
                  <a:latin typeface="페이북 Medium" panose="00000600000000000000" pitchFamily="2" charset="-127"/>
                  <a:ea typeface="페이북 Medium" panose="00000600000000000000" pitchFamily="2" charset="-127"/>
                </a:rPr>
                <a:t>실제 구동을 통한 프로젝트 실행결과 확인</a:t>
              </a:r>
              <a:endParaRPr lang="ko-KR" altLang="en-US" sz="1600" dirty="0">
                <a:solidFill>
                  <a:srgbClr val="666666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endParaRPr>
            </a:p>
          </p:txBody>
        </p:sp>
      </p:grpSp>
      <p:sp>
        <p:nvSpPr>
          <p:cNvPr id="23" name="슬라이드 번호 개체 틀 5"/>
          <p:cNvSpPr txBox="1">
            <a:spLocks/>
          </p:cNvSpPr>
          <p:nvPr/>
        </p:nvSpPr>
        <p:spPr>
          <a:xfrm>
            <a:off x="11163993" y="6223346"/>
            <a:ext cx="422564" cy="376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rgbClr val="3464E0"/>
                </a:solidFill>
                <a:latin typeface="페이북 Bold" panose="00000800000000000000" pitchFamily="2" charset="-127"/>
                <a:ea typeface="페이북 Bold" panose="000008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8878EE-BFEF-445C-92D6-E3E33A531B91}" type="slidenum">
              <a:rPr lang="ko-KR" altLang="en-US" sz="1000" smtClean="0"/>
              <a:pPr/>
              <a:t>2</a:t>
            </a:fld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541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4027277" y="3569514"/>
            <a:ext cx="4144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>
                <a:solidFill>
                  <a:srgbClr val="3464E0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프로젝트 개발목적</a:t>
            </a:r>
            <a:endParaRPr lang="ko-KR" altLang="en-US" sz="4000" dirty="0">
              <a:solidFill>
                <a:srgbClr val="3464E0"/>
              </a:solidFill>
              <a:latin typeface="페이북 ExtraBold" panose="00000800000000000000" pitchFamily="2" charset="-127"/>
              <a:ea typeface="페이북 ExtraBold" panose="00000800000000000000" pitchFamily="2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912" y="1697485"/>
            <a:ext cx="1684176" cy="1684176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872221" y="2247185"/>
            <a:ext cx="447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solidFill>
                  <a:srgbClr val="3464E0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1</a:t>
            </a:r>
            <a:endParaRPr lang="ko-KR" altLang="en-US" sz="3200" dirty="0">
              <a:solidFill>
                <a:srgbClr val="3464E0"/>
              </a:solidFill>
              <a:latin typeface="페이북 ExtraBold" panose="00000800000000000000" pitchFamily="2" charset="-127"/>
              <a:ea typeface="페이북 ExtraBold" panose="00000800000000000000" pitchFamily="2" charset="-127"/>
            </a:endParaRPr>
          </a:p>
        </p:txBody>
      </p:sp>
      <p:sp>
        <p:nvSpPr>
          <p:cNvPr id="7" name="슬라이드 번호 개체 틀 5"/>
          <p:cNvSpPr txBox="1">
            <a:spLocks/>
          </p:cNvSpPr>
          <p:nvPr/>
        </p:nvSpPr>
        <p:spPr>
          <a:xfrm>
            <a:off x="11163993" y="6223346"/>
            <a:ext cx="422564" cy="376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rgbClr val="3464E0"/>
                </a:solidFill>
                <a:latin typeface="페이북 Bold" panose="00000800000000000000" pitchFamily="2" charset="-127"/>
                <a:ea typeface="페이북 Bold" panose="000008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8878EE-BFEF-445C-92D6-E3E33A531B91}" type="slidenum">
              <a:rPr lang="ko-KR" altLang="en-US" sz="1000" smtClean="0"/>
              <a:pPr/>
              <a:t>3</a:t>
            </a:fld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2999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600607" y="565057"/>
            <a:ext cx="5336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solidFill>
                  <a:srgbClr val="3464E0"/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AD </a:t>
            </a:r>
            <a:r>
              <a:rPr lang="ko-KR" altLang="en-US" sz="2400" smtClean="0">
                <a:solidFill>
                  <a:srgbClr val="3464E0"/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객체 조작</a:t>
            </a:r>
            <a:r>
              <a:rPr lang="ko-KR" altLang="en-US" sz="2400" smtClean="0">
                <a:solidFill>
                  <a:srgbClr val="3464E0"/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  및 객체 속성 파악 간소화</a:t>
            </a:r>
            <a:endParaRPr lang="ko-KR" altLang="en-US" sz="2400" dirty="0">
              <a:solidFill>
                <a:srgbClr val="3464E0"/>
              </a:solidFill>
              <a:latin typeface="페이북 Bold" panose="00000800000000000000" pitchFamily="2" charset="-127"/>
              <a:ea typeface="페이북 Bold" panose="00000800000000000000" pitchFamily="2" charset="-127"/>
            </a:endParaRPr>
          </a:p>
        </p:txBody>
      </p:sp>
      <p:sp>
        <p:nvSpPr>
          <p:cNvPr id="28" name="슬라이드 번호 개체 틀 5"/>
          <p:cNvSpPr txBox="1">
            <a:spLocks/>
          </p:cNvSpPr>
          <p:nvPr/>
        </p:nvSpPr>
        <p:spPr>
          <a:xfrm>
            <a:off x="11163993" y="6223346"/>
            <a:ext cx="422564" cy="376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rgbClr val="3464E0"/>
                </a:solidFill>
                <a:latin typeface="페이북 Bold" panose="00000800000000000000" pitchFamily="2" charset="-127"/>
                <a:ea typeface="페이북 Bold" panose="000008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8878EE-BFEF-445C-92D6-E3E33A531B91}" type="slidenum">
              <a:rPr lang="ko-KR" altLang="en-US" sz="1000" smtClean="0"/>
              <a:pPr/>
              <a:t>4</a:t>
            </a:fld>
            <a:endParaRPr lang="ko-KR" altLang="en-US" sz="1000" dirty="0"/>
          </a:p>
        </p:txBody>
      </p:sp>
      <p:sp>
        <p:nvSpPr>
          <p:cNvPr id="73" name="직사각형 72"/>
          <p:cNvSpPr/>
          <p:nvPr/>
        </p:nvSpPr>
        <p:spPr>
          <a:xfrm>
            <a:off x="694821" y="1141960"/>
            <a:ext cx="252000" cy="25200"/>
          </a:xfrm>
          <a:prstGeom prst="rect">
            <a:avLst/>
          </a:prstGeom>
          <a:solidFill>
            <a:srgbClr val="FF7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1030901" y="1301057"/>
            <a:ext cx="979755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2000" smtClean="0">
                <a:solidFill>
                  <a:srgbClr val="666666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AS-IS</a:t>
            </a:r>
            <a:endParaRPr lang="en-US" altLang="ko-KR" sz="2000" dirty="0">
              <a:solidFill>
                <a:srgbClr val="666666"/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82292" y="1301056"/>
            <a:ext cx="1072730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2000" smtClean="0">
                <a:solidFill>
                  <a:srgbClr val="666666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TO-BE</a:t>
            </a:r>
            <a:endParaRPr lang="en-US" altLang="ko-KR" sz="2000" dirty="0">
              <a:solidFill>
                <a:srgbClr val="666666"/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66101" y="1662694"/>
            <a:ext cx="4316782" cy="2995570"/>
          </a:xfrm>
          <a:prstGeom prst="roundRect">
            <a:avLst>
              <a:gd name="adj" fmla="val 2640"/>
            </a:avLst>
          </a:prstGeom>
          <a:solidFill>
            <a:srgbClr val="3464E0"/>
          </a:solidFill>
          <a:ln w="12700">
            <a:solidFill>
              <a:srgbClr val="F3F3F3"/>
            </a:solidFill>
          </a:ln>
          <a:effectLst>
            <a:outerShdw blurRad="444500" dist="38100" dir="5400000" sx="52000" sy="52000" rotWithShape="0">
              <a:srgbClr val="3464E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91285" y="4856672"/>
            <a:ext cx="4291597" cy="1250834"/>
          </a:xfrm>
          <a:prstGeom prst="roundRect">
            <a:avLst>
              <a:gd name="adj" fmla="val 2640"/>
            </a:avLst>
          </a:prstGeom>
          <a:solidFill>
            <a:schemeClr val="bg1"/>
          </a:solidFill>
          <a:ln w="12700">
            <a:solidFill>
              <a:srgbClr val="3464E0"/>
            </a:solidFill>
          </a:ln>
          <a:effectLst>
            <a:outerShdw blurRad="444500" dist="38100" dir="5400000" sx="52000" sy="52000" rotWithShape="0">
              <a:srgbClr val="3464E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967" y="1805644"/>
            <a:ext cx="1272099" cy="899963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6367768" y="4856672"/>
            <a:ext cx="4316782" cy="1250834"/>
          </a:xfrm>
          <a:prstGeom prst="roundRect">
            <a:avLst>
              <a:gd name="adj" fmla="val 2640"/>
            </a:avLst>
          </a:prstGeom>
          <a:solidFill>
            <a:srgbClr val="3464E0"/>
          </a:solidFill>
          <a:ln w="12700">
            <a:solidFill>
              <a:srgbClr val="FFFFFF"/>
            </a:solidFill>
          </a:ln>
          <a:effectLst>
            <a:outerShdw blurRad="444500" dist="38100" dir="5400000" sx="52000" sy="52000" rotWithShape="0">
              <a:srgbClr val="3464E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367768" y="1662693"/>
            <a:ext cx="4291597" cy="2995571"/>
          </a:xfrm>
          <a:prstGeom prst="roundRect">
            <a:avLst>
              <a:gd name="adj" fmla="val 2640"/>
            </a:avLst>
          </a:prstGeom>
          <a:solidFill>
            <a:schemeClr val="bg1"/>
          </a:solidFill>
          <a:ln w="12700">
            <a:solidFill>
              <a:srgbClr val="3464E0"/>
            </a:solidFill>
          </a:ln>
          <a:effectLst>
            <a:outerShdw blurRad="444500" dist="38100" dir="5400000" sx="52000" sy="52000" rotWithShape="0">
              <a:srgbClr val="3464E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610" y="1811380"/>
            <a:ext cx="1447888" cy="8724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190" y="2966355"/>
            <a:ext cx="2138002" cy="1513580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3240238" y="2102729"/>
            <a:ext cx="252471" cy="235307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 rot="8258596">
            <a:off x="3435492" y="2723641"/>
            <a:ext cx="252471" cy="235307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8503" y="2954360"/>
            <a:ext cx="1356317" cy="1515536"/>
          </a:xfrm>
          <a:prstGeom prst="rect">
            <a:avLst/>
          </a:prstGeom>
        </p:spPr>
      </p:pic>
      <p:sp>
        <p:nvSpPr>
          <p:cNvPr id="27" name="오른쪽 화살표 26"/>
          <p:cNvSpPr/>
          <p:nvPr/>
        </p:nvSpPr>
        <p:spPr>
          <a:xfrm>
            <a:off x="3523920" y="3594474"/>
            <a:ext cx="252471" cy="235307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107017" y="4845906"/>
            <a:ext cx="4275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기존에 로컬에서 </a:t>
            </a:r>
            <a:r>
              <a:rPr lang="en-US" altLang="ko-KR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AD</a:t>
            </a: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를 통해 서버를 관리하려면 원격으로 </a:t>
            </a:r>
            <a:endParaRPr lang="en-US" altLang="ko-KR" sz="1200" b="1" smtClean="0"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서버를 연결하고 또 </a:t>
            </a:r>
            <a:r>
              <a:rPr lang="en-US" altLang="ko-KR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AD</a:t>
            </a: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관리자를 실행한 뒤 탐색기 형식의 </a:t>
            </a:r>
            <a:endParaRPr lang="en-US" altLang="ko-KR" sz="1200" b="1" smtClean="0"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UI</a:t>
            </a: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를 거쳐 원하는 객체를 더블 클릭해야지만 정보를 조회하고 </a:t>
            </a:r>
            <a:endParaRPr lang="en-US" altLang="ko-KR" sz="1200" b="1" smtClean="0"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조작할 수 있었음</a:t>
            </a:r>
            <a:r>
              <a:rPr lang="en-US" altLang="ko-KR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>
                <a:latin typeface="페이북 Medium" panose="00000600000000000000" pitchFamily="2" charset="-127"/>
                <a:ea typeface="페이북 Medium" panose="00000600000000000000" pitchFamily="2" charset="-127"/>
              </a:rPr>
              <a:t> </a:t>
            </a:r>
            <a:r>
              <a:rPr lang="en-US" altLang="ko-KR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             -&gt;   </a:t>
            </a:r>
            <a:r>
              <a:rPr lang="ko-KR" altLang="en-US" sz="1200" b="1" smtClean="0">
                <a:solidFill>
                  <a:srgbClr val="FF7800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객체 파악이 어렵고 절차가 복잡함</a:t>
            </a:r>
            <a:r>
              <a:rPr lang="en-US" altLang="ko-KR" sz="1200" b="1" smtClean="0">
                <a:solidFill>
                  <a:srgbClr val="FF7800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.</a:t>
            </a:r>
            <a:endParaRPr lang="ko-KR" altLang="en-US" sz="1200" b="1" dirty="0">
              <a:solidFill>
                <a:srgbClr val="FF7800"/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073" y="2099988"/>
            <a:ext cx="2722357" cy="213258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564661" y="4861819"/>
            <a:ext cx="4275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로컬에서 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IP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와 접속정보만으로 로그온 할 수 있으며 </a:t>
            </a:r>
            <a:endParaRPr lang="en-US" altLang="ko-KR" sz="1200" b="1" smtClean="0">
              <a:solidFill>
                <a:schemeClr val="bg1"/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AD control class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를 이용해 로컬영역의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  </a:t>
            </a:r>
          </a:p>
          <a:p>
            <a:pPr>
              <a:lnSpc>
                <a:spcPct val="120000"/>
              </a:lnSpc>
            </a:pP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단일 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UI 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다이얼로그에서 사용자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,OU,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그룹추가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,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객체정보조회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객체이동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, 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객체 제거가 가능함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또한 트리 형식의 목록 열거를 통해 포함 구조 파악이 용이함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.</a:t>
            </a:r>
            <a:endParaRPr lang="ko-KR" altLang="en-US" sz="1200" b="1" dirty="0">
              <a:solidFill>
                <a:schemeClr val="bg1"/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726" y="2099988"/>
            <a:ext cx="1381830" cy="214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4072768" y="3569514"/>
            <a:ext cx="42819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>
                <a:solidFill>
                  <a:srgbClr val="3464E0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프로젝트 상세 설명</a:t>
            </a:r>
            <a:endParaRPr lang="ko-KR" altLang="en-US" sz="4000" dirty="0">
              <a:solidFill>
                <a:srgbClr val="3464E0"/>
              </a:solidFill>
              <a:latin typeface="페이북 ExtraBold" panose="00000800000000000000" pitchFamily="2" charset="-127"/>
              <a:ea typeface="페이북 ExtraBold" panose="00000800000000000000" pitchFamily="2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912" y="1697485"/>
            <a:ext cx="1684176" cy="1684176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872221" y="2247185"/>
            <a:ext cx="447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solidFill>
                  <a:srgbClr val="3464E0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2</a:t>
            </a:r>
            <a:endParaRPr lang="ko-KR" altLang="en-US" sz="3200" dirty="0">
              <a:solidFill>
                <a:srgbClr val="3464E0"/>
              </a:solidFill>
              <a:latin typeface="페이북 ExtraBold" panose="00000800000000000000" pitchFamily="2" charset="-127"/>
              <a:ea typeface="페이북 ExtraBold" panose="00000800000000000000" pitchFamily="2" charset="-127"/>
            </a:endParaRPr>
          </a:p>
        </p:txBody>
      </p:sp>
      <p:sp>
        <p:nvSpPr>
          <p:cNvPr id="7" name="슬라이드 번호 개체 틀 5"/>
          <p:cNvSpPr txBox="1">
            <a:spLocks/>
          </p:cNvSpPr>
          <p:nvPr/>
        </p:nvSpPr>
        <p:spPr>
          <a:xfrm>
            <a:off x="11163993" y="6223346"/>
            <a:ext cx="422564" cy="376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rgbClr val="3464E0"/>
                </a:solidFill>
                <a:latin typeface="페이북 Bold" panose="00000800000000000000" pitchFamily="2" charset="-127"/>
                <a:ea typeface="페이북 Bold" panose="000008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8878EE-BFEF-445C-92D6-E3E33A531B91}" type="slidenum">
              <a:rPr lang="ko-KR" altLang="en-US" sz="1000" smtClean="0"/>
              <a:pPr/>
              <a:t>5</a:t>
            </a:fld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0292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600607" y="5650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rgbClr val="3464E0"/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로그온 다이얼로그</a:t>
            </a:r>
            <a:endParaRPr lang="ko-KR" altLang="en-US" sz="2400" dirty="0">
              <a:solidFill>
                <a:srgbClr val="3464E0"/>
              </a:solidFill>
              <a:latin typeface="페이북 Bold" panose="00000800000000000000" pitchFamily="2" charset="-127"/>
              <a:ea typeface="페이북 Bold" panose="00000800000000000000" pitchFamily="2" charset="-127"/>
            </a:endParaRPr>
          </a:p>
        </p:txBody>
      </p:sp>
      <p:sp>
        <p:nvSpPr>
          <p:cNvPr id="28" name="슬라이드 번호 개체 틀 5"/>
          <p:cNvSpPr txBox="1">
            <a:spLocks/>
          </p:cNvSpPr>
          <p:nvPr/>
        </p:nvSpPr>
        <p:spPr>
          <a:xfrm>
            <a:off x="11163993" y="6223346"/>
            <a:ext cx="422564" cy="376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rgbClr val="3464E0"/>
                </a:solidFill>
                <a:latin typeface="페이북 Bold" panose="00000800000000000000" pitchFamily="2" charset="-127"/>
                <a:ea typeface="페이북 Bold" panose="000008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8878EE-BFEF-445C-92D6-E3E33A531B91}" type="slidenum">
              <a:rPr lang="ko-KR" altLang="en-US" sz="1000" smtClean="0"/>
              <a:pPr/>
              <a:t>6</a:t>
            </a:fld>
            <a:endParaRPr lang="ko-KR" altLang="en-US" sz="1000" dirty="0"/>
          </a:p>
        </p:txBody>
      </p:sp>
      <p:sp>
        <p:nvSpPr>
          <p:cNvPr id="73" name="직사각형 72"/>
          <p:cNvSpPr/>
          <p:nvPr/>
        </p:nvSpPr>
        <p:spPr>
          <a:xfrm>
            <a:off x="694821" y="1141960"/>
            <a:ext cx="252000" cy="25200"/>
          </a:xfrm>
          <a:prstGeom prst="rect">
            <a:avLst/>
          </a:prstGeom>
          <a:solidFill>
            <a:srgbClr val="FF7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564661" y="4861819"/>
            <a:ext cx="4275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로컬에서 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IP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와 접속정보만으로 로그온 할 수 있으며 </a:t>
            </a:r>
            <a:endParaRPr lang="en-US" altLang="ko-KR" sz="1200" b="1" smtClean="0">
              <a:solidFill>
                <a:schemeClr val="bg1"/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AD control class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를 이용해 로컬영역의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  </a:t>
            </a:r>
          </a:p>
          <a:p>
            <a:pPr>
              <a:lnSpc>
                <a:spcPct val="120000"/>
              </a:lnSpc>
            </a:pP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단일 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UI 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다이얼로그에서 사용자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,OU,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그룹추가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,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객체정보조회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객체이동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, 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객체 제거가 가능함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또한 트리 형식의 목록 열거를 통해 포함 구조 파악이 용이함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.</a:t>
            </a:r>
            <a:endParaRPr lang="ko-KR" altLang="en-US" sz="1200" b="1" dirty="0">
              <a:solidFill>
                <a:schemeClr val="bg1"/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85" y="1298593"/>
            <a:ext cx="2099356" cy="3264676"/>
          </a:xfrm>
          <a:prstGeom prst="rect">
            <a:avLst/>
          </a:prstGeom>
          <a:ln>
            <a:solidFill>
              <a:srgbClr val="3464E0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641" y="1298593"/>
            <a:ext cx="2084779" cy="3264676"/>
          </a:xfrm>
          <a:prstGeom prst="rect">
            <a:avLst/>
          </a:prstGeom>
          <a:ln>
            <a:solidFill>
              <a:srgbClr val="3464E0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641" y="1298593"/>
            <a:ext cx="1138458" cy="1772536"/>
          </a:xfrm>
          <a:prstGeom prst="rect">
            <a:avLst/>
          </a:prstGeom>
          <a:ln>
            <a:solidFill>
              <a:srgbClr val="3464E0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417" y="1491163"/>
            <a:ext cx="2934109" cy="1409897"/>
          </a:xfrm>
          <a:prstGeom prst="rect">
            <a:avLst/>
          </a:prstGeom>
          <a:ln>
            <a:solidFill>
              <a:srgbClr val="3464E0"/>
            </a:solidFill>
          </a:ln>
        </p:spPr>
      </p:pic>
      <p:sp>
        <p:nvSpPr>
          <p:cNvPr id="31" name="모서리가 둥근 직사각형 30"/>
          <p:cNvSpPr/>
          <p:nvPr/>
        </p:nvSpPr>
        <p:spPr>
          <a:xfrm>
            <a:off x="1091285" y="4856672"/>
            <a:ext cx="4184135" cy="1189563"/>
          </a:xfrm>
          <a:prstGeom prst="roundRect">
            <a:avLst>
              <a:gd name="adj" fmla="val 2640"/>
            </a:avLst>
          </a:prstGeom>
          <a:solidFill>
            <a:schemeClr val="bg1"/>
          </a:solidFill>
          <a:ln w="12700">
            <a:solidFill>
              <a:srgbClr val="3464E0"/>
            </a:solidFill>
          </a:ln>
          <a:effectLst>
            <a:outerShdw blurRad="444500" dist="38100" dir="5400000" sx="52000" sy="52000" rotWithShape="0">
              <a:srgbClr val="3464E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107017" y="4845906"/>
            <a:ext cx="4275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Edit control</a:t>
            </a: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로 계정정보를 입력받아서 </a:t>
            </a:r>
            <a:r>
              <a:rPr lang="en-US" altLang="ko-KR" sz="1200" b="1" smtClean="0">
                <a:solidFill>
                  <a:srgbClr val="FF7800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ADSI</a:t>
            </a:r>
            <a:r>
              <a:rPr lang="ko-KR" altLang="en-US" sz="1200" b="1" smtClean="0">
                <a:solidFill>
                  <a:srgbClr val="FF7800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라이브러리</a:t>
            </a: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를 </a:t>
            </a:r>
            <a:endParaRPr lang="en-US" altLang="ko-KR" sz="1200" b="1" smtClean="0"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이용해 </a:t>
            </a:r>
            <a:r>
              <a:rPr lang="en-US" altLang="ko-KR" sz="1200" b="1">
                <a:latin typeface="페이북 Medium" panose="00000600000000000000" pitchFamily="2" charset="-127"/>
                <a:ea typeface="페이북 Medium" panose="00000600000000000000" pitchFamily="2" charset="-127"/>
              </a:rPr>
              <a:t> </a:t>
            </a:r>
            <a:r>
              <a:rPr lang="en-US" altLang="ko-KR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AD</a:t>
            </a: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객체를 생성한다</a:t>
            </a:r>
            <a:r>
              <a:rPr lang="en-US" altLang="ko-KR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. </a:t>
            </a: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리턴데이터인 </a:t>
            </a:r>
            <a:r>
              <a:rPr lang="en-US" altLang="ko-KR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HRESULT</a:t>
            </a: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값이</a:t>
            </a:r>
            <a:endParaRPr lang="en-US" altLang="ko-KR" sz="1200" b="1" smtClean="0"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S_OK</a:t>
            </a: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이면 </a:t>
            </a:r>
            <a:r>
              <a:rPr lang="en-US" altLang="ko-KR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main</a:t>
            </a: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다이얼로그를 띄운다</a:t>
            </a:r>
            <a:r>
              <a:rPr lang="en-US" altLang="ko-KR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추가적인 스레드를 실행하고 로딩창을 띄운다</a:t>
            </a:r>
            <a:r>
              <a:rPr lang="en-US" altLang="ko-KR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(AD</a:t>
            </a: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객체를 생성하는 동안 </a:t>
            </a:r>
            <a:r>
              <a:rPr lang="ko-KR" altLang="en-US" sz="1200" b="1" smtClean="0">
                <a:solidFill>
                  <a:srgbClr val="FF7800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단일 스레드에서는 로딩창이 정지됨</a:t>
            </a:r>
            <a:r>
              <a:rPr lang="en-US" altLang="ko-KR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.)</a:t>
            </a:r>
            <a:endParaRPr lang="ko-KR" altLang="en-US" sz="1200" b="1" dirty="0"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9391" y="2976864"/>
            <a:ext cx="1138721" cy="1768651"/>
          </a:xfrm>
          <a:prstGeom prst="rect">
            <a:avLst/>
          </a:prstGeom>
          <a:ln>
            <a:solidFill>
              <a:srgbClr val="3464E0"/>
            </a:solidFill>
          </a:ln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7"/>
          <a:srcRect t="2733"/>
          <a:stretch/>
        </p:blipFill>
        <p:spPr>
          <a:xfrm>
            <a:off x="7906417" y="3173370"/>
            <a:ext cx="2152950" cy="1389899"/>
          </a:xfrm>
          <a:prstGeom prst="rect">
            <a:avLst/>
          </a:prstGeom>
          <a:ln>
            <a:solidFill>
              <a:srgbClr val="3464E0"/>
            </a:solidFill>
          </a:ln>
        </p:spPr>
      </p:pic>
      <p:sp>
        <p:nvSpPr>
          <p:cNvPr id="33" name="모서리가 둥근 직사각형 32"/>
          <p:cNvSpPr/>
          <p:nvPr/>
        </p:nvSpPr>
        <p:spPr>
          <a:xfrm>
            <a:off x="6399404" y="4845172"/>
            <a:ext cx="4316782" cy="1250834"/>
          </a:xfrm>
          <a:prstGeom prst="roundRect">
            <a:avLst>
              <a:gd name="adj" fmla="val 2640"/>
            </a:avLst>
          </a:prstGeom>
          <a:solidFill>
            <a:srgbClr val="3464E0"/>
          </a:solidFill>
          <a:ln w="12700">
            <a:solidFill>
              <a:srgbClr val="FFFFFF"/>
            </a:solidFill>
          </a:ln>
          <a:effectLst>
            <a:outerShdw blurRad="444500" dist="38100" dir="5400000" sx="52000" sy="52000" rotWithShape="0">
              <a:srgbClr val="3464E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596297" y="4962463"/>
            <a:ext cx="427586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smtClean="0">
                <a:solidFill>
                  <a:srgbClr val="FF7800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FormatMessage </a:t>
            </a:r>
            <a:r>
              <a:rPr lang="ko-KR" altLang="en-US" sz="1200" b="1" smtClean="0">
                <a:solidFill>
                  <a:srgbClr val="FF7800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함수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를 정의해서 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S_OK,S_false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와 같은</a:t>
            </a:r>
            <a:endParaRPr lang="en-US" altLang="ko-KR" sz="1200" b="1" smtClean="0">
              <a:solidFill>
                <a:schemeClr val="bg1"/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Enum 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값으로 오는 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HRESULT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를 텍스트로 변환해준다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IP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가 틀리면 서버를 사용할 수 없다는 에러를</a:t>
            </a:r>
            <a:endParaRPr lang="en-US" altLang="ko-KR" sz="1200" b="1" smtClean="0">
              <a:solidFill>
                <a:schemeClr val="bg1"/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ID/PWD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가 틀리면 올바르지 않다는 에러를 띄운다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.</a:t>
            </a:r>
            <a:endParaRPr lang="ko-KR" altLang="en-US" sz="1200" b="1" dirty="0">
              <a:solidFill>
                <a:schemeClr val="bg1"/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 rot="13500000">
            <a:off x="7567293" y="2084242"/>
            <a:ext cx="229922" cy="223737"/>
            <a:chOff x="-314721" y="2083593"/>
            <a:chExt cx="124165" cy="122033"/>
          </a:xfrm>
          <a:solidFill>
            <a:srgbClr val="3464E0"/>
          </a:solidFill>
          <a:effectLst/>
        </p:grpSpPr>
        <p:sp>
          <p:nvSpPr>
            <p:cNvPr id="36" name="모서리가 둥근 직사각형 35"/>
            <p:cNvSpPr/>
            <p:nvPr/>
          </p:nvSpPr>
          <p:spPr>
            <a:xfrm>
              <a:off x="-314721" y="2083593"/>
              <a:ext cx="25200" cy="121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 rot="5400000">
              <a:off x="-264116" y="2132066"/>
              <a:ext cx="25200" cy="121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 rot="13500000">
            <a:off x="7564353" y="3685890"/>
            <a:ext cx="229922" cy="223737"/>
            <a:chOff x="-314721" y="2083593"/>
            <a:chExt cx="124165" cy="122033"/>
          </a:xfrm>
          <a:solidFill>
            <a:srgbClr val="3464E0"/>
          </a:solidFill>
          <a:effectLst/>
        </p:grpSpPr>
        <p:sp>
          <p:nvSpPr>
            <p:cNvPr id="39" name="모서리가 둥근 직사각형 38"/>
            <p:cNvSpPr/>
            <p:nvPr/>
          </p:nvSpPr>
          <p:spPr>
            <a:xfrm>
              <a:off x="-314721" y="2083593"/>
              <a:ext cx="25200" cy="121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 rot="5400000">
              <a:off x="-264116" y="2132066"/>
              <a:ext cx="25200" cy="121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197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600607" y="565057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rgbClr val="3464E0"/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메인</a:t>
            </a:r>
            <a:r>
              <a:rPr lang="en-US" altLang="ko-KR" sz="2400" smtClean="0">
                <a:solidFill>
                  <a:srgbClr val="3464E0"/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 </a:t>
            </a:r>
            <a:r>
              <a:rPr lang="ko-KR" altLang="en-US" sz="2400" smtClean="0">
                <a:solidFill>
                  <a:srgbClr val="3464E0"/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다이얼로그</a:t>
            </a:r>
            <a:endParaRPr lang="ko-KR" altLang="en-US" sz="2400" dirty="0">
              <a:solidFill>
                <a:srgbClr val="3464E0"/>
              </a:solidFill>
              <a:latin typeface="페이북 Bold" panose="00000800000000000000" pitchFamily="2" charset="-127"/>
              <a:ea typeface="페이북 Bold" panose="00000800000000000000" pitchFamily="2" charset="-127"/>
            </a:endParaRPr>
          </a:p>
        </p:txBody>
      </p:sp>
      <p:sp>
        <p:nvSpPr>
          <p:cNvPr id="28" name="슬라이드 번호 개체 틀 5"/>
          <p:cNvSpPr txBox="1">
            <a:spLocks/>
          </p:cNvSpPr>
          <p:nvPr/>
        </p:nvSpPr>
        <p:spPr>
          <a:xfrm>
            <a:off x="11163993" y="6223346"/>
            <a:ext cx="422564" cy="376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rgbClr val="3464E0"/>
                </a:solidFill>
                <a:latin typeface="페이북 Bold" panose="00000800000000000000" pitchFamily="2" charset="-127"/>
                <a:ea typeface="페이북 Bold" panose="000008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8878EE-BFEF-445C-92D6-E3E33A531B91}" type="slidenum">
              <a:rPr lang="ko-KR" altLang="en-US" sz="1000" smtClean="0"/>
              <a:pPr/>
              <a:t>7</a:t>
            </a:fld>
            <a:endParaRPr lang="ko-KR" altLang="en-US" sz="1000" dirty="0"/>
          </a:p>
        </p:txBody>
      </p:sp>
      <p:sp>
        <p:nvSpPr>
          <p:cNvPr id="73" name="직사각형 72"/>
          <p:cNvSpPr/>
          <p:nvPr/>
        </p:nvSpPr>
        <p:spPr>
          <a:xfrm>
            <a:off x="694821" y="1141960"/>
            <a:ext cx="252000" cy="25200"/>
          </a:xfrm>
          <a:prstGeom prst="rect">
            <a:avLst/>
          </a:prstGeom>
          <a:solidFill>
            <a:srgbClr val="FF7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564661" y="4861819"/>
            <a:ext cx="4275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로컬에서 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IP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와 접속정보만으로 로그온 할 수 있으며 </a:t>
            </a:r>
            <a:endParaRPr lang="en-US" altLang="ko-KR" sz="1200" b="1" smtClean="0">
              <a:solidFill>
                <a:schemeClr val="bg1"/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AD control class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를 이용해 로컬영역의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  </a:t>
            </a:r>
          </a:p>
          <a:p>
            <a:pPr>
              <a:lnSpc>
                <a:spcPct val="120000"/>
              </a:lnSpc>
            </a:pP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단일 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UI 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다이얼로그에서 사용자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,OU,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그룹추가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,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객체정보조회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객체이동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, 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객체 제거가 가능함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또한 트리 형식의 목록 열거를 통해 포함 구조 파악이 용이함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.</a:t>
            </a:r>
            <a:endParaRPr lang="ko-KR" altLang="en-US" sz="1200" b="1" dirty="0">
              <a:solidFill>
                <a:schemeClr val="bg1"/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91285" y="4856672"/>
            <a:ext cx="4184135" cy="1189563"/>
          </a:xfrm>
          <a:prstGeom prst="roundRect">
            <a:avLst>
              <a:gd name="adj" fmla="val 2640"/>
            </a:avLst>
          </a:prstGeom>
          <a:solidFill>
            <a:schemeClr val="bg1"/>
          </a:solidFill>
          <a:ln w="12700">
            <a:solidFill>
              <a:srgbClr val="3464E0"/>
            </a:solidFill>
          </a:ln>
          <a:effectLst>
            <a:outerShdw blurRad="444500" dist="38100" dir="5400000" sx="52000" sy="52000" rotWithShape="0">
              <a:srgbClr val="3464E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107017" y="4923540"/>
            <a:ext cx="427586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smtClean="0">
                <a:solidFill>
                  <a:srgbClr val="FF7800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트리컨트롤</a:t>
            </a: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을 이용해 객체들의 포함 상황을 표현하였고</a:t>
            </a:r>
            <a:r>
              <a:rPr lang="en-US" altLang="ko-KR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객체의 종류를 아이콘에 바인딩해서 </a:t>
            </a:r>
            <a:r>
              <a:rPr lang="ko-KR" altLang="en-US" sz="1200" b="1" smtClean="0">
                <a:solidFill>
                  <a:srgbClr val="FF7800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종류에 맞는 아이콘</a:t>
            </a: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으로 </a:t>
            </a:r>
            <a:endParaRPr lang="en-US" altLang="ko-KR" sz="1200" b="1" smtClean="0"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표시했으며 </a:t>
            </a:r>
            <a:r>
              <a:rPr lang="en-US" altLang="ko-KR" sz="1200" b="1" smtClean="0">
                <a:solidFill>
                  <a:srgbClr val="FF7800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Accelerator</a:t>
            </a:r>
            <a:r>
              <a:rPr lang="en-US" altLang="ko-KR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 </a:t>
            </a: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리소스를 이용해 </a:t>
            </a:r>
            <a:r>
              <a:rPr lang="en-US" altLang="ko-KR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F5</a:t>
            </a: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단축키로 </a:t>
            </a:r>
            <a:endParaRPr lang="en-US" altLang="ko-KR" sz="1200" b="1" smtClean="0"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동작하는</a:t>
            </a: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 새로고침을 구현함</a:t>
            </a:r>
            <a:r>
              <a:rPr lang="en-US" altLang="ko-KR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.</a:t>
            </a:r>
            <a:endParaRPr lang="ko-KR" altLang="en-US" sz="1200" b="1" dirty="0"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399404" y="4845172"/>
            <a:ext cx="4316782" cy="1250834"/>
          </a:xfrm>
          <a:prstGeom prst="roundRect">
            <a:avLst>
              <a:gd name="adj" fmla="val 2640"/>
            </a:avLst>
          </a:prstGeom>
          <a:solidFill>
            <a:srgbClr val="3464E0"/>
          </a:solidFill>
          <a:ln w="12700">
            <a:solidFill>
              <a:srgbClr val="FFFFFF"/>
            </a:solidFill>
          </a:ln>
          <a:effectLst>
            <a:outerShdw blurRad="444500" dist="38100" dir="5400000" sx="52000" sy="52000" rotWithShape="0">
              <a:srgbClr val="3464E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596297" y="4962463"/>
            <a:ext cx="427586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ADSI 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인터페이스의 </a:t>
            </a:r>
            <a:r>
              <a:rPr lang="en-US" altLang="ko-KR" sz="1200" b="1" smtClean="0">
                <a:solidFill>
                  <a:srgbClr val="FF7800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ExecuteSearch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라는 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함수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를 이용해서</a:t>
            </a:r>
            <a:endParaRPr lang="en-US" altLang="ko-KR" sz="1200" b="1" smtClean="0">
              <a:solidFill>
                <a:schemeClr val="bg1"/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b="1" smtClean="0">
                <a:solidFill>
                  <a:srgbClr val="FF7800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GetAttribute 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함수를 구현함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. 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이를 통해 받아온 정보를 </a:t>
            </a:r>
            <a:endParaRPr lang="en-US" altLang="ko-KR" sz="1200" b="1" smtClean="0">
              <a:solidFill>
                <a:schemeClr val="bg1"/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객체를 선택할 때 오른쪽에 나타나게함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. 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기존의 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AD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컨트롤들 </a:t>
            </a:r>
            <a:endParaRPr lang="en-US" altLang="ko-KR" sz="1200" b="1" smtClean="0">
              <a:solidFill>
                <a:schemeClr val="bg1"/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보다 </a:t>
            </a:r>
            <a:r>
              <a:rPr lang="ko-KR" altLang="en-US" sz="1200" b="1" smtClean="0">
                <a:solidFill>
                  <a:srgbClr val="FF7800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조회가 용이해짐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. 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함수에 항목을 추가해서 </a:t>
            </a:r>
            <a:r>
              <a:rPr lang="ko-KR" altLang="en-US" sz="1200" b="1" smtClean="0">
                <a:solidFill>
                  <a:srgbClr val="FF7800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확장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 가능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.</a:t>
            </a:r>
            <a:endParaRPr lang="ko-KR" altLang="en-US" sz="1200" b="1" dirty="0">
              <a:solidFill>
                <a:schemeClr val="bg1"/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71" y="1298593"/>
            <a:ext cx="4219649" cy="3300321"/>
          </a:xfrm>
          <a:prstGeom prst="rect">
            <a:avLst/>
          </a:prstGeom>
          <a:ln>
            <a:solidFill>
              <a:srgbClr val="3464E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404" y="1252236"/>
            <a:ext cx="4272213" cy="3346678"/>
          </a:xfrm>
          <a:prstGeom prst="rect">
            <a:avLst/>
          </a:prstGeom>
          <a:ln>
            <a:solidFill>
              <a:srgbClr val="3464E0"/>
            </a:solidFill>
          </a:ln>
        </p:spPr>
      </p:pic>
    </p:spTree>
    <p:extLst>
      <p:ext uri="{BB962C8B-B14F-4D97-AF65-F5344CB8AC3E}">
        <p14:creationId xmlns:p14="http://schemas.microsoft.com/office/powerpoint/2010/main" val="35331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600607" y="565057"/>
            <a:ext cx="1702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rgbClr val="3464E0"/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사용자 추가</a:t>
            </a:r>
            <a:endParaRPr lang="ko-KR" altLang="en-US" sz="2400" dirty="0">
              <a:solidFill>
                <a:srgbClr val="3464E0"/>
              </a:solidFill>
              <a:latin typeface="페이북 Bold" panose="00000800000000000000" pitchFamily="2" charset="-127"/>
              <a:ea typeface="페이북 Bold" panose="00000800000000000000" pitchFamily="2" charset="-127"/>
            </a:endParaRPr>
          </a:p>
        </p:txBody>
      </p:sp>
      <p:sp>
        <p:nvSpPr>
          <p:cNvPr id="28" name="슬라이드 번호 개체 틀 5"/>
          <p:cNvSpPr txBox="1">
            <a:spLocks/>
          </p:cNvSpPr>
          <p:nvPr/>
        </p:nvSpPr>
        <p:spPr>
          <a:xfrm>
            <a:off x="11163993" y="6223346"/>
            <a:ext cx="422564" cy="376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rgbClr val="3464E0"/>
                </a:solidFill>
                <a:latin typeface="페이북 Bold" panose="00000800000000000000" pitchFamily="2" charset="-127"/>
                <a:ea typeface="페이북 Bold" panose="000008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8878EE-BFEF-445C-92D6-E3E33A531B91}" type="slidenum">
              <a:rPr lang="ko-KR" altLang="en-US" sz="1000" smtClean="0"/>
              <a:pPr/>
              <a:t>8</a:t>
            </a:fld>
            <a:endParaRPr lang="ko-KR" altLang="en-US" sz="1000" dirty="0"/>
          </a:p>
        </p:txBody>
      </p:sp>
      <p:sp>
        <p:nvSpPr>
          <p:cNvPr id="73" name="직사각형 72"/>
          <p:cNvSpPr/>
          <p:nvPr/>
        </p:nvSpPr>
        <p:spPr>
          <a:xfrm>
            <a:off x="694821" y="1141960"/>
            <a:ext cx="252000" cy="25200"/>
          </a:xfrm>
          <a:prstGeom prst="rect">
            <a:avLst/>
          </a:prstGeom>
          <a:solidFill>
            <a:srgbClr val="FF7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564661" y="4861819"/>
            <a:ext cx="4275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로컬에서 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IP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와 접속정보만으로 로그온 할 수 있으며 </a:t>
            </a:r>
            <a:endParaRPr lang="en-US" altLang="ko-KR" sz="1200" b="1" smtClean="0">
              <a:solidFill>
                <a:schemeClr val="bg1"/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AD control class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를 이용해 로컬영역의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  </a:t>
            </a:r>
          </a:p>
          <a:p>
            <a:pPr>
              <a:lnSpc>
                <a:spcPct val="120000"/>
              </a:lnSpc>
            </a:pP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단일 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UI 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다이얼로그에서 사용자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,OU,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그룹추가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,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객체정보조회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객체이동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, 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객체 제거가 가능함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또한 트리 형식의 목록 열거를 통해 포함 구조 파악이 용이함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.</a:t>
            </a:r>
            <a:endParaRPr lang="ko-KR" altLang="en-US" sz="1200" b="1" dirty="0">
              <a:solidFill>
                <a:schemeClr val="bg1"/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91285" y="4856672"/>
            <a:ext cx="4184135" cy="1189563"/>
          </a:xfrm>
          <a:prstGeom prst="roundRect">
            <a:avLst>
              <a:gd name="adj" fmla="val 2640"/>
            </a:avLst>
          </a:prstGeom>
          <a:solidFill>
            <a:schemeClr val="bg1"/>
          </a:solidFill>
          <a:ln w="12700">
            <a:solidFill>
              <a:srgbClr val="3464E0"/>
            </a:solidFill>
          </a:ln>
          <a:effectLst>
            <a:outerShdw blurRad="444500" dist="38100" dir="5400000" sx="52000" sy="52000" rotWithShape="0">
              <a:srgbClr val="3464E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05423" y="4940792"/>
            <a:ext cx="427586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ADSI </a:t>
            </a: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객체에 사용자 정보를 입력한 뒤 </a:t>
            </a:r>
            <a:r>
              <a:rPr lang="ko-KR" altLang="en-US" sz="1200" b="1" smtClean="0">
                <a:solidFill>
                  <a:srgbClr val="FF7800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쿼리</a:t>
            </a: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를 날려 </a:t>
            </a:r>
            <a:endParaRPr lang="en-US" altLang="ko-KR" sz="1200" b="1" smtClean="0"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b="1" smtClean="0">
                <a:solidFill>
                  <a:srgbClr val="FF7800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AD</a:t>
            </a:r>
            <a:r>
              <a:rPr lang="ko-KR" altLang="en-US" sz="1200" b="1" smtClean="0">
                <a:solidFill>
                  <a:srgbClr val="FF7800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서버 </a:t>
            </a:r>
            <a:r>
              <a:rPr lang="en-US" altLang="ko-KR" sz="1200" b="1" smtClean="0">
                <a:solidFill>
                  <a:srgbClr val="FF7800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DB</a:t>
            </a: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에 입력한다</a:t>
            </a:r>
            <a:r>
              <a:rPr lang="en-US" altLang="ko-KR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. </a:t>
            </a: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그 후 </a:t>
            </a:r>
            <a:r>
              <a:rPr lang="ko-KR" altLang="en-US" sz="1200" b="1" smtClean="0">
                <a:solidFill>
                  <a:srgbClr val="FF7800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트리 삽입</a:t>
            </a: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을 통해 메인 </a:t>
            </a:r>
            <a:endParaRPr lang="en-US" altLang="ko-KR" sz="1200" b="1" smtClean="0"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b="1" smtClean="0">
                <a:solidFill>
                  <a:srgbClr val="FF7800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다이얼로그에 가시화함</a:t>
            </a:r>
            <a:r>
              <a:rPr lang="en-US" altLang="ko-KR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. </a:t>
            </a: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쿼리를 통해 사용자 계정에 대한</a:t>
            </a:r>
            <a:endParaRPr lang="en-US" altLang="ko-KR" sz="1200" b="1" smtClean="0"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b="1" smtClean="0">
                <a:solidFill>
                  <a:srgbClr val="FF7800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옵션</a:t>
            </a: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을 부여할 수도 있다</a:t>
            </a:r>
            <a:r>
              <a:rPr lang="en-US" altLang="ko-KR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.(ex. “pwdLastSet”)</a:t>
            </a:r>
            <a:endParaRPr lang="ko-KR" altLang="en-US" sz="1200" b="1" dirty="0"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399404" y="4845172"/>
            <a:ext cx="4316782" cy="1250834"/>
          </a:xfrm>
          <a:prstGeom prst="roundRect">
            <a:avLst>
              <a:gd name="adj" fmla="val 2640"/>
            </a:avLst>
          </a:prstGeom>
          <a:solidFill>
            <a:srgbClr val="3464E0"/>
          </a:solidFill>
          <a:ln w="12700">
            <a:solidFill>
              <a:srgbClr val="FFFFFF"/>
            </a:solidFill>
          </a:ln>
          <a:effectLst>
            <a:outerShdw blurRad="444500" dist="38100" dir="5400000" sx="52000" sy="52000" rotWithShape="0">
              <a:srgbClr val="3464E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605578" y="5083418"/>
            <a:ext cx="427586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디렉터리의 속성이 없는 객체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(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사용자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,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그룹 등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)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에 사용자를</a:t>
            </a:r>
            <a:endParaRPr lang="en-US" altLang="ko-KR" sz="1200" b="1" smtClean="0">
              <a:solidFill>
                <a:schemeClr val="bg1"/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추가하려고 시도하면 포맷된 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HRESULT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를 통해 </a:t>
            </a:r>
            <a:endParaRPr lang="en-US" altLang="ko-KR" sz="1200" b="1" smtClean="0">
              <a:solidFill>
                <a:schemeClr val="bg1"/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b="1" smtClean="0">
                <a:solidFill>
                  <a:srgbClr val="FF7800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“</a:t>
            </a:r>
            <a:r>
              <a:rPr lang="ko-KR" altLang="en-US" sz="1200" b="1" smtClean="0">
                <a:solidFill>
                  <a:srgbClr val="FF7800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디렉터리 속성이 캐시에 없습니다</a:t>
            </a:r>
            <a:r>
              <a:rPr lang="en-US" altLang="ko-KR" sz="1200" b="1" smtClean="0">
                <a:solidFill>
                  <a:srgbClr val="FF7800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.” 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라는 에러메시지 출력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.</a:t>
            </a:r>
            <a:endParaRPr lang="ko-KR" altLang="en-US" sz="1200" b="1" dirty="0">
              <a:solidFill>
                <a:schemeClr val="bg1"/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45" y="1298473"/>
            <a:ext cx="4228275" cy="3300441"/>
          </a:xfrm>
          <a:prstGeom prst="rect">
            <a:avLst/>
          </a:prstGeom>
          <a:ln>
            <a:solidFill>
              <a:srgbClr val="3464E0"/>
            </a:solidFill>
          </a:ln>
        </p:spPr>
      </p:pic>
      <p:sp>
        <p:nvSpPr>
          <p:cNvPr id="5" name="액자 4"/>
          <p:cNvSpPr/>
          <p:nvPr/>
        </p:nvSpPr>
        <p:spPr>
          <a:xfrm>
            <a:off x="1725283" y="4313208"/>
            <a:ext cx="578034" cy="207034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1291086" y="3352799"/>
            <a:ext cx="943155" cy="175404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404" y="1272201"/>
            <a:ext cx="4248573" cy="3326713"/>
          </a:xfrm>
          <a:prstGeom prst="rect">
            <a:avLst/>
          </a:prstGeom>
          <a:ln>
            <a:solidFill>
              <a:srgbClr val="3464E0"/>
            </a:solidFill>
          </a:ln>
        </p:spPr>
      </p:pic>
    </p:spTree>
    <p:extLst>
      <p:ext uri="{BB962C8B-B14F-4D97-AF65-F5344CB8AC3E}">
        <p14:creationId xmlns:p14="http://schemas.microsoft.com/office/powerpoint/2010/main" val="419819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600607" y="565057"/>
            <a:ext cx="4373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solidFill>
                  <a:srgbClr val="3464E0"/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OU(Organization-Unit)</a:t>
            </a:r>
            <a:r>
              <a:rPr lang="ko-KR" altLang="en-US" sz="2400" smtClean="0">
                <a:solidFill>
                  <a:srgbClr val="3464E0"/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 추가</a:t>
            </a:r>
            <a:endParaRPr lang="ko-KR" altLang="en-US" sz="2400" dirty="0">
              <a:solidFill>
                <a:srgbClr val="3464E0"/>
              </a:solidFill>
              <a:latin typeface="페이북 Bold" panose="00000800000000000000" pitchFamily="2" charset="-127"/>
              <a:ea typeface="페이북 Bold" panose="00000800000000000000" pitchFamily="2" charset="-127"/>
            </a:endParaRPr>
          </a:p>
        </p:txBody>
      </p:sp>
      <p:sp>
        <p:nvSpPr>
          <p:cNvPr id="28" name="슬라이드 번호 개체 틀 5"/>
          <p:cNvSpPr txBox="1">
            <a:spLocks/>
          </p:cNvSpPr>
          <p:nvPr/>
        </p:nvSpPr>
        <p:spPr>
          <a:xfrm>
            <a:off x="11163993" y="6223346"/>
            <a:ext cx="422564" cy="376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rgbClr val="3464E0"/>
                </a:solidFill>
                <a:latin typeface="페이북 Bold" panose="00000800000000000000" pitchFamily="2" charset="-127"/>
                <a:ea typeface="페이북 Bold" panose="000008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8878EE-BFEF-445C-92D6-E3E33A531B91}" type="slidenum">
              <a:rPr lang="ko-KR" altLang="en-US" sz="1000" smtClean="0"/>
              <a:pPr/>
              <a:t>9</a:t>
            </a:fld>
            <a:endParaRPr lang="ko-KR" altLang="en-US" sz="1000" dirty="0"/>
          </a:p>
        </p:txBody>
      </p:sp>
      <p:sp>
        <p:nvSpPr>
          <p:cNvPr id="73" name="직사각형 72"/>
          <p:cNvSpPr/>
          <p:nvPr/>
        </p:nvSpPr>
        <p:spPr>
          <a:xfrm>
            <a:off x="694821" y="1141960"/>
            <a:ext cx="252000" cy="25200"/>
          </a:xfrm>
          <a:prstGeom prst="rect">
            <a:avLst/>
          </a:prstGeom>
          <a:solidFill>
            <a:srgbClr val="FF7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564661" y="4861819"/>
            <a:ext cx="4275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로컬에서 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IP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와 접속정보만으로 로그온 할 수 있으며 </a:t>
            </a:r>
            <a:endParaRPr lang="en-US" altLang="ko-KR" sz="1200" b="1" smtClean="0">
              <a:solidFill>
                <a:schemeClr val="bg1"/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AD control class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를 이용해 로컬영역의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  </a:t>
            </a:r>
          </a:p>
          <a:p>
            <a:pPr>
              <a:lnSpc>
                <a:spcPct val="120000"/>
              </a:lnSpc>
            </a:pP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단일 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UI 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다이얼로그에서 사용자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,OU,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그룹추가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,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객체정보조회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객체이동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, 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객체 제거가 가능함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또한 트리 형식의 목록 열거를 통해 포함 구조 파악이 용이함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.</a:t>
            </a:r>
            <a:endParaRPr lang="ko-KR" altLang="en-US" sz="1200" b="1" dirty="0">
              <a:solidFill>
                <a:schemeClr val="bg1"/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91285" y="4856672"/>
            <a:ext cx="4184135" cy="1189563"/>
          </a:xfrm>
          <a:prstGeom prst="roundRect">
            <a:avLst>
              <a:gd name="adj" fmla="val 2640"/>
            </a:avLst>
          </a:prstGeom>
          <a:solidFill>
            <a:schemeClr val="bg1"/>
          </a:solidFill>
          <a:ln w="12700">
            <a:solidFill>
              <a:srgbClr val="3464E0"/>
            </a:solidFill>
          </a:ln>
          <a:effectLst>
            <a:outerShdw blurRad="444500" dist="38100" dir="5400000" sx="52000" sy="52000" rotWithShape="0">
              <a:srgbClr val="3464E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219160" y="5092024"/>
            <a:ext cx="427586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ADSI </a:t>
            </a: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객체에 </a:t>
            </a:r>
            <a:r>
              <a:rPr lang="en-US" altLang="ko-KR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OU</a:t>
            </a: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이름을 입력하고 </a:t>
            </a:r>
            <a:r>
              <a:rPr lang="en-US" altLang="ko-KR" sz="1200" b="1" smtClean="0">
                <a:solidFill>
                  <a:srgbClr val="FF7800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COM</a:t>
            </a:r>
            <a:r>
              <a:rPr lang="ko-KR" altLang="en-US" sz="1200" b="1" smtClean="0">
                <a:solidFill>
                  <a:srgbClr val="FF7800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을 초기화</a:t>
            </a: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한 상태에서</a:t>
            </a:r>
            <a:endParaRPr lang="en-US" altLang="ko-KR" sz="1200" b="1" smtClean="0"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새로운 </a:t>
            </a:r>
            <a:r>
              <a:rPr lang="en-US" altLang="ko-KR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OU</a:t>
            </a: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를 생성하고 쿼리를 날려 </a:t>
            </a:r>
            <a:r>
              <a:rPr lang="en-US" altLang="ko-KR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DB</a:t>
            </a: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에 입력한다</a:t>
            </a:r>
            <a:r>
              <a:rPr lang="en-US" altLang="ko-KR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SetInfo</a:t>
            </a: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를 통해 </a:t>
            </a:r>
            <a:r>
              <a:rPr lang="en-US" altLang="ko-KR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OU</a:t>
            </a:r>
            <a:r>
              <a:rPr lang="ko-KR" altLang="en-US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를 </a:t>
            </a:r>
            <a:r>
              <a:rPr lang="ko-KR" altLang="en-US" sz="1200" b="1" smtClean="0">
                <a:solidFill>
                  <a:srgbClr val="FF7800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커밋해 디렉터리 속성을 부여</a:t>
            </a:r>
            <a:r>
              <a:rPr lang="en-US" altLang="ko-KR" sz="1200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.</a:t>
            </a:r>
            <a:endParaRPr lang="ko-KR" altLang="en-US" sz="1200" b="1" dirty="0"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85" y="1289289"/>
            <a:ext cx="4248573" cy="3309625"/>
          </a:xfrm>
          <a:prstGeom prst="rect">
            <a:avLst/>
          </a:prstGeom>
          <a:ln>
            <a:solidFill>
              <a:srgbClr val="3464E0"/>
            </a:solidFill>
          </a:ln>
        </p:spPr>
      </p:pic>
      <p:sp>
        <p:nvSpPr>
          <p:cNvPr id="33" name="모서리가 둥근 직사각형 32"/>
          <p:cNvSpPr/>
          <p:nvPr/>
        </p:nvSpPr>
        <p:spPr>
          <a:xfrm>
            <a:off x="6399404" y="4845172"/>
            <a:ext cx="4316782" cy="1250834"/>
          </a:xfrm>
          <a:prstGeom prst="roundRect">
            <a:avLst>
              <a:gd name="adj" fmla="val 2640"/>
            </a:avLst>
          </a:prstGeom>
          <a:solidFill>
            <a:srgbClr val="3464E0"/>
          </a:solidFill>
          <a:ln w="12700">
            <a:solidFill>
              <a:srgbClr val="FFFFFF"/>
            </a:solidFill>
          </a:ln>
          <a:effectLst>
            <a:outerShdw blurRad="444500" dist="38100" dir="5400000" sx="52000" sy="52000" rotWithShape="0">
              <a:srgbClr val="3464E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605578" y="5083418"/>
            <a:ext cx="427586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디렉터리의 속성이 없는 객체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(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사용자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,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그룹 등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)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에 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OU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를</a:t>
            </a:r>
            <a:endParaRPr lang="en-US" altLang="ko-KR" sz="1200" b="1" smtClean="0">
              <a:solidFill>
                <a:schemeClr val="bg1"/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추가하려고 시도하면 포맷된 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HRESULT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를 통해 </a:t>
            </a:r>
            <a:endParaRPr lang="en-US" altLang="ko-KR" sz="1200" b="1" smtClean="0">
              <a:solidFill>
                <a:schemeClr val="bg1"/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b="1" smtClean="0">
                <a:solidFill>
                  <a:srgbClr val="FF7800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“</a:t>
            </a:r>
            <a:r>
              <a:rPr lang="ko-KR" altLang="en-US" sz="1200" b="1" smtClean="0">
                <a:solidFill>
                  <a:srgbClr val="FF7800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명명 위반이 있습니다</a:t>
            </a:r>
            <a:r>
              <a:rPr lang="en-US" altLang="ko-KR" sz="1200" b="1" smtClean="0">
                <a:solidFill>
                  <a:srgbClr val="FF7800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.” </a:t>
            </a:r>
            <a:r>
              <a:rPr lang="ko-KR" altLang="en-US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라는 에러메시지 출력</a:t>
            </a:r>
            <a:r>
              <a:rPr lang="en-US" altLang="ko-KR" sz="1200" b="1" smtClean="0">
                <a:solidFill>
                  <a:schemeClr val="bg1"/>
                </a:solidFill>
                <a:latin typeface="페이북 Medium" panose="00000600000000000000" pitchFamily="2" charset="-127"/>
                <a:ea typeface="페이북 Medium" panose="00000600000000000000" pitchFamily="2" charset="-127"/>
              </a:rPr>
              <a:t>.</a:t>
            </a:r>
            <a:endParaRPr lang="ko-KR" altLang="en-US" sz="1200" b="1" dirty="0">
              <a:solidFill>
                <a:schemeClr val="bg1"/>
              </a:solidFill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</p:txBody>
      </p:sp>
      <p:sp>
        <p:nvSpPr>
          <p:cNvPr id="5" name="액자 4"/>
          <p:cNvSpPr/>
          <p:nvPr/>
        </p:nvSpPr>
        <p:spPr>
          <a:xfrm>
            <a:off x="2355012" y="4334468"/>
            <a:ext cx="578034" cy="207034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1429109" y="3223403"/>
            <a:ext cx="943155" cy="175404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09" y="6512644"/>
            <a:ext cx="1063551" cy="2443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1" r="1408" b="769"/>
          <a:stretch/>
        </p:blipFill>
        <p:spPr>
          <a:xfrm>
            <a:off x="1343685" y="6539545"/>
            <a:ext cx="2564081" cy="1890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0277" y="6544475"/>
            <a:ext cx="3991532" cy="16194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6838" y="6539545"/>
            <a:ext cx="876422" cy="19052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404" y="1281274"/>
            <a:ext cx="4239987" cy="3314778"/>
          </a:xfrm>
          <a:prstGeom prst="rect">
            <a:avLst/>
          </a:prstGeom>
          <a:ln>
            <a:solidFill>
              <a:srgbClr val="3464E0"/>
            </a:solidFill>
          </a:ln>
        </p:spPr>
      </p:pic>
    </p:spTree>
    <p:extLst>
      <p:ext uri="{BB962C8B-B14F-4D97-AF65-F5344CB8AC3E}">
        <p14:creationId xmlns:p14="http://schemas.microsoft.com/office/powerpoint/2010/main" val="155866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2696</TotalTime>
  <Words>933</Words>
  <Application>Microsoft Office PowerPoint</Application>
  <PresentationFormat>와이드스크린</PresentationFormat>
  <Paragraphs>142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페이북 Medium</vt:lpstr>
      <vt:lpstr>페이북 ExtraBold</vt:lpstr>
      <vt:lpstr>페이북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yonghan</dc:creator>
  <cp:lastModifiedBy>tilon</cp:lastModifiedBy>
  <cp:revision>164</cp:revision>
  <dcterms:created xsi:type="dcterms:W3CDTF">2020-09-15T08:12:25Z</dcterms:created>
  <dcterms:modified xsi:type="dcterms:W3CDTF">2021-06-25T08:24:13Z</dcterms:modified>
</cp:coreProperties>
</file>