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9c63090d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99c63090d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63f5646f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63f5646f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64593093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64593093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64593093c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2a64593093c_0_3:notes"/>
          <p:cNvSpPr/>
          <p:nvPr>
            <p:ph idx="2" type="sldImg"/>
          </p:nvPr>
        </p:nvSpPr>
        <p:spPr>
          <a:xfrm>
            <a:off x="615462" y="685800"/>
            <a:ext cx="5627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64593093c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64593093c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6459315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6459315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63f5646f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a63f5646f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3c347cc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3c347cc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43yKostS9-cG4m97X-4hNsaQN-ZjC_pp/view" TargetMode="External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19250" y="518775"/>
            <a:ext cx="7688100" cy="16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74151"/>
                </a:solidFill>
                <a:latin typeface="Lato"/>
                <a:ea typeface="Lato"/>
                <a:cs typeface="Lato"/>
                <a:sym typeface="Lato"/>
              </a:rPr>
              <a:t>Predictive Healthcare: Machine Learning for Optimized CEA Testing in Colorectal Cancer Patients</a:t>
            </a:r>
            <a:endParaRPr b="1" sz="3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59600" y="3526600"/>
            <a:ext cx="2512200" cy="14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Team members: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Ron Dickerson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Mahima Joshi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Janet Pan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Anuradha Ramachandran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11433" l="0" r="11433" t="0"/>
          <a:stretch/>
        </p:blipFill>
        <p:spPr>
          <a:xfrm>
            <a:off x="4779378" y="2229850"/>
            <a:ext cx="1878973" cy="125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5375" y="2229853"/>
            <a:ext cx="2121550" cy="1250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727650" y="595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Overview </a:t>
            </a:r>
            <a:endParaRPr b="1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727650" y="1185225"/>
            <a:ext cx="7688700" cy="36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Background: Patients who have completed curative treatment for colorectal cancer (CRC) should be followed up for the development of recurrent disease and require surveillance for five years post-treatment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Clinical guidelines: Suggest carcinoembryonic antigen (CEA) testing every three to six months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Statement of the Problem: In practice, patients do not receive frequent testing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Opportunity: Increase adherence to guideline-recommended testing; reduce cost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Aim: 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○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Identify patient and physician characteristics that predict a patient's likelihood of being tested in the next three months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○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 Build an interactive software system designed to help clinicians and policymakers with identifying patients for CEA testing using the model.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Data Source: de-identified Kaiser Permanente Southern California EHR database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320"/>
              <a:t>User &amp; Objectives: </a:t>
            </a:r>
            <a:r>
              <a:rPr b="1" lang="en" sz="2320"/>
              <a:t>Physicians</a:t>
            </a:r>
            <a:endParaRPr b="1" sz="23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349125"/>
            <a:ext cx="8520600" cy="32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374151"/>
                </a:solidFill>
                <a:latin typeface="Lato"/>
                <a:ea typeface="Lato"/>
                <a:cs typeface="Lato"/>
                <a:sym typeface="Lato"/>
              </a:rPr>
              <a:t>Objectives</a:t>
            </a:r>
            <a:r>
              <a:rPr i="1" lang="en" sz="1200">
                <a:solidFill>
                  <a:srgbClr val="37415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i="1" sz="1200">
              <a:solidFill>
                <a:srgbClr val="37415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Address the requirements of colorectal cancer patients. </a:t>
            </a:r>
            <a:endParaRPr sz="1200">
              <a:solidFill>
                <a:srgbClr val="37415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374151"/>
                </a:solidFill>
                <a:latin typeface="Lato"/>
                <a:ea typeface="Lato"/>
                <a:cs typeface="Lato"/>
                <a:sym typeface="Lato"/>
              </a:rPr>
              <a:t>Understand the likelihood of patient visits/CEA testing.</a:t>
            </a:r>
            <a:endParaRPr sz="1200">
              <a:solidFill>
                <a:srgbClr val="37415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374151"/>
                </a:solidFill>
                <a:latin typeface="Lato"/>
                <a:ea typeface="Lato"/>
                <a:cs typeface="Lato"/>
                <a:sym typeface="Lato"/>
              </a:rPr>
              <a:t>Provide tailored treatment/resources (e.g., upstream intervention).</a:t>
            </a:r>
            <a:endParaRPr sz="1200">
              <a:solidFill>
                <a:srgbClr val="37415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374151"/>
                </a:solidFill>
                <a:latin typeface="Lato"/>
                <a:ea typeface="Lato"/>
                <a:cs typeface="Lato"/>
                <a:sym typeface="Lato"/>
              </a:rPr>
              <a:t>Interaction:</a:t>
            </a:r>
            <a:endParaRPr i="1" sz="1200">
              <a:solidFill>
                <a:srgbClr val="37415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374151"/>
                </a:solidFill>
                <a:latin typeface="Lato"/>
                <a:ea typeface="Lato"/>
                <a:cs typeface="Lato"/>
                <a:sym typeface="Lato"/>
              </a:rPr>
              <a:t>Input necessary information using the interface.</a:t>
            </a:r>
            <a:endParaRPr sz="1200">
              <a:solidFill>
                <a:srgbClr val="37415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374151"/>
                </a:solidFill>
                <a:latin typeface="Lato"/>
                <a:ea typeface="Lato"/>
                <a:cs typeface="Lato"/>
                <a:sym typeface="Lato"/>
              </a:rPr>
              <a:t>Skill Level and Design Impact:</a:t>
            </a:r>
            <a:endParaRPr i="1" sz="1200">
              <a:solidFill>
                <a:srgbClr val="37415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374151"/>
                </a:solidFill>
                <a:latin typeface="Lato"/>
                <a:ea typeface="Lato"/>
                <a:cs typeface="Lato"/>
                <a:sym typeface="Lato"/>
              </a:rPr>
              <a:t>Limited technical expertise.</a:t>
            </a:r>
            <a:endParaRPr sz="1200">
              <a:solidFill>
                <a:srgbClr val="37415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374151"/>
                </a:solidFill>
                <a:latin typeface="Lato"/>
                <a:ea typeface="Lato"/>
                <a:cs typeface="Lato"/>
                <a:sym typeface="Lato"/>
              </a:rPr>
              <a:t>Interface must be user-friendly.</a:t>
            </a:r>
            <a:endParaRPr sz="1200">
              <a:solidFill>
                <a:srgbClr val="37415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374151"/>
                </a:solidFill>
                <a:latin typeface="Lato"/>
                <a:ea typeface="Lato"/>
                <a:cs typeface="Lato"/>
                <a:sym typeface="Lato"/>
              </a:rPr>
              <a:t>Opportunity cost/Efficiency</a:t>
            </a:r>
            <a:endParaRPr sz="1200">
              <a:solidFill>
                <a:srgbClr val="37415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3689" y="1573700"/>
            <a:ext cx="2661512" cy="199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User &amp; Objectives: </a:t>
            </a:r>
            <a:r>
              <a:rPr b="1" lang="en" sz="2400">
                <a:latin typeface="Lato"/>
                <a:ea typeface="Lato"/>
                <a:cs typeface="Lato"/>
                <a:sym typeface="Lato"/>
              </a:rPr>
              <a:t>Policy Makers (Governments, Health Providers, Insurers)</a:t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3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349125"/>
            <a:ext cx="8520600" cy="32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374151"/>
                </a:solidFill>
                <a:latin typeface="Lato"/>
                <a:ea typeface="Lato"/>
                <a:cs typeface="Lato"/>
                <a:sym typeface="Lato"/>
              </a:rPr>
              <a:t>Objective</a:t>
            </a:r>
            <a:r>
              <a:rPr i="1" lang="en" sz="1200">
                <a:solidFill>
                  <a:srgbClr val="37415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i="1" sz="1200">
              <a:solidFill>
                <a:srgbClr val="37415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Utilize the interface for predicting colorectal cancer patients' clinical visits/CEA testing outcomes and implementing targeted interventions.</a:t>
            </a:r>
            <a:endParaRPr sz="1200">
              <a:solidFill>
                <a:srgbClr val="37415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374151"/>
                </a:solidFill>
                <a:latin typeface="Lato"/>
                <a:ea typeface="Lato"/>
                <a:cs typeface="Lato"/>
                <a:sym typeface="Lato"/>
              </a:rPr>
              <a:t>Interaction:</a:t>
            </a:r>
            <a:endParaRPr i="1" sz="1200">
              <a:solidFill>
                <a:srgbClr val="37415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Solely interact with the interface, inputting necessary information for predictions.</a:t>
            </a:r>
            <a:endParaRPr sz="1200">
              <a:solidFill>
                <a:srgbClr val="37415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374151"/>
                </a:solidFill>
                <a:latin typeface="Lato"/>
                <a:ea typeface="Lato"/>
                <a:cs typeface="Lato"/>
                <a:sym typeface="Lato"/>
              </a:rPr>
              <a:t>Skill Level and Design Impact:</a:t>
            </a:r>
            <a:endParaRPr i="1" sz="1200">
              <a:solidFill>
                <a:srgbClr val="37415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Limited technical expertise; interface should prioritize user-friendliness.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1958" y="2683100"/>
            <a:ext cx="1860890" cy="18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17"/>
          <p:cNvGrpSpPr/>
          <p:nvPr/>
        </p:nvGrpSpPr>
        <p:grpSpPr>
          <a:xfrm>
            <a:off x="7461198" y="467071"/>
            <a:ext cx="1355572" cy="412425"/>
            <a:chOff x="-1" y="0"/>
            <a:chExt cx="1468500" cy="549900"/>
          </a:xfrm>
        </p:grpSpPr>
        <p:sp>
          <p:nvSpPr>
            <p:cNvPr id="83" name="Google Shape;83;p17"/>
            <p:cNvSpPr/>
            <p:nvPr/>
          </p:nvSpPr>
          <p:spPr>
            <a:xfrm>
              <a:off x="-1" y="0"/>
              <a:ext cx="1468500" cy="5499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1D305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9550" lIns="39550" spcFirstLastPara="1" rIns="39550" wrap="square" tIns="39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7"/>
            <p:cNvSpPr txBox="1"/>
            <p:nvPr/>
          </p:nvSpPr>
          <p:spPr>
            <a:xfrm>
              <a:off x="52069" y="150829"/>
              <a:ext cx="13644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9550" lIns="39550" spcFirstLastPara="1" rIns="39550" wrap="square" tIns="3955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Calibri"/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Prediction value</a:t>
              </a:r>
              <a:endParaRPr sz="1200"/>
            </a:p>
          </p:txBody>
        </p:sp>
      </p:grpSp>
      <p:grpSp>
        <p:nvGrpSpPr>
          <p:cNvPr id="85" name="Google Shape;85;p17"/>
          <p:cNvGrpSpPr/>
          <p:nvPr/>
        </p:nvGrpSpPr>
        <p:grpSpPr>
          <a:xfrm>
            <a:off x="3518851" y="2785902"/>
            <a:ext cx="1355572" cy="412425"/>
            <a:chOff x="-1" y="0"/>
            <a:chExt cx="1468500" cy="549900"/>
          </a:xfrm>
        </p:grpSpPr>
        <p:sp>
          <p:nvSpPr>
            <p:cNvPr id="86" name="Google Shape;86;p17"/>
            <p:cNvSpPr/>
            <p:nvPr/>
          </p:nvSpPr>
          <p:spPr>
            <a:xfrm>
              <a:off x="-1" y="0"/>
              <a:ext cx="1468500" cy="5499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1D305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9550" lIns="39550" spcFirstLastPara="1" rIns="39550" wrap="square" tIns="39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7"/>
            <p:cNvSpPr txBox="1"/>
            <p:nvPr/>
          </p:nvSpPr>
          <p:spPr>
            <a:xfrm>
              <a:off x="52069" y="150829"/>
              <a:ext cx="13644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9550" lIns="39550" spcFirstLastPara="1" rIns="39550" wrap="square" tIns="3955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Calibri"/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Explore the data</a:t>
              </a:r>
              <a:endParaRPr sz="1200"/>
            </a:p>
          </p:txBody>
        </p:sp>
      </p:grpSp>
      <p:grpSp>
        <p:nvGrpSpPr>
          <p:cNvPr id="88" name="Google Shape;88;p17"/>
          <p:cNvGrpSpPr/>
          <p:nvPr/>
        </p:nvGrpSpPr>
        <p:grpSpPr>
          <a:xfrm>
            <a:off x="3518851" y="3411231"/>
            <a:ext cx="1355572" cy="412425"/>
            <a:chOff x="-1" y="0"/>
            <a:chExt cx="1468500" cy="549900"/>
          </a:xfrm>
        </p:grpSpPr>
        <p:sp>
          <p:nvSpPr>
            <p:cNvPr id="89" name="Google Shape;89;p17"/>
            <p:cNvSpPr/>
            <p:nvPr/>
          </p:nvSpPr>
          <p:spPr>
            <a:xfrm>
              <a:off x="-1" y="0"/>
              <a:ext cx="1468500" cy="5499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1D305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9550" lIns="39550" spcFirstLastPara="1" rIns="39550" wrap="square" tIns="39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7"/>
            <p:cNvSpPr txBox="1"/>
            <p:nvPr/>
          </p:nvSpPr>
          <p:spPr>
            <a:xfrm>
              <a:off x="52069" y="150829"/>
              <a:ext cx="13644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9550" lIns="39550" spcFirstLastPara="1" rIns="39550" wrap="square" tIns="3955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Calibri"/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Outlier detection</a:t>
              </a:r>
              <a:endParaRPr sz="1200"/>
            </a:p>
          </p:txBody>
        </p:sp>
      </p:grpSp>
      <p:grpSp>
        <p:nvGrpSpPr>
          <p:cNvPr id="91" name="Google Shape;91;p17"/>
          <p:cNvGrpSpPr/>
          <p:nvPr/>
        </p:nvGrpSpPr>
        <p:grpSpPr>
          <a:xfrm>
            <a:off x="3552118" y="4012137"/>
            <a:ext cx="1355572" cy="412425"/>
            <a:chOff x="-1" y="0"/>
            <a:chExt cx="1468500" cy="549900"/>
          </a:xfrm>
        </p:grpSpPr>
        <p:sp>
          <p:nvSpPr>
            <p:cNvPr id="92" name="Google Shape;92;p17"/>
            <p:cNvSpPr/>
            <p:nvPr/>
          </p:nvSpPr>
          <p:spPr>
            <a:xfrm>
              <a:off x="-1" y="0"/>
              <a:ext cx="1468500" cy="5499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1D305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9550" lIns="39550" spcFirstLastPara="1" rIns="39550" wrap="square" tIns="39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7"/>
            <p:cNvSpPr txBox="1"/>
            <p:nvPr/>
          </p:nvSpPr>
          <p:spPr>
            <a:xfrm>
              <a:off x="52069" y="150829"/>
              <a:ext cx="13644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9550" lIns="39550" spcFirstLastPara="1" rIns="39550" wrap="square" tIns="3955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Calibri"/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Standardize features</a:t>
              </a:r>
              <a:endParaRPr sz="1200"/>
            </a:p>
          </p:txBody>
        </p:sp>
      </p:grpSp>
      <p:grpSp>
        <p:nvGrpSpPr>
          <p:cNvPr id="94" name="Google Shape;94;p17"/>
          <p:cNvGrpSpPr/>
          <p:nvPr/>
        </p:nvGrpSpPr>
        <p:grpSpPr>
          <a:xfrm>
            <a:off x="3518853" y="4610349"/>
            <a:ext cx="1355572" cy="429359"/>
            <a:chOff x="-1" y="0"/>
            <a:chExt cx="1468500" cy="572479"/>
          </a:xfrm>
        </p:grpSpPr>
        <p:sp>
          <p:nvSpPr>
            <p:cNvPr id="95" name="Google Shape;95;p17"/>
            <p:cNvSpPr/>
            <p:nvPr/>
          </p:nvSpPr>
          <p:spPr>
            <a:xfrm>
              <a:off x="-1" y="0"/>
              <a:ext cx="1468500" cy="5499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1D305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9550" lIns="39550" spcFirstLastPara="1" rIns="39550" wrap="square" tIns="39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7"/>
            <p:cNvSpPr txBox="1"/>
            <p:nvPr/>
          </p:nvSpPr>
          <p:spPr>
            <a:xfrm>
              <a:off x="52069" y="55579"/>
              <a:ext cx="1364400" cy="51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9550" lIns="39550" spcFirstLastPara="1" rIns="39550" wrap="square" tIns="3955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Calibri"/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Merge physician characteristics</a:t>
              </a:r>
              <a:endParaRPr sz="1200"/>
            </a:p>
          </p:txBody>
        </p:sp>
      </p:grpSp>
      <p:grpSp>
        <p:nvGrpSpPr>
          <p:cNvPr id="97" name="Google Shape;97;p17"/>
          <p:cNvGrpSpPr/>
          <p:nvPr/>
        </p:nvGrpSpPr>
        <p:grpSpPr>
          <a:xfrm>
            <a:off x="936723" y="467071"/>
            <a:ext cx="1355572" cy="412425"/>
            <a:chOff x="-1" y="0"/>
            <a:chExt cx="1468500" cy="549900"/>
          </a:xfrm>
        </p:grpSpPr>
        <p:sp>
          <p:nvSpPr>
            <p:cNvPr id="98" name="Google Shape;98;p17"/>
            <p:cNvSpPr/>
            <p:nvPr/>
          </p:nvSpPr>
          <p:spPr>
            <a:xfrm>
              <a:off x="-1" y="0"/>
              <a:ext cx="1468500" cy="5499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1D305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9550" lIns="39550" spcFirstLastPara="1" rIns="39550" wrap="square" tIns="39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7"/>
            <p:cNvSpPr txBox="1"/>
            <p:nvPr/>
          </p:nvSpPr>
          <p:spPr>
            <a:xfrm>
              <a:off x="52069" y="55579"/>
              <a:ext cx="13644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9550" lIns="39550" spcFirstLastPara="1" rIns="39550" wrap="square" tIns="3955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Calibri"/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Features input values</a:t>
              </a:r>
              <a:endParaRPr sz="1200"/>
            </a:p>
          </p:txBody>
        </p:sp>
      </p:grpSp>
      <p:grpSp>
        <p:nvGrpSpPr>
          <p:cNvPr id="100" name="Google Shape;100;p17"/>
          <p:cNvGrpSpPr/>
          <p:nvPr/>
        </p:nvGrpSpPr>
        <p:grpSpPr>
          <a:xfrm>
            <a:off x="936723" y="1284681"/>
            <a:ext cx="1355572" cy="412425"/>
            <a:chOff x="-1" y="0"/>
            <a:chExt cx="1468500" cy="549900"/>
          </a:xfrm>
        </p:grpSpPr>
        <p:sp>
          <p:nvSpPr>
            <p:cNvPr id="101" name="Google Shape;101;p17"/>
            <p:cNvSpPr/>
            <p:nvPr/>
          </p:nvSpPr>
          <p:spPr>
            <a:xfrm>
              <a:off x="-1" y="0"/>
              <a:ext cx="1468500" cy="5499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1D305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9550" lIns="39550" spcFirstLastPara="1" rIns="39550" wrap="square" tIns="39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7"/>
            <p:cNvSpPr txBox="1"/>
            <p:nvPr/>
          </p:nvSpPr>
          <p:spPr>
            <a:xfrm>
              <a:off x="52069" y="150829"/>
              <a:ext cx="13644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9550" lIns="39550" spcFirstLastPara="1" rIns="39550" wrap="square" tIns="3955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Calibri"/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Validation check </a:t>
              </a:r>
              <a:endParaRPr sz="1200"/>
            </a:p>
          </p:txBody>
        </p:sp>
      </p:grpSp>
      <p:cxnSp>
        <p:nvCxnSpPr>
          <p:cNvPr id="103" name="Google Shape;103;p17"/>
          <p:cNvCxnSpPr/>
          <p:nvPr/>
        </p:nvCxnSpPr>
        <p:spPr>
          <a:xfrm>
            <a:off x="299138" y="673307"/>
            <a:ext cx="592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04" name="Google Shape;104;p17"/>
          <p:cNvCxnSpPr/>
          <p:nvPr/>
        </p:nvCxnSpPr>
        <p:spPr>
          <a:xfrm flipH="1" rot="10800000">
            <a:off x="299138" y="1414701"/>
            <a:ext cx="592500" cy="1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5" name="Google Shape;105;p17"/>
          <p:cNvCxnSpPr/>
          <p:nvPr/>
        </p:nvCxnSpPr>
        <p:spPr>
          <a:xfrm rot="10800000">
            <a:off x="315082" y="673325"/>
            <a:ext cx="0" cy="741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6" name="Google Shape;106;p17"/>
          <p:cNvCxnSpPr/>
          <p:nvPr/>
        </p:nvCxnSpPr>
        <p:spPr>
          <a:xfrm flipH="1">
            <a:off x="1611789" y="995542"/>
            <a:ext cx="2700" cy="214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07" name="Google Shape;107;p17"/>
          <p:cNvCxnSpPr/>
          <p:nvPr/>
        </p:nvCxnSpPr>
        <p:spPr>
          <a:xfrm>
            <a:off x="1611820" y="1734903"/>
            <a:ext cx="0" cy="34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</p:cxnSp>
      <p:grpSp>
        <p:nvGrpSpPr>
          <p:cNvPr id="108" name="Google Shape;108;p17"/>
          <p:cNvGrpSpPr/>
          <p:nvPr/>
        </p:nvGrpSpPr>
        <p:grpSpPr>
          <a:xfrm>
            <a:off x="5896168" y="3488491"/>
            <a:ext cx="893099" cy="429359"/>
            <a:chOff x="0" y="0"/>
            <a:chExt cx="967500" cy="572479"/>
          </a:xfrm>
        </p:grpSpPr>
        <p:sp>
          <p:nvSpPr>
            <p:cNvPr id="109" name="Google Shape;109;p17"/>
            <p:cNvSpPr/>
            <p:nvPr/>
          </p:nvSpPr>
          <p:spPr>
            <a:xfrm>
              <a:off x="0" y="0"/>
              <a:ext cx="967500" cy="5499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1D305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9550" lIns="39550" spcFirstLastPara="1" rIns="39550" wrap="square" tIns="39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7"/>
            <p:cNvSpPr txBox="1"/>
            <p:nvPr/>
          </p:nvSpPr>
          <p:spPr>
            <a:xfrm>
              <a:off x="52070" y="55579"/>
              <a:ext cx="863400" cy="51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9550" lIns="39550" spcFirstLastPara="1" rIns="39550" wrap="square" tIns="3955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Calibri"/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Fit model to train</a:t>
              </a:r>
              <a:endParaRPr sz="1200"/>
            </a:p>
          </p:txBody>
        </p:sp>
      </p:grpSp>
      <p:cxnSp>
        <p:nvCxnSpPr>
          <p:cNvPr id="111" name="Google Shape;111;p17"/>
          <p:cNvCxnSpPr/>
          <p:nvPr/>
        </p:nvCxnSpPr>
        <p:spPr>
          <a:xfrm rot="10800000">
            <a:off x="8392352" y="992932"/>
            <a:ext cx="0" cy="241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</p:cxnSp>
      <p:grpSp>
        <p:nvGrpSpPr>
          <p:cNvPr id="112" name="Google Shape;112;p17"/>
          <p:cNvGrpSpPr/>
          <p:nvPr/>
        </p:nvGrpSpPr>
        <p:grpSpPr>
          <a:xfrm>
            <a:off x="988518" y="3425726"/>
            <a:ext cx="1355572" cy="412425"/>
            <a:chOff x="-1" y="0"/>
            <a:chExt cx="1468500" cy="549900"/>
          </a:xfrm>
        </p:grpSpPr>
        <p:sp>
          <p:nvSpPr>
            <p:cNvPr id="113" name="Google Shape;113;p17"/>
            <p:cNvSpPr/>
            <p:nvPr/>
          </p:nvSpPr>
          <p:spPr>
            <a:xfrm>
              <a:off x="-1" y="0"/>
              <a:ext cx="1468500" cy="5499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1D305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9550" lIns="39550" spcFirstLastPara="1" rIns="39550" wrap="square" tIns="39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7"/>
            <p:cNvSpPr txBox="1"/>
            <p:nvPr/>
          </p:nvSpPr>
          <p:spPr>
            <a:xfrm>
              <a:off x="52069" y="55579"/>
              <a:ext cx="13644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9550" lIns="39550" spcFirstLastPara="1" rIns="39550" wrap="square" tIns="3955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Calibri"/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Raw data frame (EHR)</a:t>
              </a:r>
              <a:endParaRPr sz="1200"/>
            </a:p>
          </p:txBody>
        </p:sp>
      </p:grpSp>
      <p:sp>
        <p:nvSpPr>
          <p:cNvPr id="115" name="Google Shape;115;p17"/>
          <p:cNvSpPr/>
          <p:nvPr/>
        </p:nvSpPr>
        <p:spPr>
          <a:xfrm>
            <a:off x="3282426" y="2863624"/>
            <a:ext cx="42228" cy="2046384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cubicBezTo>
                  <a:pt x="9671" y="21600"/>
                  <a:pt x="0" y="21586"/>
                  <a:pt x="0" y="21570"/>
                </a:cubicBezTo>
                <a:lnTo>
                  <a:pt x="0" y="30"/>
                </a:lnTo>
                <a:cubicBezTo>
                  <a:pt x="0" y="14"/>
                  <a:pt x="9671" y="0"/>
                  <a:pt x="21600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9550" lIns="39550" spcFirstLastPara="1" rIns="39550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7"/>
          <p:cNvCxnSpPr/>
          <p:nvPr/>
        </p:nvCxnSpPr>
        <p:spPr>
          <a:xfrm>
            <a:off x="5054320" y="3659289"/>
            <a:ext cx="645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17" name="Google Shape;117;p17"/>
          <p:cNvCxnSpPr/>
          <p:nvPr/>
        </p:nvCxnSpPr>
        <p:spPr>
          <a:xfrm>
            <a:off x="2502655" y="3680584"/>
            <a:ext cx="645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118" name="Google Shape;118;p17"/>
          <p:cNvSpPr txBox="1"/>
          <p:nvPr/>
        </p:nvSpPr>
        <p:spPr>
          <a:xfrm>
            <a:off x="2475923" y="3251030"/>
            <a:ext cx="6993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39550" spcFirstLastPara="1" rIns="39550" wrap="square" tIns="395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Data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processing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4971097" y="3694727"/>
            <a:ext cx="8085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39550" spcFirstLastPara="1" rIns="39550" wrap="square" tIns="395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Cleaned data frame with response and features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7796965" y="3932783"/>
            <a:ext cx="9717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39550" spcFirstLastPara="1" rIns="39550" wrap="square" tIns="395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AUC and pick the best model 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21" name="Google Shape;121;p17"/>
          <p:cNvGrpSpPr/>
          <p:nvPr/>
        </p:nvGrpSpPr>
        <p:grpSpPr>
          <a:xfrm>
            <a:off x="933824" y="467071"/>
            <a:ext cx="7895274" cy="412425"/>
            <a:chOff x="-1" y="0"/>
            <a:chExt cx="8553000" cy="549900"/>
          </a:xfrm>
        </p:grpSpPr>
        <p:sp>
          <p:nvSpPr>
            <p:cNvPr id="122" name="Google Shape;122;p17"/>
            <p:cNvSpPr/>
            <p:nvPr/>
          </p:nvSpPr>
          <p:spPr>
            <a:xfrm>
              <a:off x="-1" y="0"/>
              <a:ext cx="8553000" cy="5499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9550" lIns="39550" spcFirstLastPara="1" rIns="39550" wrap="square" tIns="39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7"/>
            <p:cNvSpPr txBox="1"/>
            <p:nvPr/>
          </p:nvSpPr>
          <p:spPr>
            <a:xfrm>
              <a:off x="52069" y="135983"/>
              <a:ext cx="8448900" cy="35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9550" lIns="39550" spcFirstLastPara="1" rIns="39550" wrap="square" tIns="3955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Calibri"/>
                <a:buNone/>
              </a:pPr>
              <a:r>
                <a:t/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24" name="Google Shape;124;p17"/>
          <p:cNvSpPr txBox="1"/>
          <p:nvPr/>
        </p:nvSpPr>
        <p:spPr>
          <a:xfrm>
            <a:off x="1710930" y="1817318"/>
            <a:ext cx="2727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39550" spcFirstLastPara="1" rIns="39550" wrap="square" tIns="395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1200"/>
          </a:p>
        </p:txBody>
      </p:sp>
      <p:sp>
        <p:nvSpPr>
          <p:cNvPr id="125" name="Google Shape;125;p17"/>
          <p:cNvSpPr txBox="1"/>
          <p:nvPr/>
        </p:nvSpPr>
        <p:spPr>
          <a:xfrm>
            <a:off x="360559" y="980411"/>
            <a:ext cx="2535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39550" spcFirstLastPara="1" rIns="39550" wrap="square" tIns="395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No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7637640" y="3477566"/>
            <a:ext cx="1355572" cy="412425"/>
            <a:chOff x="-1" y="0"/>
            <a:chExt cx="1468500" cy="549900"/>
          </a:xfrm>
        </p:grpSpPr>
        <p:sp>
          <p:nvSpPr>
            <p:cNvPr id="127" name="Google Shape;127;p17"/>
            <p:cNvSpPr/>
            <p:nvPr/>
          </p:nvSpPr>
          <p:spPr>
            <a:xfrm>
              <a:off x="-1" y="0"/>
              <a:ext cx="1468500" cy="5499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1D305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9550" lIns="39550" spcFirstLastPara="1" rIns="39550" wrap="square" tIns="39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7"/>
            <p:cNvSpPr txBox="1"/>
            <p:nvPr/>
          </p:nvSpPr>
          <p:spPr>
            <a:xfrm>
              <a:off x="52069" y="150829"/>
              <a:ext cx="13644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9550" lIns="39550" spcFirstLastPara="1" rIns="39550" wrap="square" tIns="3955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Calibri"/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Evaluation</a:t>
              </a:r>
              <a:endParaRPr sz="1200"/>
            </a:p>
          </p:txBody>
        </p:sp>
      </p:grpSp>
      <p:cxnSp>
        <p:nvCxnSpPr>
          <p:cNvPr id="129" name="Google Shape;129;p17"/>
          <p:cNvCxnSpPr/>
          <p:nvPr/>
        </p:nvCxnSpPr>
        <p:spPr>
          <a:xfrm>
            <a:off x="6870172" y="3684541"/>
            <a:ext cx="645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130" name="Google Shape;130;p17"/>
          <p:cNvSpPr txBox="1"/>
          <p:nvPr/>
        </p:nvSpPr>
        <p:spPr>
          <a:xfrm>
            <a:off x="2320051" y="58700"/>
            <a:ext cx="45039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39550" spcFirstLastPara="1" rIns="39550" wrap="square" tIns="39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lang="en" sz="1200">
                <a:solidFill>
                  <a:srgbClr val="374151"/>
                </a:solidFill>
                <a:latin typeface="Lato"/>
                <a:ea typeface="Lato"/>
                <a:cs typeface="Lato"/>
                <a:sym typeface="Lato"/>
              </a:rPr>
              <a:t>Component Diagram: Supporting Clinicians and </a:t>
            </a:r>
            <a:r>
              <a:rPr b="1" lang="en" sz="1200">
                <a:solidFill>
                  <a:srgbClr val="374151"/>
                </a:solidFill>
                <a:latin typeface="Lato"/>
                <a:ea typeface="Lato"/>
                <a:cs typeface="Lato"/>
                <a:sym typeface="Lato"/>
              </a:rPr>
              <a:t>Policy Makers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1029215" y="3903148"/>
            <a:ext cx="1170558" cy="953964"/>
          </a:xfrm>
          <a:custGeom>
            <a:rect b="b" l="l" r="r" t="t"/>
            <a:pathLst>
              <a:path extrusionOk="0" h="21600" w="2160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9550" lIns="39550" spcFirstLastPara="1" rIns="39550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970374" y="323293"/>
            <a:ext cx="1282905" cy="841158"/>
          </a:xfrm>
          <a:custGeom>
            <a:rect b="b" l="l" r="r" t="t"/>
            <a:pathLst>
              <a:path extrusionOk="0" h="21600" w="21595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9550" lIns="39550" spcFirstLastPara="1" rIns="39550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7497517" y="320718"/>
            <a:ext cx="1282905" cy="841158"/>
          </a:xfrm>
          <a:custGeom>
            <a:rect b="b" l="l" r="r" t="t"/>
            <a:pathLst>
              <a:path extrusionOk="0" h="21600" w="21595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9550" lIns="39550" spcFirstLastPara="1" rIns="39550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17"/>
          <p:cNvGrpSpPr/>
          <p:nvPr/>
        </p:nvGrpSpPr>
        <p:grpSpPr>
          <a:xfrm>
            <a:off x="933824" y="2182728"/>
            <a:ext cx="6882264" cy="412425"/>
            <a:chOff x="-1" y="0"/>
            <a:chExt cx="7455600" cy="549900"/>
          </a:xfrm>
        </p:grpSpPr>
        <p:sp>
          <p:nvSpPr>
            <p:cNvPr id="135" name="Google Shape;135;p17"/>
            <p:cNvSpPr/>
            <p:nvPr/>
          </p:nvSpPr>
          <p:spPr>
            <a:xfrm>
              <a:off x="-1" y="0"/>
              <a:ext cx="7455600" cy="5499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1D305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9550" lIns="39550" spcFirstLastPara="1" rIns="39550" wrap="square" tIns="395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7"/>
            <p:cNvSpPr txBox="1"/>
            <p:nvPr/>
          </p:nvSpPr>
          <p:spPr>
            <a:xfrm>
              <a:off x="52069" y="150829"/>
              <a:ext cx="73512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9550" lIns="39550" spcFirstLastPara="1" rIns="39550" wrap="square" tIns="3955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Calibri"/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Model fitting</a:t>
              </a:r>
              <a:endParaRPr sz="12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Demo: model_predict</a:t>
            </a:r>
            <a:endParaRPr b="1"/>
          </a:p>
        </p:txBody>
      </p:sp>
      <p:pic>
        <p:nvPicPr>
          <p:cNvPr id="142" name="Google Shape;142;p18" title="ML4CEA screenrecording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2900" y="1101400"/>
            <a:ext cx="5650400" cy="37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Folder Structure</a:t>
            </a:r>
            <a:endParaRPr b="1"/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975" y="1017725"/>
            <a:ext cx="3852049" cy="3791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Future direction </a:t>
            </a:r>
            <a:endParaRPr b="1"/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Conduct an extensive model test to identify the most 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fitting and predictive model for our data (e.g., consider non-linear combinations of predictors)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Host the website on a different server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Publishing 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findings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academic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journals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521975" y="1172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525" y="1923475"/>
            <a:ext cx="20955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