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C18130-4537-4AE9-A6A5-16A064DCCA40}">
  <a:tblStyle styleId="{22C18130-4537-4AE9-A6A5-16A064DCCA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ikit-learn.org/stable/tutorial/statistical_inference/supervised_learning.htm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ikit-learn.org/0.15/modules/model_evaluation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a0a26747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a0a26747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9c63090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9c63090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9c63090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9c63090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9c63090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9c63090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9c63090d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9c63090d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9c63090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9c63090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9c63090e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9c63090e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a0a2674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a0a2674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https://scikit-learn.org/stable/tutorial/statistical_inference/supervised_learning.html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Testing: https://scikit-learn.org/stable/modules/generated/sklearn.model_selection.train_test_split.html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a0a26747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a0a26747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https://scikit-learn.org/0.15/modules/model_evaluation.html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classification report, and can calculate the precision, f1-score, and support to tell us the model evaluation. This is one of the build in metric for evaluate the model performance,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19250" y="5187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CEA Testing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59600" y="3526600"/>
            <a:ext cx="2512200" cy="14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 Dickerson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Mahima Joshi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Janet Pan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Anuradha Ramachandran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11433" l="0" r="11433" t="0"/>
          <a:stretch/>
        </p:blipFill>
        <p:spPr>
          <a:xfrm>
            <a:off x="4857288" y="1700213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9800" y="1700213"/>
            <a:ext cx="29575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563275" y="585775"/>
            <a:ext cx="85206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Application on our data</a:t>
            </a:r>
            <a:endParaRPr b="1" sz="2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50369" l="0" r="0" t="0"/>
          <a:stretch/>
        </p:blipFill>
        <p:spPr>
          <a:xfrm>
            <a:off x="563275" y="2030425"/>
            <a:ext cx="4136550" cy="255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784" l="0" r="0" t="49585"/>
          <a:stretch/>
        </p:blipFill>
        <p:spPr>
          <a:xfrm>
            <a:off x="4756975" y="2030425"/>
            <a:ext cx="4136550" cy="255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563275" y="1485725"/>
            <a:ext cx="28392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AutoNum type="arabicPeriod"/>
            </a:pPr>
            <a:r>
              <a:rPr lang="en" sz="1500">
                <a:solidFill>
                  <a:srgbClr val="222222"/>
                </a:solidFill>
              </a:rPr>
              <a:t>Preprocessing data</a:t>
            </a:r>
            <a:endParaRPr sz="1500">
              <a:solidFill>
                <a:srgbClr val="222222"/>
              </a:solidFill>
            </a:endParaRPr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4756975" y="1485725"/>
            <a:ext cx="35778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22222"/>
                </a:solidFill>
              </a:rPr>
              <a:t>2.  </a:t>
            </a:r>
            <a:r>
              <a:rPr lang="en" sz="1500">
                <a:solidFill>
                  <a:srgbClr val="222222"/>
                </a:solidFill>
              </a:rPr>
              <a:t>Model fitting- supervised</a:t>
            </a:r>
            <a:endParaRPr sz="15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05825" y="601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6980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Background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Packages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Appeal of chosen package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Drawback of chosen package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 of package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595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7650" y="1367925"/>
            <a:ext cx="76887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>
                <a:solidFill>
                  <a:schemeClr val="dk2"/>
                </a:solidFill>
              </a:rPr>
              <a:t>Background</a:t>
            </a:r>
            <a:r>
              <a:rPr lang="en">
                <a:solidFill>
                  <a:schemeClr val="dk2"/>
                </a:solidFill>
              </a:rPr>
              <a:t>: Patients who have completed curative treatment for colorectal cancer (CRC) should be followed up for the development of recurrent disease and require surveillance for five years post-treatment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>
                <a:solidFill>
                  <a:schemeClr val="dk2"/>
                </a:solidFill>
              </a:rPr>
              <a:t>Statement of the Problem</a:t>
            </a:r>
            <a:r>
              <a:rPr lang="en">
                <a:solidFill>
                  <a:schemeClr val="dk2"/>
                </a:solidFill>
              </a:rPr>
              <a:t>: In practice, patients do not receive frequent testing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>
                <a:solidFill>
                  <a:schemeClr val="dk2"/>
                </a:solidFill>
              </a:rPr>
              <a:t>Opportunity</a:t>
            </a:r>
            <a:r>
              <a:rPr lang="en">
                <a:solidFill>
                  <a:schemeClr val="dk2"/>
                </a:solidFill>
              </a:rPr>
              <a:t>: Increase adherence to guideline-recommended testing; reduce cost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>
                <a:solidFill>
                  <a:schemeClr val="dk2"/>
                </a:solidFill>
              </a:rPr>
              <a:t>Aim</a:t>
            </a:r>
            <a:r>
              <a:rPr lang="en">
                <a:solidFill>
                  <a:schemeClr val="dk2"/>
                </a:solidFill>
              </a:rPr>
              <a:t>:  </a:t>
            </a:r>
            <a:endParaRPr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Identify patient and physician characteristics that predict a patient's likelihood of being tested in the next three months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 Build an interactive software system designed to help clinicians with identifying patients for CEA testing using the model.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51300" y="627750"/>
            <a:ext cx="85206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packages considered </a:t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360288" y="14350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{22C18130-4537-4AE9-A6A5-16A064DCCA40}</a:tableStyleId>
              </a:tblPr>
              <a:tblGrid>
                <a:gridCol w="1352100"/>
                <a:gridCol w="3426700"/>
                <a:gridCol w="3741800"/>
              </a:tblGrid>
              <a:tr h="3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Packages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Appeal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Drawback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28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Pytorch/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Tensorflow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Lato"/>
                        <a:buChar char="●"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Used for Deep 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learning framework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Lato"/>
                        <a:buChar char="●"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Aids in customization of models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Lato"/>
                        <a:buChar char="●"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Optimized to run on GPUs and handles parallel processing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Lato"/>
                        <a:buChar char="●"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More challenging learning curve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Lato"/>
                        <a:buChar char="●"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Limited direct applicability to non-deep learning domains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6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Scikit-Learn</a:t>
                      </a: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Lato"/>
                        <a:buChar char="●"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Beginner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 friendly and interfaces easily with NumPy, SciPy libraries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Lato"/>
                        <a:buChar char="●"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Built in models for regression, clustering, classification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Lato"/>
                        <a:buChar char="●"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Built-in cross-validation and model assessment functionality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Lato"/>
                        <a:buChar char="●"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Extensive documentation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Lato"/>
                        <a:buChar char="●"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Lacks efficient parallel processing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Lato"/>
                        <a:buChar char="●"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Doesn’t efficiently handle sparse data 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Lato"/>
                        <a:buChar char="●"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Cannot customize model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Lato"/>
                        <a:buChar char="●"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It does not do sequential and time-series analysis.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59425" y="1253925"/>
            <a:ext cx="8520600" cy="28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>
                <a:solidFill>
                  <a:srgbClr val="222222"/>
                </a:solidFill>
              </a:rPr>
              <a:t>Beginner-friendly (numpy, SciPy) </a:t>
            </a:r>
            <a:endParaRPr>
              <a:solidFill>
                <a:srgbClr val="222222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>
                <a:solidFill>
                  <a:srgbClr val="222222"/>
                </a:solidFill>
              </a:rPr>
              <a:t>ML library (random forest, regression, clustering, etc) </a:t>
            </a:r>
            <a:endParaRPr>
              <a:solidFill>
                <a:srgbClr val="222222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>
                <a:solidFill>
                  <a:srgbClr val="222222"/>
                </a:solidFill>
              </a:rPr>
              <a:t>Built-in cross-validation and model assessment functionality</a:t>
            </a:r>
            <a:endParaRPr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>
                <a:solidFill>
                  <a:srgbClr val="222222"/>
                </a:solidFill>
              </a:rPr>
              <a:t>Have less issues to resolve </a:t>
            </a:r>
            <a:endParaRPr>
              <a:solidFill>
                <a:srgbClr val="222222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>
                <a:solidFill>
                  <a:srgbClr val="222222"/>
                </a:solidFill>
              </a:rPr>
              <a:t>Bigger community 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775375" y="622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Appeal of using Scikit Learn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595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of using Scikit Learn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535325" y="1413425"/>
            <a:ext cx="8520600" cy="28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>
                <a:solidFill>
                  <a:srgbClr val="222222"/>
                </a:solidFill>
              </a:rPr>
              <a:t>It lacks efficient parallel processing</a:t>
            </a:r>
            <a:endParaRPr>
              <a:solidFill>
                <a:srgbClr val="222222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>
                <a:solidFill>
                  <a:srgbClr val="222222"/>
                </a:solidFill>
              </a:rPr>
              <a:t>Doesn’t efficiently handle sparse data </a:t>
            </a:r>
            <a:endParaRPr>
              <a:solidFill>
                <a:srgbClr val="222222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>
                <a:solidFill>
                  <a:srgbClr val="222222"/>
                </a:solidFill>
              </a:rPr>
              <a:t>Cannot customize model</a:t>
            </a:r>
            <a:endParaRPr>
              <a:solidFill>
                <a:srgbClr val="222222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>
                <a:solidFill>
                  <a:srgbClr val="222222"/>
                </a:solidFill>
              </a:rPr>
              <a:t>It does not do sequential and time-series analysis.</a:t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539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 Learn- how it works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1413725"/>
            <a:ext cx="7688700" cy="28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Data pre-processing</a:t>
            </a:r>
            <a:endParaRPr sz="15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Data needs to be numeric and can be imported as dataframe via pandas, arrays via NumPy, or sparse matrices via SciPy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Need to establish a test dataset and a validation dataset, or we can also do cross-validation.</a:t>
            </a:r>
            <a:endParaRPr sz="1300">
              <a:solidFill>
                <a:schemeClr val="dk2"/>
              </a:solidFill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</a:pPr>
            <a:r>
              <a:rPr lang="en" sz="1300">
                <a:solidFill>
                  <a:schemeClr val="dk2"/>
                </a:solidFill>
              </a:rPr>
              <a:t>Using sklearn.processing and sklearn.model_selection</a:t>
            </a:r>
            <a:endParaRPr sz="13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Model fitting</a:t>
            </a:r>
            <a:endParaRPr sz="15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Fit model (lasso, elastic net, random forest, elastic net, ridge, xg boost).</a:t>
            </a:r>
            <a:endParaRPr sz="13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Model evaluation</a:t>
            </a:r>
            <a:endParaRPr sz="15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Using sklearn.metric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682500" y="1148825"/>
            <a:ext cx="1137600" cy="11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137525" y="567075"/>
            <a:ext cx="42417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Example- Preprocessing data </a:t>
            </a:r>
            <a:endParaRPr b="1"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410325" y="2614675"/>
            <a:ext cx="69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50" y="1185975"/>
            <a:ext cx="3883600" cy="35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225" y="1185974"/>
            <a:ext cx="4557576" cy="33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274938" y="567075"/>
            <a:ext cx="44679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Example- Model fitting: Ridge</a:t>
            </a:r>
            <a:endParaRPr b="1" sz="20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225" y="1181325"/>
            <a:ext cx="6915075" cy="20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17225" y="651175"/>
            <a:ext cx="39564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Example- model evaluation </a:t>
            </a:r>
            <a:endParaRPr b="1" sz="8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