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glar kurtkaya" initials="ck" lastIdx="1" clrIdx="0">
    <p:extLst>
      <p:ext uri="{19B8F6BF-5375-455C-9EA6-DF929625EA0E}">
        <p15:presenceInfo xmlns:p15="http://schemas.microsoft.com/office/powerpoint/2012/main" userId="8277a1147b68eb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9b09088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9b09088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9b09088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9b09088f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9b09088f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9b09088f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9b09088f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9b09088f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9b09088f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9b09088f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9b09088f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9b09088f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9b09088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9b09088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9b09088f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9b09088f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9b09088f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9b09088f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9b09088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9b09088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9b09088f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9b09088f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9b09088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9b09088f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603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61920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3195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672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7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93381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522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28771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851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5633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65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76871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65494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951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bg2">
                    <a:lumMod val="75000"/>
                  </a:schemeClr>
                </a:solidFill>
              </a:rPr>
              <a:t>King County House Price Analysis</a:t>
            </a:r>
            <a:endParaRPr sz="3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1800" dirty="0"/>
              <a:t>Yukthi Papanna Suresh</a:t>
            </a:r>
            <a:r>
              <a:rPr lang="en" sz="1800" dirty="0"/>
              <a:t>, </a:t>
            </a:r>
            <a:r>
              <a:rPr lang="en-US" sz="1800" dirty="0"/>
              <a:t>Emily Lin</a:t>
            </a:r>
            <a:r>
              <a:rPr lang="en" sz="1800" dirty="0"/>
              <a:t>, </a:t>
            </a:r>
            <a:r>
              <a:rPr lang="en-US" sz="1800" dirty="0"/>
              <a:t>Caglar Kurtkaya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18" y="731520"/>
            <a:ext cx="7579364" cy="441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0" y="675860"/>
            <a:ext cx="7617259" cy="446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21" y="604299"/>
            <a:ext cx="7574557" cy="453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1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Good Regression models </a:t>
            </a:r>
            <a:endParaRPr sz="18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Random Forest Regressor - 79% explanation is the variance of the dependent variable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Bad Clustering Models due to the no clear trend in clusters of data points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480060"/>
            <a:ext cx="8183898" cy="347014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603504"/>
            <a:ext cx="7934706" cy="3223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947046" y="966977"/>
            <a:ext cx="7228833" cy="2504477"/>
          </a:xfrm>
          <a:prstGeom prst="rect">
            <a:avLst/>
          </a:prstGeom>
          <a:ln>
            <a:noFill/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800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Selection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/>
              <a:t>House Price Prediction of King county the most populous county in Washington and 13th in USA</a:t>
            </a:r>
            <a:endParaRPr sz="18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/>
              <a:t>Dataset from Kaggle</a:t>
            </a:r>
            <a:endParaRPr sz="18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b="1" dirty="0"/>
              <a:t>Solution</a:t>
            </a:r>
            <a:r>
              <a:rPr lang="en" sz="1800" dirty="0"/>
              <a:t>: Building a price prediction system using features</a:t>
            </a:r>
            <a:endParaRPr sz="1800" dirty="0"/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800" b="1" dirty="0"/>
              <a:t>Task 1:</a:t>
            </a:r>
            <a:r>
              <a:rPr lang="en" sz="1800" dirty="0"/>
              <a:t>  Build regression model </a:t>
            </a:r>
            <a:endParaRPr sz="1800" dirty="0"/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800" b="1" dirty="0"/>
              <a:t>Task 2:  </a:t>
            </a:r>
            <a:r>
              <a:rPr lang="en" sz="1800" dirty="0"/>
              <a:t>Build a clustering model using location</a:t>
            </a: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5975"/>
            <a:ext cx="9143924" cy="18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3250"/>
            <a:ext cx="9144000" cy="17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7762" y="574856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 Data-Frame</a:t>
            </a:r>
            <a:endParaRPr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Pre-Processing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21286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/>
              <a:t>Trimmed date to year (Noise)</a:t>
            </a:r>
            <a:endParaRPr sz="18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/>
              <a:t>Null values analysis (Missing Values)</a:t>
            </a:r>
            <a:endParaRPr sz="18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/>
              <a:t>Create dummy variable for date (2014-&gt;0, 2015-&gt;1)</a:t>
            </a:r>
            <a:endParaRPr sz="18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/>
              <a:t>Removed outliers (</a:t>
            </a:r>
            <a:r>
              <a:rPr lang="en-US" sz="1800" dirty="0"/>
              <a:t>Outlier)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7649" y="57849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100" y="1154425"/>
            <a:ext cx="5787799" cy="38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19AB-AE18-5A4E-AA4F-3EFB158E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350313"/>
            <a:ext cx="7688700" cy="5352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 cont.</a:t>
            </a:r>
          </a:p>
        </p:txBody>
      </p:sp>
      <p:pic>
        <p:nvPicPr>
          <p:cNvPr id="4" name="Google Shape;117;p18">
            <a:extLst>
              <a:ext uri="{FF2B5EF4-FFF2-40B4-BE49-F238E27FC236}">
                <a16:creationId xmlns:a16="http://schemas.microsoft.com/office/drawing/2014/main" id="{FC5F2EEC-0863-6545-BDD1-D49AE6D83F0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6900" y="1104900"/>
            <a:ext cx="54102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26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 Models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700" cy="2747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/>
              <a:t>Top 12 attributes (using </a:t>
            </a:r>
            <a:r>
              <a:rPr lang="en" sz="1800" dirty="0" err="1"/>
              <a:t>SelectKBest</a:t>
            </a:r>
            <a:r>
              <a:rPr lang="en" sz="1800" dirty="0"/>
              <a:t>)</a:t>
            </a:r>
            <a:endParaRPr sz="18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/>
              <a:t>Train, Test and Validation Set</a:t>
            </a:r>
            <a:endParaRPr sz="18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 err="1"/>
              <a:t>StandardScaler</a:t>
            </a:r>
            <a:r>
              <a:rPr lang="en" sz="1800" dirty="0"/>
              <a:t> fit Training set</a:t>
            </a:r>
            <a:endParaRPr sz="1800"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/>
              <a:t>Transformed Train, Test and Validation set (Mean of 0 and Standard deviation of 1)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14279" y="632175"/>
            <a:ext cx="800207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 Cont.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8DBC37-578E-4625-BE1D-4CEBF607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62404"/>
              </p:ext>
            </p:extLst>
          </p:nvPr>
        </p:nvGraphicFramePr>
        <p:xfrm>
          <a:off x="414279" y="1948232"/>
          <a:ext cx="8688668" cy="301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67">
                  <a:extLst>
                    <a:ext uri="{9D8B030D-6E8A-4147-A177-3AD203B41FA5}">
                      <a16:colId xmlns:a16="http://schemas.microsoft.com/office/drawing/2014/main" val="2017507840"/>
                    </a:ext>
                  </a:extLst>
                </a:gridCol>
                <a:gridCol w="2172167">
                  <a:extLst>
                    <a:ext uri="{9D8B030D-6E8A-4147-A177-3AD203B41FA5}">
                      <a16:colId xmlns:a16="http://schemas.microsoft.com/office/drawing/2014/main" val="2082659753"/>
                    </a:ext>
                  </a:extLst>
                </a:gridCol>
                <a:gridCol w="2172167">
                  <a:extLst>
                    <a:ext uri="{9D8B030D-6E8A-4147-A177-3AD203B41FA5}">
                      <a16:colId xmlns:a16="http://schemas.microsoft.com/office/drawing/2014/main" val="2411543678"/>
                    </a:ext>
                  </a:extLst>
                </a:gridCol>
                <a:gridCol w="2172167">
                  <a:extLst>
                    <a:ext uri="{9D8B030D-6E8A-4147-A177-3AD203B41FA5}">
                      <a16:colId xmlns:a16="http://schemas.microsoft.com/office/drawing/2014/main" val="1669490551"/>
                    </a:ext>
                  </a:extLst>
                </a:gridCol>
              </a:tblGrid>
              <a:tr h="42155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R-square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R-square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R-square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23819"/>
                  </a:ext>
                </a:extLst>
              </a:tr>
              <a:tr h="4573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Random Forest Regressor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0.9571038167086312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0.804736200215252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0.7864689753166656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49827"/>
                  </a:ext>
                </a:extLst>
              </a:tr>
              <a:tr h="4215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KNN Regressor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0.811655569838343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0.7648410447043974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0.734203076978137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001488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Lasso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0.6580630800394413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0.683640999182128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0.6536720919606233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004331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Multiple Linear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0.6580630942955326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0.6836439383426598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0.6536695752128876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87875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Ridge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0.6580630909744568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0.6836444387263839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0.653666585768011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668942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Elastic Net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0.6320709061022907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0.6541556803876882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0.6206226725909685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29753"/>
                  </a:ext>
                </a:extLst>
              </a:tr>
              <a:tr h="4573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Decision Tree Regressor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0.9993841300058871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0.6023396600684414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0.6195867930647317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629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8A5DCC-EE20-4518-8858-72E73B11B86A}"/>
              </a:ext>
            </a:extLst>
          </p:cNvPr>
          <p:cNvSpPr txBox="1"/>
          <p:nvPr/>
        </p:nvSpPr>
        <p:spPr>
          <a:xfrm>
            <a:off x="414279" y="1495812"/>
            <a:ext cx="805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of the R-squared values of the models using important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7600" y="71116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 Models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815800" y="1350488"/>
            <a:ext cx="7600500" cy="3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 Cluster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826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Price &lt; 250000 – Light Blue</a:t>
            </a:r>
          </a:p>
          <a:p>
            <a:pPr marL="8826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250000&lt;price&lt;500000 – Dark Blue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826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500000&lt;price&lt;1000000 – Green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826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1000000&lt;price&lt;3000000 – Yellow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826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3000000&lt;price&lt;5000000 – Light Red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826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Price&gt;5000000 – Dark Red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K-means</a:t>
            </a:r>
            <a:endParaRPr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826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clusters </a:t>
            </a: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important features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Ward’s Linkage</a:t>
            </a:r>
            <a:endParaRPr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826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7000"/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clusters </a:t>
            </a: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important features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On-screen Show (16:9)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King County House Price Analysis</vt:lpstr>
      <vt:lpstr>Problem Selection  </vt:lpstr>
      <vt:lpstr>Initial Data-Frame</vt:lpstr>
      <vt:lpstr>Pre-Processing</vt:lpstr>
      <vt:lpstr>Exploratory Data Analysis </vt:lpstr>
      <vt:lpstr>EXPLORATORY DATA Analysis cont.</vt:lpstr>
      <vt:lpstr>Regression Models</vt:lpstr>
      <vt:lpstr>Regression Cont.</vt:lpstr>
      <vt:lpstr>Clustering Models 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Price Analysis</dc:title>
  <dc:creator>Lin, Emily</dc:creator>
  <cp:lastModifiedBy>Papanna Suresh, Yukthi</cp:lastModifiedBy>
  <cp:revision>6</cp:revision>
  <dcterms:created xsi:type="dcterms:W3CDTF">2019-12-02T13:37:54Z</dcterms:created>
  <dcterms:modified xsi:type="dcterms:W3CDTF">2019-12-03T02:07:35Z</dcterms:modified>
</cp:coreProperties>
</file>