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0" r:id="rId3"/>
    <p:sldId id="272" r:id="rId4"/>
    <p:sldId id="278" r:id="rId5"/>
    <p:sldId id="279" r:id="rId6"/>
    <p:sldId id="273" r:id="rId7"/>
    <p:sldId id="274" r:id="rId8"/>
    <p:sldId id="282" r:id="rId9"/>
    <p:sldId id="283" r:id="rId10"/>
    <p:sldId id="286" r:id="rId11"/>
    <p:sldId id="285" r:id="rId12"/>
    <p:sldId id="284" r:id="rId13"/>
    <p:sldId id="287" r:id="rId14"/>
    <p:sldId id="27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1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3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78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6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08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22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56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23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51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7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06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70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76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2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2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6E99-52E0-4862-86F5-859D6FE5787C}" type="datetimeFigureOut">
              <a:rPr lang="en-CA" smtClean="0"/>
              <a:t>2022-12-01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6BA8A-C792-4318-B829-39BEA72DF6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0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F30F53-636D-551D-D873-0C414E43B2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487" y="724681"/>
            <a:ext cx="2105025" cy="183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89D2B-EF1E-5142-7818-00D99873F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72256" y="2894543"/>
            <a:ext cx="5181600" cy="318183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Title:</a:t>
            </a:r>
            <a:endParaRPr lang="en-CA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Regional Language Toxic comment classification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Yashkumar Parikh</a:t>
            </a:r>
            <a:endParaRPr lang="en-CA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Student ID No.: 1138765</a:t>
            </a:r>
            <a:endParaRPr lang="en-CA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CA" sz="24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Supervised by</a:t>
            </a:r>
            <a:endParaRPr lang="en-CA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</a:t>
            </a: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Jinan </a:t>
            </a:r>
            <a:r>
              <a:rPr lang="en-GB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Fiaidhi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4740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E711-BADA-4B1B-3BE1-66197022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Model Implementation</a:t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D652-FE81-65C0-1B25-69611C56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186748" cy="3880772"/>
          </a:xfrm>
        </p:spPr>
        <p:txBody>
          <a:bodyPr>
            <a:normAutofit/>
          </a:bodyPr>
          <a:lstStyle/>
          <a:p>
            <a:r>
              <a:rPr lang="en-CA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7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69E711-BADA-4B1B-3BE1-66197022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D10DF7-4D07-6A2B-A2A5-CF8F741A05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266399"/>
              </p:ext>
            </p:extLst>
          </p:nvPr>
        </p:nvGraphicFramePr>
        <p:xfrm>
          <a:off x="695129" y="2160589"/>
          <a:ext cx="8675881" cy="3363132"/>
        </p:xfrm>
        <a:graphic>
          <a:graphicData uri="http://schemas.openxmlformats.org/drawingml/2006/table">
            <a:tbl>
              <a:tblPr firstRow="1" firstCol="1" bandRow="1"/>
              <a:tblGrid>
                <a:gridCol w="3401010">
                  <a:extLst>
                    <a:ext uri="{9D8B030D-6E8A-4147-A177-3AD203B41FA5}">
                      <a16:colId xmlns:a16="http://schemas.microsoft.com/office/drawing/2014/main" val="1770617969"/>
                    </a:ext>
                  </a:extLst>
                </a:gridCol>
                <a:gridCol w="2697853">
                  <a:extLst>
                    <a:ext uri="{9D8B030D-6E8A-4147-A177-3AD203B41FA5}">
                      <a16:colId xmlns:a16="http://schemas.microsoft.com/office/drawing/2014/main" val="2151433845"/>
                    </a:ext>
                  </a:extLst>
                </a:gridCol>
                <a:gridCol w="2577018">
                  <a:extLst>
                    <a:ext uri="{9D8B030D-6E8A-4147-A177-3AD203B41FA5}">
                      <a16:colId xmlns:a16="http://schemas.microsoft.com/office/drawing/2014/main" val="2059695538"/>
                    </a:ext>
                  </a:extLst>
                </a:gridCol>
              </a:tblGrid>
              <a:tr h="895162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647700" algn="l"/>
                        </a:tabLst>
                      </a:pPr>
                      <a:r>
                        <a:rPr lang="en-GB" sz="28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 Accuracy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Accuracy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313896"/>
                  </a:ext>
                </a:extLst>
              </a:tr>
              <a:tr h="49359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99%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88%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924483"/>
                  </a:ext>
                </a:extLst>
              </a:tr>
              <a:tr h="49359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SVM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97%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87%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197872"/>
                  </a:ext>
                </a:extLst>
              </a:tr>
              <a:tr h="49359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LSTM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92%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85%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342029"/>
                  </a:ext>
                </a:extLst>
              </a:tr>
              <a:tr h="49359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CNN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91%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87%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386469"/>
                  </a:ext>
                </a:extLst>
              </a:tr>
              <a:tr h="493594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DistilBERT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78%</a:t>
                      </a:r>
                      <a:endParaRPr lang="en-GB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8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60%</a:t>
                      </a:r>
                      <a:endParaRPr lang="en-GB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996" marR="157996" marT="2194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72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6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E711-BADA-4B1B-3BE1-66197022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890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E711-BADA-4B1B-3BE1-66197022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D652-FE81-65C0-1B25-69611C56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88581"/>
            <a:ext cx="8186748" cy="3880772"/>
          </a:xfrm>
        </p:spPr>
        <p:txBody>
          <a:bodyPr>
            <a:normAutofit/>
          </a:bodyPr>
          <a:lstStyle/>
          <a:p>
            <a:r>
              <a:rPr lang="en-CA" sz="2400" dirty="0"/>
              <a:t>Edge cases</a:t>
            </a:r>
          </a:p>
          <a:p>
            <a:r>
              <a:rPr lang="en-CA" sz="2400" dirty="0"/>
              <a:t>Data centric approach</a:t>
            </a:r>
          </a:p>
        </p:txBody>
      </p:sp>
    </p:spTree>
    <p:extLst>
      <p:ext uri="{BB962C8B-B14F-4D97-AF65-F5344CB8AC3E}">
        <p14:creationId xmlns:p14="http://schemas.microsoft.com/office/powerpoint/2010/main" val="222455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544-59AC-D4B1-AC58-E3466B43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288"/>
          </a:xfrm>
        </p:spPr>
        <p:txBody>
          <a:bodyPr/>
          <a:lstStyle/>
          <a:p>
            <a:r>
              <a:rPr lang="en-CA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F930-BFE1-7B8D-F7D2-035F33384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91640"/>
            <a:ext cx="8596668" cy="3938241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Darko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Androcec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“Machine learning methods for toxic comment classification: a systematic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review,”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Arial-ItalicMT"/>
              </a:rPr>
              <a:t>ResearchGate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, Dec. 2020.https://www.researchgate.net/publication/349929587_Machine_learning_methods_for_toxic_co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mment_classification_a_systematic_review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 (accessed Mar. 31, 2022).</a:t>
            </a:r>
          </a:p>
          <a:p>
            <a:pPr algn="just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T. Chu, K.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Jue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and M. Wang, “Comment Abuse Classification with Deep Learning.” [Online].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ArialMT"/>
              </a:rPr>
              <a:t>Available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MT"/>
              </a:rPr>
              <a:t>: </a:t>
            </a:r>
            <a:r>
              <a:rPr lang="fr-FR" sz="1800" b="0" i="0" u="none" strike="noStrike" baseline="0" dirty="0">
                <a:solidFill>
                  <a:srgbClr val="1C3AAA"/>
                </a:solidFill>
                <a:latin typeface="ArialMT"/>
              </a:rPr>
              <a:t>https://web.stanford.edu/class/archive/cs/cs224n/cs224n.1174/reports/2762092.pdf</a:t>
            </a:r>
          </a:p>
          <a:p>
            <a:pPr algn="just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V.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Sanh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L. Debut, J.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T"/>
              </a:rPr>
              <a:t>Chaumond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, and T. Wolf, “DistilBERT, a distilled version of BERT: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smaller, faster, cheaper and lighter,”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Arial-ItalicMT"/>
              </a:rPr>
              <a:t>arXiv.org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, 2019,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ArialMT"/>
              </a:rPr>
              <a:t>doi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: 10.48550/arXiv.1910.01108.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514350" lvl="0" indent="-514350" algn="just">
              <a:lnSpc>
                <a:spcPct val="110000"/>
              </a:lnSpc>
              <a:buFont typeface="+mj-lt"/>
              <a:buAutoNum type="arabicPeriod"/>
            </a:pPr>
            <a:endParaRPr lang="en-CA" sz="3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3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D4D4-2906-812B-AE43-D581886D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28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221E93-07A3-C161-1FB5-44F400D5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74FBD5-36AE-FFEE-EB94-7CC6CC1E8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ffectLst/>
              </a:rPr>
              <a:t>Our Ties </a:t>
            </a:r>
            <a:r>
              <a:rPr lang="en-US"/>
              <a:t>to S</a:t>
            </a:r>
            <a:r>
              <a:rPr lang="en-US">
                <a:effectLst/>
              </a:rPr>
              <a:t>ocial Media</a:t>
            </a:r>
          </a:p>
          <a:p>
            <a:r>
              <a:rPr lang="en-US"/>
              <a:t>Consequences of toxic comments</a:t>
            </a:r>
            <a:endParaRPr lang="en-US">
              <a:effectLst/>
            </a:endParaRPr>
          </a:p>
          <a:p>
            <a:endParaRPr lang="en-US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C8DD9-1828-1F3F-037E-281E885AE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" b="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5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221E93-07A3-C161-1FB5-44F400D5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345A-9BD8-7799-F0C2-1CC9003E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/>
              </a:rPr>
              <a:t>Classification of toxic comments</a:t>
            </a:r>
          </a:p>
          <a:p>
            <a:r>
              <a:rPr lang="en-US" dirty="0"/>
              <a:t>Regional Languages like Hindi, Marathi, Punjabi, Gujarati etc. </a:t>
            </a:r>
          </a:p>
          <a:p>
            <a:r>
              <a:rPr lang="en-US" dirty="0"/>
              <a:t>Achieving high accuracy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915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221E93-07A3-C161-1FB5-44F400D5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345A-9BD8-7799-F0C2-1CC9003E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/>
              </a:rPr>
              <a:t>NLP Context</a:t>
            </a:r>
          </a:p>
          <a:p>
            <a:r>
              <a:rPr lang="en-US"/>
              <a:t>BERT Embeddings</a:t>
            </a:r>
          </a:p>
          <a:p>
            <a:r>
              <a:rPr lang="en-US">
                <a:effectLst/>
              </a:rPr>
              <a:t>Common languages like English, French, etc.</a:t>
            </a:r>
          </a:p>
        </p:txBody>
      </p:sp>
    </p:spTree>
    <p:extLst>
      <p:ext uri="{BB962C8B-B14F-4D97-AF65-F5344CB8AC3E}">
        <p14:creationId xmlns:p14="http://schemas.microsoft.com/office/powerpoint/2010/main" val="256163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F60D2-6CD4-1863-B786-A922D725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9432-3D2A-AD5E-BFE0-9DC784BF3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Regional language data set</a:t>
            </a:r>
          </a:p>
          <a:p>
            <a:r>
              <a:rPr lang="en-US" dirty="0"/>
              <a:t>High accuracy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784D22-5B53-621D-E746-8DC4179DB926}"/>
              </a:ext>
            </a:extLst>
          </p:cNvPr>
          <p:cNvSpPr txBox="1">
            <a:spLocks/>
          </p:cNvSpPr>
          <p:nvPr/>
        </p:nvSpPr>
        <p:spPr>
          <a:xfrm>
            <a:off x="1296766" y="3005985"/>
            <a:ext cx="8596668" cy="631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CA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DAC0EF-989A-8330-53FD-B0B24A48CC89}"/>
              </a:ext>
            </a:extLst>
          </p:cNvPr>
          <p:cNvSpPr txBox="1">
            <a:spLocks/>
          </p:cNvSpPr>
          <p:nvPr/>
        </p:nvSpPr>
        <p:spPr>
          <a:xfrm>
            <a:off x="677334" y="3922333"/>
            <a:ext cx="6171522" cy="1655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33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6784D22-5B53-621D-E746-8DC4179DB926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Solutions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DAC0EF-989A-8330-53FD-B0B24A48CC89}"/>
              </a:ext>
            </a:extLst>
          </p:cNvPr>
          <p:cNvSpPr txBox="1">
            <a:spLocks/>
          </p:cNvSpPr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new regional language dataset</a:t>
            </a:r>
            <a:endParaRPr lang="en-US" i="0" dirty="0">
              <a:effectLst/>
            </a:endParaRPr>
          </a:p>
          <a:p>
            <a:r>
              <a:rPr lang="en-US" i="0" dirty="0">
                <a:effectLst/>
              </a:rPr>
              <a:t>Data Pre-processing and cleaning</a:t>
            </a:r>
          </a:p>
          <a:p>
            <a:endParaRPr lang="en-US" i="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0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69E711-BADA-4B1B-3BE1-66197022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D652-FE81-65C0-1B25-69611C56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Python</a:t>
            </a:r>
          </a:p>
          <a:p>
            <a:r>
              <a:rPr lang="en-US"/>
              <a:t>TensorFlow</a:t>
            </a:r>
          </a:p>
          <a:p>
            <a:r>
              <a:rPr lang="en-US"/>
              <a:t>Keras</a:t>
            </a:r>
          </a:p>
          <a:p>
            <a:r>
              <a:rPr lang="en-US"/>
              <a:t>NumPy</a:t>
            </a:r>
          </a:p>
          <a:p>
            <a:r>
              <a:rPr lang="en-US"/>
              <a:t>Pandas</a:t>
            </a:r>
          </a:p>
          <a:p>
            <a:r>
              <a:rPr lang="en-US"/>
              <a:t>Matplotlib</a:t>
            </a:r>
          </a:p>
          <a:p>
            <a:r>
              <a:rPr lang="en-US"/>
              <a:t>SkLearn</a:t>
            </a:r>
          </a:p>
        </p:txBody>
      </p:sp>
    </p:spTree>
    <p:extLst>
      <p:ext uri="{BB962C8B-B14F-4D97-AF65-F5344CB8AC3E}">
        <p14:creationId xmlns:p14="http://schemas.microsoft.com/office/powerpoint/2010/main" val="13327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69E711-BADA-4B1B-3BE1-66197022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Gathering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D652-FE81-65C0-1B25-69611C56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Dataset consists languages like English, Hindi, Gujarati, Marathi, Punjabi</a:t>
            </a:r>
          </a:p>
          <a:p>
            <a:r>
              <a:rPr lang="en-US"/>
              <a:t>Removed URLs, special chars, hashtags, mentions emoji, etc. from text</a:t>
            </a:r>
          </a:p>
          <a:p>
            <a:r>
              <a:rPr lang="en-US"/>
              <a:t>Shape (14995, 2)</a:t>
            </a:r>
          </a:p>
          <a:p>
            <a:r>
              <a:rPr lang="en-US"/>
              <a:t>Toxic</a:t>
            </a:r>
            <a:r>
              <a:rPr lang="en-US" b="0" i="0">
                <a:effectLst/>
              </a:rPr>
              <a:t> 7500 </a:t>
            </a:r>
          </a:p>
          <a:p>
            <a:r>
              <a:rPr lang="en-US"/>
              <a:t>Non-toxic</a:t>
            </a:r>
            <a:r>
              <a:rPr lang="en-US" b="0" i="0">
                <a:effectLst/>
              </a:rPr>
              <a:t> 7495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E711-BADA-4B1B-3BE1-66197022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Pseudo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1ABD5A-17C6-D0BD-B338-80C75CC82C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455576"/>
            <a:ext cx="7430439" cy="4329404"/>
          </a:xfrm>
        </p:spPr>
      </p:pic>
    </p:spTree>
    <p:extLst>
      <p:ext uri="{BB962C8B-B14F-4D97-AF65-F5344CB8AC3E}">
        <p14:creationId xmlns:p14="http://schemas.microsoft.com/office/powerpoint/2010/main" val="570784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1779</TotalTime>
  <Words>342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Arial-ItalicMT</vt:lpstr>
      <vt:lpstr>ArialMT</vt:lpstr>
      <vt:lpstr>Calibri</vt:lpstr>
      <vt:lpstr>Times New Roman</vt:lpstr>
      <vt:lpstr>Trebuchet MS</vt:lpstr>
      <vt:lpstr>Wingdings 3</vt:lpstr>
      <vt:lpstr>Facet</vt:lpstr>
      <vt:lpstr>PowerPoint Presentation</vt:lpstr>
      <vt:lpstr>Motivation</vt:lpstr>
      <vt:lpstr>Aim</vt:lpstr>
      <vt:lpstr>Related Work</vt:lpstr>
      <vt:lpstr>Challenges</vt:lpstr>
      <vt:lpstr>PowerPoint Presentation</vt:lpstr>
      <vt:lpstr>Technologies</vt:lpstr>
      <vt:lpstr>Data Gathering and Preprocessing</vt:lpstr>
      <vt:lpstr>Pseudo Code</vt:lpstr>
      <vt:lpstr>Model Implementation </vt:lpstr>
      <vt:lpstr>Results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Yashkumar Rajubhai Parikh</dc:creator>
  <cp:lastModifiedBy>Yashkumar Rajubhai Parikh</cp:lastModifiedBy>
  <cp:revision>23</cp:revision>
  <dcterms:created xsi:type="dcterms:W3CDTF">2022-08-19T01:15:41Z</dcterms:created>
  <dcterms:modified xsi:type="dcterms:W3CDTF">2022-12-02T02:25:42Z</dcterms:modified>
</cp:coreProperties>
</file>