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6" r:id="rId2"/>
    <p:sldId id="259" r:id="rId3"/>
    <p:sldId id="272" r:id="rId4"/>
    <p:sldId id="276" r:id="rId5"/>
    <p:sldId id="273" r:id="rId6"/>
    <p:sldId id="265" r:id="rId7"/>
    <p:sldId id="268" r:id="rId8"/>
    <p:sldId id="269" r:id="rId9"/>
    <p:sldId id="270" r:id="rId10"/>
    <p:sldId id="271" r:id="rId11"/>
    <p:sldId id="27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4749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2927410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428064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B082E4-11C9-4BA4-81DC-011BFF03504A}"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902480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B082E4-11C9-4BA4-81DC-011BFF03504A}"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2DC16C-47B2-4F0D-A7A8-D6964B9B4A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32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B082E4-11C9-4BA4-81DC-011BFF03504A}"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835712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B082E4-11C9-4BA4-81DC-011BFF03504A}"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1200207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B082E4-11C9-4BA4-81DC-011BFF03504A}"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309240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9B082E4-11C9-4BA4-81DC-011BFF03504A}" type="datetimeFigureOut">
              <a:rPr lang="en-US" smtClean="0"/>
              <a:t>4/23/2025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530920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B082E4-11C9-4BA4-81DC-011BFF03504A}" type="datetimeFigureOut">
              <a:rPr lang="en-US" smtClean="0"/>
              <a:t>4/23/2025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52DC16C-47B2-4F0D-A7A8-D6964B9B4A1A}" type="slidenum">
              <a:rPr lang="en-US" smtClean="0"/>
              <a:t>‹#›</a:t>
            </a:fld>
            <a:endParaRPr lang="en-US"/>
          </a:p>
        </p:txBody>
      </p:sp>
    </p:spTree>
    <p:extLst>
      <p:ext uri="{BB962C8B-B14F-4D97-AF65-F5344CB8AC3E}">
        <p14:creationId xmlns:p14="http://schemas.microsoft.com/office/powerpoint/2010/main" val="1603348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B082E4-11C9-4BA4-81DC-011BFF03504A}"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52DC16C-47B2-4F0D-A7A8-D6964B9B4A1A}" type="slidenum">
              <a:rPr lang="en-US" smtClean="0"/>
              <a:t>‹#›</a:t>
            </a:fld>
            <a:endParaRPr lang="en-US"/>
          </a:p>
        </p:txBody>
      </p:sp>
    </p:spTree>
    <p:extLst>
      <p:ext uri="{BB962C8B-B14F-4D97-AF65-F5344CB8AC3E}">
        <p14:creationId xmlns:p14="http://schemas.microsoft.com/office/powerpoint/2010/main" val="32585196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9B082E4-11C9-4BA4-81DC-011BFF03504A}" type="datetimeFigureOut">
              <a:rPr lang="en-US" smtClean="0"/>
              <a:t>4/23/2025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52DC16C-47B2-4F0D-A7A8-D6964B9B4A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026290"/>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ortage Animal Protective League">
            <a:extLst>
              <a:ext uri="{FF2B5EF4-FFF2-40B4-BE49-F238E27FC236}">
                <a16:creationId xmlns:a16="http://schemas.microsoft.com/office/drawing/2014/main" id="{4C24374B-B9A2-5BD8-5E7B-B9DF383A639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8" r="4" b="4"/>
          <a:stretch/>
        </p:blipFill>
        <p:spPr bwMode="auto">
          <a:xfrm>
            <a:off x="6803647" y="1065276"/>
            <a:ext cx="4730214" cy="47274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656CB50-66F0-7211-5339-B8BB7A409F32}"/>
              </a:ext>
            </a:extLst>
          </p:cNvPr>
          <p:cNvSpPr>
            <a:spLocks noGrp="1"/>
          </p:cNvSpPr>
          <p:nvPr>
            <p:ph type="ctrTitle"/>
          </p:nvPr>
        </p:nvSpPr>
        <p:spPr>
          <a:xfrm>
            <a:off x="1042750" y="1831208"/>
            <a:ext cx="5633531" cy="2226769"/>
          </a:xfrm>
        </p:spPr>
        <p:txBody>
          <a:bodyPr anchor="ctr">
            <a:normAutofit fontScale="90000"/>
          </a:bodyPr>
          <a:lstStyle/>
          <a:p>
            <a:r>
              <a:rPr dirty="0">
                <a:solidFill>
                  <a:schemeClr val="tx1">
                    <a:lumMod val="75000"/>
                    <a:lumOff val="25000"/>
                  </a:schemeClr>
                </a:solidFill>
              </a:rPr>
              <a:t>Portage APL Donation Dashboard</a:t>
            </a:r>
          </a:p>
        </p:txBody>
      </p:sp>
    </p:spTree>
    <p:extLst>
      <p:ext uri="{BB962C8B-B14F-4D97-AF65-F5344CB8AC3E}">
        <p14:creationId xmlns:p14="http://schemas.microsoft.com/office/powerpoint/2010/main" val="716438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38637A0-929E-0E7B-A4E4-36E5EC70B127}"/>
              </a:ext>
            </a:extLst>
          </p:cNvPr>
          <p:cNvPicPr>
            <a:picLocks noChangeAspect="1"/>
          </p:cNvPicPr>
          <p:nvPr/>
        </p:nvPicPr>
        <p:blipFill>
          <a:blip r:embed="rId2"/>
          <a:stretch>
            <a:fillRect/>
          </a:stretch>
        </p:blipFill>
        <p:spPr>
          <a:xfrm>
            <a:off x="633999" y="1205263"/>
            <a:ext cx="6909801" cy="4184041"/>
          </a:xfrm>
          <a:prstGeom prst="rect">
            <a:avLst/>
          </a:prstGeom>
        </p:spPr>
      </p:pic>
      <p:cxnSp>
        <p:nvCxnSpPr>
          <p:cNvPr id="11" name="Straight Connector 10">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AB3F9A4-DB5F-68A7-682C-938FC61E63F5}"/>
              </a:ext>
            </a:extLst>
          </p:cNvPr>
          <p:cNvSpPr>
            <a:spLocks noGrp="1"/>
          </p:cNvSpPr>
          <p:nvPr>
            <p:ph idx="1"/>
          </p:nvPr>
        </p:nvSpPr>
        <p:spPr>
          <a:xfrm>
            <a:off x="7859485" y="2198914"/>
            <a:ext cx="3690257" cy="3670180"/>
          </a:xfrm>
        </p:spPr>
        <p:txBody>
          <a:bodyPr>
            <a:normAutofit/>
          </a:bodyPr>
          <a:lstStyle/>
          <a:p>
            <a:pPr>
              <a:defRPr sz="1400"/>
            </a:pPr>
            <a:r>
              <a:rPr lang="en-US" sz="2400" dirty="0"/>
              <a:t>Focus on small-dollar contributions, which make up the majority</a:t>
            </a:r>
          </a:p>
          <a:p>
            <a:endParaRPr lang="en-US" dirty="0"/>
          </a:p>
        </p:txBody>
      </p:sp>
      <p:sp>
        <p:nvSpPr>
          <p:cNvPr id="13" name="Rectangle 12">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60778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400" dirty="0"/>
              <a:t>Key Insights from the Dashboard</a:t>
            </a:r>
          </a:p>
        </p:txBody>
      </p:sp>
      <p:sp>
        <p:nvSpPr>
          <p:cNvPr id="3" name="Content Placeholder 2"/>
          <p:cNvSpPr>
            <a:spLocks noGrp="1"/>
          </p:cNvSpPr>
          <p:nvPr>
            <p:ph idx="1"/>
          </p:nvPr>
        </p:nvSpPr>
        <p:spPr>
          <a:xfrm>
            <a:off x="1166291" y="1845734"/>
            <a:ext cx="10058400" cy="4023360"/>
          </a:xfrm>
        </p:spPr>
        <p:txBody>
          <a:bodyPr/>
          <a:lstStyle/>
          <a:p>
            <a:r>
              <a:rPr lang="en-US" dirty="0"/>
              <a:t>- Peak donation period: December, indicating strong year-end giving</a:t>
            </a:r>
          </a:p>
          <a:p>
            <a:r>
              <a:rPr lang="en-US" dirty="0"/>
              <a:t>- Ravenna and Kent were leading cities in donation volume</a:t>
            </a:r>
          </a:p>
          <a:p>
            <a:r>
              <a:rPr lang="en-US" dirty="0"/>
              <a:t>- Donations over time align with common seasonal patterns</a:t>
            </a:r>
          </a:p>
          <a:p>
            <a:r>
              <a:rPr lang="en-US" dirty="0"/>
              <a:t>- Small-dollar donors (&lt;$500) represent a consistent and scalable base of ongoing  community support.</a:t>
            </a:r>
            <a:br>
              <a:rPr lang="en-US" dirty="0"/>
            </a:br>
            <a:r>
              <a:rPr lang="en-US" dirty="0"/>
              <a:t>- While donations over $10,000 account for a large portion of total contributions (e.g., $4M), the dashboard does not specify donation types. However, based on common nonprofit practices, many of these high-value gifts may stem from wills, trusts, or estate giving — typically one-time contributions rather than recurring support.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ABC2EC6-FB0C-AC0F-F6EB-A2928FC69461}"/>
              </a:ext>
            </a:extLst>
          </p:cNvPr>
          <p:cNvSpPr txBox="1"/>
          <p:nvPr/>
        </p:nvSpPr>
        <p:spPr>
          <a:xfrm>
            <a:off x="1097280" y="758952"/>
            <a:ext cx="10058400" cy="3566160"/>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8000" b="1" spc="-50">
                <a:solidFill>
                  <a:schemeClr val="tx1">
                    <a:lumMod val="85000"/>
                    <a:lumOff val="15000"/>
                  </a:schemeClr>
                </a:solidFill>
                <a:latin typeface="+mj-lt"/>
                <a:ea typeface="+mj-ea"/>
                <a:cs typeface="+mj-cs"/>
              </a:rPr>
              <a:t>Thank you !</a:t>
            </a:r>
          </a:p>
        </p:txBody>
      </p:sp>
      <p:cxnSp>
        <p:nvCxnSpPr>
          <p:cNvPr id="15" name="Straight Connector 14">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8" name="Picture 7" descr="A blue and white logo with a dog and cat&#10;&#10;Description automatically generated with low confidence">
            <a:extLst>
              <a:ext uri="{FF2B5EF4-FFF2-40B4-BE49-F238E27FC236}">
                <a16:creationId xmlns:a16="http://schemas.microsoft.com/office/drawing/2014/main" id="{62B09403-4288-CA17-E6E5-DCCC458795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178" y="5216602"/>
            <a:ext cx="1101213" cy="1101213"/>
          </a:xfrm>
          <a:prstGeom prst="rect">
            <a:avLst/>
          </a:prstGeom>
        </p:spPr>
      </p:pic>
    </p:spTree>
    <p:extLst>
      <p:ext uri="{BB962C8B-B14F-4D97-AF65-F5344CB8AC3E}">
        <p14:creationId xmlns:p14="http://schemas.microsoft.com/office/powerpoint/2010/main" val="1364808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04EC-5E12-19CF-CB96-887D36D77780}"/>
              </a:ext>
            </a:extLst>
          </p:cNvPr>
          <p:cNvSpPr>
            <a:spLocks noGrp="1"/>
          </p:cNvSpPr>
          <p:nvPr>
            <p:ph type="title"/>
          </p:nvPr>
        </p:nvSpPr>
        <p:spPr/>
        <p:txBody>
          <a:bodyPr>
            <a:normAutofit/>
          </a:bodyPr>
          <a:lstStyle/>
          <a:p>
            <a:r>
              <a:rPr lang="en-US" dirty="0"/>
              <a:t>Big Idea</a:t>
            </a:r>
          </a:p>
        </p:txBody>
      </p:sp>
      <p:sp>
        <p:nvSpPr>
          <p:cNvPr id="3" name="Content Placeholder 2">
            <a:extLst>
              <a:ext uri="{FF2B5EF4-FFF2-40B4-BE49-F238E27FC236}">
                <a16:creationId xmlns:a16="http://schemas.microsoft.com/office/drawing/2014/main" id="{B90AA569-0D08-AD54-7C0E-3C92DD7FC835}"/>
              </a:ext>
            </a:extLst>
          </p:cNvPr>
          <p:cNvSpPr>
            <a:spLocks noGrp="1"/>
          </p:cNvSpPr>
          <p:nvPr>
            <p:ph idx="1"/>
          </p:nvPr>
        </p:nvSpPr>
        <p:spPr/>
        <p:txBody>
          <a:bodyPr/>
          <a:lstStyle/>
          <a:p>
            <a:endParaRPr lang="en-US" dirty="0"/>
          </a:p>
          <a:p>
            <a:r>
              <a:rPr lang="en-US" sz="2400" dirty="0"/>
              <a:t>Using donor data to create a decision-making tool that helps Portage APL increase fundraising impact — so more animals can receive care and support through smarter, more targeted outreach.</a:t>
            </a:r>
          </a:p>
          <a:p>
            <a:pPr marL="0" indent="0">
              <a:buNone/>
            </a:pPr>
            <a:endParaRPr lang="en-US" dirty="0"/>
          </a:p>
          <a:p>
            <a:endParaRPr lang="en-US" dirty="0"/>
          </a:p>
        </p:txBody>
      </p:sp>
    </p:spTree>
    <p:extLst>
      <p:ext uri="{BB962C8B-B14F-4D97-AF65-F5344CB8AC3E}">
        <p14:creationId xmlns:p14="http://schemas.microsoft.com/office/powerpoint/2010/main" val="890018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Project Overview</a:t>
            </a:r>
          </a:p>
        </p:txBody>
      </p:sp>
      <p:sp>
        <p:nvSpPr>
          <p:cNvPr id="3" name="Content Placeholder 2"/>
          <p:cNvSpPr>
            <a:spLocks noGrp="1"/>
          </p:cNvSpPr>
          <p:nvPr>
            <p:ph idx="1"/>
          </p:nvPr>
        </p:nvSpPr>
        <p:spPr/>
        <p:txBody>
          <a:bodyPr>
            <a:normAutofit/>
          </a:bodyPr>
          <a:lstStyle/>
          <a:p>
            <a:r>
              <a:rPr sz="2400" dirty="0"/>
              <a:t>This dashboard project uses real donor data from Portage APL to uncover insights into donation behavior, donor segmentation, and campaign timing. The goal is to empower nonprofit fundraising efforts with clearer, data-backed decisions.</a:t>
            </a:r>
          </a:p>
          <a:p>
            <a:endParaRPr sz="2400" dirty="0"/>
          </a:p>
          <a:p>
            <a:r>
              <a:rPr sz="2400" dirty="0"/>
              <a:t>Tools: Power BI, DAX, Power Query, Excel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Data Preparation &amp; Cleaning</a:t>
            </a:r>
          </a:p>
        </p:txBody>
      </p:sp>
      <p:sp>
        <p:nvSpPr>
          <p:cNvPr id="3" name="Content Placeholder 2"/>
          <p:cNvSpPr>
            <a:spLocks noGrp="1"/>
          </p:cNvSpPr>
          <p:nvPr>
            <p:ph idx="1"/>
          </p:nvPr>
        </p:nvSpPr>
        <p:spPr/>
        <p:txBody>
          <a:bodyPr>
            <a:normAutofit/>
          </a:bodyPr>
          <a:lstStyle/>
          <a:p>
            <a:r>
              <a:rPr sz="2400" dirty="0"/>
              <a:t>- Loaded donor and donation data from Excel (multiple related sheets)</a:t>
            </a:r>
          </a:p>
          <a:p>
            <a:r>
              <a:rPr sz="2400" dirty="0"/>
              <a:t>- Removed blank and negative donation values (errors from data entry)</a:t>
            </a:r>
          </a:p>
          <a:p>
            <a:r>
              <a:rPr sz="2400" dirty="0"/>
              <a:t>- Cleaned and standardized date formats for accurate trend analysis</a:t>
            </a:r>
          </a:p>
          <a:p>
            <a:r>
              <a:rPr sz="2400" dirty="0"/>
              <a:t>- Created donation amount buckets (0–500, 501–1000, etc.) for segmentation</a:t>
            </a:r>
          </a:p>
          <a:p>
            <a:r>
              <a:rPr sz="2400" dirty="0"/>
              <a:t>- Filtered out null or non-joinable records for a clean model</a:t>
            </a:r>
          </a:p>
          <a:p>
            <a:r>
              <a:rPr sz="2400" dirty="0"/>
              <a:t>- Used Power Query for transformations, DAX for calculated columns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2025-04-23 165901.png"/>
          <p:cNvPicPr>
            <a:picLocks noChangeAspect="1"/>
          </p:cNvPicPr>
          <p:nvPr/>
        </p:nvPicPr>
        <p:blipFill>
          <a:blip r:embed="rId2"/>
          <a:stretch>
            <a:fillRect/>
          </a:stretch>
        </p:blipFill>
        <p:spPr>
          <a:xfrm>
            <a:off x="1187569" y="836049"/>
            <a:ext cx="9227389" cy="5185901"/>
          </a:xfrm>
          <a:prstGeom prst="rect">
            <a:avLst/>
          </a:prstGeom>
        </p:spPr>
      </p:pic>
      <p:sp>
        <p:nvSpPr>
          <p:cNvPr id="3" name="TextBox 2">
            <a:extLst>
              <a:ext uri="{FF2B5EF4-FFF2-40B4-BE49-F238E27FC236}">
                <a16:creationId xmlns:a16="http://schemas.microsoft.com/office/drawing/2014/main" id="{178321A5-188C-FFA3-D161-AE4466D06FE0}"/>
              </a:ext>
            </a:extLst>
          </p:cNvPr>
          <p:cNvSpPr txBox="1"/>
          <p:nvPr/>
        </p:nvSpPr>
        <p:spPr>
          <a:xfrm>
            <a:off x="1187569" y="0"/>
            <a:ext cx="5063706" cy="830997"/>
          </a:xfrm>
          <a:prstGeom prst="rect">
            <a:avLst/>
          </a:prstGeom>
          <a:noFill/>
        </p:spPr>
        <p:txBody>
          <a:bodyPr wrap="square" rtlCol="0">
            <a:spAutoFit/>
          </a:bodyPr>
          <a:lstStyle/>
          <a:p>
            <a:r>
              <a:rPr lang="en-US" sz="4800" dirty="0">
                <a:solidFill>
                  <a:schemeClr val="tx1">
                    <a:lumMod val="75000"/>
                    <a:lumOff val="25000"/>
                  </a:schemeClr>
                </a:solidFill>
              </a:rPr>
              <a:t>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Graph on document with pen">
            <a:extLst>
              <a:ext uri="{FF2B5EF4-FFF2-40B4-BE49-F238E27FC236}">
                <a16:creationId xmlns:a16="http://schemas.microsoft.com/office/drawing/2014/main" id="{5B6D0DD4-7EDE-2A33-82E4-28D9BD7B1366}"/>
              </a:ext>
            </a:extLst>
          </p:cNvPr>
          <p:cNvPicPr>
            <a:picLocks noChangeAspect="1"/>
          </p:cNvPicPr>
          <p:nvPr/>
        </p:nvPicPr>
        <p:blipFill rotWithShape="1">
          <a:blip r:embed="rId2">
            <a:duotone>
              <a:schemeClr val="bg2">
                <a:shade val="45000"/>
                <a:satMod val="135000"/>
              </a:schemeClr>
              <a:prstClr val="white"/>
            </a:duotone>
            <a:alphaModFix amt="35000"/>
          </a:blip>
          <a:srcRect t="1510" b="14220"/>
          <a:stretch/>
        </p:blipFill>
        <p:spPr>
          <a:xfrm>
            <a:off x="30490" y="74772"/>
            <a:ext cx="12191980" cy="6857990"/>
          </a:xfrm>
          <a:prstGeom prst="rect">
            <a:avLst/>
          </a:prstGeom>
        </p:spPr>
      </p:pic>
      <p:sp>
        <p:nvSpPr>
          <p:cNvPr id="2" name="Title 1">
            <a:extLst>
              <a:ext uri="{FF2B5EF4-FFF2-40B4-BE49-F238E27FC236}">
                <a16:creationId xmlns:a16="http://schemas.microsoft.com/office/drawing/2014/main" id="{C3BC04EC-5E12-19CF-CB96-887D36D77780}"/>
              </a:ext>
            </a:extLst>
          </p:cNvPr>
          <p:cNvSpPr>
            <a:spLocks noGrp="1"/>
          </p:cNvSpPr>
          <p:nvPr>
            <p:ph type="title"/>
          </p:nvPr>
        </p:nvSpPr>
        <p:spPr>
          <a:xfrm>
            <a:off x="1116218" y="2016051"/>
            <a:ext cx="10058400" cy="2677121"/>
          </a:xfrm>
        </p:spPr>
        <p:txBody>
          <a:bodyPr vert="horz" lIns="91440" tIns="45720" rIns="91440" bIns="45720" rtlCol="0" anchor="b">
            <a:normAutofit fontScale="90000"/>
          </a:bodyPr>
          <a:lstStyle/>
          <a:p>
            <a:pPr algn="ctr"/>
            <a:r>
              <a:rPr lang="en-US" sz="6000" b="1" dirty="0">
                <a:latin typeface="Arial"/>
              </a:rPr>
              <a:t>How the Dashboard Supports Decision-Making</a:t>
            </a:r>
            <a:br>
              <a:rPr lang="en-US" sz="8000" b="1" dirty="0">
                <a:latin typeface="Arial"/>
              </a:rPr>
            </a:br>
            <a:endParaRPr lang="en-US" sz="8000" dirty="0">
              <a:solidFill>
                <a:schemeClr val="tx1">
                  <a:lumMod val="85000"/>
                  <a:lumOff val="15000"/>
                </a:schemeClr>
              </a:solidFill>
            </a:endParaRPr>
          </a:p>
        </p:txBody>
      </p:sp>
      <p:cxnSp>
        <p:nvCxnSpPr>
          <p:cNvPr id="14" name="Straight Connector 13">
            <a:extLst>
              <a:ext uri="{FF2B5EF4-FFF2-40B4-BE49-F238E27FC236}">
                <a16:creationId xmlns:a16="http://schemas.microsoft.com/office/drawing/2014/main" id="{77AB95BF-57D0-4E49-9EF2-408B47C8D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C520CBD-F82E-44E4-BDA5-128716AD79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4618AE32-A526-42FC-A854-732740BD3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0559321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aph of numbers and a number of cities&#10;&#10;AI-generated content may be incorrect.">
            <a:extLst>
              <a:ext uri="{FF2B5EF4-FFF2-40B4-BE49-F238E27FC236}">
                <a16:creationId xmlns:a16="http://schemas.microsoft.com/office/drawing/2014/main" id="{9CAC756E-4200-E642-49A4-CCC08E8B2D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24344"/>
            <a:ext cx="6909801" cy="4145880"/>
          </a:xfrm>
          <a:prstGeom prst="rect">
            <a:avLst/>
          </a:prstGeom>
        </p:spPr>
      </p:pic>
      <p:cxnSp>
        <p:nvCxnSpPr>
          <p:cNvPr id="38" name="Straight Connector 3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7E5321-E1D7-A9DA-9179-55050EA294FA}"/>
              </a:ext>
            </a:extLst>
          </p:cNvPr>
          <p:cNvSpPr>
            <a:spLocks noGrp="1"/>
          </p:cNvSpPr>
          <p:nvPr>
            <p:ph idx="1"/>
          </p:nvPr>
        </p:nvSpPr>
        <p:spPr>
          <a:xfrm>
            <a:off x="7859485" y="2198914"/>
            <a:ext cx="3690257" cy="3670180"/>
          </a:xfrm>
        </p:spPr>
        <p:txBody>
          <a:bodyPr>
            <a:normAutofit/>
          </a:bodyPr>
          <a:lstStyle/>
          <a:p>
            <a:pPr>
              <a:defRPr sz="1400"/>
            </a:pPr>
            <a:r>
              <a:rPr lang="en-US" sz="2400" dirty="0"/>
              <a:t>Identify key cities for targeted fundraising and event planning</a:t>
            </a:r>
            <a:endParaRPr lang="en-US" dirty="0"/>
          </a:p>
          <a:p>
            <a:endParaRPr lang="en-US" dirty="0"/>
          </a:p>
          <a:p>
            <a:endParaRPr lang="en-US" dirty="0"/>
          </a:p>
          <a:p>
            <a:endParaRPr lang="en-US" dirty="0"/>
          </a:p>
          <a:p>
            <a:endParaRPr lang="en-US" dirty="0"/>
          </a:p>
          <a:p>
            <a:endParaRPr lang="en-US" dirty="0"/>
          </a:p>
          <a:p>
            <a:endParaRPr lang="en-US" dirty="0"/>
          </a:p>
        </p:txBody>
      </p:sp>
      <p:sp>
        <p:nvSpPr>
          <p:cNvPr id="40" name="Rectangle 3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2" name="Rectangle 4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78436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f growth in years&#10;&#10;AI-generated content may be incorrect.">
            <a:extLst>
              <a:ext uri="{FF2B5EF4-FFF2-40B4-BE49-F238E27FC236}">
                <a16:creationId xmlns:a16="http://schemas.microsoft.com/office/drawing/2014/main" id="{D3228C4C-90E3-F907-278C-AB62A2CF4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232981"/>
            <a:ext cx="6909801" cy="4128606"/>
          </a:xfrm>
          <a:prstGeom prst="rect">
            <a:avLst/>
          </a:prstGeom>
        </p:spPr>
      </p:pic>
      <p:cxnSp>
        <p:nvCxnSpPr>
          <p:cNvPr id="25" name="Straight Connector 24">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B0CD5B1-AF3A-D1E4-141F-F1F87D3B3461}"/>
              </a:ext>
            </a:extLst>
          </p:cNvPr>
          <p:cNvSpPr>
            <a:spLocks noGrp="1"/>
          </p:cNvSpPr>
          <p:nvPr>
            <p:ph idx="1"/>
          </p:nvPr>
        </p:nvSpPr>
        <p:spPr>
          <a:xfrm>
            <a:off x="7859485" y="2198914"/>
            <a:ext cx="3690257" cy="3670180"/>
          </a:xfrm>
        </p:spPr>
        <p:txBody>
          <a:bodyPr>
            <a:normAutofit/>
          </a:bodyPr>
          <a:lstStyle/>
          <a:p>
            <a:r>
              <a:rPr lang="en-US" sz="2400" dirty="0"/>
              <a:t>Helps in setting up benchmark for future years and for forecasting, the total amount of donations can be used to set fundraising goals for the organization.</a:t>
            </a:r>
            <a:endParaRPr lang="en-US" dirty="0"/>
          </a:p>
        </p:txBody>
      </p:sp>
      <p:sp>
        <p:nvSpPr>
          <p:cNvPr id="27" name="Rectangle 26">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9" name="Rectangle 28">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59628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a number of months&#10;&#10;AI-generated content may be incorrect.">
            <a:extLst>
              <a:ext uri="{FF2B5EF4-FFF2-40B4-BE49-F238E27FC236}">
                <a16:creationId xmlns:a16="http://schemas.microsoft.com/office/drawing/2014/main" id="{862279B9-B839-20E2-A4C8-A2BEC99A4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999" y="1345266"/>
            <a:ext cx="6909801" cy="3904036"/>
          </a:xfrm>
          <a:prstGeom prst="rect">
            <a:avLst/>
          </a:prstGeom>
        </p:spPr>
      </p:pic>
      <p:cxnSp>
        <p:nvCxnSpPr>
          <p:cNvPr id="22" name="Straight Connector 2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7D0E11-EE63-C454-4B98-CAF2B52EA445}"/>
              </a:ext>
            </a:extLst>
          </p:cNvPr>
          <p:cNvSpPr>
            <a:spLocks noGrp="1"/>
          </p:cNvSpPr>
          <p:nvPr>
            <p:ph idx="1"/>
          </p:nvPr>
        </p:nvSpPr>
        <p:spPr>
          <a:xfrm>
            <a:off x="7859485" y="2198914"/>
            <a:ext cx="3690257" cy="3670180"/>
          </a:xfrm>
        </p:spPr>
        <p:txBody>
          <a:bodyPr>
            <a:normAutofit/>
          </a:bodyPr>
          <a:lstStyle/>
          <a:p>
            <a:pPr>
              <a:defRPr sz="1400"/>
            </a:pPr>
            <a:r>
              <a:rPr lang="en-US" sz="2400" dirty="0"/>
              <a:t>Understand seasonal donation trends to schedule campaigns strategically</a:t>
            </a:r>
          </a:p>
        </p:txBody>
      </p:sp>
      <p:sp>
        <p:nvSpPr>
          <p:cNvPr id="24" name="Rectangle 2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17151997"/>
      </p:ext>
    </p:extLst>
  </p:cSld>
  <p:clrMapOvr>
    <a:masterClrMapping/>
  </p:clrMapOvr>
</p:sld>
</file>

<file path=ppt/theme/theme1.xml><?xml version="1.0" encoding="utf-8"?>
<a:theme xmlns:a="http://schemas.openxmlformats.org/drawingml/2006/main" name="Retrospec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2892</TotalTime>
  <Words>344</Words>
  <Application>Microsoft Office PowerPoint</Application>
  <PresentationFormat>Widescreen</PresentationFormat>
  <Paragraphs>31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Retrospect</vt:lpstr>
      <vt:lpstr>Portage APL Donation Dashboard</vt:lpstr>
      <vt:lpstr>Big Idea</vt:lpstr>
      <vt:lpstr>Project Overview</vt:lpstr>
      <vt:lpstr>Data Preparation &amp; Cleaning</vt:lpstr>
      <vt:lpstr>PowerPoint Presentation</vt:lpstr>
      <vt:lpstr>How the Dashboard Supports Decision-Making </vt:lpstr>
      <vt:lpstr>PowerPoint Presentation</vt:lpstr>
      <vt:lpstr>PowerPoint Presentation</vt:lpstr>
      <vt:lpstr>PowerPoint Presentation</vt:lpstr>
      <vt:lpstr>PowerPoint Presentation</vt:lpstr>
      <vt:lpstr>Key Insights from the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Portage APL Project</dc:title>
  <dc:creator>Patel, Yash</dc:creator>
  <cp:lastModifiedBy>Patel, Yash</cp:lastModifiedBy>
  <cp:revision>25</cp:revision>
  <dcterms:created xsi:type="dcterms:W3CDTF">2023-04-27T23:18:54Z</dcterms:created>
  <dcterms:modified xsi:type="dcterms:W3CDTF">2025-04-23T23:54:41Z</dcterms:modified>
</cp:coreProperties>
</file>