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Roboto"/>
      <p:regular r:id="rId24"/>
      <p:bold r:id="rId25"/>
      <p:italic r:id="rId26"/>
      <p:boldItalic r:id="rId27"/>
    </p:embeddedFont>
    <p:embeddedFont>
      <p:font typeface="Nunito"/>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Robo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Nuni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9a7936c72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9a7936c72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9a7936c72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9a7936c72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9a7936c72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9a7936c72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9a7936c72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9a7936c72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9a7936c72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9a7936c72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86113eb3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86113eb3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9a7936c72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9a7936c72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86113eb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86113eb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86113eb3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86113eb3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95eab8b7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95eab8b7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98e0448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98e0448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9a7936c7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9a7936c7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9a7936c72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9a7936c72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t/>
            </a:r>
            <a:endParaRPr/>
          </a:p>
          <a:p>
            <a:pPr indent="0" lvl="0" marL="0" rtl="0" algn="l">
              <a:lnSpc>
                <a:spcPct val="115000"/>
              </a:lnSpc>
              <a:spcBef>
                <a:spcPts val="0"/>
              </a:spcBef>
              <a:spcAft>
                <a:spcPts val="0"/>
              </a:spcAft>
              <a:buNone/>
            </a:pPr>
            <a:r>
              <a:rPr lang="en" sz="3422">
                <a:solidFill>
                  <a:srgbClr val="2D3B45"/>
                </a:solidFill>
                <a:highlight>
                  <a:srgbClr val="FFFFFF"/>
                </a:highlight>
                <a:latin typeface="Times New Roman"/>
                <a:ea typeface="Times New Roman"/>
                <a:cs typeface="Times New Roman"/>
                <a:sym typeface="Times New Roman"/>
              </a:rPr>
              <a:t>Execution and Comparison of Multiple Sorting Algorithms</a:t>
            </a:r>
            <a:endParaRPr sz="3422">
              <a:solidFill>
                <a:srgbClr val="2D3B45"/>
              </a:solidFill>
              <a:highlight>
                <a:srgbClr val="FFFFFF"/>
              </a:highlight>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935"/>
              <a:buNone/>
            </a:pPr>
            <a:r>
              <a:rPr lang="en" sz="1660"/>
              <a:t>By Purnasree Saha, Gurpreet Kaur, </a:t>
            </a:r>
            <a:r>
              <a:rPr lang="en" sz="1660">
                <a:solidFill>
                  <a:schemeClr val="dk2"/>
                </a:solidFill>
                <a:latin typeface="Nunito"/>
                <a:ea typeface="Nunito"/>
                <a:cs typeface="Nunito"/>
                <a:sym typeface="Nunito"/>
              </a:rPr>
              <a:t>Yamini Pathuri, Koundinya Raghava Nerella</a:t>
            </a:r>
            <a:r>
              <a:rPr lang="en" sz="1447">
                <a:solidFill>
                  <a:schemeClr val="dk2"/>
                </a:solidFill>
                <a:latin typeface="Roboto"/>
                <a:ea typeface="Roboto"/>
                <a:cs typeface="Roboto"/>
                <a:sym typeface="Roboto"/>
              </a:rPr>
              <a:t> </a:t>
            </a:r>
            <a:endParaRPr sz="1660">
              <a:solidFill>
                <a:schemeClr val="dk2"/>
              </a:solidFill>
            </a:endParaRPr>
          </a:p>
          <a:p>
            <a:pPr indent="0" lvl="0" marL="0" rtl="0" algn="l">
              <a:lnSpc>
                <a:spcPct val="80000"/>
              </a:lnSpc>
              <a:spcBef>
                <a:spcPts val="0"/>
              </a:spcBef>
              <a:spcAft>
                <a:spcPts val="0"/>
              </a:spcAft>
              <a:buSzPts val="935"/>
              <a:buNone/>
            </a:pPr>
            <a:r>
              <a:rPr lang="en" sz="1660"/>
              <a:t> </a:t>
            </a:r>
            <a:endParaRPr sz="166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213925" y="760600"/>
            <a:ext cx="7822200" cy="96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and Execution: Shell Sort </a:t>
            </a:r>
            <a:endParaRPr/>
          </a:p>
          <a:p>
            <a:pPr indent="0" lvl="0" marL="0" rtl="0" algn="l">
              <a:spcBef>
                <a:spcPts val="0"/>
              </a:spcBef>
              <a:spcAft>
                <a:spcPts val="0"/>
              </a:spcAft>
              <a:buNone/>
            </a:pPr>
            <a:r>
              <a:rPr lang="en"/>
              <a:t>List Size: 385</a:t>
            </a:r>
            <a:endParaRPr/>
          </a:p>
        </p:txBody>
      </p:sp>
      <p:pic>
        <p:nvPicPr>
          <p:cNvPr id="143" name="Google Shape;143;p22"/>
          <p:cNvPicPr preferRelativeResize="0"/>
          <p:nvPr/>
        </p:nvPicPr>
        <p:blipFill>
          <a:blip r:embed="rId3">
            <a:alphaModFix/>
          </a:blip>
          <a:stretch>
            <a:fillRect/>
          </a:stretch>
        </p:blipFill>
        <p:spPr>
          <a:xfrm>
            <a:off x="158088" y="1729899"/>
            <a:ext cx="5636975" cy="2810326"/>
          </a:xfrm>
          <a:prstGeom prst="rect">
            <a:avLst/>
          </a:prstGeom>
          <a:noFill/>
          <a:ln>
            <a:noFill/>
          </a:ln>
        </p:spPr>
      </p:pic>
      <p:pic>
        <p:nvPicPr>
          <p:cNvPr id="144" name="Google Shape;144;p22"/>
          <p:cNvPicPr preferRelativeResize="0"/>
          <p:nvPr/>
        </p:nvPicPr>
        <p:blipFill>
          <a:blip r:embed="rId4">
            <a:alphaModFix/>
          </a:blip>
          <a:stretch>
            <a:fillRect/>
          </a:stretch>
        </p:blipFill>
        <p:spPr>
          <a:xfrm>
            <a:off x="5863762" y="663875"/>
            <a:ext cx="2809875" cy="2943225"/>
          </a:xfrm>
          <a:prstGeom prst="rect">
            <a:avLst/>
          </a:prstGeom>
          <a:noFill/>
          <a:ln>
            <a:noFill/>
          </a:ln>
        </p:spPr>
      </p:pic>
      <p:pic>
        <p:nvPicPr>
          <p:cNvPr id="145" name="Google Shape;145;p22"/>
          <p:cNvPicPr preferRelativeResize="0"/>
          <p:nvPr/>
        </p:nvPicPr>
        <p:blipFill>
          <a:blip r:embed="rId5">
            <a:alphaModFix/>
          </a:blip>
          <a:stretch>
            <a:fillRect/>
          </a:stretch>
        </p:blipFill>
        <p:spPr>
          <a:xfrm>
            <a:off x="5945850" y="3690800"/>
            <a:ext cx="2515494" cy="1343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Complexity and NP</a:t>
            </a:r>
            <a:endParaRPr/>
          </a:p>
        </p:txBody>
      </p:sp>
      <p:pic>
        <p:nvPicPr>
          <p:cNvPr id="151" name="Google Shape;151;p23"/>
          <p:cNvPicPr preferRelativeResize="0"/>
          <p:nvPr/>
        </p:nvPicPr>
        <p:blipFill>
          <a:blip r:embed="rId3">
            <a:alphaModFix/>
          </a:blip>
          <a:stretch>
            <a:fillRect/>
          </a:stretch>
        </p:blipFill>
        <p:spPr>
          <a:xfrm>
            <a:off x="4086900" y="955087"/>
            <a:ext cx="4770000" cy="2106625"/>
          </a:xfrm>
          <a:prstGeom prst="rect">
            <a:avLst/>
          </a:prstGeom>
          <a:noFill/>
          <a:ln>
            <a:noFill/>
          </a:ln>
        </p:spPr>
      </p:pic>
      <p:sp>
        <p:nvSpPr>
          <p:cNvPr id="152" name="Google Shape;152;p23"/>
          <p:cNvSpPr txBox="1"/>
          <p:nvPr/>
        </p:nvSpPr>
        <p:spPr>
          <a:xfrm>
            <a:off x="539450" y="1757100"/>
            <a:ext cx="3320400" cy="33864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Lato"/>
              <a:buChar char="●"/>
            </a:pPr>
            <a:r>
              <a:rPr lang="en" sz="1300">
                <a:latin typeface="Lato"/>
                <a:ea typeface="Lato"/>
                <a:cs typeface="Lato"/>
                <a:sym typeface="Lato"/>
              </a:rPr>
              <a:t>Complexity</a:t>
            </a:r>
            <a:endParaRPr sz="1300">
              <a:latin typeface="Lato"/>
              <a:ea typeface="Lato"/>
              <a:cs typeface="Lato"/>
              <a:sym typeface="Lato"/>
            </a:endParaRPr>
          </a:p>
          <a:p>
            <a:pPr indent="-311150" lvl="1" marL="914400" rtl="0" algn="l">
              <a:spcBef>
                <a:spcPts val="0"/>
              </a:spcBef>
              <a:spcAft>
                <a:spcPts val="0"/>
              </a:spcAft>
              <a:buSzPts val="1300"/>
              <a:buFont typeface="Lato"/>
              <a:buChar char="○"/>
            </a:pPr>
            <a:r>
              <a:rPr lang="en" sz="1300">
                <a:latin typeface="Lato"/>
                <a:ea typeface="Lato"/>
                <a:cs typeface="Lato"/>
                <a:sym typeface="Lato"/>
              </a:rPr>
              <a:t>Mergesort, Quicksort, Bubble sort, and Shell sort are </a:t>
            </a:r>
            <a:r>
              <a:rPr lang="en" sz="1300">
                <a:latin typeface="Lato"/>
                <a:ea typeface="Lato"/>
                <a:cs typeface="Lato"/>
                <a:sym typeface="Lato"/>
              </a:rPr>
              <a:t>similar</a:t>
            </a:r>
            <a:endParaRPr sz="1300">
              <a:latin typeface="Lato"/>
              <a:ea typeface="Lato"/>
              <a:cs typeface="Lato"/>
              <a:sym typeface="Lato"/>
            </a:endParaRPr>
          </a:p>
          <a:p>
            <a:pPr indent="-311150" lvl="1" marL="914400" rtl="0" algn="l">
              <a:spcBef>
                <a:spcPts val="0"/>
              </a:spcBef>
              <a:spcAft>
                <a:spcPts val="0"/>
              </a:spcAft>
              <a:buSzPts val="1300"/>
              <a:buFont typeface="Lato"/>
              <a:buChar char="○"/>
            </a:pPr>
            <a:r>
              <a:rPr lang="en" sz="1300">
                <a:latin typeface="Lato"/>
                <a:ea typeface="Lato"/>
                <a:cs typeface="Lato"/>
                <a:sym typeface="Lato"/>
              </a:rPr>
              <a:t>Mergesort has the best worst case</a:t>
            </a:r>
            <a:endParaRPr sz="1300">
              <a:latin typeface="Lato"/>
              <a:ea typeface="Lato"/>
              <a:cs typeface="Lato"/>
              <a:sym typeface="Lato"/>
            </a:endParaRPr>
          </a:p>
          <a:p>
            <a:pPr indent="-311150" lvl="1" marL="914400" rtl="0" algn="l">
              <a:spcBef>
                <a:spcPts val="0"/>
              </a:spcBef>
              <a:spcAft>
                <a:spcPts val="0"/>
              </a:spcAft>
              <a:buSzPts val="1300"/>
              <a:buFont typeface="Lato"/>
              <a:buChar char="○"/>
            </a:pPr>
            <a:r>
              <a:rPr lang="en" sz="1300">
                <a:latin typeface="Lato"/>
                <a:ea typeface="Lato"/>
                <a:cs typeface="Lato"/>
                <a:sym typeface="Lato"/>
              </a:rPr>
              <a:t>Shell sort has the best space complexity</a:t>
            </a:r>
            <a:endParaRPr sz="1300">
              <a:latin typeface="Lato"/>
              <a:ea typeface="Lato"/>
              <a:cs typeface="Lato"/>
              <a:sym typeface="Lato"/>
            </a:endParaRPr>
          </a:p>
          <a:p>
            <a:pPr indent="-311150" lvl="1" marL="914400" rtl="0" algn="l">
              <a:spcBef>
                <a:spcPts val="0"/>
              </a:spcBef>
              <a:spcAft>
                <a:spcPts val="0"/>
              </a:spcAft>
              <a:buSzPts val="1300"/>
              <a:buFont typeface="Lato"/>
              <a:buChar char="○"/>
            </a:pPr>
            <a:r>
              <a:rPr lang="en" sz="1300">
                <a:latin typeface="Lato"/>
                <a:ea typeface="Lato"/>
                <a:cs typeface="Lato"/>
                <a:sym typeface="Lato"/>
              </a:rPr>
              <a:t>Stable: Merge sort and Bubble Sort</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Sorting Algorithms are Polynomial Time (P) and they are not NP - Complete</a:t>
            </a:r>
            <a:endParaRPr sz="1300">
              <a:latin typeface="Lato"/>
              <a:ea typeface="Lato"/>
              <a:cs typeface="Lato"/>
              <a:sym typeface="Lato"/>
            </a:endParaRPr>
          </a:p>
          <a:p>
            <a:pPr indent="-311150" lvl="1" marL="914400" rtl="0" algn="l">
              <a:spcBef>
                <a:spcPts val="0"/>
              </a:spcBef>
              <a:spcAft>
                <a:spcPts val="0"/>
              </a:spcAft>
              <a:buSzPts val="1300"/>
              <a:buFont typeface="Lato"/>
              <a:buChar char="○"/>
            </a:pPr>
            <a:r>
              <a:rPr lang="en" sz="1300">
                <a:latin typeface="Lato"/>
                <a:ea typeface="Lato"/>
                <a:cs typeface="Lato"/>
                <a:sym typeface="Lato"/>
              </a:rPr>
              <a:t>Not NP-Complete because there is an </a:t>
            </a:r>
            <a:r>
              <a:rPr lang="en" sz="1300">
                <a:latin typeface="Lato"/>
                <a:ea typeface="Lato"/>
                <a:cs typeface="Lato"/>
                <a:sym typeface="Lato"/>
              </a:rPr>
              <a:t>efficient</a:t>
            </a:r>
            <a:r>
              <a:rPr lang="en" sz="1300">
                <a:latin typeface="Lato"/>
                <a:ea typeface="Lato"/>
                <a:cs typeface="Lato"/>
                <a:sym typeface="Lato"/>
              </a:rPr>
              <a:t> solution found in each sorting algorithm</a:t>
            </a:r>
            <a:endParaRPr sz="1300">
              <a:latin typeface="Lato"/>
              <a:ea typeface="Lato"/>
              <a:cs typeface="Lato"/>
              <a:sym typeface="Lato"/>
            </a:endParaRPr>
          </a:p>
          <a:p>
            <a:pPr indent="-311150" lvl="1" marL="914400" rtl="0" algn="l">
              <a:spcBef>
                <a:spcPts val="0"/>
              </a:spcBef>
              <a:spcAft>
                <a:spcPts val="0"/>
              </a:spcAft>
              <a:buSzPts val="1300"/>
              <a:buFont typeface="Lato"/>
              <a:buChar char="○"/>
            </a:pPr>
            <a:r>
              <a:rPr lang="en" sz="1300">
                <a:latin typeface="Lato"/>
                <a:ea typeface="Lato"/>
                <a:cs typeface="Lato"/>
                <a:sym typeface="Lato"/>
              </a:rPr>
              <a:t>Not NP-hard</a:t>
            </a:r>
            <a:endParaRPr sz="1300">
              <a:latin typeface="Lato"/>
              <a:ea typeface="Lato"/>
              <a:cs typeface="Lato"/>
              <a:sym typeface="Lato"/>
            </a:endParaRPr>
          </a:p>
        </p:txBody>
      </p:sp>
      <p:pic>
        <p:nvPicPr>
          <p:cNvPr id="153" name="Google Shape;153;p23"/>
          <p:cNvPicPr preferRelativeResize="0"/>
          <p:nvPr/>
        </p:nvPicPr>
        <p:blipFill>
          <a:blip r:embed="rId4">
            <a:alphaModFix/>
          </a:blip>
          <a:stretch>
            <a:fillRect/>
          </a:stretch>
        </p:blipFill>
        <p:spPr>
          <a:xfrm>
            <a:off x="4910975" y="3190349"/>
            <a:ext cx="2631925" cy="1904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59" name="Google Shape;159;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36550" lvl="0" marL="457200" rtl="0" algn="just">
              <a:lnSpc>
                <a:spcPct val="100000"/>
              </a:lnSpc>
              <a:spcBef>
                <a:spcPts val="0"/>
              </a:spcBef>
              <a:spcAft>
                <a:spcPts val="0"/>
              </a:spcAft>
              <a:buClr>
                <a:srgbClr val="000000"/>
              </a:buClr>
              <a:buSzPts val="1700"/>
              <a:buChar char="●"/>
            </a:pPr>
            <a:r>
              <a:rPr lang="en" sz="1700">
                <a:solidFill>
                  <a:srgbClr val="000000"/>
                </a:solidFill>
              </a:rPr>
              <a:t>Each algorithm was tested to sort a list of cities in ascending order. </a:t>
            </a:r>
            <a:endParaRPr sz="1700">
              <a:solidFill>
                <a:srgbClr val="000000"/>
              </a:solidFill>
            </a:endParaRPr>
          </a:p>
          <a:p>
            <a:pPr indent="-336550" lvl="1" marL="914400" rtl="0" algn="just">
              <a:lnSpc>
                <a:spcPct val="100000"/>
              </a:lnSpc>
              <a:spcBef>
                <a:spcPts val="0"/>
              </a:spcBef>
              <a:spcAft>
                <a:spcPts val="0"/>
              </a:spcAft>
              <a:buClr>
                <a:srgbClr val="000000"/>
              </a:buClr>
              <a:buSzPts val="1700"/>
              <a:buChar char="○"/>
            </a:pPr>
            <a:r>
              <a:rPr lang="en" sz="1700">
                <a:solidFill>
                  <a:srgbClr val="000000"/>
                </a:solidFill>
              </a:rPr>
              <a:t>List size 14 and list size 385</a:t>
            </a:r>
            <a:endParaRPr sz="1700">
              <a:solidFill>
                <a:srgbClr val="000000"/>
              </a:solidFill>
            </a:endParaRPr>
          </a:p>
          <a:p>
            <a:pPr indent="-336550" lvl="0" marL="457200" rtl="0" algn="just">
              <a:lnSpc>
                <a:spcPct val="100000"/>
              </a:lnSpc>
              <a:spcBef>
                <a:spcPts val="0"/>
              </a:spcBef>
              <a:spcAft>
                <a:spcPts val="0"/>
              </a:spcAft>
              <a:buClr>
                <a:srgbClr val="000000"/>
              </a:buClr>
              <a:buSzPts val="1700"/>
              <a:buChar char="●"/>
            </a:pPr>
            <a:r>
              <a:rPr lang="en" sz="1700">
                <a:solidFill>
                  <a:srgbClr val="000000"/>
                </a:solidFill>
              </a:rPr>
              <a:t>We found that shell sort ran the fastests while mergesort was the slowest in the list of size 14. </a:t>
            </a:r>
            <a:endParaRPr sz="1700">
              <a:solidFill>
                <a:srgbClr val="000000"/>
              </a:solidFill>
            </a:endParaRPr>
          </a:p>
          <a:p>
            <a:pPr indent="-336550" lvl="0" marL="457200" rtl="0" algn="just">
              <a:lnSpc>
                <a:spcPct val="100000"/>
              </a:lnSpc>
              <a:spcBef>
                <a:spcPts val="0"/>
              </a:spcBef>
              <a:spcAft>
                <a:spcPts val="0"/>
              </a:spcAft>
              <a:buClr>
                <a:srgbClr val="000000"/>
              </a:buClr>
              <a:buSzPts val="1700"/>
              <a:buChar char="●"/>
            </a:pPr>
            <a:r>
              <a:rPr lang="en" sz="1700">
                <a:solidFill>
                  <a:srgbClr val="000000"/>
                </a:solidFill>
              </a:rPr>
              <a:t>In the list of length 385, </a:t>
            </a:r>
            <a:r>
              <a:rPr lang="en" sz="1700">
                <a:solidFill>
                  <a:srgbClr val="000000"/>
                </a:solidFill>
              </a:rPr>
              <a:t>quicksort was the fastest while bubble is the slowest. </a:t>
            </a:r>
            <a:endParaRPr sz="1700">
              <a:solidFill>
                <a:srgbClr val="000000"/>
              </a:solidFill>
            </a:endParaRPr>
          </a:p>
          <a:p>
            <a:pPr indent="-336550" lvl="0" marL="457200" rtl="0" algn="just">
              <a:lnSpc>
                <a:spcPct val="100000"/>
              </a:lnSpc>
              <a:spcBef>
                <a:spcPts val="0"/>
              </a:spcBef>
              <a:spcAft>
                <a:spcPts val="0"/>
              </a:spcAft>
              <a:buClr>
                <a:srgbClr val="000000"/>
              </a:buClr>
              <a:buSzPts val="1700"/>
              <a:buChar char="●"/>
            </a:pPr>
            <a:r>
              <a:rPr lang="en" sz="1700">
                <a:solidFill>
                  <a:srgbClr val="000000"/>
                </a:solidFill>
              </a:rPr>
              <a:t>Mergesort is consistent and performs well regardless of size overall.</a:t>
            </a:r>
            <a:endParaRPr sz="1700">
              <a:solidFill>
                <a:srgbClr val="000000"/>
              </a:solidFill>
            </a:endParaRPr>
          </a:p>
          <a:p>
            <a:pPr indent="-336550" lvl="0" marL="457200" rtl="0" algn="just">
              <a:lnSpc>
                <a:spcPct val="100000"/>
              </a:lnSpc>
              <a:spcBef>
                <a:spcPts val="0"/>
              </a:spcBef>
              <a:spcAft>
                <a:spcPts val="0"/>
              </a:spcAft>
              <a:buClr>
                <a:srgbClr val="000000"/>
              </a:buClr>
              <a:buSzPts val="1700"/>
              <a:buChar char="●"/>
            </a:pPr>
            <a:r>
              <a:rPr lang="en" sz="1700">
                <a:solidFill>
                  <a:srgbClr val="000000"/>
                </a:solidFill>
              </a:rPr>
              <a:t>We also found that bubble sort runtime increases as the size increases. </a:t>
            </a:r>
            <a:endParaRPr sz="1700">
              <a:solidFill>
                <a:srgbClr val="000000"/>
              </a:solidFill>
            </a:endParaRPr>
          </a:p>
          <a:p>
            <a:pPr indent="-336550" lvl="0" marL="457200" rtl="0" algn="just">
              <a:lnSpc>
                <a:spcPct val="100000"/>
              </a:lnSpc>
              <a:spcBef>
                <a:spcPts val="0"/>
              </a:spcBef>
              <a:spcAft>
                <a:spcPts val="0"/>
              </a:spcAft>
              <a:buClr>
                <a:srgbClr val="000000"/>
              </a:buClr>
              <a:buSzPts val="1700"/>
              <a:buChar char="●"/>
            </a:pPr>
            <a:r>
              <a:rPr lang="en" sz="1700">
                <a:solidFill>
                  <a:srgbClr val="000000"/>
                </a:solidFill>
              </a:rPr>
              <a:t>Sorting Algorithms are P which means there is an </a:t>
            </a:r>
            <a:r>
              <a:rPr lang="en" sz="1700">
                <a:solidFill>
                  <a:srgbClr val="000000"/>
                </a:solidFill>
              </a:rPr>
              <a:t>efficient</a:t>
            </a:r>
            <a:r>
              <a:rPr lang="en" sz="1700">
                <a:solidFill>
                  <a:srgbClr val="000000"/>
                </a:solidFill>
              </a:rPr>
              <a:t> solution in polynomial time.</a:t>
            </a:r>
            <a:endParaRPr sz="17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65" name="Google Shape;165;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b="1" lang="en" sz="1500">
                <a:solidFill>
                  <a:srgbClr val="000000"/>
                </a:solidFill>
              </a:rPr>
              <a:t>1. </a:t>
            </a:r>
            <a:r>
              <a:rPr lang="en" sz="1500">
                <a:solidFill>
                  <a:srgbClr val="000000"/>
                </a:solidFill>
              </a:rPr>
              <a:t>Singh Tinku and Srivastava Durgesh Kumar (July 2016) Threshold Analysis and Comparison of Sequential and Parallel Divide and Conquer Sorting Algorithms, International Journal of Computer Applications (0975 – 8887) Volume 145 – No.1.</a:t>
            </a:r>
            <a:endParaRPr sz="1500">
              <a:solidFill>
                <a:srgbClr val="000000"/>
              </a:solidFill>
            </a:endParaRPr>
          </a:p>
          <a:p>
            <a:pPr indent="0" lvl="0" marL="0" rtl="0" algn="just">
              <a:lnSpc>
                <a:spcPct val="100000"/>
              </a:lnSpc>
              <a:spcBef>
                <a:spcPts val="0"/>
              </a:spcBef>
              <a:spcAft>
                <a:spcPts val="0"/>
              </a:spcAft>
              <a:buNone/>
            </a:pPr>
            <a:r>
              <a:rPr b="1" lang="en" sz="1500">
                <a:solidFill>
                  <a:srgbClr val="000000"/>
                </a:solidFill>
              </a:rPr>
              <a:t>2.</a:t>
            </a:r>
            <a:r>
              <a:rPr lang="en" sz="1500">
                <a:solidFill>
                  <a:srgbClr val="000000"/>
                </a:solidFill>
              </a:rPr>
              <a:t> Yadav Neelam and Kumari Sangeeta (Feb 2016) Sorting Algorithm, International Research Journal of Engineering and Technology (IRJET) Volume: 03 Issue: 02. </a:t>
            </a:r>
            <a:endParaRPr sz="1500">
              <a:solidFill>
                <a:srgbClr val="000000"/>
              </a:solidFill>
            </a:endParaRPr>
          </a:p>
          <a:p>
            <a:pPr indent="0" lvl="0" marL="0" rtl="0" algn="just">
              <a:lnSpc>
                <a:spcPct val="100000"/>
              </a:lnSpc>
              <a:spcBef>
                <a:spcPts val="0"/>
              </a:spcBef>
              <a:spcAft>
                <a:spcPts val="0"/>
              </a:spcAft>
              <a:buNone/>
            </a:pPr>
            <a:r>
              <a:rPr b="1" lang="en" sz="1500">
                <a:solidFill>
                  <a:srgbClr val="000000"/>
                </a:solidFill>
              </a:rPr>
              <a:t>3</a:t>
            </a:r>
            <a:r>
              <a:rPr b="1" lang="en" sz="1500">
                <a:solidFill>
                  <a:srgbClr val="000000"/>
                </a:solidFill>
              </a:rPr>
              <a:t>. </a:t>
            </a:r>
            <a:r>
              <a:rPr lang="en" sz="1500">
                <a:solidFill>
                  <a:srgbClr val="000000"/>
                </a:solidFill>
              </a:rPr>
              <a:t>B</a:t>
            </a:r>
            <a:r>
              <a:rPr lang="en" sz="1500">
                <a:solidFill>
                  <a:srgbClr val="000000"/>
                </a:solidFill>
              </a:rPr>
              <a:t>ozidar Dark and Dobravez Tomaz (Nov 2015) Comparison of parallel sorting algorithms Faculty of Computer and Information Science, University of Ljubljana, Slovenia.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6"/>
          <p:cNvPicPr preferRelativeResize="0"/>
          <p:nvPr/>
        </p:nvPicPr>
        <p:blipFill>
          <a:blip r:embed="rId3">
            <a:alphaModFix/>
          </a:blip>
          <a:stretch>
            <a:fillRect/>
          </a:stretch>
        </p:blipFill>
        <p:spPr>
          <a:xfrm>
            <a:off x="-230300" y="0"/>
            <a:ext cx="9596075" cy="5217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Char char="●"/>
            </a:pPr>
            <a:r>
              <a:rPr lang="en" sz="1400">
                <a:solidFill>
                  <a:schemeClr val="dk2"/>
                </a:solidFill>
              </a:rPr>
              <a:t>When there is an array or a list of elements, we </a:t>
            </a:r>
            <a:r>
              <a:rPr lang="en" sz="1400">
                <a:solidFill>
                  <a:schemeClr val="dk2"/>
                </a:solidFill>
              </a:rPr>
              <a:t>need</a:t>
            </a:r>
            <a:r>
              <a:rPr lang="en" sz="1400">
                <a:solidFill>
                  <a:schemeClr val="dk2"/>
                </a:solidFill>
              </a:rPr>
              <a:t> to determine which sorting algorithm will be used to put the elements in the correct order.</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The elements in the list or array will continue to execute over and over </a:t>
            </a:r>
            <a:r>
              <a:rPr lang="en" sz="1400">
                <a:solidFill>
                  <a:schemeClr val="dk2"/>
                </a:solidFill>
              </a:rPr>
              <a:t>again</a:t>
            </a:r>
            <a:r>
              <a:rPr lang="en" sz="1400">
                <a:solidFill>
                  <a:schemeClr val="dk2"/>
                </a:solidFill>
              </a:rPr>
              <a:t> until all the </a:t>
            </a:r>
            <a:r>
              <a:rPr lang="en" sz="1400">
                <a:solidFill>
                  <a:schemeClr val="dk2"/>
                </a:solidFill>
              </a:rPr>
              <a:t>elements</a:t>
            </a:r>
            <a:r>
              <a:rPr lang="en" sz="1400">
                <a:solidFill>
                  <a:schemeClr val="dk2"/>
                </a:solidFill>
              </a:rPr>
              <a:t> are sorted. </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Sorting methods need to be efficient and fast since data is increasing each day. </a:t>
            </a:r>
            <a:endParaRPr sz="1400">
              <a:solidFill>
                <a:schemeClr val="dk2"/>
              </a:solidFill>
            </a:endParaRPr>
          </a:p>
          <a:p>
            <a:pPr indent="-317500" lvl="0" marL="457200" rtl="0" algn="just">
              <a:lnSpc>
                <a:spcPct val="100000"/>
              </a:lnSpc>
              <a:spcBef>
                <a:spcPts val="0"/>
              </a:spcBef>
              <a:spcAft>
                <a:spcPts val="0"/>
              </a:spcAft>
              <a:buClr>
                <a:schemeClr val="dk2"/>
              </a:buClr>
              <a:buSzPts val="1400"/>
              <a:buChar char="●"/>
            </a:pPr>
            <a:r>
              <a:rPr lang="en" sz="1400">
                <a:solidFill>
                  <a:schemeClr val="dk2"/>
                </a:solidFill>
              </a:rPr>
              <a:t>Distances from shortest to longest are also determined by different sorting algorithms.</a:t>
            </a:r>
            <a:endParaRPr sz="1400">
              <a:solidFill>
                <a:schemeClr val="dk2"/>
              </a:solidFill>
            </a:endParaRPr>
          </a:p>
          <a:p>
            <a:pPr indent="-317500" lvl="0" marL="457200" rtl="0" algn="just">
              <a:lnSpc>
                <a:spcPct val="100000"/>
              </a:lnSpc>
              <a:spcBef>
                <a:spcPts val="0"/>
              </a:spcBef>
              <a:spcAft>
                <a:spcPts val="0"/>
              </a:spcAft>
              <a:buClr>
                <a:schemeClr val="dk2"/>
              </a:buClr>
              <a:buSzPts val="1400"/>
              <a:buChar char="●"/>
            </a:pPr>
            <a:r>
              <a:rPr lang="en" sz="1400">
                <a:solidFill>
                  <a:schemeClr val="dk2"/>
                </a:solidFill>
              </a:rPr>
              <a:t>When a list is given, the value will be searched, but if the elements are already sorted in the list, the elements will be found rapidly.</a:t>
            </a:r>
            <a:endParaRPr sz="1400">
              <a:solidFill>
                <a:schemeClr val="dk2"/>
              </a:solidFill>
            </a:endParaRPr>
          </a:p>
          <a:p>
            <a:pPr indent="-317500" lvl="0" marL="457200" rtl="0" algn="just">
              <a:lnSpc>
                <a:spcPct val="100000"/>
              </a:lnSpc>
              <a:spcBef>
                <a:spcPts val="0"/>
              </a:spcBef>
              <a:spcAft>
                <a:spcPts val="0"/>
              </a:spcAft>
              <a:buClr>
                <a:schemeClr val="dk2"/>
              </a:buClr>
              <a:buSzPts val="1400"/>
              <a:buChar char="●"/>
            </a:pPr>
            <a:r>
              <a:rPr lang="en" sz="1400">
                <a:solidFill>
                  <a:schemeClr val="dk2"/>
                </a:solidFill>
              </a:rPr>
              <a:t>While searching for elements, the elements will be selected based on the relationship of the sequence if it's in increasing or decreasing order.</a:t>
            </a:r>
            <a:endParaRPr sz="1400">
              <a:solidFill>
                <a:schemeClr val="dk2"/>
              </a:solidFill>
            </a:endParaRPr>
          </a:p>
          <a:p>
            <a:pPr indent="-317500" lvl="0" marL="457200" rtl="0" algn="just">
              <a:lnSpc>
                <a:spcPct val="100000"/>
              </a:lnSpc>
              <a:spcBef>
                <a:spcPts val="0"/>
              </a:spcBef>
              <a:spcAft>
                <a:spcPts val="0"/>
              </a:spcAft>
              <a:buClr>
                <a:schemeClr val="dk2"/>
              </a:buClr>
              <a:buSzPts val="1400"/>
              <a:buChar char="●"/>
            </a:pPr>
            <a:r>
              <a:rPr lang="en" sz="1400">
                <a:solidFill>
                  <a:schemeClr val="dk2"/>
                </a:solidFill>
              </a:rPr>
              <a:t>Comparison operator is used to swap elements in the list. </a:t>
            </a:r>
            <a:endParaRPr sz="1400">
              <a:solidFill>
                <a:schemeClr val="dk2"/>
              </a:solidFill>
            </a:endParaRPr>
          </a:p>
          <a:p>
            <a:pPr indent="-317500" lvl="0" marL="457200" rtl="0" algn="just">
              <a:lnSpc>
                <a:spcPct val="100000"/>
              </a:lnSpc>
              <a:spcBef>
                <a:spcPts val="0"/>
              </a:spcBef>
              <a:spcAft>
                <a:spcPts val="0"/>
              </a:spcAft>
              <a:buClr>
                <a:schemeClr val="dk2"/>
              </a:buClr>
              <a:buSzPts val="1400"/>
              <a:buChar char="●"/>
            </a:pPr>
            <a:r>
              <a:rPr lang="en" sz="1400">
                <a:solidFill>
                  <a:schemeClr val="dk2"/>
                </a:solidFill>
              </a:rPr>
              <a:t>Time and space complexity determines the efficiencies of sorting algorithms.</a:t>
            </a:r>
            <a:endParaRPr sz="14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30200" lvl="0" marL="457200" rtl="0" algn="just">
              <a:lnSpc>
                <a:spcPct val="100000"/>
              </a:lnSpc>
              <a:spcBef>
                <a:spcPts val="0"/>
              </a:spcBef>
              <a:spcAft>
                <a:spcPts val="0"/>
              </a:spcAft>
              <a:buClr>
                <a:schemeClr val="dk2"/>
              </a:buClr>
              <a:buSzPts val="1600"/>
              <a:buChar char="●"/>
            </a:pPr>
            <a:r>
              <a:rPr lang="en" sz="1500">
                <a:solidFill>
                  <a:schemeClr val="dk2"/>
                </a:solidFill>
              </a:rPr>
              <a:t>Sorting Algorithms is an article  written by Neelam Yadav and Sangeeta Kumari and it explains the different format of how sorting algorithms work and the pros and cons of each algorithm.</a:t>
            </a:r>
            <a:endParaRPr sz="1500">
              <a:solidFill>
                <a:schemeClr val="dk2"/>
              </a:solidFill>
            </a:endParaRPr>
          </a:p>
          <a:p>
            <a:pPr indent="-342900" lvl="0" marL="457200" rtl="0" algn="just">
              <a:lnSpc>
                <a:spcPct val="100000"/>
              </a:lnSpc>
              <a:spcBef>
                <a:spcPts val="0"/>
              </a:spcBef>
              <a:spcAft>
                <a:spcPts val="0"/>
              </a:spcAft>
              <a:buClr>
                <a:schemeClr val="dk2"/>
              </a:buClr>
              <a:buSzPts val="1800"/>
              <a:buChar char="●"/>
            </a:pPr>
            <a:r>
              <a:rPr lang="en" sz="1500">
                <a:solidFill>
                  <a:schemeClr val="dk2"/>
                </a:solidFill>
              </a:rPr>
              <a:t>Comparison of parallel sorting algorithms is an article written by Darko Bozidar and Tomaz Dobravec and it introduces the processes of how various sequential and parallel sorting algorithms work.</a:t>
            </a:r>
            <a:endParaRPr sz="1500">
              <a:solidFill>
                <a:schemeClr val="dk2"/>
              </a:solidFill>
            </a:endParaRPr>
          </a:p>
          <a:p>
            <a:pPr indent="-336550" lvl="0" marL="457200" rtl="0" algn="l">
              <a:lnSpc>
                <a:spcPct val="100000"/>
              </a:lnSpc>
              <a:spcBef>
                <a:spcPts val="0"/>
              </a:spcBef>
              <a:spcAft>
                <a:spcPts val="0"/>
              </a:spcAft>
              <a:buClr>
                <a:schemeClr val="dk2"/>
              </a:buClr>
              <a:buSzPts val="1700"/>
              <a:buChar char="●"/>
            </a:pPr>
            <a:r>
              <a:rPr lang="en" sz="1400">
                <a:solidFill>
                  <a:schemeClr val="dk2"/>
                </a:solidFill>
              </a:rPr>
              <a:t>Threshold Analysis and Comparison of Sequential and Parallel Divide and Conquer Sorting Algorithms is an  written by Tinku Singh and Durgesh Kumar Srivastava  and it talks about how the steps and techniques of sorting algorithms need to be fast. Also, </a:t>
            </a:r>
            <a:r>
              <a:rPr lang="en" sz="1400">
                <a:solidFill>
                  <a:schemeClr val="dk2"/>
                </a:solidFill>
              </a:rPr>
              <a:t>mentions</a:t>
            </a:r>
            <a:r>
              <a:rPr lang="en" sz="1400">
                <a:solidFill>
                  <a:schemeClr val="dk2"/>
                </a:solidFill>
              </a:rPr>
              <a:t> how parallelism is applied to the sorting techniques.</a:t>
            </a:r>
            <a:endParaRPr sz="14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Merge Sort</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00000"/>
              </a:buClr>
              <a:buSzPts val="1500"/>
              <a:buChar char="●"/>
            </a:pPr>
            <a:r>
              <a:rPr lang="en" sz="1500">
                <a:solidFill>
                  <a:srgbClr val="000000"/>
                </a:solidFill>
              </a:rPr>
              <a:t>An algorithm technique that involves the Divide and Conquer method since the input is split into two parts.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If there are multiple elements in the array, then the array will be divided into multiple subsequences and merge sort will be called recursively.</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At first there will be an  unsorted list that will be divided into two smaller arrays,.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The arrays will then be solved recursively and then merged into a sorted list.</a:t>
            </a:r>
            <a:endParaRPr sz="1500">
              <a:solidFill>
                <a:srgbClr val="000000"/>
              </a:solidFill>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Quicksort</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30200" lvl="0" marL="457200" rtl="0" algn="just">
              <a:lnSpc>
                <a:spcPct val="100000"/>
              </a:lnSpc>
              <a:spcBef>
                <a:spcPts val="0"/>
              </a:spcBef>
              <a:spcAft>
                <a:spcPts val="0"/>
              </a:spcAft>
              <a:buClr>
                <a:schemeClr val="dk2"/>
              </a:buClr>
              <a:buSzPts val="1600"/>
              <a:buChar char="●"/>
            </a:pPr>
            <a:r>
              <a:rPr lang="en" sz="1600">
                <a:solidFill>
                  <a:schemeClr val="dk2"/>
                </a:solidFill>
              </a:rPr>
              <a:t>Quicksort is one of the most efficient sorting algorithms and it also uses the divide and conquer approach.</a:t>
            </a:r>
            <a:endParaRPr sz="1600">
              <a:solidFill>
                <a:schemeClr val="dk2"/>
              </a:solidFill>
            </a:endParaRPr>
          </a:p>
          <a:p>
            <a:pPr indent="-330200" lvl="0" marL="457200" rtl="0" algn="just">
              <a:lnSpc>
                <a:spcPct val="100000"/>
              </a:lnSpc>
              <a:spcBef>
                <a:spcPts val="0"/>
              </a:spcBef>
              <a:spcAft>
                <a:spcPts val="0"/>
              </a:spcAft>
              <a:buClr>
                <a:schemeClr val="dk2"/>
              </a:buClr>
              <a:buSzPts val="1600"/>
              <a:buChar char="●"/>
            </a:pPr>
            <a:r>
              <a:rPr lang="en" sz="1600">
                <a:solidFill>
                  <a:schemeClr val="dk2"/>
                </a:solidFill>
              </a:rPr>
              <a:t>It can be faster than the merge sort and two to three times faster than the remaining algorithms.</a:t>
            </a:r>
            <a:endParaRPr sz="1600">
              <a:solidFill>
                <a:schemeClr val="dk2"/>
              </a:solidFill>
            </a:endParaRPr>
          </a:p>
          <a:p>
            <a:pPr indent="-330200" lvl="0" marL="457200" rtl="0" algn="just">
              <a:lnSpc>
                <a:spcPct val="100000"/>
              </a:lnSpc>
              <a:spcBef>
                <a:spcPts val="0"/>
              </a:spcBef>
              <a:spcAft>
                <a:spcPts val="0"/>
              </a:spcAft>
              <a:buClr>
                <a:schemeClr val="dk2"/>
              </a:buClr>
              <a:buSzPts val="1600"/>
              <a:buChar char="●"/>
            </a:pPr>
            <a:r>
              <a:rPr lang="en" sz="1600">
                <a:solidFill>
                  <a:schemeClr val="dk2"/>
                </a:solidFill>
              </a:rPr>
              <a:t>It acts as an internal sorting method, where in the internal memory the data will be sorted.</a:t>
            </a:r>
            <a:endParaRPr sz="1600">
              <a:solidFill>
                <a:schemeClr val="dk2"/>
              </a:solidFill>
            </a:endParaRPr>
          </a:p>
          <a:p>
            <a:pPr indent="-330200" lvl="0" marL="457200" rtl="0" algn="just">
              <a:lnSpc>
                <a:spcPct val="100000"/>
              </a:lnSpc>
              <a:spcBef>
                <a:spcPts val="0"/>
              </a:spcBef>
              <a:spcAft>
                <a:spcPts val="0"/>
              </a:spcAft>
              <a:buClr>
                <a:schemeClr val="dk2"/>
              </a:buClr>
              <a:buSzPts val="1600"/>
              <a:buChar char="●"/>
            </a:pPr>
            <a:r>
              <a:rPr lang="en" sz="1600">
                <a:solidFill>
                  <a:srgbClr val="000000"/>
                </a:solidFill>
              </a:rPr>
              <a:t>It selects the pivot element from the array, it can be any element in the array and “partition” the array into two sub-arrays.</a:t>
            </a:r>
            <a:endParaRPr sz="1600">
              <a:solidFill>
                <a:srgbClr val="000000"/>
              </a:solidFill>
            </a:endParaRPr>
          </a:p>
          <a:p>
            <a:pPr indent="-330200" lvl="0" marL="457200" rtl="0" algn="just">
              <a:lnSpc>
                <a:spcPct val="100000"/>
              </a:lnSpc>
              <a:spcBef>
                <a:spcPts val="0"/>
              </a:spcBef>
              <a:spcAft>
                <a:spcPts val="0"/>
              </a:spcAft>
              <a:buClr>
                <a:srgbClr val="000000"/>
              </a:buClr>
              <a:buSzPts val="1600"/>
              <a:buChar char="●"/>
            </a:pPr>
            <a:r>
              <a:rPr lang="en" sz="1600">
                <a:solidFill>
                  <a:srgbClr val="000000"/>
                </a:solidFill>
              </a:rPr>
              <a:t>The average case time complexity for Quicksort is </a:t>
            </a:r>
            <a:r>
              <a:rPr lang="en" sz="1600">
                <a:solidFill>
                  <a:srgbClr val="202124"/>
                </a:solidFill>
                <a:highlight>
                  <a:srgbClr val="FFFFFF"/>
                </a:highlight>
              </a:rPr>
              <a:t>O(N log(N)).</a:t>
            </a:r>
            <a:r>
              <a:rPr lang="en" sz="1600">
                <a:solidFill>
                  <a:srgbClr val="000000"/>
                </a:solidFill>
              </a:rPr>
              <a:t>  </a:t>
            </a:r>
            <a:r>
              <a:rPr lang="en" sz="1000">
                <a:solidFill>
                  <a:srgbClr val="000000"/>
                </a:solidFill>
                <a:latin typeface="Times New Roman"/>
                <a:ea typeface="Times New Roman"/>
                <a:cs typeface="Times New Roman"/>
                <a:sym typeface="Times New Roman"/>
              </a:rPr>
              <a:t> </a:t>
            </a:r>
            <a:endParaRPr sz="16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Bubble Sort:</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Char char="●"/>
            </a:pPr>
            <a:r>
              <a:rPr lang="en" sz="1600">
                <a:solidFill>
                  <a:srgbClr val="000000"/>
                </a:solidFill>
              </a:rPr>
              <a:t>The bubble sort also known as sinking sort is a simple sorting technique which compares the adjacent elements and swaps if they are not in the right order. </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The first pass sorts the heaviest element in the list, the second pass sorts the second heaviest element in the list and so on. </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The pass through the list is repeated until the list is sorted.</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The time </a:t>
            </a:r>
            <a:r>
              <a:rPr lang="en" sz="1600">
                <a:solidFill>
                  <a:srgbClr val="000000"/>
                </a:solidFill>
              </a:rPr>
              <a:t>complexity</a:t>
            </a:r>
            <a:r>
              <a:rPr lang="en" sz="1600">
                <a:solidFill>
                  <a:srgbClr val="000000"/>
                </a:solidFill>
              </a:rPr>
              <a:t> of Bubble sort is O(n2). </a:t>
            </a:r>
            <a:endParaRPr sz="16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587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Shell Sort:</a:t>
            </a:r>
            <a:endParaRPr/>
          </a:p>
        </p:txBody>
      </p:sp>
      <p:sp>
        <p:nvSpPr>
          <p:cNvPr id="123" name="Google Shape;123;p19"/>
          <p:cNvSpPr txBox="1"/>
          <p:nvPr>
            <p:ph idx="1" type="body"/>
          </p:nvPr>
        </p:nvSpPr>
        <p:spPr>
          <a:xfrm>
            <a:off x="729450" y="1346775"/>
            <a:ext cx="7688700" cy="36963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Clr>
                <a:srgbClr val="000000"/>
              </a:buClr>
              <a:buSzPts val="1600"/>
              <a:buChar char="●"/>
            </a:pPr>
            <a:r>
              <a:rPr lang="en" sz="1600">
                <a:solidFill>
                  <a:srgbClr val="000000"/>
                </a:solidFill>
              </a:rPr>
              <a:t>Shell Sort also known as ‘diminishing increment sort’ is an efficient sorting technique that</a:t>
            </a:r>
            <a:r>
              <a:rPr lang="en" sz="1600">
                <a:solidFill>
                  <a:srgbClr val="000000"/>
                </a:solidFill>
                <a:highlight>
                  <a:srgbClr val="FFFFFF"/>
                </a:highlight>
              </a:rPr>
              <a:t> first sorts the elements far apart from each other and successively reduces the interval between the elements to be sorted.</a:t>
            </a:r>
            <a:endParaRPr sz="1600">
              <a:solidFill>
                <a:srgbClr val="000000"/>
              </a:solidFill>
              <a:highlight>
                <a:srgbClr val="FFFFFF"/>
              </a:highlight>
            </a:endParaRPr>
          </a:p>
          <a:p>
            <a:pPr indent="-330200" lvl="0" marL="457200" rtl="0" algn="l">
              <a:spcBef>
                <a:spcPts val="0"/>
              </a:spcBef>
              <a:spcAft>
                <a:spcPts val="0"/>
              </a:spcAft>
              <a:buClr>
                <a:srgbClr val="000000"/>
              </a:buClr>
              <a:buSzPts val="1600"/>
              <a:buChar char="●"/>
            </a:pPr>
            <a:r>
              <a:rPr lang="en" sz="1600">
                <a:solidFill>
                  <a:srgbClr val="000000"/>
                </a:solidFill>
                <a:highlight>
                  <a:srgbClr val="FFFFFF"/>
                </a:highlight>
              </a:rPr>
              <a:t>Shell sort is an improvised </a:t>
            </a:r>
            <a:r>
              <a:rPr lang="en" sz="1600">
                <a:solidFill>
                  <a:srgbClr val="000000"/>
                </a:solidFill>
              </a:rPr>
              <a:t>version of insertion sort that  overcomes the large shifts/swaps as in case of insertion sort.</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The key task in shell sort is to determine the gap between the elements that we compare. While there are many ways to do it, the most well known method is to chose the gap by dividing the number of </a:t>
            </a:r>
            <a:r>
              <a:rPr lang="en" sz="1600">
                <a:solidFill>
                  <a:srgbClr val="000000"/>
                </a:solidFill>
              </a:rPr>
              <a:t>elements</a:t>
            </a:r>
            <a:r>
              <a:rPr lang="en" sz="1600">
                <a:solidFill>
                  <a:srgbClr val="000000"/>
                </a:solidFill>
              </a:rPr>
              <a:t> in the list by 2 and considering the base value.</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The Shell Sort works as an insertion sort when the gap between the elements is ‘1’, however by the time the gap value reaches ‘1’,  the farther right minimum values are already shifted to the farther left thus reducing the number of swaps needs to be done unlike insertion sort.</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The time complexity of Shell sort with the gap =n/2 method is O(n2).    </a:t>
            </a:r>
            <a:endParaRPr sz="16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Experimentation and Observation</a:t>
            </a:r>
            <a:endParaRPr/>
          </a:p>
        </p:txBody>
      </p:sp>
      <p:sp>
        <p:nvSpPr>
          <p:cNvPr id="129" name="Google Shape;129;p20"/>
          <p:cNvSpPr txBox="1"/>
          <p:nvPr>
            <p:ph idx="1" type="body"/>
          </p:nvPr>
        </p:nvSpPr>
        <p:spPr>
          <a:xfrm>
            <a:off x="727650" y="2078875"/>
            <a:ext cx="3615900" cy="30087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Sort 2 random lists of world cities in ascending order</a:t>
            </a:r>
            <a:endParaRPr/>
          </a:p>
          <a:p>
            <a:pPr indent="-298450" lvl="1" marL="914400" rtl="0" algn="l">
              <a:spcBef>
                <a:spcPts val="0"/>
              </a:spcBef>
              <a:spcAft>
                <a:spcPts val="0"/>
              </a:spcAft>
              <a:buSzPts val="1100"/>
              <a:buChar char="○"/>
            </a:pPr>
            <a:r>
              <a:rPr lang="en"/>
              <a:t>Size: 14</a:t>
            </a:r>
            <a:endParaRPr/>
          </a:p>
          <a:p>
            <a:pPr indent="-298450" lvl="1" marL="914400" rtl="0" algn="l">
              <a:spcBef>
                <a:spcPts val="0"/>
              </a:spcBef>
              <a:spcAft>
                <a:spcPts val="0"/>
              </a:spcAft>
              <a:buSzPts val="1100"/>
              <a:buChar char="○"/>
            </a:pPr>
            <a:r>
              <a:rPr lang="en"/>
              <a:t>Size: 385</a:t>
            </a:r>
            <a:endParaRPr/>
          </a:p>
          <a:p>
            <a:pPr indent="-311150" lvl="0" marL="457200" rtl="0" algn="l">
              <a:spcBef>
                <a:spcPts val="0"/>
              </a:spcBef>
              <a:spcAft>
                <a:spcPts val="0"/>
              </a:spcAft>
              <a:buSzPts val="1300"/>
              <a:buChar char="●"/>
            </a:pPr>
            <a:r>
              <a:rPr lang="en"/>
              <a:t>Ran all 4 sorting algorithms five times and recorded the average times it took to sort the lists</a:t>
            </a:r>
            <a:endParaRPr/>
          </a:p>
          <a:p>
            <a:pPr indent="-311150" lvl="0" marL="457200" rtl="0" algn="l">
              <a:spcBef>
                <a:spcPts val="0"/>
              </a:spcBef>
              <a:spcAft>
                <a:spcPts val="0"/>
              </a:spcAft>
              <a:buSzPts val="1300"/>
              <a:buChar char="●"/>
            </a:pPr>
            <a:r>
              <a:rPr lang="en"/>
              <a:t>Observations: </a:t>
            </a:r>
            <a:endParaRPr/>
          </a:p>
          <a:p>
            <a:pPr indent="-298450" lvl="1" marL="914400" rtl="0" algn="l">
              <a:spcBef>
                <a:spcPts val="0"/>
              </a:spcBef>
              <a:spcAft>
                <a:spcPts val="0"/>
              </a:spcAft>
              <a:buSzPts val="1100"/>
              <a:buChar char="○"/>
            </a:pPr>
            <a:r>
              <a:rPr lang="en"/>
              <a:t>Size 14: </a:t>
            </a:r>
            <a:endParaRPr/>
          </a:p>
          <a:p>
            <a:pPr indent="-298450" lvl="2" marL="1371600" rtl="0" algn="l">
              <a:spcBef>
                <a:spcPts val="0"/>
              </a:spcBef>
              <a:spcAft>
                <a:spcPts val="0"/>
              </a:spcAft>
              <a:buSzPts val="1100"/>
              <a:buChar char="■"/>
            </a:pPr>
            <a:r>
              <a:rPr lang="en"/>
              <a:t>Shell sort is the fastest</a:t>
            </a:r>
            <a:endParaRPr/>
          </a:p>
          <a:p>
            <a:pPr indent="-298450" lvl="2" marL="1371600" rtl="0" algn="l">
              <a:spcBef>
                <a:spcPts val="0"/>
              </a:spcBef>
              <a:spcAft>
                <a:spcPts val="0"/>
              </a:spcAft>
              <a:buSzPts val="1100"/>
              <a:buChar char="■"/>
            </a:pPr>
            <a:r>
              <a:rPr lang="en"/>
              <a:t>Mergesort is the slowest</a:t>
            </a:r>
            <a:endParaRPr/>
          </a:p>
          <a:p>
            <a:pPr indent="-298450" lvl="1" marL="914400" rtl="0" algn="l">
              <a:spcBef>
                <a:spcPts val="0"/>
              </a:spcBef>
              <a:spcAft>
                <a:spcPts val="0"/>
              </a:spcAft>
              <a:buSzPts val="1100"/>
              <a:buChar char="○"/>
            </a:pPr>
            <a:r>
              <a:rPr lang="en"/>
              <a:t>Size: 385</a:t>
            </a:r>
            <a:endParaRPr/>
          </a:p>
          <a:p>
            <a:pPr indent="-298450" lvl="2" marL="1371600" rtl="0" algn="l">
              <a:spcBef>
                <a:spcPts val="0"/>
              </a:spcBef>
              <a:spcAft>
                <a:spcPts val="0"/>
              </a:spcAft>
              <a:buSzPts val="1100"/>
              <a:buChar char="■"/>
            </a:pPr>
            <a:r>
              <a:rPr lang="en"/>
              <a:t>Quicksort is the fastest</a:t>
            </a:r>
            <a:endParaRPr/>
          </a:p>
          <a:p>
            <a:pPr indent="-298450" lvl="2" marL="1371600" rtl="0" algn="l">
              <a:spcBef>
                <a:spcPts val="0"/>
              </a:spcBef>
              <a:spcAft>
                <a:spcPts val="0"/>
              </a:spcAft>
              <a:buSzPts val="1100"/>
              <a:buChar char="■"/>
            </a:pPr>
            <a:r>
              <a:rPr lang="en"/>
              <a:t>Bubble is the slowest</a:t>
            </a:r>
            <a:endParaRPr/>
          </a:p>
          <a:p>
            <a:pPr indent="-298450" lvl="1" marL="914400" rtl="0" algn="l">
              <a:spcBef>
                <a:spcPts val="0"/>
              </a:spcBef>
              <a:spcAft>
                <a:spcPts val="0"/>
              </a:spcAft>
              <a:buSzPts val="1100"/>
              <a:buChar char="○"/>
            </a:pPr>
            <a:r>
              <a:rPr lang="en"/>
              <a:t>Bubble sort: As the size increase, the time to run increases</a:t>
            </a:r>
            <a:endParaRPr/>
          </a:p>
        </p:txBody>
      </p:sp>
      <p:pic>
        <p:nvPicPr>
          <p:cNvPr id="130" name="Google Shape;130;p20"/>
          <p:cNvPicPr preferRelativeResize="0"/>
          <p:nvPr/>
        </p:nvPicPr>
        <p:blipFill>
          <a:blip r:embed="rId3">
            <a:alphaModFix/>
          </a:blip>
          <a:stretch>
            <a:fillRect/>
          </a:stretch>
        </p:blipFill>
        <p:spPr>
          <a:xfrm>
            <a:off x="4672775" y="1970988"/>
            <a:ext cx="3898025" cy="2476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0" y="1458175"/>
            <a:ext cx="1753800" cy="2690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and Execution:</a:t>
            </a:r>
            <a:endParaRPr/>
          </a:p>
          <a:p>
            <a:pPr indent="0" lvl="0" marL="0" rtl="0" algn="l">
              <a:spcBef>
                <a:spcPts val="0"/>
              </a:spcBef>
              <a:spcAft>
                <a:spcPts val="0"/>
              </a:spcAft>
              <a:buNone/>
            </a:pPr>
            <a:r>
              <a:rPr lang="en"/>
              <a:t>Shell Sort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List Size: 14</a:t>
            </a:r>
            <a:endParaRPr/>
          </a:p>
        </p:txBody>
      </p:sp>
      <p:pic>
        <p:nvPicPr>
          <p:cNvPr id="136" name="Google Shape;136;p21"/>
          <p:cNvPicPr preferRelativeResize="0"/>
          <p:nvPr/>
        </p:nvPicPr>
        <p:blipFill>
          <a:blip r:embed="rId3">
            <a:alphaModFix/>
          </a:blip>
          <a:stretch>
            <a:fillRect/>
          </a:stretch>
        </p:blipFill>
        <p:spPr>
          <a:xfrm>
            <a:off x="5152775" y="600087"/>
            <a:ext cx="3915774" cy="4461350"/>
          </a:xfrm>
          <a:prstGeom prst="rect">
            <a:avLst/>
          </a:prstGeom>
          <a:noFill/>
          <a:ln>
            <a:noFill/>
          </a:ln>
        </p:spPr>
      </p:pic>
      <p:pic>
        <p:nvPicPr>
          <p:cNvPr id="137" name="Google Shape;137;p21"/>
          <p:cNvPicPr preferRelativeResize="0"/>
          <p:nvPr/>
        </p:nvPicPr>
        <p:blipFill>
          <a:blip r:embed="rId4">
            <a:alphaModFix/>
          </a:blip>
          <a:stretch>
            <a:fillRect/>
          </a:stretch>
        </p:blipFill>
        <p:spPr>
          <a:xfrm>
            <a:off x="1753676" y="600075"/>
            <a:ext cx="3296825" cy="4373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