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Lato" panose="020F0502020204030203" pitchFamily="34" charset="0"/>
      <p:regular r:id="rId23"/>
      <p:bold r:id="rId24"/>
      <p:italic r:id="rId25"/>
      <p:boldItalic r:id="rId26"/>
    </p:embeddedFont>
    <p:embeddedFont>
      <p:font typeface="Raleway"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2717b7725f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2717b7725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1bb7481fa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1bb7481fa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2717b7725f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2717b7725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2717b7725f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2717b7725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2717b7725f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2717b7725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2717b7725f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2717b7725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1bb7481fa3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1bb7481fa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28e1935b75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28e1935b75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28e1935b75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28e1935b7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28e1935b75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28e1935b7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1bb7481e1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1bb7481e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28e1935b75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28e1935b7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8e1935b75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8e1935b7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28e1935b75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28e1935b7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28e1935b75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28e1935b7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1bb7481fa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1bb7481f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8e1935b75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8e1935b7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2717b7725f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2717b7725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2717b7725f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2717b7725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ontclair.instructure.com/courses/151518"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plotly/datasets/blob/master/2011_us_ag_exports.csv"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400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Agricultural Goods exported in US states</a:t>
            </a:r>
            <a:endParaRPr/>
          </a:p>
        </p:txBody>
      </p:sp>
      <p:sp>
        <p:nvSpPr>
          <p:cNvPr id="87" name="Google Shape;87;p13"/>
          <p:cNvSpPr txBox="1">
            <a:spLocks noGrp="1"/>
          </p:cNvSpPr>
          <p:nvPr>
            <p:ph type="subTitle" idx="1"/>
          </p:nvPr>
        </p:nvSpPr>
        <p:spPr>
          <a:xfrm>
            <a:off x="311700" y="2834125"/>
            <a:ext cx="8520600" cy="16062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6133" b="1">
                <a:solidFill>
                  <a:srgbClr val="3C78D8"/>
                </a:solidFill>
                <a:latin typeface="Lato"/>
                <a:ea typeface="Lato"/>
                <a:cs typeface="Lato"/>
                <a:sym typeface="Lato"/>
              </a:rPr>
              <a:t>Yamini Pathuri, and Koundinya Raghava Nerella </a:t>
            </a:r>
            <a:endParaRPr sz="6133" b="1" dirty="0">
              <a:solidFill>
                <a:srgbClr val="3C78D8"/>
              </a:solidFill>
              <a:latin typeface="Lato"/>
              <a:ea typeface="Lato"/>
              <a:cs typeface="Lato"/>
              <a:sym typeface="Lato"/>
            </a:endParaRPr>
          </a:p>
          <a:p>
            <a:pPr marL="0" lvl="0" indent="0" algn="l" rtl="0">
              <a:spcBef>
                <a:spcPts val="0"/>
              </a:spcBef>
              <a:spcAft>
                <a:spcPts val="0"/>
              </a:spcAft>
              <a:buNone/>
            </a:pPr>
            <a:endParaRPr sz="5333" dirty="0">
              <a:solidFill>
                <a:srgbClr val="1A1A1A"/>
              </a:solidFill>
              <a:latin typeface="Lato"/>
              <a:ea typeface="Lato"/>
              <a:cs typeface="Lato"/>
              <a:sym typeface="Lato"/>
            </a:endParaRPr>
          </a:p>
          <a:p>
            <a:pPr marL="0" lvl="0" indent="0" algn="l" rtl="0">
              <a:spcBef>
                <a:spcPts val="0"/>
              </a:spcBef>
              <a:spcAft>
                <a:spcPts val="0"/>
              </a:spcAft>
              <a:buNone/>
            </a:pPr>
            <a:r>
              <a:rPr lang="en" sz="5653" b="1" dirty="0">
                <a:solidFill>
                  <a:srgbClr val="1A1A1A"/>
                </a:solidFill>
                <a:latin typeface="Lato"/>
                <a:ea typeface="Lato"/>
                <a:cs typeface="Lato"/>
                <a:sym typeface="Lato"/>
              </a:rPr>
              <a:t>Instructor: Dr. Jiayin Wang</a:t>
            </a:r>
            <a:endParaRPr sz="5653" b="1" dirty="0">
              <a:solidFill>
                <a:srgbClr val="1A1A1A"/>
              </a:solidFill>
              <a:latin typeface="Lato"/>
              <a:ea typeface="Lato"/>
              <a:cs typeface="Lato"/>
              <a:sym typeface="Lato"/>
            </a:endParaRPr>
          </a:p>
          <a:p>
            <a:pPr marL="0" lvl="0" indent="0" algn="l" rtl="0">
              <a:spcBef>
                <a:spcPts val="0"/>
              </a:spcBef>
              <a:spcAft>
                <a:spcPts val="0"/>
              </a:spcAft>
              <a:buNone/>
            </a:pPr>
            <a:endParaRPr sz="5333" dirty="0">
              <a:solidFill>
                <a:srgbClr val="1A1A1A"/>
              </a:solidFill>
              <a:latin typeface="Lato"/>
              <a:ea typeface="Lato"/>
              <a:cs typeface="Lato"/>
              <a:sym typeface="Lato"/>
            </a:endParaRPr>
          </a:p>
          <a:p>
            <a:pPr marL="0" lvl="0" indent="0" algn="l" rtl="0">
              <a:spcBef>
                <a:spcPts val="0"/>
              </a:spcBef>
              <a:spcAft>
                <a:spcPts val="0"/>
              </a:spcAft>
              <a:buNone/>
            </a:pPr>
            <a:r>
              <a:rPr lang="en" sz="5333" dirty="0">
                <a:solidFill>
                  <a:srgbClr val="1A1A1A"/>
                </a:solidFill>
                <a:latin typeface="Lato"/>
                <a:ea typeface="Lato"/>
                <a:cs typeface="Lato"/>
                <a:sym typeface="Lato"/>
              </a:rPr>
              <a:t>Project 2:</a:t>
            </a:r>
            <a:r>
              <a:rPr lang="en" sz="5333" b="1" dirty="0">
                <a:solidFill>
                  <a:srgbClr val="1A1A1A"/>
                </a:solidFill>
                <a:latin typeface="Lato"/>
                <a:ea typeface="Lato"/>
                <a:cs typeface="Lato"/>
                <a:sym typeface="Lato"/>
              </a:rPr>
              <a:t> Map and Aggregation Visualization</a:t>
            </a:r>
            <a:endParaRPr sz="5333" b="1" dirty="0">
              <a:solidFill>
                <a:srgbClr val="1A1A1A"/>
              </a:solidFill>
              <a:latin typeface="Lato"/>
              <a:ea typeface="Lato"/>
              <a:cs typeface="Lato"/>
              <a:sym typeface="Lato"/>
            </a:endParaRPr>
          </a:p>
          <a:p>
            <a:pPr marL="0" lvl="0" indent="0" algn="l" rtl="0">
              <a:lnSpc>
                <a:spcPct val="115000"/>
              </a:lnSpc>
              <a:spcBef>
                <a:spcPts val="0"/>
              </a:spcBef>
              <a:spcAft>
                <a:spcPts val="0"/>
              </a:spcAft>
              <a:buNone/>
            </a:pPr>
            <a:r>
              <a:rPr lang="en" sz="5333" dirty="0">
                <a:solidFill>
                  <a:srgbClr val="1A1A1A"/>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CSIT553_01SP22</a:t>
            </a:r>
            <a:r>
              <a:rPr lang="en" sz="5333" b="1" dirty="0">
                <a:solidFill>
                  <a:srgbClr val="1A1A1A"/>
                </a:solidFill>
                <a:latin typeface="Lato"/>
                <a:ea typeface="Lato"/>
                <a:cs typeface="Lato"/>
                <a:sym typeface="Lato"/>
              </a:rPr>
              <a:t> - Exploratory Data Analysis and Visualization</a:t>
            </a:r>
            <a:endParaRPr sz="5333" b="1" dirty="0">
              <a:solidFill>
                <a:srgbClr val="1A1A1A"/>
              </a:solidFill>
              <a:latin typeface="Lato"/>
              <a:ea typeface="Lato"/>
              <a:cs typeface="Lato"/>
              <a:sym typeface="Lato"/>
            </a:endParaRPr>
          </a:p>
          <a:p>
            <a:pPr marL="0" lvl="0" indent="0" algn="l" rtl="0">
              <a:lnSpc>
                <a:spcPct val="115000"/>
              </a:lnSpc>
              <a:spcBef>
                <a:spcPts val="0"/>
              </a:spcBef>
              <a:spcAft>
                <a:spcPts val="0"/>
              </a:spcAft>
              <a:buNone/>
            </a:pPr>
            <a:r>
              <a:rPr lang="en" sz="5333" b="1" dirty="0">
                <a:solidFill>
                  <a:srgbClr val="1A1A1A"/>
                </a:solidFill>
                <a:latin typeface="Lato"/>
                <a:ea typeface="Lato"/>
                <a:cs typeface="Lato"/>
                <a:sym typeface="Lato"/>
              </a:rPr>
              <a:t>Montclair State University, NJ</a:t>
            </a:r>
            <a:endParaRPr sz="5333" b="1" dirty="0">
              <a:solidFill>
                <a:srgbClr val="1A1A1A"/>
              </a:solidFill>
              <a:latin typeface="Lato"/>
              <a:ea typeface="Lato"/>
              <a:cs typeface="Lato"/>
              <a:sym typeface="Lato"/>
            </a:endParaRPr>
          </a:p>
          <a:p>
            <a:pPr marL="12700" marR="12700" lvl="0" indent="0" algn="l" rtl="0">
              <a:lnSpc>
                <a:spcPct val="115000"/>
              </a:lnSpc>
              <a:spcBef>
                <a:spcPts val="800"/>
              </a:spcBef>
              <a:spcAft>
                <a:spcPts val="0"/>
              </a:spcAft>
              <a:buClr>
                <a:schemeClr val="dk1"/>
              </a:buClr>
              <a:buSzPct val="100000"/>
              <a:buFont typeface="Arial"/>
              <a:buNone/>
            </a:pPr>
            <a:endParaRPr sz="1100" dirty="0">
              <a:solidFill>
                <a:srgbClr val="434F54"/>
              </a:solidFill>
              <a:highlight>
                <a:srgbClr val="F9F9F9"/>
              </a:highlight>
            </a:endParaRPr>
          </a:p>
          <a:p>
            <a:pPr marL="0" lvl="0" indent="0" algn="l" rtl="0">
              <a:spcBef>
                <a:spcPts val="80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858675" y="5863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Aggregation Visualization - Histogram</a:t>
            </a:r>
            <a:endParaRPr/>
          </a:p>
        </p:txBody>
      </p:sp>
      <p:pic>
        <p:nvPicPr>
          <p:cNvPr id="144" name="Google Shape;144;p22"/>
          <p:cNvPicPr preferRelativeResize="0"/>
          <p:nvPr/>
        </p:nvPicPr>
        <p:blipFill>
          <a:blip r:embed="rId3">
            <a:alphaModFix/>
          </a:blip>
          <a:stretch>
            <a:fillRect/>
          </a:stretch>
        </p:blipFill>
        <p:spPr>
          <a:xfrm>
            <a:off x="186450" y="1376100"/>
            <a:ext cx="4259524" cy="2541150"/>
          </a:xfrm>
          <a:prstGeom prst="rect">
            <a:avLst/>
          </a:prstGeom>
          <a:noFill/>
          <a:ln>
            <a:noFill/>
          </a:ln>
        </p:spPr>
      </p:pic>
      <p:pic>
        <p:nvPicPr>
          <p:cNvPr id="145" name="Google Shape;145;p22"/>
          <p:cNvPicPr preferRelativeResize="0"/>
          <p:nvPr/>
        </p:nvPicPr>
        <p:blipFill>
          <a:blip r:embed="rId4">
            <a:alphaModFix/>
          </a:blip>
          <a:stretch>
            <a:fillRect/>
          </a:stretch>
        </p:blipFill>
        <p:spPr>
          <a:xfrm>
            <a:off x="4572000" y="1447700"/>
            <a:ext cx="4172799" cy="2469550"/>
          </a:xfrm>
          <a:prstGeom prst="rect">
            <a:avLst/>
          </a:prstGeom>
          <a:noFill/>
          <a:ln>
            <a:noFill/>
          </a:ln>
        </p:spPr>
      </p:pic>
      <p:sp>
        <p:nvSpPr>
          <p:cNvPr id="146" name="Google Shape;146;p22"/>
          <p:cNvSpPr txBox="1"/>
          <p:nvPr/>
        </p:nvSpPr>
        <p:spPr>
          <a:xfrm>
            <a:off x="987825" y="4325975"/>
            <a:ext cx="7430400" cy="10143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There are two histogram plots that are shown for the total number of exported goods in USA and  the second plot shows the kernel density estimation. </a:t>
            </a:r>
            <a:endParaRPr sz="1300">
              <a:solidFill>
                <a:schemeClr val="accent1"/>
              </a:solidFill>
              <a:latin typeface="Lato"/>
              <a:ea typeface="Lato"/>
              <a:cs typeface="Lato"/>
              <a:sym typeface="Lato"/>
            </a:endParaRPr>
          </a:p>
          <a:p>
            <a:pPr marL="0" lvl="0" indent="0" algn="l" rtl="0">
              <a:spcBef>
                <a:spcPts val="1200"/>
              </a:spcBef>
              <a:spcAft>
                <a:spcPts val="0"/>
              </a:spcAft>
              <a:buNone/>
            </a:pP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729450" y="743400"/>
            <a:ext cx="7688700" cy="492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Aggregation Visualization: Violin plot</a:t>
            </a:r>
            <a:endParaRPr/>
          </a:p>
        </p:txBody>
      </p:sp>
      <p:pic>
        <p:nvPicPr>
          <p:cNvPr id="152" name="Google Shape;152;p23"/>
          <p:cNvPicPr preferRelativeResize="0"/>
          <p:nvPr/>
        </p:nvPicPr>
        <p:blipFill>
          <a:blip r:embed="rId3">
            <a:alphaModFix/>
          </a:blip>
          <a:stretch>
            <a:fillRect/>
          </a:stretch>
        </p:blipFill>
        <p:spPr>
          <a:xfrm>
            <a:off x="0" y="1370200"/>
            <a:ext cx="5535254" cy="3603000"/>
          </a:xfrm>
          <a:prstGeom prst="rect">
            <a:avLst/>
          </a:prstGeom>
          <a:noFill/>
          <a:ln>
            <a:noFill/>
          </a:ln>
        </p:spPr>
      </p:pic>
      <p:pic>
        <p:nvPicPr>
          <p:cNvPr id="153" name="Google Shape;153;p23"/>
          <p:cNvPicPr preferRelativeResize="0"/>
          <p:nvPr/>
        </p:nvPicPr>
        <p:blipFill>
          <a:blip r:embed="rId4">
            <a:alphaModFix/>
          </a:blip>
          <a:stretch>
            <a:fillRect/>
          </a:stretch>
        </p:blipFill>
        <p:spPr>
          <a:xfrm>
            <a:off x="4939125" y="1370200"/>
            <a:ext cx="4204876" cy="3603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Box Plot:</a:t>
            </a:r>
            <a:endParaRPr/>
          </a:p>
        </p:txBody>
      </p:sp>
      <p:pic>
        <p:nvPicPr>
          <p:cNvPr id="159" name="Google Shape;159;p24"/>
          <p:cNvPicPr preferRelativeResize="0"/>
          <p:nvPr/>
        </p:nvPicPr>
        <p:blipFill>
          <a:blip r:embed="rId3">
            <a:alphaModFix/>
          </a:blip>
          <a:stretch>
            <a:fillRect/>
          </a:stretch>
        </p:blipFill>
        <p:spPr>
          <a:xfrm>
            <a:off x="0" y="2043775"/>
            <a:ext cx="4137425" cy="3099725"/>
          </a:xfrm>
          <a:prstGeom prst="rect">
            <a:avLst/>
          </a:prstGeom>
          <a:noFill/>
          <a:ln>
            <a:noFill/>
          </a:ln>
        </p:spPr>
      </p:pic>
      <p:pic>
        <p:nvPicPr>
          <p:cNvPr id="160" name="Google Shape;160;p24"/>
          <p:cNvPicPr preferRelativeResize="0"/>
          <p:nvPr/>
        </p:nvPicPr>
        <p:blipFill>
          <a:blip r:embed="rId4">
            <a:alphaModFix/>
          </a:blip>
          <a:stretch>
            <a:fillRect/>
          </a:stretch>
        </p:blipFill>
        <p:spPr>
          <a:xfrm>
            <a:off x="4462250" y="2144888"/>
            <a:ext cx="4681750" cy="2897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Interactive visualization - Pie chart</a:t>
            </a:r>
            <a:endParaRPr/>
          </a:p>
        </p:txBody>
      </p:sp>
      <p:sp>
        <p:nvSpPr>
          <p:cNvPr id="166" name="Google Shape;166;p25"/>
          <p:cNvSpPr txBox="1">
            <a:spLocks noGrp="1"/>
          </p:cNvSpPr>
          <p:nvPr>
            <p:ph type="body" idx="1"/>
          </p:nvPr>
        </p:nvSpPr>
        <p:spPr>
          <a:xfrm>
            <a:off x="729450" y="4121625"/>
            <a:ext cx="7688700" cy="817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t>The </a:t>
            </a:r>
            <a:r>
              <a:rPr lang="en" sz="1600" b="1"/>
              <a:t>percentage of total exports</a:t>
            </a:r>
            <a:r>
              <a:rPr lang="en" sz="1600"/>
              <a:t> of each state is visualized using </a:t>
            </a:r>
            <a:r>
              <a:rPr lang="en" sz="1600" b="1"/>
              <a:t>‘pie chart’</a:t>
            </a:r>
            <a:endParaRPr sz="1600" b="1"/>
          </a:p>
        </p:txBody>
      </p:sp>
      <p:pic>
        <p:nvPicPr>
          <p:cNvPr id="167" name="Google Shape;167;p25"/>
          <p:cNvPicPr preferRelativeResize="0"/>
          <p:nvPr/>
        </p:nvPicPr>
        <p:blipFill>
          <a:blip r:embed="rId3">
            <a:alphaModFix/>
          </a:blip>
          <a:stretch>
            <a:fillRect/>
          </a:stretch>
        </p:blipFill>
        <p:spPr>
          <a:xfrm>
            <a:off x="152400" y="2006250"/>
            <a:ext cx="8839200" cy="1280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body" idx="1"/>
          </p:nvPr>
        </p:nvSpPr>
        <p:spPr>
          <a:xfrm>
            <a:off x="865700" y="4087550"/>
            <a:ext cx="7688700" cy="899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t>From the above chart excluding the states that have low ‘total exports’ to make the data more readable and meaningful </a:t>
            </a:r>
            <a:endParaRPr sz="1600"/>
          </a:p>
        </p:txBody>
      </p:sp>
      <p:pic>
        <p:nvPicPr>
          <p:cNvPr id="173" name="Google Shape;173;p26"/>
          <p:cNvPicPr preferRelativeResize="0"/>
          <p:nvPr/>
        </p:nvPicPr>
        <p:blipFill>
          <a:blip r:embed="rId3">
            <a:alphaModFix/>
          </a:blip>
          <a:stretch>
            <a:fillRect/>
          </a:stretch>
        </p:blipFill>
        <p:spPr>
          <a:xfrm>
            <a:off x="152400" y="152400"/>
            <a:ext cx="8874277" cy="3560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27"/>
          <p:cNvPicPr preferRelativeResize="0"/>
          <p:nvPr/>
        </p:nvPicPr>
        <p:blipFill>
          <a:blip r:embed="rId3">
            <a:alphaModFix/>
          </a:blip>
          <a:stretch>
            <a:fillRect/>
          </a:stretch>
        </p:blipFill>
        <p:spPr>
          <a:xfrm>
            <a:off x="152400" y="152400"/>
            <a:ext cx="8839200" cy="1041228"/>
          </a:xfrm>
          <a:prstGeom prst="rect">
            <a:avLst/>
          </a:prstGeom>
          <a:noFill/>
          <a:ln>
            <a:noFill/>
          </a:ln>
        </p:spPr>
      </p:pic>
      <p:pic>
        <p:nvPicPr>
          <p:cNvPr id="179" name="Google Shape;179;p27"/>
          <p:cNvPicPr preferRelativeResize="0"/>
          <p:nvPr/>
        </p:nvPicPr>
        <p:blipFill>
          <a:blip r:embed="rId4">
            <a:alphaModFix/>
          </a:blip>
          <a:stretch>
            <a:fillRect/>
          </a:stretch>
        </p:blipFill>
        <p:spPr>
          <a:xfrm>
            <a:off x="152400" y="1193625"/>
            <a:ext cx="8991599" cy="39498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txBox="1">
            <a:spLocks noGrp="1"/>
          </p:cNvSpPr>
          <p:nvPr>
            <p:ph type="body" idx="1"/>
          </p:nvPr>
        </p:nvSpPr>
        <p:spPr>
          <a:xfrm>
            <a:off x="644275" y="1441200"/>
            <a:ext cx="7688700" cy="7560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 sz="1600"/>
              <a:t>From the earlier chart, ‘other states’ are deselected, so that the data is visualized only for the majorly contributing states. As per the updated graph California  shares the major part with 14.9% followed by Iowa with 10.2%.</a:t>
            </a:r>
            <a:endParaRPr sz="1600"/>
          </a:p>
        </p:txBody>
      </p:sp>
      <p:pic>
        <p:nvPicPr>
          <p:cNvPr id="185" name="Google Shape;185;p28"/>
          <p:cNvPicPr preferRelativeResize="0"/>
          <p:nvPr/>
        </p:nvPicPr>
        <p:blipFill>
          <a:blip r:embed="rId3">
            <a:alphaModFix/>
          </a:blip>
          <a:stretch>
            <a:fillRect/>
          </a:stretch>
        </p:blipFill>
        <p:spPr>
          <a:xfrm>
            <a:off x="323599" y="2366625"/>
            <a:ext cx="8600873" cy="2641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Interactive Visualization - Map Visualization</a:t>
            </a:r>
            <a:endParaRPr/>
          </a:p>
        </p:txBody>
      </p:sp>
      <p:pic>
        <p:nvPicPr>
          <p:cNvPr id="191" name="Google Shape;191;p29"/>
          <p:cNvPicPr preferRelativeResize="0"/>
          <p:nvPr/>
        </p:nvPicPr>
        <p:blipFill>
          <a:blip r:embed="rId3">
            <a:alphaModFix/>
          </a:blip>
          <a:stretch>
            <a:fillRect/>
          </a:stretch>
        </p:blipFill>
        <p:spPr>
          <a:xfrm>
            <a:off x="1124075" y="2006250"/>
            <a:ext cx="6744451" cy="29848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p:nvPr/>
        </p:nvSpPr>
        <p:spPr>
          <a:xfrm>
            <a:off x="800463" y="1256625"/>
            <a:ext cx="70851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Lato"/>
                <a:ea typeface="Lato"/>
                <a:cs typeface="Lato"/>
                <a:sym typeface="Lato"/>
              </a:rPr>
              <a:t>We have generated both choropleth map and bubble map for ‘cotton exports’ simultaneously with a radio button option to switch between the maps using animated figures in dash.</a:t>
            </a:r>
            <a:endParaRPr sz="1600">
              <a:latin typeface="Lato"/>
              <a:ea typeface="Lato"/>
              <a:cs typeface="Lato"/>
              <a:sym typeface="Lato"/>
            </a:endParaRPr>
          </a:p>
        </p:txBody>
      </p:sp>
      <p:pic>
        <p:nvPicPr>
          <p:cNvPr id="197" name="Google Shape;197;p30"/>
          <p:cNvPicPr preferRelativeResize="0"/>
          <p:nvPr/>
        </p:nvPicPr>
        <p:blipFill>
          <a:blip r:embed="rId3">
            <a:alphaModFix/>
          </a:blip>
          <a:stretch>
            <a:fillRect/>
          </a:stretch>
        </p:blipFill>
        <p:spPr>
          <a:xfrm>
            <a:off x="1021875" y="2299250"/>
            <a:ext cx="6642276" cy="28442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202" name="Google Shape;202;p31"/>
          <p:cNvPicPr preferRelativeResize="0"/>
          <p:nvPr/>
        </p:nvPicPr>
        <p:blipFill>
          <a:blip r:embed="rId3">
            <a:alphaModFix/>
          </a:blip>
          <a:stretch>
            <a:fillRect/>
          </a:stretch>
        </p:blipFill>
        <p:spPr>
          <a:xfrm>
            <a:off x="715325" y="152400"/>
            <a:ext cx="8055877" cy="3969225"/>
          </a:xfrm>
          <a:prstGeom prst="rect">
            <a:avLst/>
          </a:prstGeom>
          <a:noFill/>
          <a:ln>
            <a:noFill/>
          </a:ln>
        </p:spPr>
      </p:pic>
      <p:sp>
        <p:nvSpPr>
          <p:cNvPr id="203" name="Google Shape;203;p31"/>
          <p:cNvSpPr txBox="1"/>
          <p:nvPr/>
        </p:nvSpPr>
        <p:spPr>
          <a:xfrm>
            <a:off x="1072975" y="4462250"/>
            <a:ext cx="7527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The above two maps depicts that the Texas has the highest export value for ‘Cotton’.</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Description of the Dataset:</a:t>
            </a:r>
            <a:endParaRPr/>
          </a:p>
        </p:txBody>
      </p:sp>
      <p:sp>
        <p:nvSpPr>
          <p:cNvPr id="93" name="Google Shape;93;p14"/>
          <p:cNvSpPr txBox="1">
            <a:spLocks noGrp="1"/>
          </p:cNvSpPr>
          <p:nvPr>
            <p:ph type="body" idx="1"/>
          </p:nvPr>
        </p:nvSpPr>
        <p:spPr>
          <a:xfrm>
            <a:off x="729450" y="2078875"/>
            <a:ext cx="7688700" cy="1361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000000"/>
              </a:buClr>
              <a:buSzPts val="1600"/>
              <a:buChar char="●"/>
            </a:pPr>
            <a:r>
              <a:rPr lang="en" sz="1600">
                <a:solidFill>
                  <a:srgbClr val="000000"/>
                </a:solidFill>
              </a:rPr>
              <a:t>The data set consists of export value of agricultural products of each state of United states for the year 2011. </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The export value  for 13 types of products are mentioned in the data along with the total export value of each state.</a:t>
            </a:r>
            <a:endParaRPr sz="1600">
              <a:solidFill>
                <a:srgbClr val="000000"/>
              </a:solidFill>
            </a:endParaRPr>
          </a:p>
        </p:txBody>
      </p:sp>
      <p:sp>
        <p:nvSpPr>
          <p:cNvPr id="94" name="Google Shape;94;p14"/>
          <p:cNvSpPr txBox="1"/>
          <p:nvPr/>
        </p:nvSpPr>
        <p:spPr>
          <a:xfrm>
            <a:off x="729450" y="3440275"/>
            <a:ext cx="7153200" cy="30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dk2"/>
                </a:solidFill>
                <a:latin typeface="Raleway"/>
                <a:ea typeface="Raleway"/>
                <a:cs typeface="Raleway"/>
                <a:sym typeface="Raleway"/>
              </a:rPr>
              <a:t>Dataset Citation:</a:t>
            </a:r>
            <a:br>
              <a:rPr lang="en" sz="2300" b="1">
                <a:solidFill>
                  <a:schemeClr val="dk2"/>
                </a:solidFill>
                <a:latin typeface="Raleway"/>
                <a:ea typeface="Raleway"/>
                <a:cs typeface="Raleway"/>
                <a:sym typeface="Raleway"/>
              </a:rPr>
            </a:br>
            <a:endParaRPr sz="3000" b="1">
              <a:solidFill>
                <a:schemeClr val="dk2"/>
              </a:solidFill>
              <a:latin typeface="Lato"/>
              <a:ea typeface="Lato"/>
              <a:cs typeface="Lato"/>
              <a:sym typeface="Lato"/>
            </a:endParaRPr>
          </a:p>
          <a:p>
            <a:pPr marL="0" lvl="0" indent="0" algn="l" rtl="0">
              <a:lnSpc>
                <a:spcPct val="115000"/>
              </a:lnSpc>
              <a:spcBef>
                <a:spcPts val="0"/>
              </a:spcBef>
              <a:spcAft>
                <a:spcPts val="0"/>
              </a:spcAft>
              <a:buNone/>
            </a:pPr>
            <a:r>
              <a:rPr lang="en" sz="1800" u="sng">
                <a:solidFill>
                  <a:srgbClr val="1155CC"/>
                </a:solidFill>
                <a:highlight>
                  <a:schemeClr val="lt1"/>
                </a:highlight>
                <a:latin typeface="Lato"/>
                <a:ea typeface="Lato"/>
                <a:cs typeface="Lato"/>
                <a:sym typeface="Lato"/>
                <a:hlinkClick r:id="rId3">
                  <a:extLst>
                    <a:ext uri="{A12FA001-AC4F-418D-AE19-62706E023703}">
                      <ahyp:hlinkClr xmlns:ahyp="http://schemas.microsoft.com/office/drawing/2018/hyperlinkcolor" val="tx"/>
                    </a:ext>
                  </a:extLst>
                </a:hlinkClick>
              </a:rPr>
              <a:t>https://github.com/plotly/datasets/blob/master/2011_us_ag_exports.csv</a:t>
            </a:r>
            <a:endParaRPr sz="2300">
              <a:solidFill>
                <a:schemeClr val="accent1"/>
              </a:solidFill>
              <a:latin typeface="Lato"/>
              <a:ea typeface="Lato"/>
              <a:cs typeface="Lato"/>
              <a:sym typeface="Lato"/>
            </a:endParaRPr>
          </a:p>
          <a:p>
            <a:pPr marL="0" lvl="0" indent="0" algn="l" rtl="0">
              <a:spcBef>
                <a:spcPts val="1200"/>
              </a:spcBef>
              <a:spcAft>
                <a:spcPts val="0"/>
              </a:spcAft>
              <a:buNone/>
            </a:pPr>
            <a:endParaRPr sz="2300" b="1">
              <a:solidFill>
                <a:schemeClr val="dk2"/>
              </a:solidFill>
              <a:latin typeface="Raleway"/>
              <a:ea typeface="Raleway"/>
              <a:cs typeface="Raleway"/>
              <a:sym typeface="Raleway"/>
            </a:endParaRPr>
          </a:p>
          <a:p>
            <a:pPr marL="0" lvl="0" indent="0" algn="l" rtl="0">
              <a:spcBef>
                <a:spcPts val="0"/>
              </a:spcBef>
              <a:spcAft>
                <a:spcPts val="0"/>
              </a:spcAft>
              <a:buNone/>
            </a:pPr>
            <a:endParaRPr sz="2300" b="1">
              <a:solidFill>
                <a:schemeClr val="dk2"/>
              </a:solidFill>
              <a:latin typeface="Raleway"/>
              <a:ea typeface="Raleway"/>
              <a:cs typeface="Raleway"/>
              <a:sym typeface="Raleway"/>
            </a:endParaRPr>
          </a:p>
          <a:p>
            <a:pPr marL="0" lvl="0" indent="0" algn="l" rtl="0">
              <a:spcBef>
                <a:spcPts val="0"/>
              </a:spcBef>
              <a:spcAft>
                <a:spcPts val="0"/>
              </a:spcAft>
              <a:buNone/>
            </a:pPr>
            <a:endParaRPr sz="2300" b="1">
              <a:solidFill>
                <a:schemeClr val="dk2"/>
              </a:solidFill>
              <a:latin typeface="Raleway"/>
              <a:ea typeface="Raleway"/>
              <a:cs typeface="Raleway"/>
              <a:sym typeface="Raleway"/>
            </a:endParaRPr>
          </a:p>
          <a:p>
            <a:pPr marL="0" lvl="0" indent="0" algn="l" rtl="0">
              <a:spcBef>
                <a:spcPts val="0"/>
              </a:spcBef>
              <a:spcAft>
                <a:spcPts val="0"/>
              </a:spcAft>
              <a:buNone/>
            </a:pPr>
            <a:endParaRPr sz="1100">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Google Shape;208;p32"/>
          <p:cNvPicPr preferRelativeResize="0"/>
          <p:nvPr/>
        </p:nvPicPr>
        <p:blipFill>
          <a:blip r:embed="rId3">
            <a:alphaModFix/>
          </a:blip>
          <a:stretch>
            <a:fillRect/>
          </a:stretch>
        </p:blipFill>
        <p:spPr>
          <a:xfrm>
            <a:off x="270938" y="152400"/>
            <a:ext cx="8602134" cy="4838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Importing necessary Libraries:</a:t>
            </a:r>
            <a:endParaRPr/>
          </a:p>
        </p:txBody>
      </p:sp>
      <p:pic>
        <p:nvPicPr>
          <p:cNvPr id="100" name="Google Shape;100;p15"/>
          <p:cNvPicPr preferRelativeResize="0"/>
          <p:nvPr/>
        </p:nvPicPr>
        <p:blipFill>
          <a:blip r:embed="rId3">
            <a:alphaModFix/>
          </a:blip>
          <a:stretch>
            <a:fillRect/>
          </a:stretch>
        </p:blipFill>
        <p:spPr>
          <a:xfrm>
            <a:off x="152400" y="2006250"/>
            <a:ext cx="8839199" cy="2847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Loading: </a:t>
            </a:r>
            <a:endParaRPr/>
          </a:p>
        </p:txBody>
      </p:sp>
      <p:pic>
        <p:nvPicPr>
          <p:cNvPr id="106" name="Google Shape;106;p16"/>
          <p:cNvPicPr preferRelativeResize="0"/>
          <p:nvPr/>
        </p:nvPicPr>
        <p:blipFill>
          <a:blip r:embed="rId3">
            <a:alphaModFix/>
          </a:blip>
          <a:stretch>
            <a:fillRect/>
          </a:stretch>
        </p:blipFill>
        <p:spPr>
          <a:xfrm>
            <a:off x="152400" y="2006250"/>
            <a:ext cx="8839200" cy="2949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a:t>
            </a:r>
            <a:endParaRPr/>
          </a:p>
        </p:txBody>
      </p:sp>
      <p:pic>
        <p:nvPicPr>
          <p:cNvPr id="112" name="Google Shape;112;p17"/>
          <p:cNvPicPr preferRelativeResize="0"/>
          <p:nvPr/>
        </p:nvPicPr>
        <p:blipFill>
          <a:blip r:embed="rId3">
            <a:alphaModFix/>
          </a:blip>
          <a:stretch>
            <a:fillRect/>
          </a:stretch>
        </p:blipFill>
        <p:spPr>
          <a:xfrm>
            <a:off x="152400" y="2006250"/>
            <a:ext cx="8839200" cy="2983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9450" y="562575"/>
            <a:ext cx="7688700" cy="421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Map Visualization - Choropleth Map</a:t>
            </a:r>
            <a:endParaRPr/>
          </a:p>
        </p:txBody>
      </p:sp>
      <p:pic>
        <p:nvPicPr>
          <p:cNvPr id="118" name="Google Shape;118;p18"/>
          <p:cNvPicPr preferRelativeResize="0"/>
          <p:nvPr/>
        </p:nvPicPr>
        <p:blipFill>
          <a:blip r:embed="rId3">
            <a:alphaModFix/>
          </a:blip>
          <a:stretch>
            <a:fillRect/>
          </a:stretch>
        </p:blipFill>
        <p:spPr>
          <a:xfrm>
            <a:off x="152400" y="1136775"/>
            <a:ext cx="8839201" cy="2286550"/>
          </a:xfrm>
          <a:prstGeom prst="rect">
            <a:avLst/>
          </a:prstGeom>
          <a:noFill/>
          <a:ln>
            <a:noFill/>
          </a:ln>
        </p:spPr>
      </p:pic>
      <p:sp>
        <p:nvSpPr>
          <p:cNvPr id="119" name="Google Shape;119;p18"/>
          <p:cNvSpPr txBox="1"/>
          <p:nvPr/>
        </p:nvSpPr>
        <p:spPr>
          <a:xfrm>
            <a:off x="1302900" y="3824325"/>
            <a:ext cx="7688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Lato"/>
                <a:ea typeface="Lato"/>
                <a:cs typeface="Lato"/>
                <a:sym typeface="Lato"/>
              </a:rPr>
              <a:t>The </a:t>
            </a:r>
            <a:r>
              <a:rPr lang="en" sz="1600" b="1">
                <a:latin typeface="Lato"/>
                <a:ea typeface="Lato"/>
                <a:cs typeface="Lato"/>
                <a:sym typeface="Lato"/>
              </a:rPr>
              <a:t>total export value of each state</a:t>
            </a:r>
            <a:r>
              <a:rPr lang="en" sz="1600">
                <a:latin typeface="Lato"/>
                <a:ea typeface="Lato"/>
                <a:cs typeface="Lato"/>
                <a:sym typeface="Lato"/>
              </a:rPr>
              <a:t> is being visualized using a </a:t>
            </a:r>
            <a:r>
              <a:rPr lang="en" sz="1600" b="1">
                <a:latin typeface="Lato"/>
                <a:ea typeface="Lato"/>
                <a:cs typeface="Lato"/>
                <a:sym typeface="Lato"/>
              </a:rPr>
              <a:t>‘Choropleth map’</a:t>
            </a:r>
            <a:endParaRPr sz="1600" b="1">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body" idx="1"/>
          </p:nvPr>
        </p:nvSpPr>
        <p:spPr>
          <a:xfrm>
            <a:off x="727650" y="3900200"/>
            <a:ext cx="7688700" cy="1243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852"/>
              <a:buNone/>
            </a:pPr>
            <a:r>
              <a:rPr lang="en" sz="1600"/>
              <a:t>The total export value of each state could be found out by hovering the mouse over the state. A spectrum of color from blue to yellow distinguishes the value of total exports from low to high.  As per the above map the California state has the highest  total export value. </a:t>
            </a:r>
            <a:endParaRPr sz="1600"/>
          </a:p>
        </p:txBody>
      </p:sp>
      <p:pic>
        <p:nvPicPr>
          <p:cNvPr id="125" name="Google Shape;125;p19"/>
          <p:cNvPicPr preferRelativeResize="0"/>
          <p:nvPr/>
        </p:nvPicPr>
        <p:blipFill>
          <a:blip r:embed="rId3">
            <a:alphaModFix/>
          </a:blip>
          <a:stretch>
            <a:fillRect/>
          </a:stretch>
        </p:blipFill>
        <p:spPr>
          <a:xfrm>
            <a:off x="800475" y="527100"/>
            <a:ext cx="7617676" cy="2998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Map Visualization - Bubble Map</a:t>
            </a:r>
            <a:endParaRPr/>
          </a:p>
        </p:txBody>
      </p:sp>
      <p:pic>
        <p:nvPicPr>
          <p:cNvPr id="131" name="Google Shape;131;p20"/>
          <p:cNvPicPr preferRelativeResize="0"/>
          <p:nvPr/>
        </p:nvPicPr>
        <p:blipFill>
          <a:blip r:embed="rId3">
            <a:alphaModFix/>
          </a:blip>
          <a:stretch>
            <a:fillRect/>
          </a:stretch>
        </p:blipFill>
        <p:spPr>
          <a:xfrm>
            <a:off x="152400" y="2006250"/>
            <a:ext cx="8839200" cy="1570350"/>
          </a:xfrm>
          <a:prstGeom prst="rect">
            <a:avLst/>
          </a:prstGeom>
          <a:noFill/>
          <a:ln>
            <a:noFill/>
          </a:ln>
        </p:spPr>
      </p:pic>
      <p:sp>
        <p:nvSpPr>
          <p:cNvPr id="132" name="Google Shape;132;p20"/>
          <p:cNvSpPr txBox="1"/>
          <p:nvPr/>
        </p:nvSpPr>
        <p:spPr>
          <a:xfrm>
            <a:off x="1226275" y="3798025"/>
            <a:ext cx="6914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Lato"/>
                <a:ea typeface="Lato"/>
                <a:cs typeface="Lato"/>
                <a:sym typeface="Lato"/>
              </a:rPr>
              <a:t>The </a:t>
            </a:r>
            <a:r>
              <a:rPr lang="en" sz="1600" b="1">
                <a:latin typeface="Lato"/>
                <a:ea typeface="Lato"/>
                <a:cs typeface="Lato"/>
                <a:sym typeface="Lato"/>
              </a:rPr>
              <a:t>‘export value of ‘beef’</a:t>
            </a:r>
            <a:r>
              <a:rPr lang="en" sz="1600">
                <a:latin typeface="Lato"/>
                <a:ea typeface="Lato"/>
                <a:cs typeface="Lato"/>
                <a:sym typeface="Lato"/>
              </a:rPr>
              <a:t> for each state is visualized using a </a:t>
            </a:r>
            <a:r>
              <a:rPr lang="en" sz="1600" b="1">
                <a:latin typeface="Lato"/>
                <a:ea typeface="Lato"/>
                <a:cs typeface="Lato"/>
                <a:sym typeface="Lato"/>
              </a:rPr>
              <a:t>‘Bubble map’</a:t>
            </a:r>
            <a:r>
              <a:rPr lang="en" sz="1600">
                <a:latin typeface="Lato"/>
                <a:ea typeface="Lato"/>
                <a:cs typeface="Lato"/>
                <a:sym typeface="Lato"/>
              </a:rPr>
              <a:t> </a:t>
            </a:r>
            <a:endParaRPr sz="16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body" idx="1"/>
          </p:nvPr>
        </p:nvSpPr>
        <p:spPr>
          <a:xfrm>
            <a:off x="727650" y="4053475"/>
            <a:ext cx="7688700" cy="899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t>The export value of beef for each state can be studied from the above map. The map signifies that the Texas has the highest export value of beef.</a:t>
            </a:r>
            <a:endParaRPr sz="1600"/>
          </a:p>
        </p:txBody>
      </p:sp>
      <p:pic>
        <p:nvPicPr>
          <p:cNvPr id="138" name="Google Shape;138;p21"/>
          <p:cNvPicPr preferRelativeResize="0"/>
          <p:nvPr/>
        </p:nvPicPr>
        <p:blipFill>
          <a:blip r:embed="rId3">
            <a:alphaModFix/>
          </a:blip>
          <a:stretch>
            <a:fillRect/>
          </a:stretch>
        </p:blipFill>
        <p:spPr>
          <a:xfrm>
            <a:off x="834550" y="373800"/>
            <a:ext cx="7581800" cy="352640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430</Words>
  <Application>Microsoft Office PowerPoint</Application>
  <PresentationFormat>On-screen Show (16:9)</PresentationFormat>
  <Paragraphs>35</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Lato</vt:lpstr>
      <vt:lpstr>Arial</vt:lpstr>
      <vt:lpstr>Raleway</vt:lpstr>
      <vt:lpstr>Streamline</vt:lpstr>
      <vt:lpstr>Agricultural Goods exported in US states</vt:lpstr>
      <vt:lpstr>Description of the Dataset:</vt:lpstr>
      <vt:lpstr>Importing necessary Libraries:</vt:lpstr>
      <vt:lpstr>Data Loading: </vt:lpstr>
      <vt:lpstr>Data Cleaning:</vt:lpstr>
      <vt:lpstr>Map Visualization - Choropleth Map</vt:lpstr>
      <vt:lpstr>PowerPoint Presentation</vt:lpstr>
      <vt:lpstr>Map Visualization - Bubble Map</vt:lpstr>
      <vt:lpstr>PowerPoint Presentation</vt:lpstr>
      <vt:lpstr>Aggregation Visualization - Histogram</vt:lpstr>
      <vt:lpstr>Aggregation Visualization: Violin plot</vt:lpstr>
      <vt:lpstr>Box Plot:</vt:lpstr>
      <vt:lpstr>Interactive visualization - Pie chart</vt:lpstr>
      <vt:lpstr>PowerPoint Presentation</vt:lpstr>
      <vt:lpstr>PowerPoint Presentation</vt:lpstr>
      <vt:lpstr>PowerPoint Presentation</vt:lpstr>
      <vt:lpstr>Interactive Visualization - Map Visualization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Agricultural Goods exported in US states</dc:title>
  <cp:lastModifiedBy>Koundinya Raghava Nerella</cp:lastModifiedBy>
  <cp:revision>1</cp:revision>
  <dcterms:modified xsi:type="dcterms:W3CDTF">2023-03-02T19:07:40Z</dcterms:modified>
</cp:coreProperties>
</file>