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9144000" cy="5143500" type="screen16x9"/>
  <p:notesSz cx="6858000" cy="9144000"/>
  <p:embeddedFontLst>
    <p:embeddedFont>
      <p:font typeface="Lato" panose="020F0502020204030203" pitchFamily="34" charset="0"/>
      <p:regular r:id="rId21"/>
      <p:bold r:id="rId22"/>
      <p:italic r:id="rId23"/>
      <p:boldItalic r:id="rId24"/>
    </p:embeddedFont>
    <p:embeddedFont>
      <p:font typeface="Maven Pro" panose="020B0604020202020204" charset="0"/>
      <p:regular r:id="rId25"/>
      <p:bold r:id="rId26"/>
    </p:embeddedFont>
    <p:embeddedFont>
      <p:font typeface="Nunito" pitchFamily="2" charset="0"/>
      <p:regular r:id="rId27"/>
      <p:bold r:id="rId28"/>
      <p:italic r:id="rId29"/>
      <p:boldItalic r:id="rId30"/>
    </p:embeddedFont>
    <p:embeddedFont>
      <p:font typeface="Raleway" pitchFamily="2" charset="0"/>
      <p:regular r:id="rId31"/>
      <p:bold r:id="rId32"/>
      <p:italic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940" y="5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21" Type="http://schemas.openxmlformats.org/officeDocument/2006/relationships/font" Target="fonts/font1.fntdata"/><Relationship Id="rId34" Type="http://schemas.openxmlformats.org/officeDocument/2006/relationships/font" Target="fonts/font1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font" Target="fonts/font13.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font" Target="fonts/font12.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g12b9ef7ba19_0_4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1" name="Google Shape;331;g12b9ef7ba19_0_4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g12b9ef7ba19_0_4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7" name="Google Shape;337;g12b9ef7ba19_0_4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g12b9ef7ba19_0_45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3" name="Google Shape;343;g12b9ef7ba19_0_4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g12b9ef7ba19_0_4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1" name="Google Shape;351;g12b9ef7ba19_0_4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12b9ef7ba19_0_47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12b9ef7ba19_0_4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12b9ef7ba19_0_48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12b9ef7ba19_0_4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g12b9ef7ba19_0_48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 name="Google Shape;370;g12b9ef7ba19_0_4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g12b9ef7ba19_0_49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8" name="Google Shape;378;g12b9ef7ba19_0_4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Google Shape;383;g12b9ef7ba19_0_50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4" name="Google Shape;384;g12b9ef7ba19_0_5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12b9ef7ba19_0_39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12b9ef7ba19_0_3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12b9ef7ba19_0_40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12b9ef7ba19_0_4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12b9ef7ba19_0_40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12b9ef7ba19_0_4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12b9ef7ba19_0_4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 name="Google Shape;301;g12b9ef7ba19_0_4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g12b9ef7ba19_0_4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7" name="Google Shape;307;g12b9ef7ba19_0_4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g12b9ef7ba19_0_4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3" name="Google Shape;313;g12b9ef7ba19_0_4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g12b9ef7ba19_0_4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9" name="Google Shape;319;g12b9ef7ba19_0_4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g12b9ef7ba19_0_4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5" name="Google Shape;325;g12b9ef7ba19_0_4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3"/>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7343003"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801210"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801210"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259418"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259418"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259418"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717625"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717625"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717625" y="3409675"/>
                <a:ext cx="316800" cy="1732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717625"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rot="5400000">
                <a:off x="6725724" y="2701260"/>
                <a:ext cx="1208100" cy="1208100"/>
              </a:xfrm>
              <a:prstGeom prst="pie">
                <a:avLst>
                  <a:gd name="adj1" fmla="val 8244818"/>
                  <a:gd name="adj2" fmla="val 16246175"/>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2"/>
            <p:cNvSpPr/>
            <p:nvPr/>
          </p:nvSpPr>
          <p:spPr>
            <a:xfrm>
              <a:off x="8460975" y="1817775"/>
              <a:ext cx="396600" cy="396600"/>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rot="-8647347">
                <a:off x="7831319" y="285616"/>
                <a:ext cx="388018" cy="388018"/>
              </a:xfrm>
              <a:prstGeom prst="pie">
                <a:avLst>
                  <a:gd name="adj1" fmla="val 19376841"/>
                  <a:gd name="adj2" fmla="val 12313574"/>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399795" y="360281"/>
              <a:ext cx="2577000" cy="2577000"/>
            </a:xfrm>
            <a:prstGeom prst="pie">
              <a:avLst>
                <a:gd name="adj1" fmla="val 8801158"/>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399795" y="356358"/>
              <a:ext cx="2577000" cy="2577000"/>
            </a:xfrm>
            <a:prstGeom prst="pie">
              <a:avLst>
                <a:gd name="adj1" fmla="val 1255410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rot="-9830444">
              <a:off x="6469759" y="3480727"/>
              <a:ext cx="320148" cy="320148"/>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 name="Google Shape;46;p2"/>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47" name="Google Shape;47;p2"/>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48" name="Google Shape;48;p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1"/>
              <p:cNvSpPr/>
              <p:nvPr/>
            </p:nvSpPr>
            <p:spPr>
              <a:xfrm flipH="1">
                <a:off x="2688737" y="4091380"/>
                <a:ext cx="2319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1"/>
              <p:cNvSpPr/>
              <p:nvPr/>
            </p:nvSpPr>
            <p:spPr>
              <a:xfrm flipH="1">
                <a:off x="185675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1"/>
              <p:cNvSpPr/>
              <p:nvPr/>
            </p:nvSpPr>
            <p:spPr>
              <a:xfrm flipH="1">
                <a:off x="185675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1"/>
              <p:cNvSpPr/>
              <p:nvPr/>
            </p:nvSpPr>
            <p:spPr>
              <a:xfrm flipH="1">
                <a:off x="1856753"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1"/>
              <p:cNvSpPr/>
              <p:nvPr/>
            </p:nvSpPr>
            <p:spPr>
              <a:xfrm flipH="1">
                <a:off x="185675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1"/>
              <p:cNvSpPr/>
              <p:nvPr/>
            </p:nvSpPr>
            <p:spPr>
              <a:xfrm flipH="1">
                <a:off x="2228107"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1"/>
              <p:cNvSpPr/>
              <p:nvPr/>
            </p:nvSpPr>
            <p:spPr>
              <a:xfrm flipH="1">
                <a:off x="222810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1"/>
              <p:cNvSpPr/>
              <p:nvPr/>
            </p:nvSpPr>
            <p:spPr>
              <a:xfrm flipH="1">
                <a:off x="222810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1"/>
              <p:cNvSpPr/>
              <p:nvPr/>
            </p:nvSpPr>
            <p:spPr>
              <a:xfrm flipH="1">
                <a:off x="259946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1"/>
              <p:cNvSpPr/>
              <p:nvPr/>
            </p:nvSpPr>
            <p:spPr>
              <a:xfrm flipH="1">
                <a:off x="259946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1"/>
              <p:cNvSpPr/>
              <p:nvPr/>
            </p:nvSpPr>
            <p:spPr>
              <a:xfrm flipH="1">
                <a:off x="334217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1"/>
              <p:cNvSpPr/>
              <p:nvPr/>
            </p:nvSpPr>
            <p:spPr>
              <a:xfrm flipH="1">
                <a:off x="334217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1"/>
              <p:cNvSpPr/>
              <p:nvPr/>
            </p:nvSpPr>
            <p:spPr>
              <a:xfrm flipH="1">
                <a:off x="3342171"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1"/>
              <p:cNvSpPr/>
              <p:nvPr/>
            </p:nvSpPr>
            <p:spPr>
              <a:xfrm flipH="1">
                <a:off x="334217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1"/>
              <p:cNvSpPr/>
              <p:nvPr/>
            </p:nvSpPr>
            <p:spPr>
              <a:xfrm flipH="1">
                <a:off x="3713525"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1"/>
              <p:cNvSpPr/>
              <p:nvPr/>
            </p:nvSpPr>
            <p:spPr>
              <a:xfrm flipH="1">
                <a:off x="371352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1"/>
              <p:cNvSpPr/>
              <p:nvPr/>
            </p:nvSpPr>
            <p:spPr>
              <a:xfrm flipH="1">
                <a:off x="371352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1"/>
              <p:cNvSpPr/>
              <p:nvPr/>
            </p:nvSpPr>
            <p:spPr>
              <a:xfrm flipH="1">
                <a:off x="148539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1"/>
              <p:cNvSpPr/>
              <p:nvPr/>
            </p:nvSpPr>
            <p:spPr>
              <a:xfrm flipH="1">
                <a:off x="148539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1"/>
              <p:cNvSpPr/>
              <p:nvPr/>
            </p:nvSpPr>
            <p:spPr>
              <a:xfrm flipH="1">
                <a:off x="148539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1"/>
              <p:cNvSpPr/>
              <p:nvPr/>
            </p:nvSpPr>
            <p:spPr>
              <a:xfrm flipH="1">
                <a:off x="40848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1"/>
              <p:cNvSpPr/>
              <p:nvPr/>
            </p:nvSpPr>
            <p:spPr>
              <a:xfrm flipH="1">
                <a:off x="40848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1"/>
              <p:cNvSpPr/>
              <p:nvPr/>
            </p:nvSpPr>
            <p:spPr>
              <a:xfrm flipH="1">
                <a:off x="297081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1"/>
              <p:cNvSpPr/>
              <p:nvPr/>
            </p:nvSpPr>
            <p:spPr>
              <a:xfrm flipH="1">
                <a:off x="297081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1"/>
              <p:cNvSpPr/>
              <p:nvPr/>
            </p:nvSpPr>
            <p:spPr>
              <a:xfrm flipH="1">
                <a:off x="297081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1"/>
              <p:cNvSpPr/>
              <p:nvPr/>
            </p:nvSpPr>
            <p:spPr>
              <a:xfrm flipH="1">
                <a:off x="445623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1"/>
              <p:cNvSpPr/>
              <p:nvPr/>
            </p:nvSpPr>
            <p:spPr>
              <a:xfrm flipH="1">
                <a:off x="445623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1"/>
              <p:cNvSpPr/>
              <p:nvPr/>
            </p:nvSpPr>
            <p:spPr>
              <a:xfrm flipH="1">
                <a:off x="445623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1"/>
              <p:cNvSpPr/>
              <p:nvPr/>
            </p:nvSpPr>
            <p:spPr>
              <a:xfrm flipH="1">
                <a:off x="48275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1"/>
              <p:cNvSpPr/>
              <p:nvPr/>
            </p:nvSpPr>
            <p:spPr>
              <a:xfrm flipH="1">
                <a:off x="48275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1"/>
              <p:cNvSpPr/>
              <p:nvPr/>
            </p:nvSpPr>
            <p:spPr>
              <a:xfrm flipH="1">
                <a:off x="4827588"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1"/>
              <p:cNvSpPr/>
              <p:nvPr/>
            </p:nvSpPr>
            <p:spPr>
              <a:xfrm flipH="1">
                <a:off x="48275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1"/>
              <p:cNvSpPr/>
              <p:nvPr/>
            </p:nvSpPr>
            <p:spPr>
              <a:xfrm flipH="1">
                <a:off x="519894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1"/>
              <p:cNvSpPr/>
              <p:nvPr/>
            </p:nvSpPr>
            <p:spPr>
              <a:xfrm flipH="1">
                <a:off x="519894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1"/>
              <p:cNvSpPr/>
              <p:nvPr/>
            </p:nvSpPr>
            <p:spPr>
              <a:xfrm flipH="1">
                <a:off x="519894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1"/>
              <p:cNvSpPr/>
              <p:nvPr/>
            </p:nvSpPr>
            <p:spPr>
              <a:xfrm flipH="1">
                <a:off x="557029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1"/>
              <p:cNvSpPr/>
              <p:nvPr/>
            </p:nvSpPr>
            <p:spPr>
              <a:xfrm flipH="1">
                <a:off x="557029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1"/>
              <p:cNvSpPr/>
              <p:nvPr/>
            </p:nvSpPr>
            <p:spPr>
              <a:xfrm flipH="1">
                <a:off x="5941652"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1"/>
              <p:cNvSpPr/>
              <p:nvPr/>
            </p:nvSpPr>
            <p:spPr>
              <a:xfrm flipH="1">
                <a:off x="594165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1"/>
              <p:cNvSpPr/>
              <p:nvPr/>
            </p:nvSpPr>
            <p:spPr>
              <a:xfrm flipH="1">
                <a:off x="594165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1"/>
              <p:cNvSpPr/>
              <p:nvPr/>
            </p:nvSpPr>
            <p:spPr>
              <a:xfrm flipH="1">
                <a:off x="631300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1"/>
              <p:cNvSpPr/>
              <p:nvPr/>
            </p:nvSpPr>
            <p:spPr>
              <a:xfrm flipH="1">
                <a:off x="631300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1"/>
              <p:cNvSpPr/>
              <p:nvPr/>
            </p:nvSpPr>
            <p:spPr>
              <a:xfrm flipH="1">
                <a:off x="6313006"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1"/>
              <p:cNvSpPr/>
              <p:nvPr/>
            </p:nvSpPr>
            <p:spPr>
              <a:xfrm flipH="1">
                <a:off x="631300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1"/>
              <p:cNvSpPr/>
              <p:nvPr/>
            </p:nvSpPr>
            <p:spPr>
              <a:xfrm flipH="1">
                <a:off x="668436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1"/>
              <p:cNvSpPr/>
              <p:nvPr/>
            </p:nvSpPr>
            <p:spPr>
              <a:xfrm flipH="1">
                <a:off x="668436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1"/>
              <p:cNvSpPr/>
              <p:nvPr/>
            </p:nvSpPr>
            <p:spPr>
              <a:xfrm flipH="1">
                <a:off x="668436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1"/>
              <p:cNvSpPr/>
              <p:nvPr/>
            </p:nvSpPr>
            <p:spPr>
              <a:xfrm flipH="1">
                <a:off x="705571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1"/>
              <p:cNvSpPr/>
              <p:nvPr/>
            </p:nvSpPr>
            <p:spPr>
              <a:xfrm flipH="1">
                <a:off x="705571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1"/>
              <p:cNvSpPr/>
              <p:nvPr/>
            </p:nvSpPr>
            <p:spPr>
              <a:xfrm flipH="1">
                <a:off x="779842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1"/>
              <p:cNvSpPr/>
              <p:nvPr/>
            </p:nvSpPr>
            <p:spPr>
              <a:xfrm flipH="1">
                <a:off x="779842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1"/>
              <p:cNvSpPr/>
              <p:nvPr/>
            </p:nvSpPr>
            <p:spPr>
              <a:xfrm flipH="1">
                <a:off x="7798424"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1"/>
              <p:cNvSpPr/>
              <p:nvPr/>
            </p:nvSpPr>
            <p:spPr>
              <a:xfrm flipH="1">
                <a:off x="779842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1"/>
              <p:cNvSpPr/>
              <p:nvPr/>
            </p:nvSpPr>
            <p:spPr>
              <a:xfrm flipH="1">
                <a:off x="8169779"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1"/>
              <p:cNvSpPr/>
              <p:nvPr/>
            </p:nvSpPr>
            <p:spPr>
              <a:xfrm flipH="1">
                <a:off x="81697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1"/>
              <p:cNvSpPr/>
              <p:nvPr/>
            </p:nvSpPr>
            <p:spPr>
              <a:xfrm flipH="1">
                <a:off x="81697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1"/>
              <p:cNvSpPr/>
              <p:nvPr/>
            </p:nvSpPr>
            <p:spPr>
              <a:xfrm flipH="1">
                <a:off x="7427070"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1"/>
              <p:cNvSpPr/>
              <p:nvPr/>
            </p:nvSpPr>
            <p:spPr>
              <a:xfrm flipH="1">
                <a:off x="7427070"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1"/>
              <p:cNvSpPr/>
              <p:nvPr/>
            </p:nvSpPr>
            <p:spPr>
              <a:xfrm flipH="1">
                <a:off x="7427070"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1"/>
              <p:cNvSpPr/>
              <p:nvPr/>
            </p:nvSpPr>
            <p:spPr>
              <a:xfrm flipH="1">
                <a:off x="854113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1"/>
              <p:cNvSpPr/>
              <p:nvPr/>
            </p:nvSpPr>
            <p:spPr>
              <a:xfrm flipH="1">
                <a:off x="854113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1"/>
              <p:cNvSpPr/>
              <p:nvPr/>
            </p:nvSpPr>
            <p:spPr>
              <a:xfrm flipH="1">
                <a:off x="89124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1"/>
              <p:cNvSpPr/>
              <p:nvPr/>
            </p:nvSpPr>
            <p:spPr>
              <a:xfrm flipH="1">
                <a:off x="89124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1"/>
              <p:cNvSpPr/>
              <p:nvPr/>
            </p:nvSpPr>
            <p:spPr>
              <a:xfrm flipH="1">
                <a:off x="89124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68" name="Google Shape;268;p11"/>
          <p:cNvSpPr txBox="1">
            <a:spLocks noGrp="1"/>
          </p:cNvSpPr>
          <p:nvPr>
            <p:ph type="title" hasCustomPrompt="1"/>
          </p:nvPr>
        </p:nvSpPr>
        <p:spPr>
          <a:xfrm>
            <a:off x="1388625" y="772725"/>
            <a:ext cx="6366900" cy="18633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a:spLocks noGrp="1"/>
          </p:cNvSpPr>
          <p:nvPr>
            <p:ph type="body" idx="1"/>
          </p:nvPr>
        </p:nvSpPr>
        <p:spPr>
          <a:xfrm>
            <a:off x="1388625" y="2712300"/>
            <a:ext cx="6366900" cy="11112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Clr>
                <a:schemeClr val="lt1"/>
              </a:buClr>
              <a:buSzPts val="1300"/>
              <a:buChar char="●"/>
              <a:defRPr>
                <a:solidFill>
                  <a:schemeClr val="lt1"/>
                </a:solidFill>
              </a:defRPr>
            </a:lvl1pPr>
            <a:lvl2pPr marL="914400" lvl="1" indent="-298450" algn="ctr">
              <a:spcBef>
                <a:spcPts val="0"/>
              </a:spcBef>
              <a:spcAft>
                <a:spcPts val="0"/>
              </a:spcAft>
              <a:buClr>
                <a:schemeClr val="lt1"/>
              </a:buClr>
              <a:buSzPts val="1100"/>
              <a:buChar char="○"/>
              <a:defRPr>
                <a:solidFill>
                  <a:schemeClr val="lt1"/>
                </a:solidFill>
              </a:defRPr>
            </a:lvl2pPr>
            <a:lvl3pPr marL="1371600" lvl="2" indent="-298450" algn="ctr">
              <a:spcBef>
                <a:spcPts val="0"/>
              </a:spcBef>
              <a:spcAft>
                <a:spcPts val="0"/>
              </a:spcAft>
              <a:buClr>
                <a:schemeClr val="lt1"/>
              </a:buClr>
              <a:buSzPts val="1100"/>
              <a:buChar char="■"/>
              <a:defRPr>
                <a:solidFill>
                  <a:schemeClr val="lt1"/>
                </a:solidFill>
              </a:defRPr>
            </a:lvl3pPr>
            <a:lvl4pPr marL="1828800" lvl="3" indent="-298450" algn="ctr">
              <a:spcBef>
                <a:spcPts val="0"/>
              </a:spcBef>
              <a:spcAft>
                <a:spcPts val="0"/>
              </a:spcAft>
              <a:buClr>
                <a:schemeClr val="lt1"/>
              </a:buClr>
              <a:buSzPts val="1100"/>
              <a:buChar char="●"/>
              <a:defRPr>
                <a:solidFill>
                  <a:schemeClr val="lt1"/>
                </a:solidFill>
              </a:defRPr>
            </a:lvl4pPr>
            <a:lvl5pPr marL="2286000" lvl="4" indent="-298450" algn="ctr">
              <a:spcBef>
                <a:spcPts val="0"/>
              </a:spcBef>
              <a:spcAft>
                <a:spcPts val="0"/>
              </a:spcAft>
              <a:buClr>
                <a:schemeClr val="lt1"/>
              </a:buClr>
              <a:buSzPts val="1100"/>
              <a:buChar char="○"/>
              <a:defRPr>
                <a:solidFill>
                  <a:schemeClr val="lt1"/>
                </a:solidFill>
              </a:defRPr>
            </a:lvl5pPr>
            <a:lvl6pPr marL="2743200" lvl="5" indent="-298450" algn="ctr">
              <a:spcBef>
                <a:spcPts val="0"/>
              </a:spcBef>
              <a:spcAft>
                <a:spcPts val="0"/>
              </a:spcAft>
              <a:buClr>
                <a:schemeClr val="lt1"/>
              </a:buClr>
              <a:buSzPts val="1100"/>
              <a:buChar char="■"/>
              <a:defRPr>
                <a:solidFill>
                  <a:schemeClr val="lt1"/>
                </a:solidFill>
              </a:defRPr>
            </a:lvl6pPr>
            <a:lvl7pPr marL="3200400" lvl="6" indent="-298450" algn="ctr">
              <a:spcBef>
                <a:spcPts val="0"/>
              </a:spcBef>
              <a:spcAft>
                <a:spcPts val="0"/>
              </a:spcAft>
              <a:buClr>
                <a:schemeClr val="lt1"/>
              </a:buClr>
              <a:buSzPts val="1100"/>
              <a:buChar char="●"/>
              <a:defRPr>
                <a:solidFill>
                  <a:schemeClr val="lt1"/>
                </a:solidFill>
              </a:defRPr>
            </a:lvl7pPr>
            <a:lvl8pPr marL="3657600" lvl="7" indent="-298450" algn="ctr">
              <a:spcBef>
                <a:spcPts val="0"/>
              </a:spcBef>
              <a:spcAft>
                <a:spcPts val="0"/>
              </a:spcAft>
              <a:buClr>
                <a:schemeClr val="lt1"/>
              </a:buClr>
              <a:buSzPts val="1100"/>
              <a:buChar char="○"/>
              <a:defRPr>
                <a:solidFill>
                  <a:schemeClr val="lt1"/>
                </a:solidFill>
              </a:defRPr>
            </a:lvl8pPr>
            <a:lvl9pPr marL="4114800" lvl="8" indent="-298450" algn="ctr">
              <a:spcBef>
                <a:spcPts val="0"/>
              </a:spcBef>
              <a:spcAft>
                <a:spcPts val="0"/>
              </a:spcAft>
              <a:buClr>
                <a:schemeClr val="lt1"/>
              </a:buClr>
              <a:buSzPts val="1100"/>
              <a:buChar char="■"/>
              <a:defRPr>
                <a:solidFill>
                  <a:schemeClr val="lt1"/>
                </a:solidFill>
              </a:defRPr>
            </a:lvl9pPr>
          </a:lstStyle>
          <a:p>
            <a:endParaRPr/>
          </a:p>
        </p:txBody>
      </p:sp>
      <p:sp>
        <p:nvSpPr>
          <p:cNvPr id="270" name="Google Shape;270;p11"/>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1"/>
        <p:cNvGrpSpPr/>
        <p:nvPr/>
      </p:nvGrpSpPr>
      <p:grpSpPr>
        <a:xfrm>
          <a:off x="0" y="0"/>
          <a:ext cx="0" cy="0"/>
          <a:chOff x="0" y="0"/>
          <a:chExt cx="0" cy="0"/>
        </a:xfrm>
      </p:grpSpPr>
      <p:sp>
        <p:nvSpPr>
          <p:cNvPr id="272" name="Google Shape;272;p1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rot="10800000">
                <a:off x="1063183"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rot="10800000">
                <a:off x="604976"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rot="10800000">
                <a:off x="604976"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rot="10800000">
                <a:off x="146769" y="3441"/>
                <a:ext cx="316800" cy="1384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rot="10800000">
                <a:off x="146769"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rot="10800000">
                <a:off x="146769"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6775084"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7367299"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7367299"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7959516"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7959516"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7959516"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8551731"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8551731"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8551731" y="2904008"/>
                <a:ext cx="409500" cy="22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8551731"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2" name="Google Shape;82;p3"/>
          <p:cNvSpPr txBox="1">
            <a:spLocks noGrp="1"/>
          </p:cNvSpPr>
          <p:nvPr>
            <p:ph type="title"/>
          </p:nvPr>
        </p:nvSpPr>
        <p:spPr>
          <a:xfrm>
            <a:off x="824000" y="1613825"/>
            <a:ext cx="58578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83" name="Google Shape;83;p3"/>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4"/>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 name="Google Shape;88;p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89" name="Google Shape;89;p4"/>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0" name="Google Shape;90;p4"/>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5"/>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6" name="Google Shape;96;p5"/>
          <p:cNvSpPr txBox="1">
            <a:spLocks noGrp="1"/>
          </p:cNvSpPr>
          <p:nvPr>
            <p:ph type="body" idx="1"/>
          </p:nvPr>
        </p:nvSpPr>
        <p:spPr>
          <a:xfrm>
            <a:off x="130380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7" name="Google Shape;97;p5"/>
          <p:cNvSpPr txBox="1">
            <a:spLocks noGrp="1"/>
          </p:cNvSpPr>
          <p:nvPr>
            <p:ph type="body" idx="2"/>
          </p:nvPr>
        </p:nvSpPr>
        <p:spPr>
          <a:xfrm>
            <a:off x="490365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5"/>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04" name="Google Shape;104;p6"/>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7"/>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 name="Google Shape;109;p7"/>
          <p:cNvSpPr txBox="1">
            <a:spLocks noGrp="1"/>
          </p:cNvSpPr>
          <p:nvPr>
            <p:ph type="title"/>
          </p:nvPr>
        </p:nvSpPr>
        <p:spPr>
          <a:xfrm>
            <a:off x="1303800" y="598575"/>
            <a:ext cx="3312000" cy="15900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10" name="Google Shape;110;p7"/>
          <p:cNvSpPr txBox="1">
            <a:spLocks noGrp="1"/>
          </p:cNvSpPr>
          <p:nvPr>
            <p:ph type="body" idx="1"/>
          </p:nvPr>
        </p:nvSpPr>
        <p:spPr>
          <a:xfrm>
            <a:off x="1303800" y="2309675"/>
            <a:ext cx="3312000" cy="22218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11" name="Google Shape;111;p7"/>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1"/>
        </a:solidFill>
        <a:effectLst/>
      </p:bgPr>
    </p:bg>
    <p:spTree>
      <p:nvGrpSpPr>
        <p:cNvPr id="1"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8"/>
              <p:cNvSpPr/>
              <p:nvPr/>
            </p:nvSpPr>
            <p:spPr>
              <a:xfrm rot="-8648551">
                <a:off x="7594313" y="527721"/>
                <a:ext cx="937226" cy="937226"/>
              </a:xfrm>
              <a:prstGeom prst="pie">
                <a:avLst>
                  <a:gd name="adj1" fmla="val 19376841"/>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8"/>
              <p:cNvSpPr/>
              <p:nvPr/>
            </p:nvSpPr>
            <p:spPr>
              <a:xfrm rot="2150259">
                <a:off x="8408218" y="2008610"/>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8"/>
              <p:cNvSpPr/>
              <p:nvPr/>
            </p:nvSpPr>
            <p:spPr>
              <a:xfrm rot="2150259">
                <a:off x="6868362" y="196705"/>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5" name="Google Shape;125;p8"/>
          <p:cNvSpPr txBox="1">
            <a:spLocks noGrp="1"/>
          </p:cNvSpPr>
          <p:nvPr>
            <p:ph type="title"/>
          </p:nvPr>
        </p:nvSpPr>
        <p:spPr>
          <a:xfrm>
            <a:off x="824000" y="763600"/>
            <a:ext cx="5857800" cy="35733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26" name="Google Shape;126;p8"/>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9"/>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9"/>
          <p:cNvSpPr txBox="1">
            <a:spLocks noGrp="1"/>
          </p:cNvSpPr>
          <p:nvPr>
            <p:ph type="title"/>
          </p:nvPr>
        </p:nvSpPr>
        <p:spPr>
          <a:xfrm>
            <a:off x="1303800" y="598575"/>
            <a:ext cx="3430500" cy="19902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32" name="Google Shape;132;p9"/>
          <p:cNvSpPr txBox="1">
            <a:spLocks noGrp="1"/>
          </p:cNvSpPr>
          <p:nvPr>
            <p:ph type="subTitle" idx="1"/>
          </p:nvPr>
        </p:nvSpPr>
        <p:spPr>
          <a:xfrm>
            <a:off x="1303800" y="2743203"/>
            <a:ext cx="3430500" cy="7260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33" name="Google Shape;133;p9"/>
          <p:cNvSpPr txBox="1">
            <a:spLocks noGrp="1"/>
          </p:cNvSpPr>
          <p:nvPr>
            <p:ph type="body" idx="2"/>
          </p:nvPr>
        </p:nvSpPr>
        <p:spPr>
          <a:xfrm>
            <a:off x="4903700" y="661000"/>
            <a:ext cx="3430500" cy="38706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34" name="Google Shape;134;p9"/>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0"/>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9" name="Google Shape;139;p10"/>
          <p:cNvSpPr txBox="1">
            <a:spLocks noGrp="1"/>
          </p:cNvSpPr>
          <p:nvPr>
            <p:ph type="body" idx="1"/>
          </p:nvPr>
        </p:nvSpPr>
        <p:spPr>
          <a:xfrm>
            <a:off x="1303800" y="4138975"/>
            <a:ext cx="5843100" cy="534900"/>
          </a:xfrm>
          <a:prstGeom prst="rect">
            <a:avLst/>
          </a:prstGeom>
        </p:spPr>
        <p:txBody>
          <a:bodyPr spcFirstLastPara="1" wrap="square" lIns="91425" tIns="91425" rIns="91425" bIns="91425" anchor="t" anchorCtr="0">
            <a:normAutofit/>
          </a:bodyPr>
          <a:lstStyle>
            <a:lvl1pPr marL="457200" lvl="0" indent="-228600">
              <a:lnSpc>
                <a:spcPct val="100000"/>
              </a:lnSpc>
              <a:spcBef>
                <a:spcPts val="0"/>
              </a:spcBef>
              <a:spcAft>
                <a:spcPts val="0"/>
              </a:spcAft>
              <a:buSzPts val="1300"/>
              <a:buNone/>
              <a:defRPr/>
            </a:lvl1pPr>
          </a:lstStyle>
          <a:p>
            <a:endParaRPr/>
          </a:p>
        </p:txBody>
      </p:sp>
      <p:sp>
        <p:nvSpPr>
          <p:cNvPr id="140" name="Google Shape;140;p10"/>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omentu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marL="914400" lvl="1"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marL="1371600" lvl="2"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marL="1828800" lvl="3"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marL="2286000" lvl="4"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marL="2743200" lvl="5"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marL="3200400" lvl="6"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marL="3657600" lvl="7"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marL="4114800" lvl="8"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a:endParaRPr/>
          </a:p>
        </p:txBody>
      </p:sp>
      <p:sp>
        <p:nvSpPr>
          <p:cNvPr id="8" name="Google Shape;8;p1"/>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8" Type="http://schemas.openxmlformats.org/officeDocument/2006/relationships/hyperlink" Target="https://towardsdatascience.com/silhouette-coefficient-validating-clustering-techniques-e976bb81d10c#:~:text=Silhouette%20Coefficient%20or%20silhouette%20score%20is%20a%20metric,that%20the%20distance%20between%20clusters%20is%20not%20significant." TargetMode="External"/><Relationship Id="rId3" Type="http://schemas.openxmlformats.org/officeDocument/2006/relationships/hyperlink" Target="https://grouplens.org/datasets/movielens/" TargetMode="External"/><Relationship Id="rId7" Type="http://schemas.openxmlformats.org/officeDocument/2006/relationships/hyperlink" Target="https://www.statology.org/k-means-clustering-in-python/" TargetMode="External"/><Relationship Id="rId2" Type="http://schemas.openxmlformats.org/officeDocument/2006/relationships/notesSlide" Target="../notesSlides/notesSlide18.xml"/><Relationship Id="rId1" Type="http://schemas.openxmlformats.org/officeDocument/2006/relationships/slideLayout" Target="../slideLayouts/slideLayout3.xml"/><Relationship Id="rId6" Type="http://schemas.openxmlformats.org/officeDocument/2006/relationships/hyperlink" Target="https://pythongeeks.org/python-scatter-plot/" TargetMode="External"/><Relationship Id="rId5" Type="http://schemas.openxmlformats.org/officeDocument/2006/relationships/hyperlink" Target="https://developers.pandascore.co/docs/rate-and-connections-limits" TargetMode="External"/><Relationship Id="rId4" Type="http://schemas.openxmlformats.org/officeDocument/2006/relationships/hyperlink" Target="https://www.analyticsvidhya.com/blog/2016/11/an-introduction-to-clustering-and-different-methods-of-clustering/"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13"/>
          <p:cNvSpPr txBox="1">
            <a:spLocks noGrp="1"/>
          </p:cNvSpPr>
          <p:nvPr>
            <p:ph type="ctrTitle"/>
          </p:nvPr>
        </p:nvSpPr>
        <p:spPr>
          <a:xfrm>
            <a:off x="852650" y="911775"/>
            <a:ext cx="7185000" cy="15306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Descriptive Data Mining</a:t>
            </a:r>
            <a:endParaRPr/>
          </a:p>
          <a:p>
            <a:pPr marL="0" lvl="0" indent="0" algn="l" rtl="0">
              <a:spcBef>
                <a:spcPts val="0"/>
              </a:spcBef>
              <a:spcAft>
                <a:spcPts val="0"/>
              </a:spcAft>
              <a:buNone/>
            </a:pPr>
            <a:r>
              <a:rPr lang="en" sz="3433" b="0"/>
              <a:t>Cluster analysis using K-Means</a:t>
            </a:r>
            <a:endParaRPr sz="3433" b="0"/>
          </a:p>
        </p:txBody>
      </p:sp>
      <p:sp>
        <p:nvSpPr>
          <p:cNvPr id="278" name="Google Shape;278;p13"/>
          <p:cNvSpPr txBox="1">
            <a:spLocks noGrp="1"/>
          </p:cNvSpPr>
          <p:nvPr>
            <p:ph type="subTitle" idx="1"/>
          </p:nvPr>
        </p:nvSpPr>
        <p:spPr>
          <a:xfrm>
            <a:off x="852650" y="2442375"/>
            <a:ext cx="7688100" cy="11253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523"/>
              <a:buNone/>
            </a:pPr>
            <a:r>
              <a:rPr lang="en" sz="2000" dirty="0">
                <a:latin typeface="Raleway"/>
                <a:ea typeface="Raleway"/>
                <a:cs typeface="Raleway"/>
                <a:sym typeface="Raleway"/>
              </a:rPr>
              <a:t>By Yamini Pathuri, Koundinya Raghava Nerella</a:t>
            </a:r>
            <a:endParaRPr sz="2000" dirty="0">
              <a:latin typeface="Raleway"/>
              <a:ea typeface="Raleway"/>
              <a:cs typeface="Raleway"/>
              <a:sym typeface="Raleway"/>
            </a:endParaRPr>
          </a:p>
          <a:p>
            <a:pPr marL="0" lvl="0" indent="0" algn="l" rtl="0">
              <a:spcBef>
                <a:spcPts val="0"/>
              </a:spcBef>
              <a:spcAft>
                <a:spcPts val="0"/>
              </a:spcAft>
              <a:buSzPts val="523"/>
              <a:buNone/>
            </a:pPr>
            <a:endParaRPr sz="2000" dirty="0">
              <a:latin typeface="Raleway"/>
              <a:ea typeface="Raleway"/>
              <a:cs typeface="Raleway"/>
              <a:sym typeface="Raleway"/>
            </a:endParaRPr>
          </a:p>
        </p:txBody>
      </p:sp>
      <p:sp>
        <p:nvSpPr>
          <p:cNvPr id="279" name="Google Shape;279;p13"/>
          <p:cNvSpPr txBox="1"/>
          <p:nvPr/>
        </p:nvSpPr>
        <p:spPr>
          <a:xfrm>
            <a:off x="852650" y="3940025"/>
            <a:ext cx="8080500" cy="13206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2000" b="1"/>
              <a:t>Instructor: Aparna Varde</a:t>
            </a:r>
            <a:endParaRPr sz="2000" b="1"/>
          </a:p>
          <a:p>
            <a:pPr marL="0" lvl="0" indent="0" algn="l" rtl="0">
              <a:lnSpc>
                <a:spcPct val="115000"/>
              </a:lnSpc>
              <a:spcBef>
                <a:spcPts val="0"/>
              </a:spcBef>
              <a:spcAft>
                <a:spcPts val="0"/>
              </a:spcAft>
              <a:buNone/>
            </a:pPr>
            <a:r>
              <a:rPr lang="en" sz="1600" b="1"/>
              <a:t>CSIT - 558: Data Mining</a:t>
            </a:r>
            <a:endParaRPr sz="1600" b="1"/>
          </a:p>
          <a:p>
            <a:pPr marL="0" lvl="0" indent="0" algn="l" rtl="0">
              <a:lnSpc>
                <a:spcPct val="115000"/>
              </a:lnSpc>
              <a:spcBef>
                <a:spcPts val="0"/>
              </a:spcBef>
              <a:spcAft>
                <a:spcPts val="0"/>
              </a:spcAft>
              <a:buNone/>
            </a:pPr>
            <a:r>
              <a:rPr lang="en" sz="1600" b="1"/>
              <a:t>Montclair State University, NJ</a:t>
            </a:r>
            <a:endParaRPr sz="1600" b="1"/>
          </a:p>
          <a:p>
            <a:pPr marL="0" lvl="0" indent="0" algn="l" rtl="0">
              <a:spcBef>
                <a:spcPts val="0"/>
              </a:spcBef>
              <a:spcAft>
                <a:spcPts val="0"/>
              </a:spcAft>
              <a:buNone/>
            </a:pPr>
            <a:endParaRPr>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p22"/>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Applying KMeans</a:t>
            </a:r>
            <a:endParaRPr/>
          </a:p>
        </p:txBody>
      </p:sp>
      <p:pic>
        <p:nvPicPr>
          <p:cNvPr id="334" name="Google Shape;334;p22"/>
          <p:cNvPicPr preferRelativeResize="0"/>
          <p:nvPr/>
        </p:nvPicPr>
        <p:blipFill>
          <a:blip r:embed="rId3">
            <a:alphaModFix/>
          </a:blip>
          <a:stretch>
            <a:fillRect/>
          </a:stretch>
        </p:blipFill>
        <p:spPr>
          <a:xfrm>
            <a:off x="152400" y="1750275"/>
            <a:ext cx="8839200" cy="25622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sp>
        <p:nvSpPr>
          <p:cNvPr id="339" name="Google Shape;339;p23"/>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Defining a function for drawing clusters</a:t>
            </a:r>
            <a:endParaRPr/>
          </a:p>
        </p:txBody>
      </p:sp>
      <p:pic>
        <p:nvPicPr>
          <p:cNvPr id="340" name="Google Shape;340;p23"/>
          <p:cNvPicPr preferRelativeResize="0"/>
          <p:nvPr/>
        </p:nvPicPr>
        <p:blipFill>
          <a:blip r:embed="rId3">
            <a:alphaModFix/>
          </a:blip>
          <a:stretch>
            <a:fillRect/>
          </a:stretch>
        </p:blipFill>
        <p:spPr>
          <a:xfrm>
            <a:off x="152400" y="1750275"/>
            <a:ext cx="8839200" cy="24619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Google Shape;345;p24"/>
          <p:cNvSpPr txBox="1">
            <a:spLocks noGrp="1"/>
          </p:cNvSpPr>
          <p:nvPr>
            <p:ph type="title"/>
          </p:nvPr>
        </p:nvSpPr>
        <p:spPr>
          <a:xfrm>
            <a:off x="1318125" y="140100"/>
            <a:ext cx="7030500" cy="609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Clustering with 2 clusters:</a:t>
            </a:r>
            <a:endParaRPr/>
          </a:p>
        </p:txBody>
      </p:sp>
      <p:pic>
        <p:nvPicPr>
          <p:cNvPr id="346" name="Google Shape;346;p24"/>
          <p:cNvPicPr preferRelativeResize="0"/>
          <p:nvPr/>
        </p:nvPicPr>
        <p:blipFill>
          <a:blip r:embed="rId3">
            <a:alphaModFix/>
          </a:blip>
          <a:stretch>
            <a:fillRect/>
          </a:stretch>
        </p:blipFill>
        <p:spPr>
          <a:xfrm>
            <a:off x="854400" y="749700"/>
            <a:ext cx="6696075" cy="609600"/>
          </a:xfrm>
          <a:prstGeom prst="rect">
            <a:avLst/>
          </a:prstGeom>
          <a:noFill/>
          <a:ln>
            <a:noFill/>
          </a:ln>
        </p:spPr>
      </p:pic>
      <p:pic>
        <p:nvPicPr>
          <p:cNvPr id="347" name="Google Shape;347;p24"/>
          <p:cNvPicPr preferRelativeResize="0"/>
          <p:nvPr/>
        </p:nvPicPr>
        <p:blipFill>
          <a:blip r:embed="rId4">
            <a:alphaModFix/>
          </a:blip>
          <a:stretch>
            <a:fillRect/>
          </a:stretch>
        </p:blipFill>
        <p:spPr>
          <a:xfrm>
            <a:off x="1404075" y="1576000"/>
            <a:ext cx="5258125" cy="3415099"/>
          </a:xfrm>
          <a:prstGeom prst="rect">
            <a:avLst/>
          </a:prstGeom>
          <a:noFill/>
          <a:ln>
            <a:noFill/>
          </a:ln>
        </p:spPr>
      </p:pic>
      <p:sp>
        <p:nvSpPr>
          <p:cNvPr id="348" name="Google Shape;348;p24"/>
          <p:cNvSpPr txBox="1"/>
          <p:nvPr/>
        </p:nvSpPr>
        <p:spPr>
          <a:xfrm>
            <a:off x="6977400" y="2507300"/>
            <a:ext cx="1776600" cy="1262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Nunito"/>
                <a:ea typeface="Nunito"/>
                <a:cs typeface="Nunito"/>
                <a:sym typeface="Nunito"/>
              </a:rPr>
              <a:t>The average rating of ‘action’ genre is roughly clustered as less than 3.5 and greater than 3.5</a:t>
            </a:r>
            <a:endParaRPr>
              <a:latin typeface="Nunito"/>
              <a:ea typeface="Nunito"/>
              <a:cs typeface="Nunito"/>
              <a:sym typeface="Nunito"/>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2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Clustering with 3 clusters</a:t>
            </a:r>
            <a:endParaRPr/>
          </a:p>
        </p:txBody>
      </p:sp>
      <p:pic>
        <p:nvPicPr>
          <p:cNvPr id="354" name="Google Shape;354;p25"/>
          <p:cNvPicPr preferRelativeResize="0"/>
          <p:nvPr/>
        </p:nvPicPr>
        <p:blipFill>
          <a:blip r:embed="rId3">
            <a:alphaModFix/>
          </a:blip>
          <a:stretch>
            <a:fillRect/>
          </a:stretch>
        </p:blipFill>
        <p:spPr>
          <a:xfrm>
            <a:off x="1432725" y="1260800"/>
            <a:ext cx="5215150" cy="3501050"/>
          </a:xfrm>
          <a:prstGeom prst="rect">
            <a:avLst/>
          </a:prstGeom>
          <a:noFill/>
          <a:ln>
            <a:noFill/>
          </a:ln>
        </p:spPr>
      </p:pic>
      <p:sp>
        <p:nvSpPr>
          <p:cNvPr id="355" name="Google Shape;355;p25"/>
          <p:cNvSpPr txBox="1"/>
          <p:nvPr/>
        </p:nvSpPr>
        <p:spPr>
          <a:xfrm>
            <a:off x="7135000" y="1389750"/>
            <a:ext cx="1647600" cy="3632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latin typeface="Nunito"/>
                <a:ea typeface="Nunito"/>
                <a:cs typeface="Nunito"/>
                <a:sym typeface="Nunito"/>
              </a:rPr>
              <a:t>Cluster 1</a:t>
            </a:r>
            <a:r>
              <a:rPr lang="en">
                <a:latin typeface="Nunito"/>
                <a:ea typeface="Nunito"/>
                <a:cs typeface="Nunito"/>
                <a:sym typeface="Nunito"/>
              </a:rPr>
              <a:t>: </a:t>
            </a:r>
            <a:r>
              <a:rPr lang="en" b="1">
                <a:solidFill>
                  <a:srgbClr val="274E13"/>
                </a:solidFill>
                <a:latin typeface="Nunito"/>
                <a:ea typeface="Nunito"/>
                <a:cs typeface="Nunito"/>
                <a:sym typeface="Nunito"/>
              </a:rPr>
              <a:t>Avg comedy  rating &gt; 2 and Avg action rating &lt;3</a:t>
            </a:r>
            <a:endParaRPr b="1">
              <a:solidFill>
                <a:srgbClr val="274E13"/>
              </a:solidFill>
              <a:latin typeface="Nunito"/>
              <a:ea typeface="Nunito"/>
              <a:cs typeface="Nunito"/>
              <a:sym typeface="Nunito"/>
            </a:endParaRPr>
          </a:p>
          <a:p>
            <a:pPr marL="0" lvl="0" indent="0" algn="l" rtl="0">
              <a:spcBef>
                <a:spcPts val="0"/>
              </a:spcBef>
              <a:spcAft>
                <a:spcPts val="0"/>
              </a:spcAft>
              <a:buNone/>
            </a:pPr>
            <a:endParaRPr>
              <a:latin typeface="Nunito"/>
              <a:ea typeface="Nunito"/>
              <a:cs typeface="Nunito"/>
              <a:sym typeface="Nunito"/>
            </a:endParaRPr>
          </a:p>
          <a:p>
            <a:pPr marL="0" lvl="0" indent="0" algn="l" rtl="0">
              <a:spcBef>
                <a:spcPts val="0"/>
              </a:spcBef>
              <a:spcAft>
                <a:spcPts val="0"/>
              </a:spcAft>
              <a:buNone/>
            </a:pPr>
            <a:r>
              <a:rPr lang="en" b="1">
                <a:latin typeface="Nunito"/>
                <a:ea typeface="Nunito"/>
                <a:cs typeface="Nunito"/>
                <a:sym typeface="Nunito"/>
              </a:rPr>
              <a:t>Cluster 2</a:t>
            </a:r>
            <a:r>
              <a:rPr lang="en">
                <a:latin typeface="Nunito"/>
                <a:ea typeface="Nunito"/>
                <a:cs typeface="Nunito"/>
                <a:sym typeface="Nunito"/>
              </a:rPr>
              <a:t>: </a:t>
            </a:r>
            <a:r>
              <a:rPr lang="en" b="1">
                <a:solidFill>
                  <a:srgbClr val="9900FF"/>
                </a:solidFill>
                <a:latin typeface="Nunito"/>
                <a:ea typeface="Nunito"/>
                <a:cs typeface="Nunito"/>
                <a:sym typeface="Nunito"/>
              </a:rPr>
              <a:t>Avg comedy rating &lt; 3 and and avg action rating &gt;3.</a:t>
            </a:r>
            <a:endParaRPr b="1">
              <a:solidFill>
                <a:srgbClr val="9900FF"/>
              </a:solidFill>
              <a:latin typeface="Nunito"/>
              <a:ea typeface="Nunito"/>
              <a:cs typeface="Nunito"/>
              <a:sym typeface="Nunito"/>
            </a:endParaRPr>
          </a:p>
          <a:p>
            <a:pPr marL="0" lvl="0" indent="0" algn="l" rtl="0">
              <a:spcBef>
                <a:spcPts val="0"/>
              </a:spcBef>
              <a:spcAft>
                <a:spcPts val="0"/>
              </a:spcAft>
              <a:buNone/>
            </a:pPr>
            <a:endParaRPr>
              <a:solidFill>
                <a:srgbClr val="9900FF"/>
              </a:solidFill>
              <a:latin typeface="Nunito"/>
              <a:ea typeface="Nunito"/>
              <a:cs typeface="Nunito"/>
              <a:sym typeface="Nunito"/>
            </a:endParaRPr>
          </a:p>
          <a:p>
            <a:pPr marL="0" lvl="0" indent="0" algn="l" rtl="0">
              <a:spcBef>
                <a:spcPts val="0"/>
              </a:spcBef>
              <a:spcAft>
                <a:spcPts val="0"/>
              </a:spcAft>
              <a:buNone/>
            </a:pPr>
            <a:r>
              <a:rPr lang="en" b="1">
                <a:latin typeface="Nunito"/>
                <a:ea typeface="Nunito"/>
                <a:cs typeface="Nunito"/>
                <a:sym typeface="Nunito"/>
              </a:rPr>
              <a:t>Cluster 3</a:t>
            </a:r>
            <a:r>
              <a:rPr lang="en">
                <a:latin typeface="Nunito"/>
                <a:ea typeface="Nunito"/>
                <a:cs typeface="Nunito"/>
                <a:sym typeface="Nunito"/>
              </a:rPr>
              <a:t>: 	</a:t>
            </a:r>
            <a:r>
              <a:rPr lang="en" b="1">
                <a:solidFill>
                  <a:srgbClr val="F1C232"/>
                </a:solidFill>
                <a:latin typeface="Nunito"/>
                <a:ea typeface="Nunito"/>
                <a:cs typeface="Nunito"/>
                <a:sym typeface="Nunito"/>
              </a:rPr>
              <a:t>Avg comedy rating &lt; 2 and Avg action rating &gt;2.5 </a:t>
            </a:r>
            <a:endParaRPr b="1">
              <a:solidFill>
                <a:srgbClr val="F1C232"/>
              </a:solidFill>
              <a:latin typeface="Nunito"/>
              <a:ea typeface="Nunito"/>
              <a:cs typeface="Nunito"/>
              <a:sym typeface="Nunito"/>
            </a:endParaRPr>
          </a:p>
          <a:p>
            <a:pPr marL="0" lvl="0" indent="0" algn="l" rtl="0">
              <a:spcBef>
                <a:spcPts val="0"/>
              </a:spcBef>
              <a:spcAft>
                <a:spcPts val="0"/>
              </a:spcAft>
              <a:buNone/>
            </a:pPr>
            <a:endParaRPr>
              <a:latin typeface="Nunito"/>
              <a:ea typeface="Nunito"/>
              <a:cs typeface="Nunito"/>
              <a:sym typeface="Nunito"/>
            </a:endParaRPr>
          </a:p>
          <a:p>
            <a:pPr marL="0" lvl="0" indent="0" algn="l" rtl="0">
              <a:spcBef>
                <a:spcPts val="0"/>
              </a:spcBef>
              <a:spcAft>
                <a:spcPts val="0"/>
              </a:spcAft>
              <a:buNone/>
            </a:pPr>
            <a:endParaRPr>
              <a:latin typeface="Nunito"/>
              <a:ea typeface="Nunito"/>
              <a:cs typeface="Nunito"/>
              <a:sym typeface="Nunito"/>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2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identifying the clustering errors and finding the ideal value for number of clusters 'k'</a:t>
            </a:r>
            <a:endParaRPr/>
          </a:p>
        </p:txBody>
      </p:sp>
      <p:pic>
        <p:nvPicPr>
          <p:cNvPr id="361" name="Google Shape;361;p26"/>
          <p:cNvPicPr preferRelativeResize="0"/>
          <p:nvPr/>
        </p:nvPicPr>
        <p:blipFill>
          <a:blip r:embed="rId3">
            <a:alphaModFix/>
          </a:blip>
          <a:stretch>
            <a:fillRect/>
          </a:stretch>
        </p:blipFill>
        <p:spPr>
          <a:xfrm>
            <a:off x="152400" y="1750275"/>
            <a:ext cx="8839201" cy="26911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p27"/>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Possible values of K plotting with respective silhouette score: </a:t>
            </a:r>
            <a:endParaRPr/>
          </a:p>
        </p:txBody>
      </p:sp>
      <p:pic>
        <p:nvPicPr>
          <p:cNvPr id="367" name="Google Shape;367;p27"/>
          <p:cNvPicPr preferRelativeResize="0"/>
          <p:nvPr/>
        </p:nvPicPr>
        <p:blipFill>
          <a:blip r:embed="rId3">
            <a:alphaModFix/>
          </a:blip>
          <a:stretch>
            <a:fillRect/>
          </a:stretch>
        </p:blipFill>
        <p:spPr>
          <a:xfrm>
            <a:off x="152400" y="1750275"/>
            <a:ext cx="8421370" cy="32408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28"/>
          <p:cNvSpPr txBox="1">
            <a:spLocks noGrp="1"/>
          </p:cNvSpPr>
          <p:nvPr>
            <p:ph type="title"/>
          </p:nvPr>
        </p:nvSpPr>
        <p:spPr>
          <a:xfrm>
            <a:off x="1303800" y="168750"/>
            <a:ext cx="7030500" cy="9993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Clustering with 7 clusters as per the results in above plot:</a:t>
            </a:r>
            <a:endParaRPr/>
          </a:p>
        </p:txBody>
      </p:sp>
      <p:pic>
        <p:nvPicPr>
          <p:cNvPr id="373" name="Google Shape;373;p28"/>
          <p:cNvPicPr preferRelativeResize="0"/>
          <p:nvPr/>
        </p:nvPicPr>
        <p:blipFill>
          <a:blip r:embed="rId3">
            <a:alphaModFix/>
          </a:blip>
          <a:stretch>
            <a:fillRect/>
          </a:stretch>
        </p:blipFill>
        <p:spPr>
          <a:xfrm>
            <a:off x="1169250" y="1535375"/>
            <a:ext cx="5802550" cy="3608125"/>
          </a:xfrm>
          <a:prstGeom prst="rect">
            <a:avLst/>
          </a:prstGeom>
          <a:noFill/>
          <a:ln>
            <a:noFill/>
          </a:ln>
        </p:spPr>
      </p:pic>
      <p:sp>
        <p:nvSpPr>
          <p:cNvPr id="374" name="Google Shape;374;p28"/>
          <p:cNvSpPr txBox="1"/>
          <p:nvPr/>
        </p:nvSpPr>
        <p:spPr>
          <a:xfrm>
            <a:off x="6971800" y="864300"/>
            <a:ext cx="1891200" cy="42792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Clr>
                <a:srgbClr val="6AA84F"/>
              </a:buClr>
              <a:buSzPts val="1400"/>
              <a:buFont typeface="Nunito"/>
              <a:buAutoNum type="arabicPeriod"/>
            </a:pPr>
            <a:r>
              <a:rPr lang="en">
                <a:solidFill>
                  <a:srgbClr val="6AA84F"/>
                </a:solidFill>
                <a:latin typeface="Nunito"/>
                <a:ea typeface="Nunito"/>
                <a:cs typeface="Nunito"/>
                <a:sym typeface="Nunito"/>
              </a:rPr>
              <a:t>Both avg ratings &lt; 3</a:t>
            </a:r>
            <a:endParaRPr>
              <a:solidFill>
                <a:srgbClr val="6AA84F"/>
              </a:solidFill>
              <a:latin typeface="Nunito"/>
              <a:ea typeface="Nunito"/>
              <a:cs typeface="Nunito"/>
              <a:sym typeface="Nunito"/>
            </a:endParaRPr>
          </a:p>
          <a:p>
            <a:pPr marL="457200" lvl="0" indent="-317500" algn="l" rtl="0">
              <a:spcBef>
                <a:spcPts val="0"/>
              </a:spcBef>
              <a:spcAft>
                <a:spcPts val="0"/>
              </a:spcAft>
              <a:buClr>
                <a:srgbClr val="FF0000"/>
              </a:buClr>
              <a:buSzPts val="1400"/>
              <a:buFont typeface="Nunito"/>
              <a:buAutoNum type="arabicPeriod"/>
            </a:pPr>
            <a:r>
              <a:rPr lang="en">
                <a:solidFill>
                  <a:srgbClr val="FF0000"/>
                </a:solidFill>
                <a:latin typeface="Nunito"/>
                <a:ea typeface="Nunito"/>
                <a:cs typeface="Nunito"/>
                <a:sym typeface="Nunito"/>
              </a:rPr>
              <a:t>Both avg ratings = 3</a:t>
            </a:r>
            <a:endParaRPr>
              <a:solidFill>
                <a:srgbClr val="FF0000"/>
              </a:solidFill>
              <a:latin typeface="Nunito"/>
              <a:ea typeface="Nunito"/>
              <a:cs typeface="Nunito"/>
              <a:sym typeface="Nunito"/>
            </a:endParaRPr>
          </a:p>
          <a:p>
            <a:pPr marL="457200" lvl="0" indent="-317500" algn="l" rtl="0">
              <a:spcBef>
                <a:spcPts val="0"/>
              </a:spcBef>
              <a:spcAft>
                <a:spcPts val="0"/>
              </a:spcAft>
              <a:buClr>
                <a:srgbClr val="C9DAF8"/>
              </a:buClr>
              <a:buSzPts val="1400"/>
              <a:buFont typeface="Nunito"/>
              <a:buAutoNum type="arabicPeriod"/>
            </a:pPr>
            <a:r>
              <a:rPr lang="en">
                <a:solidFill>
                  <a:srgbClr val="C9DAF8"/>
                </a:solidFill>
                <a:latin typeface="Nunito"/>
                <a:ea typeface="Nunito"/>
                <a:cs typeface="Nunito"/>
                <a:sym typeface="Nunito"/>
              </a:rPr>
              <a:t>Avg action rating &gt; 3.5 &amp;  avg comedy rating &lt; 3</a:t>
            </a:r>
            <a:endParaRPr>
              <a:solidFill>
                <a:srgbClr val="C9DAF8"/>
              </a:solidFill>
              <a:latin typeface="Nunito"/>
              <a:ea typeface="Nunito"/>
              <a:cs typeface="Nunito"/>
              <a:sym typeface="Nunito"/>
            </a:endParaRPr>
          </a:p>
          <a:p>
            <a:pPr marL="457200" lvl="0" indent="-317500" algn="l" rtl="0">
              <a:spcBef>
                <a:spcPts val="0"/>
              </a:spcBef>
              <a:spcAft>
                <a:spcPts val="0"/>
              </a:spcAft>
              <a:buClr>
                <a:srgbClr val="0000FF"/>
              </a:buClr>
              <a:buSzPts val="1400"/>
              <a:buFont typeface="Nunito"/>
              <a:buAutoNum type="arabicPeriod"/>
            </a:pPr>
            <a:r>
              <a:rPr lang="en">
                <a:solidFill>
                  <a:srgbClr val="0000FF"/>
                </a:solidFill>
                <a:latin typeface="Nunito"/>
                <a:ea typeface="Nunito"/>
                <a:cs typeface="Nunito"/>
                <a:sym typeface="Nunito"/>
              </a:rPr>
              <a:t>Avg comedy rating &lt; 3 &amp; avg action rating &gt;3</a:t>
            </a:r>
            <a:endParaRPr>
              <a:solidFill>
                <a:srgbClr val="0000FF"/>
              </a:solidFill>
              <a:latin typeface="Nunito"/>
              <a:ea typeface="Nunito"/>
              <a:cs typeface="Nunito"/>
              <a:sym typeface="Nunito"/>
            </a:endParaRPr>
          </a:p>
          <a:p>
            <a:pPr marL="457200" lvl="0" indent="-317500" algn="l" rtl="0">
              <a:spcBef>
                <a:spcPts val="0"/>
              </a:spcBef>
              <a:spcAft>
                <a:spcPts val="0"/>
              </a:spcAft>
              <a:buSzPts val="1400"/>
              <a:buFont typeface="Nunito"/>
              <a:buAutoNum type="arabicPeriod"/>
            </a:pPr>
            <a:r>
              <a:rPr lang="en">
                <a:latin typeface="Nunito"/>
                <a:ea typeface="Nunito"/>
                <a:cs typeface="Nunito"/>
                <a:sym typeface="Nunito"/>
              </a:rPr>
              <a:t>Avg comedy rating &gt;2 &amp; avg action rating &lt;3</a:t>
            </a:r>
            <a:endParaRPr>
              <a:latin typeface="Nunito"/>
              <a:ea typeface="Nunito"/>
              <a:cs typeface="Nunito"/>
              <a:sym typeface="Nunito"/>
            </a:endParaRPr>
          </a:p>
          <a:p>
            <a:pPr marL="457200" lvl="0" indent="-317500" algn="l" rtl="0">
              <a:spcBef>
                <a:spcPts val="0"/>
              </a:spcBef>
              <a:spcAft>
                <a:spcPts val="0"/>
              </a:spcAft>
              <a:buClr>
                <a:srgbClr val="FF9900"/>
              </a:buClr>
              <a:buSzPts val="1400"/>
              <a:buFont typeface="Nunito"/>
              <a:buAutoNum type="arabicPeriod"/>
            </a:pPr>
            <a:r>
              <a:rPr lang="en">
                <a:solidFill>
                  <a:srgbClr val="FF9900"/>
                </a:solidFill>
                <a:latin typeface="Nunito"/>
                <a:ea typeface="Nunito"/>
                <a:cs typeface="Nunito"/>
                <a:sym typeface="Nunito"/>
              </a:rPr>
              <a:t>Avg comedy rating = 2</a:t>
            </a:r>
            <a:endParaRPr>
              <a:solidFill>
                <a:srgbClr val="FF9900"/>
              </a:solidFill>
              <a:latin typeface="Nunito"/>
              <a:ea typeface="Nunito"/>
              <a:cs typeface="Nunito"/>
              <a:sym typeface="Nunito"/>
            </a:endParaRPr>
          </a:p>
          <a:p>
            <a:pPr marL="0" lvl="0" indent="0" algn="l" rtl="0">
              <a:spcBef>
                <a:spcPts val="0"/>
              </a:spcBef>
              <a:spcAft>
                <a:spcPts val="0"/>
              </a:spcAft>
              <a:buNone/>
            </a:pPr>
            <a:endParaRPr>
              <a:solidFill>
                <a:srgbClr val="FF00FF"/>
              </a:solidFill>
              <a:latin typeface="Nunito"/>
              <a:ea typeface="Nunito"/>
              <a:cs typeface="Nunito"/>
              <a:sym typeface="Nunito"/>
            </a:endParaRPr>
          </a:p>
        </p:txBody>
      </p:sp>
      <p:sp>
        <p:nvSpPr>
          <p:cNvPr id="375" name="Google Shape;375;p28"/>
          <p:cNvSpPr txBox="1"/>
          <p:nvPr/>
        </p:nvSpPr>
        <p:spPr>
          <a:xfrm>
            <a:off x="415500" y="1747925"/>
            <a:ext cx="601800" cy="2770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rgbClr val="FF00FF"/>
                </a:solidFill>
                <a:latin typeface="Nunito"/>
                <a:ea typeface="Nunito"/>
                <a:cs typeface="Nunito"/>
                <a:sym typeface="Nunito"/>
              </a:rPr>
              <a:t>7. Avg comedy rating &lt; 2 and Avg action rating &gt;3</a:t>
            </a:r>
            <a:endParaRPr>
              <a:latin typeface="Nunito"/>
              <a:ea typeface="Nunito"/>
              <a:cs typeface="Nunito"/>
              <a:sym typeface="Nunito"/>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Google Shape;380;p29"/>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Conclusion</a:t>
            </a:r>
            <a:endParaRPr/>
          </a:p>
        </p:txBody>
      </p:sp>
      <p:sp>
        <p:nvSpPr>
          <p:cNvPr id="381" name="Google Shape;381;p29"/>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dirty="0"/>
              <a:t>As per the clustering, the clusters are formed more towards the bottom right of the plot, which indicates that ‘comedy’ genre movies are rated less score frequently when compared to ‘action’ genre movies.  Which concludes that the impressing audience with ‘action’ genre is easier when compared to ‘comedy’ genre.  </a:t>
            </a:r>
            <a:endParaRPr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sp>
        <p:nvSpPr>
          <p:cNvPr id="386" name="Google Shape;386;p30"/>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References:</a:t>
            </a:r>
            <a:endParaRPr/>
          </a:p>
        </p:txBody>
      </p:sp>
      <p:sp>
        <p:nvSpPr>
          <p:cNvPr id="387" name="Google Shape;387;p30"/>
          <p:cNvSpPr txBox="1">
            <a:spLocks noGrp="1"/>
          </p:cNvSpPr>
          <p:nvPr>
            <p:ph type="body" idx="1"/>
          </p:nvPr>
        </p:nvSpPr>
        <p:spPr>
          <a:xfrm>
            <a:off x="1303800" y="1747925"/>
            <a:ext cx="7030500" cy="2783700"/>
          </a:xfrm>
          <a:prstGeom prst="rect">
            <a:avLst/>
          </a:prstGeom>
        </p:spPr>
        <p:txBody>
          <a:bodyPr spcFirstLastPara="1" wrap="square" lIns="91425" tIns="91425" rIns="91425" bIns="91425" anchor="t" anchorCtr="0">
            <a:normAutofit/>
          </a:bodyPr>
          <a:lstStyle/>
          <a:p>
            <a:pPr marL="457200" lvl="0" indent="-298450" algn="l" rtl="0">
              <a:spcBef>
                <a:spcPts val="0"/>
              </a:spcBef>
              <a:spcAft>
                <a:spcPts val="0"/>
              </a:spcAft>
              <a:buSzPts val="1100"/>
              <a:buFont typeface="Arial"/>
              <a:buChar char="●"/>
            </a:pPr>
            <a:r>
              <a:rPr lang="en" sz="1100" u="sng">
                <a:solidFill>
                  <a:schemeClr val="hlink"/>
                </a:solidFill>
                <a:latin typeface="Arial"/>
                <a:ea typeface="Arial"/>
                <a:cs typeface="Arial"/>
                <a:sym typeface="Arial"/>
                <a:hlinkClick r:id="rId3"/>
              </a:rPr>
              <a:t>MovieLens | GroupLens</a:t>
            </a:r>
            <a:endParaRPr/>
          </a:p>
          <a:p>
            <a:pPr marL="457200" lvl="0" indent="-311150" algn="l" rtl="0">
              <a:spcBef>
                <a:spcPts val="0"/>
              </a:spcBef>
              <a:spcAft>
                <a:spcPts val="0"/>
              </a:spcAft>
              <a:buSzPts val="1300"/>
              <a:buChar char="●"/>
            </a:pPr>
            <a:r>
              <a:rPr lang="en" u="sng">
                <a:solidFill>
                  <a:schemeClr val="hlink"/>
                </a:solidFill>
                <a:hlinkClick r:id="rId4"/>
              </a:rPr>
              <a:t>https://www.analyticsvidhya.com/blog/2016/11/an-introduction-to-clustering-and-different-methods-of-clustering/</a:t>
            </a:r>
            <a:endParaRPr/>
          </a:p>
          <a:p>
            <a:pPr marL="457200" lvl="0" indent="-311150" algn="l" rtl="0">
              <a:spcBef>
                <a:spcPts val="0"/>
              </a:spcBef>
              <a:spcAft>
                <a:spcPts val="0"/>
              </a:spcAft>
              <a:buSzPts val="1300"/>
              <a:buChar char="●"/>
            </a:pPr>
            <a:r>
              <a:rPr lang="en" sz="1100" u="sng">
                <a:solidFill>
                  <a:schemeClr val="hlink"/>
                </a:solidFill>
                <a:latin typeface="Arial"/>
                <a:ea typeface="Arial"/>
                <a:cs typeface="Arial"/>
                <a:sym typeface="Arial"/>
                <a:hlinkClick r:id="rId5"/>
              </a:rPr>
              <a:t>Rate and connections limits (pandascore.co)</a:t>
            </a:r>
            <a:endParaRPr/>
          </a:p>
          <a:p>
            <a:pPr marL="457200" lvl="0" indent="-311150" algn="l" rtl="0">
              <a:spcBef>
                <a:spcPts val="0"/>
              </a:spcBef>
              <a:spcAft>
                <a:spcPts val="0"/>
              </a:spcAft>
              <a:buSzPts val="1300"/>
              <a:buChar char="●"/>
            </a:pPr>
            <a:r>
              <a:rPr lang="en" sz="1100" u="sng">
                <a:solidFill>
                  <a:schemeClr val="hlink"/>
                </a:solidFill>
                <a:latin typeface="Arial"/>
                <a:ea typeface="Arial"/>
                <a:cs typeface="Arial"/>
                <a:sym typeface="Arial"/>
                <a:hlinkClick r:id="rId6"/>
              </a:rPr>
              <a:t>Python Scatter Plot - Python Geeks</a:t>
            </a:r>
            <a:endParaRPr/>
          </a:p>
          <a:p>
            <a:pPr marL="457200" lvl="0" indent="-311150" algn="l" rtl="0">
              <a:spcBef>
                <a:spcPts val="0"/>
              </a:spcBef>
              <a:spcAft>
                <a:spcPts val="0"/>
              </a:spcAft>
              <a:buSzPts val="1300"/>
              <a:buChar char="●"/>
            </a:pPr>
            <a:r>
              <a:rPr lang="en" sz="1100" u="sng">
                <a:solidFill>
                  <a:schemeClr val="hlink"/>
                </a:solidFill>
                <a:latin typeface="Arial"/>
                <a:ea typeface="Arial"/>
                <a:cs typeface="Arial"/>
                <a:sym typeface="Arial"/>
                <a:hlinkClick r:id="rId7"/>
              </a:rPr>
              <a:t>K-Means Clustering in Python: Step-by-Step Example - Statology</a:t>
            </a:r>
            <a:endParaRPr/>
          </a:p>
          <a:p>
            <a:pPr marL="457200" lvl="0" indent="-311150" algn="l" rtl="0">
              <a:spcBef>
                <a:spcPts val="0"/>
              </a:spcBef>
              <a:spcAft>
                <a:spcPts val="0"/>
              </a:spcAft>
              <a:buSzPts val="1300"/>
              <a:buChar char="●"/>
            </a:pPr>
            <a:r>
              <a:rPr lang="en" sz="1100" u="sng">
                <a:solidFill>
                  <a:schemeClr val="hlink"/>
                </a:solidFill>
                <a:latin typeface="Arial"/>
                <a:ea typeface="Arial"/>
                <a:cs typeface="Arial"/>
                <a:sym typeface="Arial"/>
                <a:hlinkClick r:id="rId8"/>
              </a:rPr>
              <a:t>Silhouette Coefficient. This is my first medium story, so… | by Ashutosh Bhardwaj | Towards Data Science</a:t>
            </a:r>
            <a:endParaRPr/>
          </a:p>
          <a:p>
            <a:pPr marL="0" lvl="0" indent="0" algn="l" rtl="0">
              <a:spcBef>
                <a:spcPts val="1200"/>
              </a:spcBef>
              <a:spcAft>
                <a:spcPts val="120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1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About Dataset:</a:t>
            </a:r>
            <a:endParaRPr/>
          </a:p>
        </p:txBody>
      </p:sp>
      <p:sp>
        <p:nvSpPr>
          <p:cNvPr id="285" name="Google Shape;285;p14"/>
          <p:cNvSpPr txBox="1">
            <a:spLocks noGrp="1"/>
          </p:cNvSpPr>
          <p:nvPr>
            <p:ph type="body" idx="1"/>
          </p:nvPr>
        </p:nvSpPr>
        <p:spPr>
          <a:xfrm>
            <a:off x="1303800" y="1597875"/>
            <a:ext cx="7030500" cy="33738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Clr>
                <a:srgbClr val="000000"/>
              </a:buClr>
              <a:buSzPts val="1600"/>
              <a:buFont typeface="Raleway"/>
              <a:buChar char="●"/>
            </a:pPr>
            <a:r>
              <a:rPr lang="en" sz="1600" dirty="0">
                <a:solidFill>
                  <a:srgbClr val="000000"/>
                </a:solidFill>
                <a:latin typeface="Raleway"/>
                <a:ea typeface="Raleway"/>
                <a:cs typeface="Raleway"/>
                <a:sym typeface="Raleway"/>
              </a:rPr>
              <a:t>The Data is taken from MovieLens and has </a:t>
            </a:r>
            <a:r>
              <a:rPr lang="en" sz="1600" dirty="0">
                <a:solidFill>
                  <a:srgbClr val="000000"/>
                </a:solidFill>
                <a:highlight>
                  <a:srgbClr val="FFFFFF"/>
                </a:highlight>
                <a:latin typeface="Raleway"/>
                <a:ea typeface="Raleway"/>
                <a:cs typeface="Raleway"/>
                <a:sym typeface="Raleway"/>
              </a:rPr>
              <a:t>25 million ratings and one million tag applications applied to 62,000 movies by 162,000 users</a:t>
            </a:r>
            <a:endParaRPr sz="1600" dirty="0">
              <a:solidFill>
                <a:srgbClr val="000000"/>
              </a:solidFill>
              <a:highlight>
                <a:srgbClr val="FFFFFF"/>
              </a:highlight>
              <a:latin typeface="Raleway"/>
              <a:ea typeface="Raleway"/>
              <a:cs typeface="Raleway"/>
              <a:sym typeface="Raleway"/>
            </a:endParaRPr>
          </a:p>
          <a:p>
            <a:pPr marL="457200" lvl="0" indent="-330200" algn="l" rtl="0">
              <a:spcBef>
                <a:spcPts val="0"/>
              </a:spcBef>
              <a:spcAft>
                <a:spcPts val="0"/>
              </a:spcAft>
              <a:buClr>
                <a:srgbClr val="000000"/>
              </a:buClr>
              <a:buSzPts val="1600"/>
              <a:buFont typeface="Raleway"/>
              <a:buChar char="●"/>
            </a:pPr>
            <a:r>
              <a:rPr lang="en" sz="1600" dirty="0">
                <a:solidFill>
                  <a:srgbClr val="000000"/>
                </a:solidFill>
                <a:highlight>
                  <a:srgbClr val="FFFFFF"/>
                </a:highlight>
                <a:latin typeface="Raleway"/>
                <a:ea typeface="Raleway"/>
                <a:cs typeface="Raleway"/>
                <a:sym typeface="Raleway"/>
              </a:rPr>
              <a:t>.We aim to analyze how ratings of the genres compare to each other. </a:t>
            </a:r>
            <a:endParaRPr sz="1600" dirty="0">
              <a:solidFill>
                <a:srgbClr val="000000"/>
              </a:solidFill>
              <a:highlight>
                <a:srgbClr val="FFFFFF"/>
              </a:highlight>
              <a:latin typeface="Raleway"/>
              <a:ea typeface="Raleway"/>
              <a:cs typeface="Raleway"/>
              <a:sym typeface="Raleway"/>
            </a:endParaRPr>
          </a:p>
          <a:p>
            <a:pPr marL="457200" lvl="0" indent="-330200" algn="l" rtl="0">
              <a:spcBef>
                <a:spcPts val="0"/>
              </a:spcBef>
              <a:spcAft>
                <a:spcPts val="0"/>
              </a:spcAft>
              <a:buClr>
                <a:srgbClr val="000000"/>
              </a:buClr>
              <a:buSzPts val="1600"/>
              <a:buFont typeface="Raleway"/>
              <a:buChar char="●"/>
            </a:pPr>
            <a:r>
              <a:rPr lang="en" sz="1600" dirty="0">
                <a:solidFill>
                  <a:srgbClr val="000000"/>
                </a:solidFill>
                <a:highlight>
                  <a:srgbClr val="FFFFFF"/>
                </a:highlight>
                <a:latin typeface="Raleway"/>
                <a:ea typeface="Raleway"/>
                <a:cs typeface="Raleway"/>
                <a:sym typeface="Raleway"/>
              </a:rPr>
              <a:t>We are considering ‘Action’ and “Comedy’ genres from the dataset to compare the average movie rating and cluster them using K-Means. </a:t>
            </a:r>
            <a:endParaRPr sz="1600" dirty="0">
              <a:solidFill>
                <a:srgbClr val="000000"/>
              </a:solidFill>
              <a:highlight>
                <a:srgbClr val="FFFFFF"/>
              </a:highlight>
              <a:latin typeface="Raleway"/>
              <a:ea typeface="Raleway"/>
              <a:cs typeface="Raleway"/>
              <a:sym typeface="Raleway"/>
            </a:endParaRPr>
          </a:p>
          <a:p>
            <a:pPr marL="457200" lvl="0" indent="-330200" algn="l" rtl="0">
              <a:spcBef>
                <a:spcPts val="0"/>
              </a:spcBef>
              <a:spcAft>
                <a:spcPts val="0"/>
              </a:spcAft>
              <a:buClr>
                <a:srgbClr val="000000"/>
              </a:buClr>
              <a:buSzPts val="1600"/>
              <a:buFont typeface="Raleway"/>
              <a:buChar char="●"/>
            </a:pPr>
            <a:r>
              <a:rPr lang="en" sz="1600" dirty="0">
                <a:solidFill>
                  <a:srgbClr val="000000"/>
                </a:solidFill>
                <a:highlight>
                  <a:srgbClr val="FFFFFF"/>
                </a:highlight>
                <a:latin typeface="Raleway"/>
                <a:ea typeface="Raleway"/>
                <a:cs typeface="Raleway"/>
                <a:sym typeface="Raleway"/>
              </a:rPr>
              <a:t>We also aim to find the ideal number of clusters for the effective clustering with ideal intra cluster and inter clustering distances.</a:t>
            </a:r>
            <a:endParaRPr sz="1600" dirty="0">
              <a:solidFill>
                <a:srgbClr val="000000"/>
              </a:solidFill>
              <a:highlight>
                <a:srgbClr val="FFFFFF"/>
              </a:highlight>
              <a:latin typeface="Raleway"/>
              <a:ea typeface="Raleway"/>
              <a:cs typeface="Raleway"/>
              <a:sym typeface="Raleway"/>
            </a:endParaRPr>
          </a:p>
          <a:p>
            <a:pPr marL="0" lvl="0" indent="0" algn="l" rtl="0">
              <a:spcBef>
                <a:spcPts val="1200"/>
              </a:spcBef>
              <a:spcAft>
                <a:spcPts val="0"/>
              </a:spcAft>
              <a:buNone/>
            </a:pPr>
            <a:endParaRPr sz="1600" dirty="0">
              <a:solidFill>
                <a:srgbClr val="000000"/>
              </a:solidFill>
              <a:highlight>
                <a:srgbClr val="FFFFFF"/>
              </a:highlight>
              <a:latin typeface="Raleway"/>
              <a:ea typeface="Raleway"/>
              <a:cs typeface="Raleway"/>
              <a:sym typeface="Raleway"/>
            </a:endParaRPr>
          </a:p>
          <a:p>
            <a:pPr marL="0" lvl="0" indent="0" algn="l" rtl="0">
              <a:spcBef>
                <a:spcPts val="1200"/>
              </a:spcBef>
              <a:spcAft>
                <a:spcPts val="1200"/>
              </a:spcAft>
              <a:buNone/>
            </a:pPr>
            <a:endParaRPr sz="1600" dirty="0">
              <a:solidFill>
                <a:srgbClr val="000000"/>
              </a:solidFill>
              <a:latin typeface="Raleway"/>
              <a:ea typeface="Raleway"/>
              <a:cs typeface="Raleway"/>
              <a:sym typeface="Raleway"/>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15"/>
          <p:cNvSpPr txBox="1">
            <a:spLocks noGrp="1"/>
          </p:cNvSpPr>
          <p:nvPr>
            <p:ph type="title"/>
          </p:nvPr>
        </p:nvSpPr>
        <p:spPr>
          <a:xfrm>
            <a:off x="1275125" y="641550"/>
            <a:ext cx="7030500" cy="676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Loading Movie and Ratings Dataset</a:t>
            </a:r>
            <a:endParaRPr/>
          </a:p>
        </p:txBody>
      </p:sp>
      <p:pic>
        <p:nvPicPr>
          <p:cNvPr id="291" name="Google Shape;291;p15"/>
          <p:cNvPicPr preferRelativeResize="0"/>
          <p:nvPr/>
        </p:nvPicPr>
        <p:blipFill>
          <a:blip r:embed="rId3">
            <a:alphaModFix/>
          </a:blip>
          <a:stretch>
            <a:fillRect/>
          </a:stretch>
        </p:blipFill>
        <p:spPr>
          <a:xfrm>
            <a:off x="152400" y="1404075"/>
            <a:ext cx="4962450" cy="3587025"/>
          </a:xfrm>
          <a:prstGeom prst="rect">
            <a:avLst/>
          </a:prstGeom>
          <a:noFill/>
          <a:ln>
            <a:noFill/>
          </a:ln>
        </p:spPr>
      </p:pic>
      <p:pic>
        <p:nvPicPr>
          <p:cNvPr id="292" name="Google Shape;292;p15"/>
          <p:cNvPicPr preferRelativeResize="0"/>
          <p:nvPr/>
        </p:nvPicPr>
        <p:blipFill>
          <a:blip r:embed="rId4">
            <a:alphaModFix/>
          </a:blip>
          <a:stretch>
            <a:fillRect/>
          </a:stretch>
        </p:blipFill>
        <p:spPr>
          <a:xfrm>
            <a:off x="5243800" y="1470450"/>
            <a:ext cx="3747800" cy="34294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16"/>
          <p:cNvSpPr txBox="1">
            <a:spLocks noGrp="1"/>
          </p:cNvSpPr>
          <p:nvPr>
            <p:ph type="title"/>
          </p:nvPr>
        </p:nvSpPr>
        <p:spPr>
          <a:xfrm>
            <a:off x="1303800" y="598575"/>
            <a:ext cx="7030500" cy="8916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Calculating average ratings for genres ‘action’ and ‘comedy’</a:t>
            </a:r>
            <a:endParaRPr/>
          </a:p>
        </p:txBody>
      </p:sp>
      <p:pic>
        <p:nvPicPr>
          <p:cNvPr id="298" name="Google Shape;298;p16"/>
          <p:cNvPicPr preferRelativeResize="0"/>
          <p:nvPr/>
        </p:nvPicPr>
        <p:blipFill>
          <a:blip r:embed="rId3">
            <a:alphaModFix/>
          </a:blip>
          <a:stretch>
            <a:fillRect/>
          </a:stretch>
        </p:blipFill>
        <p:spPr>
          <a:xfrm>
            <a:off x="152400" y="1590325"/>
            <a:ext cx="8839200" cy="33096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pic>
        <p:nvPicPr>
          <p:cNvPr id="303" name="Google Shape;303;p17"/>
          <p:cNvPicPr preferRelativeResize="0"/>
          <p:nvPr/>
        </p:nvPicPr>
        <p:blipFill>
          <a:blip r:embed="rId3">
            <a:alphaModFix/>
          </a:blip>
          <a:stretch>
            <a:fillRect/>
          </a:stretch>
        </p:blipFill>
        <p:spPr>
          <a:xfrm>
            <a:off x="152400" y="1862550"/>
            <a:ext cx="8839199" cy="3037375"/>
          </a:xfrm>
          <a:prstGeom prst="rect">
            <a:avLst/>
          </a:prstGeom>
          <a:noFill/>
          <a:ln>
            <a:noFill/>
          </a:ln>
        </p:spPr>
      </p:pic>
      <p:sp>
        <p:nvSpPr>
          <p:cNvPr id="304" name="Google Shape;304;p17"/>
          <p:cNvSpPr txBox="1"/>
          <p:nvPr/>
        </p:nvSpPr>
        <p:spPr>
          <a:xfrm>
            <a:off x="1776575" y="673375"/>
            <a:ext cx="6332700" cy="923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400" b="1">
                <a:latin typeface="Raleway"/>
                <a:ea typeface="Raleway"/>
                <a:cs typeface="Raleway"/>
                <a:sym typeface="Raleway"/>
              </a:rPr>
              <a:t>Calculating average user ratings for ‘action’ and ‘comedy’ genres </a:t>
            </a:r>
            <a:endParaRPr sz="2400" b="1">
              <a:latin typeface="Raleway"/>
              <a:ea typeface="Raleway"/>
              <a:cs typeface="Raleway"/>
              <a:sym typeface="Raleway"/>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18"/>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Excluding people who like both genres:</a:t>
            </a:r>
            <a:endParaRPr/>
          </a:p>
        </p:txBody>
      </p:sp>
      <p:pic>
        <p:nvPicPr>
          <p:cNvPr id="310" name="Google Shape;310;p18"/>
          <p:cNvPicPr preferRelativeResize="0"/>
          <p:nvPr/>
        </p:nvPicPr>
        <p:blipFill>
          <a:blip r:embed="rId3">
            <a:alphaModFix/>
          </a:blip>
          <a:stretch>
            <a:fillRect/>
          </a:stretch>
        </p:blipFill>
        <p:spPr>
          <a:xfrm>
            <a:off x="152400" y="1750275"/>
            <a:ext cx="8839198" cy="20846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p19"/>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Excluding people who like both genres:</a:t>
            </a:r>
            <a:endParaRPr/>
          </a:p>
          <a:p>
            <a:pPr marL="0" lvl="0" indent="0" algn="l" rtl="0">
              <a:spcBef>
                <a:spcPts val="0"/>
              </a:spcBef>
              <a:spcAft>
                <a:spcPts val="0"/>
              </a:spcAft>
              <a:buNone/>
            </a:pPr>
            <a:endParaRPr/>
          </a:p>
        </p:txBody>
      </p:sp>
      <p:pic>
        <p:nvPicPr>
          <p:cNvPr id="316" name="Google Shape;316;p19"/>
          <p:cNvPicPr preferRelativeResize="0"/>
          <p:nvPr/>
        </p:nvPicPr>
        <p:blipFill>
          <a:blip r:embed="rId3">
            <a:alphaModFix/>
          </a:blip>
          <a:stretch>
            <a:fillRect/>
          </a:stretch>
        </p:blipFill>
        <p:spPr>
          <a:xfrm>
            <a:off x="854450" y="1597875"/>
            <a:ext cx="7154501" cy="33502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Google Shape;321;p20"/>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Applying scatter plot:</a:t>
            </a:r>
            <a:endParaRPr/>
          </a:p>
        </p:txBody>
      </p:sp>
      <p:pic>
        <p:nvPicPr>
          <p:cNvPr id="322" name="Google Shape;322;p20"/>
          <p:cNvPicPr preferRelativeResize="0"/>
          <p:nvPr/>
        </p:nvPicPr>
        <p:blipFill>
          <a:blip r:embed="rId3">
            <a:alphaModFix/>
          </a:blip>
          <a:stretch>
            <a:fillRect/>
          </a:stretch>
        </p:blipFill>
        <p:spPr>
          <a:xfrm>
            <a:off x="152400" y="1750275"/>
            <a:ext cx="8839200" cy="27341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p21"/>
          <p:cNvSpPr txBox="1">
            <a:spLocks noGrp="1"/>
          </p:cNvSpPr>
          <p:nvPr>
            <p:ph type="title"/>
          </p:nvPr>
        </p:nvSpPr>
        <p:spPr>
          <a:xfrm>
            <a:off x="1303800" y="598575"/>
            <a:ext cx="7030500" cy="5619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Scatter Plot</a:t>
            </a:r>
            <a:endParaRPr/>
          </a:p>
        </p:txBody>
      </p:sp>
      <p:pic>
        <p:nvPicPr>
          <p:cNvPr id="328" name="Google Shape;328;p21"/>
          <p:cNvPicPr preferRelativeResize="0"/>
          <p:nvPr/>
        </p:nvPicPr>
        <p:blipFill>
          <a:blip r:embed="rId3">
            <a:alphaModFix/>
          </a:blip>
          <a:stretch>
            <a:fillRect/>
          </a:stretch>
        </p:blipFill>
        <p:spPr>
          <a:xfrm>
            <a:off x="1246475" y="1232150"/>
            <a:ext cx="6232376" cy="3739425"/>
          </a:xfrm>
          <a:prstGeom prst="rect">
            <a:avLst/>
          </a:prstGeom>
          <a:noFill/>
          <a:ln>
            <a:noFill/>
          </a:ln>
        </p:spPr>
      </p:pic>
    </p:spTree>
  </p:cSld>
  <p:clrMapOvr>
    <a:masterClrMapping/>
  </p:clrMapOvr>
</p:sld>
</file>

<file path=ppt/theme/theme1.xml><?xml version="1.0" encoding="utf-8"?>
<a:theme xmlns:a="http://schemas.openxmlformats.org/drawingml/2006/main"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473</Words>
  <Application>Microsoft Office PowerPoint</Application>
  <PresentationFormat>On-screen Show (16:9)</PresentationFormat>
  <Paragraphs>47</Paragraphs>
  <Slides>18</Slides>
  <Notes>18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Raleway</vt:lpstr>
      <vt:lpstr>Arial</vt:lpstr>
      <vt:lpstr>Nunito</vt:lpstr>
      <vt:lpstr>Maven Pro</vt:lpstr>
      <vt:lpstr>Lato</vt:lpstr>
      <vt:lpstr>Momentum</vt:lpstr>
      <vt:lpstr>Descriptive Data Mining Cluster analysis using K-Means</vt:lpstr>
      <vt:lpstr>About Dataset:</vt:lpstr>
      <vt:lpstr>Loading Movie and Ratings Dataset</vt:lpstr>
      <vt:lpstr>Calculating average ratings for genres ‘action’ and ‘comedy’</vt:lpstr>
      <vt:lpstr>PowerPoint Presentation</vt:lpstr>
      <vt:lpstr>Excluding people who like both genres:</vt:lpstr>
      <vt:lpstr>Excluding people who like both genres: </vt:lpstr>
      <vt:lpstr>Applying scatter plot:</vt:lpstr>
      <vt:lpstr>Scatter Plot</vt:lpstr>
      <vt:lpstr>Applying KMeans</vt:lpstr>
      <vt:lpstr>Defining a function for drawing clusters</vt:lpstr>
      <vt:lpstr>Clustering with 2 clusters:</vt:lpstr>
      <vt:lpstr>Clustering with 3 clusters</vt:lpstr>
      <vt:lpstr>identifying the clustering errors and finding the ideal value for number of clusters 'k'</vt:lpstr>
      <vt:lpstr>Possible values of K plotting with respective silhouette score: </vt:lpstr>
      <vt:lpstr>Clustering with 7 clusters as per the results in above plot:</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Descriptive Data Mining Cluster analysis using K-Means</dc:title>
  <cp:lastModifiedBy>Koundinya Raghava Nerella</cp:lastModifiedBy>
  <cp:revision>1</cp:revision>
  <dcterms:modified xsi:type="dcterms:W3CDTF">2023-03-03T23:16:32Z</dcterms:modified>
</cp:coreProperties>
</file>