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Maven Pro"/>
      <p:regular r:id="rId37"/>
      <p:bold r:id="rId38"/>
    </p:embeddedFont>
    <p:embeddedFont>
      <p:font typeface="Maven Pro Medium"/>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38C510-1017-4046-AFEB-750F2C33501F}">
  <a:tblStyle styleId="{F438C510-1017-4046-AFEB-750F2C3350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MavenProMedium-regular.fnt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59a845fd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59a845fd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59a845fd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59a845fd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59a845fd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59a845fd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59a845fd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59a845fd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59a845fd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59a845fd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59a845fd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59a845fd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59a845fd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59a845fd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59a845fd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59a845fd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525376a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525376a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59a845fd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59a845fd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59a845fd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59a845fd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59a845fd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59a845fd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59a845f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59a845f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59a845fd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59a845fd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25376a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25376a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59a845fd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59a845f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59a845fd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59a845fd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59a845fd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59a845fd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59a845fd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59a845fd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59a845fd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59a845fd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59a845fd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59a845fd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C8DD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drive.google.com/file/d/1TM1peI667a2sgdYu56YefP0TrAfM9NY6/view" TargetMode="Externa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215925"/>
            <a:ext cx="7688100" cy="123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80">
                <a:latin typeface="Maven Pro"/>
                <a:ea typeface="Maven Pro"/>
                <a:cs typeface="Maven Pro"/>
                <a:sym typeface="Maven Pro"/>
              </a:rPr>
              <a:t>Face Detection and Emotion Recognition</a:t>
            </a:r>
            <a:endParaRPr sz="3880">
              <a:latin typeface="Maven Pro"/>
              <a:ea typeface="Maven Pro"/>
              <a:cs typeface="Maven Pro"/>
              <a:sym typeface="Maven Pro"/>
            </a:endParaRPr>
          </a:p>
        </p:txBody>
      </p:sp>
      <p:sp>
        <p:nvSpPr>
          <p:cNvPr id="87" name="Google Shape;87;p13"/>
          <p:cNvSpPr txBox="1"/>
          <p:nvPr>
            <p:ph idx="1" type="subTitle"/>
          </p:nvPr>
        </p:nvSpPr>
        <p:spPr>
          <a:xfrm>
            <a:off x="729625" y="2892875"/>
            <a:ext cx="7688100" cy="194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241">
                <a:solidFill>
                  <a:srgbClr val="000000"/>
                </a:solidFill>
                <a:latin typeface="Maven Pro"/>
                <a:ea typeface="Maven Pro"/>
                <a:cs typeface="Maven Pro"/>
                <a:sym typeface="Maven Pro"/>
              </a:rPr>
              <a:t>By Yamini Pathur</a:t>
            </a:r>
            <a:r>
              <a:rPr b="1" lang="en" sz="2241">
                <a:solidFill>
                  <a:srgbClr val="000000"/>
                </a:solidFill>
                <a:latin typeface="Maven Pro"/>
                <a:ea typeface="Maven Pro"/>
                <a:cs typeface="Maven Pro"/>
                <a:sym typeface="Maven Pro"/>
              </a:rPr>
              <a:t>i</a:t>
            </a:r>
            <a:endParaRPr b="1" sz="2241">
              <a:solidFill>
                <a:srgbClr val="000000"/>
              </a:solidFill>
              <a:latin typeface="Maven Pro"/>
              <a:ea typeface="Maven Pro"/>
              <a:cs typeface="Maven Pro"/>
              <a:sym typeface="Maven Pro"/>
            </a:endParaRPr>
          </a:p>
          <a:p>
            <a:pPr indent="0" lvl="0" marL="0" rtl="0" algn="l">
              <a:spcBef>
                <a:spcPts val="0"/>
              </a:spcBef>
              <a:spcAft>
                <a:spcPts val="0"/>
              </a:spcAft>
              <a:buNone/>
            </a:pPr>
            <a:r>
              <a:t/>
            </a:r>
            <a:endParaRPr b="1" sz="1791">
              <a:solidFill>
                <a:srgbClr val="000000"/>
              </a:solidFill>
              <a:latin typeface="Maven Pro"/>
              <a:ea typeface="Maven Pro"/>
              <a:cs typeface="Maven Pro"/>
              <a:sym typeface="Maven Pro"/>
            </a:endParaRPr>
          </a:p>
          <a:p>
            <a:pPr indent="0" lvl="0" marL="0" rtl="0" algn="l">
              <a:lnSpc>
                <a:spcPct val="100000"/>
              </a:lnSpc>
              <a:spcBef>
                <a:spcPts val="0"/>
              </a:spcBef>
              <a:spcAft>
                <a:spcPts val="0"/>
              </a:spcAft>
              <a:buNone/>
            </a:pPr>
            <a:r>
              <a:rPr b="1" lang="en" sz="1791">
                <a:solidFill>
                  <a:srgbClr val="000000"/>
                </a:solidFill>
                <a:latin typeface="Maven Pro"/>
                <a:ea typeface="Maven Pro"/>
                <a:cs typeface="Maven Pro"/>
                <a:sym typeface="Maven Pro"/>
              </a:rPr>
              <a:t>Instructor: Dr. Jiayin Wang</a:t>
            </a:r>
            <a:endParaRPr b="1" sz="1791">
              <a:solidFill>
                <a:srgbClr val="000000"/>
              </a:solidFill>
              <a:latin typeface="Maven Pro"/>
              <a:ea typeface="Maven Pro"/>
              <a:cs typeface="Maven Pro"/>
              <a:sym typeface="Maven Pro"/>
            </a:endParaRPr>
          </a:p>
          <a:p>
            <a:pPr indent="0" lvl="0" marL="0" rtl="0" algn="l">
              <a:lnSpc>
                <a:spcPct val="100000"/>
              </a:lnSpc>
              <a:spcBef>
                <a:spcPts val="0"/>
              </a:spcBef>
              <a:spcAft>
                <a:spcPts val="0"/>
              </a:spcAft>
              <a:buNone/>
            </a:pPr>
            <a:r>
              <a:rPr b="1" lang="en" sz="1791">
                <a:solidFill>
                  <a:srgbClr val="000000"/>
                </a:solidFill>
                <a:latin typeface="Maven Pro"/>
                <a:ea typeface="Maven Pro"/>
                <a:cs typeface="Maven Pro"/>
                <a:sym typeface="Maven Pro"/>
              </a:rPr>
              <a:t>Course: CSIT 697 Masters’ Project</a:t>
            </a:r>
            <a:br>
              <a:rPr b="1" lang="en" sz="1791">
                <a:solidFill>
                  <a:srgbClr val="000000"/>
                </a:solidFill>
                <a:latin typeface="Maven Pro"/>
                <a:ea typeface="Maven Pro"/>
                <a:cs typeface="Maven Pro"/>
                <a:sym typeface="Maven Pro"/>
              </a:rPr>
            </a:br>
            <a:r>
              <a:rPr b="1" lang="en" sz="1791">
                <a:solidFill>
                  <a:srgbClr val="000000"/>
                </a:solidFill>
                <a:latin typeface="Maven Pro"/>
                <a:ea typeface="Maven Pro"/>
                <a:cs typeface="Maven Pro"/>
                <a:sym typeface="Maven Pro"/>
              </a:rPr>
              <a:t>Montclair State University, NJ</a:t>
            </a:r>
            <a:br>
              <a:rPr lang="en"/>
            </a:br>
            <a:br>
              <a:rPr lang="en"/>
            </a:br>
            <a:endParaRPr/>
          </a:p>
        </p:txBody>
      </p:sp>
      <p:sp>
        <p:nvSpPr>
          <p:cNvPr id="88" name="Google Shape;88;p13"/>
          <p:cNvSpPr txBox="1"/>
          <p:nvPr/>
        </p:nvSpPr>
        <p:spPr>
          <a:xfrm>
            <a:off x="4780500" y="2339975"/>
            <a:ext cx="3384300" cy="23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4780500" y="2269050"/>
            <a:ext cx="3384300" cy="2090975"/>
          </a:xfrm>
          <a:prstGeom prst="rect">
            <a:avLst/>
          </a:prstGeom>
          <a:noFill/>
          <a:ln>
            <a:noFill/>
          </a:ln>
        </p:spPr>
      </p:pic>
      <p:sp>
        <p:nvSpPr>
          <p:cNvPr id="90" name="Google Shape;90;p13"/>
          <p:cNvSpPr txBox="1"/>
          <p:nvPr/>
        </p:nvSpPr>
        <p:spPr>
          <a:xfrm>
            <a:off x="5588550" y="4531550"/>
            <a:ext cx="23823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Medium"/>
                <a:ea typeface="Maven Pro Medium"/>
                <a:cs typeface="Maven Pro Medium"/>
                <a:sym typeface="Maven Pro Medium"/>
              </a:rPr>
              <a:t> </a:t>
            </a:r>
            <a:r>
              <a:rPr lang="en" sz="1200">
                <a:latin typeface="Maven Pro Medium"/>
                <a:ea typeface="Maven Pro Medium"/>
                <a:cs typeface="Maven Pro Medium"/>
                <a:sym typeface="Maven Pro Medium"/>
              </a:rPr>
              <a:t>Figure is from google search</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246450"/>
            <a:ext cx="76884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Maven Pro"/>
                <a:ea typeface="Maven Pro"/>
                <a:cs typeface="Maven Pro"/>
                <a:sym typeface="Maven Pro"/>
              </a:rPr>
              <a:t>Stochastic Gradient Descent (SGD) in CNN</a:t>
            </a:r>
            <a:endParaRPr sz="4200">
              <a:latin typeface="Maven Pro"/>
              <a:ea typeface="Maven Pro"/>
              <a:cs typeface="Maven Pro"/>
              <a:sym typeface="Maven Pro"/>
            </a:endParaRPr>
          </a:p>
        </p:txBody>
      </p:sp>
      <p:sp>
        <p:nvSpPr>
          <p:cNvPr id="157" name="Google Shape;157;p22"/>
          <p:cNvSpPr txBox="1"/>
          <p:nvPr>
            <p:ph idx="1" type="body"/>
          </p:nvPr>
        </p:nvSpPr>
        <p:spPr>
          <a:xfrm>
            <a:off x="798750" y="2018925"/>
            <a:ext cx="6944700" cy="2829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SGD is a widely used optimization algorithm in training neural networks, including CNNs. It is particularly useful when dealing with large datasets because it updates the model's parameters based on small random batches of data rather than the entire dataset. </a:t>
            </a:r>
            <a:endParaRPr sz="1500">
              <a:solidFill>
                <a:srgbClr val="000000"/>
              </a:solidFill>
              <a:latin typeface="Maven Pro Medium"/>
              <a:ea typeface="Maven Pro Medium"/>
              <a:cs typeface="Maven Pro Medium"/>
              <a:sym typeface="Maven Pro Medium"/>
            </a:endParaRPr>
          </a:p>
          <a:p>
            <a:pPr indent="-323850" lvl="0" marL="457200" rtl="0" algn="l">
              <a:spcBef>
                <a:spcPts val="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SGD features are almost similar to the Adam Optimizer features, but there is one </a:t>
            </a:r>
            <a:r>
              <a:rPr lang="en" sz="1500">
                <a:solidFill>
                  <a:srgbClr val="000000"/>
                </a:solidFill>
                <a:latin typeface="Maven Pro Medium"/>
                <a:ea typeface="Maven Pro Medium"/>
                <a:cs typeface="Maven Pro Medium"/>
                <a:sym typeface="Maven Pro Medium"/>
              </a:rPr>
              <a:t>drawback</a:t>
            </a:r>
            <a:r>
              <a:rPr lang="en" sz="1500">
                <a:solidFill>
                  <a:srgbClr val="000000"/>
                </a:solidFill>
                <a:latin typeface="Maven Pro Medium"/>
                <a:ea typeface="Maven Pro Medium"/>
                <a:cs typeface="Maven Pro Medium"/>
                <a:sym typeface="Maven Pro Medium"/>
              </a:rPr>
              <a:t> that made Adam Optimizer better is at first time learning if it faces any misdetection it will ignore that completely. But in facial detection process we shouldn’t miss a </a:t>
            </a:r>
            <a:r>
              <a:rPr lang="en" sz="1500">
                <a:solidFill>
                  <a:srgbClr val="000000"/>
                </a:solidFill>
                <a:latin typeface="Maven Pro Medium"/>
                <a:ea typeface="Maven Pro Medium"/>
                <a:cs typeface="Maven Pro Medium"/>
                <a:sym typeface="Maven Pro Medium"/>
              </a:rPr>
              <a:t>single</a:t>
            </a:r>
            <a:r>
              <a:rPr lang="en" sz="1500">
                <a:solidFill>
                  <a:srgbClr val="000000"/>
                </a:solidFill>
                <a:latin typeface="Maven Pro Medium"/>
                <a:ea typeface="Maven Pro Medium"/>
                <a:cs typeface="Maven Pro Medium"/>
                <a:sym typeface="Maven Pro Medium"/>
              </a:rPr>
              <a:t> thing.</a:t>
            </a:r>
            <a:endParaRPr sz="1500">
              <a:latin typeface="Maven Pro Medium"/>
              <a:ea typeface="Maven Pro Medium"/>
              <a:cs typeface="Maven Pro Medium"/>
              <a:sym typeface="Maven Pr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r>
              <a:rPr lang="en" sz="1700">
                <a:solidFill>
                  <a:srgbClr val="000000"/>
                </a:solidFill>
                <a:latin typeface="Maven Pro Medium"/>
                <a:ea typeface="Maven Pro Medium"/>
                <a:cs typeface="Maven Pro Medium"/>
                <a:sym typeface="Maven Pro Medium"/>
              </a:rPr>
              <a:t>  </a:t>
            </a:r>
            <a:r>
              <a:rPr lang="en" sz="1400">
                <a:solidFill>
                  <a:srgbClr val="000000"/>
                </a:solidFill>
                <a:latin typeface="Maven Pro Medium"/>
                <a:ea typeface="Maven Pro Medium"/>
                <a:cs typeface="Maven Pro Medium"/>
                <a:sym typeface="Maven Pro Medium"/>
              </a:rPr>
              <a:t>Fig1: SGD Optimizer accuracy</a:t>
            </a:r>
            <a:endParaRPr sz="1400">
              <a:solidFill>
                <a:srgbClr val="000000"/>
              </a:solidFill>
              <a:latin typeface="Maven Pro Medium"/>
              <a:ea typeface="Maven Pro Medium"/>
              <a:cs typeface="Maven Pro Medium"/>
              <a:sym typeface="Maven Pro Medium"/>
            </a:endParaRPr>
          </a:p>
        </p:txBody>
      </p:sp>
      <p:pic>
        <p:nvPicPr>
          <p:cNvPr id="163" name="Google Shape;163;p23"/>
          <p:cNvPicPr preferRelativeResize="0"/>
          <p:nvPr/>
        </p:nvPicPr>
        <p:blipFill>
          <a:blip r:embed="rId3">
            <a:alphaModFix/>
          </a:blip>
          <a:stretch>
            <a:fillRect/>
          </a:stretch>
        </p:blipFill>
        <p:spPr>
          <a:xfrm>
            <a:off x="504250" y="304800"/>
            <a:ext cx="8135500" cy="406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latin typeface="Maven Pro"/>
                <a:ea typeface="Maven Pro"/>
                <a:cs typeface="Maven Pro"/>
                <a:sym typeface="Maven Pro"/>
              </a:rPr>
              <a:t>Adam Optimization in CNN</a:t>
            </a:r>
            <a:endParaRPr sz="4200">
              <a:latin typeface="Maven Pro"/>
              <a:ea typeface="Maven Pro"/>
              <a:cs typeface="Maven Pro"/>
              <a:sym typeface="Maven Pro"/>
            </a:endParaRPr>
          </a:p>
        </p:txBody>
      </p:sp>
      <p:sp>
        <p:nvSpPr>
          <p:cNvPr id="169" name="Google Shape;169;p24"/>
          <p:cNvSpPr txBox="1"/>
          <p:nvPr>
            <p:ph idx="1" type="body"/>
          </p:nvPr>
        </p:nvSpPr>
        <p:spPr>
          <a:xfrm>
            <a:off x="729450" y="2078875"/>
            <a:ext cx="7688700" cy="272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Maven Pro Medium"/>
              <a:buChar char="●"/>
            </a:pPr>
            <a:r>
              <a:rPr lang="en" sz="1600">
                <a:solidFill>
                  <a:srgbClr val="000000"/>
                </a:solidFill>
                <a:latin typeface="Maven Pro Medium"/>
                <a:ea typeface="Maven Pro Medium"/>
                <a:cs typeface="Maven Pro Medium"/>
                <a:sym typeface="Maven Pro Medium"/>
              </a:rPr>
              <a:t>Adam (Adaptive Moment Estimation) is a popular optimization algorithm that combines the advantages of both SGD and adaptive learning rate methods. It adapts the learning rate for each parameter individually based on past gradients and squared gradients. </a:t>
            </a:r>
            <a:endParaRPr sz="1600">
              <a:solidFill>
                <a:srgbClr val="000000"/>
              </a:solidFill>
              <a:latin typeface="Maven Pro Medium"/>
              <a:ea typeface="Maven Pro Medium"/>
              <a:cs typeface="Maven Pro Medium"/>
              <a:sym typeface="Maven Pro Medium"/>
            </a:endParaRPr>
          </a:p>
          <a:p>
            <a:pPr indent="-330200" lvl="0" marL="457200" rtl="0" algn="l">
              <a:spcBef>
                <a:spcPts val="0"/>
              </a:spcBef>
              <a:spcAft>
                <a:spcPts val="0"/>
              </a:spcAft>
              <a:buClr>
                <a:srgbClr val="000000"/>
              </a:buClr>
              <a:buSzPts val="1600"/>
              <a:buFont typeface="Maven Pro Medium"/>
              <a:buChar char="●"/>
            </a:pPr>
            <a:r>
              <a:rPr lang="en" sz="1600">
                <a:solidFill>
                  <a:srgbClr val="000000"/>
                </a:solidFill>
                <a:latin typeface="Maven Pro Medium"/>
                <a:ea typeface="Maven Pro Medium"/>
                <a:cs typeface="Maven Pro Medium"/>
                <a:sym typeface="Maven Pro Medium"/>
              </a:rPr>
              <a:t>Adam is mainly preferred because when it validates the dataset, there are less chances of getting errors.</a:t>
            </a:r>
            <a:endParaRPr sz="1600">
              <a:solidFill>
                <a:srgbClr val="000000"/>
              </a:solidFill>
              <a:latin typeface="Maven Pro Medium"/>
              <a:ea typeface="Maven Pro Medium"/>
              <a:cs typeface="Maven Pro Medium"/>
              <a:sym typeface="Maven Pro Medium"/>
            </a:endParaRPr>
          </a:p>
          <a:p>
            <a:pPr indent="-330200" lvl="0" marL="457200" rtl="0" algn="l">
              <a:spcBef>
                <a:spcPts val="0"/>
              </a:spcBef>
              <a:spcAft>
                <a:spcPts val="0"/>
              </a:spcAft>
              <a:buClr>
                <a:srgbClr val="000000"/>
              </a:buClr>
              <a:buSzPts val="1600"/>
              <a:buFont typeface="Maven Pro Medium"/>
              <a:buChar char="●"/>
            </a:pPr>
            <a:r>
              <a:rPr lang="en" sz="1600">
                <a:solidFill>
                  <a:srgbClr val="000000"/>
                </a:solidFill>
                <a:latin typeface="Maven Pro Medium"/>
                <a:ea typeface="Maven Pro Medium"/>
                <a:cs typeface="Maven Pro Medium"/>
                <a:sym typeface="Maven Pro Medium"/>
              </a:rPr>
              <a:t>And if we are planning to take more epochs then it is better to use Adam than SGD.</a:t>
            </a:r>
            <a:endParaRPr sz="1600">
              <a:solidFill>
                <a:srgbClr val="000000"/>
              </a:solidFill>
              <a:latin typeface="Maven Pro Medium"/>
              <a:ea typeface="Maven Pro Medium"/>
              <a:cs typeface="Maven Pro Medium"/>
              <a:sym typeface="Maven Pr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en"/>
              <a:t>                                                                        </a:t>
            </a:r>
            <a:r>
              <a:rPr lang="en" sz="1400">
                <a:solidFill>
                  <a:srgbClr val="000000"/>
                </a:solidFill>
                <a:latin typeface="Maven Pro Medium"/>
                <a:ea typeface="Maven Pro Medium"/>
                <a:cs typeface="Maven Pro Medium"/>
                <a:sym typeface="Maven Pro Medium"/>
              </a:rPr>
              <a:t>           Fig2: Adam Optimizer accuracy</a:t>
            </a:r>
            <a:endParaRPr sz="1400">
              <a:solidFill>
                <a:srgbClr val="000000"/>
              </a:solidFill>
              <a:latin typeface="Maven Pro Medium"/>
              <a:ea typeface="Maven Pro Medium"/>
              <a:cs typeface="Maven Pro Medium"/>
              <a:sym typeface="Maven Pro Medium"/>
            </a:endParaRPr>
          </a:p>
        </p:txBody>
      </p:sp>
      <p:pic>
        <p:nvPicPr>
          <p:cNvPr id="175" name="Google Shape;175;p25"/>
          <p:cNvPicPr preferRelativeResize="0"/>
          <p:nvPr/>
        </p:nvPicPr>
        <p:blipFill>
          <a:blip r:embed="rId3">
            <a:alphaModFix/>
          </a:blip>
          <a:stretch>
            <a:fillRect/>
          </a:stretch>
        </p:blipFill>
        <p:spPr>
          <a:xfrm>
            <a:off x="504250" y="213225"/>
            <a:ext cx="8135500" cy="406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Open CV</a:t>
            </a:r>
            <a:endParaRPr sz="2740">
              <a:latin typeface="Maven Pro"/>
              <a:ea typeface="Maven Pro"/>
              <a:cs typeface="Maven Pro"/>
              <a:sym typeface="Maven Pro"/>
            </a:endParaRPr>
          </a:p>
        </p:txBody>
      </p:sp>
      <p:sp>
        <p:nvSpPr>
          <p:cNvPr id="181" name="Google Shape;181;p26"/>
          <p:cNvSpPr txBox="1"/>
          <p:nvPr>
            <p:ph idx="1" type="body"/>
          </p:nvPr>
        </p:nvSpPr>
        <p:spPr>
          <a:xfrm>
            <a:off x="727650" y="1853850"/>
            <a:ext cx="7688700" cy="3009900"/>
          </a:xfrm>
          <a:prstGeom prst="rect">
            <a:avLst/>
          </a:prstGeom>
        </p:spPr>
        <p:txBody>
          <a:bodyPr anchorCtr="0" anchor="t" bIns="91425" lIns="91425" spcFirstLastPara="1" rIns="91425" wrap="square" tIns="91425">
            <a:normAutofit fontScale="25000" lnSpcReduction="20000"/>
          </a:bodyPr>
          <a:lstStyle/>
          <a:p>
            <a:pPr indent="-327299" lvl="0" marL="457200" rtl="0" algn="l">
              <a:spcBef>
                <a:spcPts val="0"/>
              </a:spcBef>
              <a:spcAft>
                <a:spcPts val="0"/>
              </a:spcAft>
              <a:buClr>
                <a:srgbClr val="000000"/>
              </a:buClr>
              <a:buSzPct val="100000"/>
              <a:buFont typeface="Maven Pro Medium"/>
              <a:buChar char="●"/>
            </a:pPr>
            <a:r>
              <a:rPr lang="en" sz="6217">
                <a:solidFill>
                  <a:srgbClr val="000000"/>
                </a:solidFill>
                <a:latin typeface="Maven Pro Medium"/>
                <a:ea typeface="Maven Pro Medium"/>
                <a:cs typeface="Maven Pro Medium"/>
                <a:sym typeface="Maven Pro Medium"/>
              </a:rPr>
              <a:t>OpenCV (Open-Source Computer Vision Library) is a widely used open-source library for computer vision tasks, especially for face detection and emotion recognition.</a:t>
            </a:r>
            <a:endParaRPr sz="6217">
              <a:solidFill>
                <a:srgbClr val="000000"/>
              </a:solidFill>
              <a:latin typeface="Maven Pro Medium"/>
              <a:ea typeface="Maven Pro Medium"/>
              <a:cs typeface="Maven Pro Medium"/>
              <a:sym typeface="Maven Pro Medium"/>
            </a:endParaRPr>
          </a:p>
          <a:p>
            <a:pPr indent="-327299" lvl="0" marL="457200" rtl="0" algn="l">
              <a:spcBef>
                <a:spcPts val="0"/>
              </a:spcBef>
              <a:spcAft>
                <a:spcPts val="0"/>
              </a:spcAft>
              <a:buClr>
                <a:srgbClr val="000000"/>
              </a:buClr>
              <a:buSzPct val="100000"/>
              <a:buFont typeface="Maven Pro Medium"/>
              <a:buChar char="●"/>
            </a:pPr>
            <a:r>
              <a:rPr lang="en" sz="6217">
                <a:solidFill>
                  <a:srgbClr val="000000"/>
                </a:solidFill>
                <a:latin typeface="Maven Pro Medium"/>
                <a:ea typeface="Maven Pro Medium"/>
                <a:cs typeface="Maven Pro Medium"/>
                <a:sym typeface="Maven Pro Medium"/>
              </a:rPr>
              <a:t>OpenCV is an indispensable tool for integrating face detection and emotion recognition functionalities into applications. </a:t>
            </a:r>
            <a:endParaRPr sz="6217">
              <a:solidFill>
                <a:srgbClr val="000000"/>
              </a:solidFill>
              <a:latin typeface="Maven Pro Medium"/>
              <a:ea typeface="Maven Pro Medium"/>
              <a:cs typeface="Maven Pro Medium"/>
              <a:sym typeface="Maven Pro Medium"/>
            </a:endParaRPr>
          </a:p>
          <a:p>
            <a:pPr indent="-327299" lvl="0" marL="457200" rtl="0" algn="l">
              <a:spcBef>
                <a:spcPts val="0"/>
              </a:spcBef>
              <a:spcAft>
                <a:spcPts val="0"/>
              </a:spcAft>
              <a:buClr>
                <a:srgbClr val="000000"/>
              </a:buClr>
              <a:buSzPct val="100000"/>
              <a:buFont typeface="Maven Pro Medium"/>
              <a:buChar char="●"/>
            </a:pPr>
            <a:r>
              <a:rPr lang="en" sz="6217">
                <a:solidFill>
                  <a:srgbClr val="000000"/>
                </a:solidFill>
                <a:latin typeface="Maven Pro Medium"/>
                <a:ea typeface="Maven Pro Medium"/>
                <a:cs typeface="Maven Pro Medium"/>
                <a:sym typeface="Maven Pro Medium"/>
              </a:rPr>
              <a:t>Leveraging OpenCV's Haar cascades or deep learning models, it swiftly identifies faces in images or real-time video streams. </a:t>
            </a:r>
            <a:endParaRPr sz="6217">
              <a:solidFill>
                <a:srgbClr val="000000"/>
              </a:solidFill>
              <a:latin typeface="Maven Pro Medium"/>
              <a:ea typeface="Maven Pro Medium"/>
              <a:cs typeface="Maven Pro Medium"/>
              <a:sym typeface="Maven Pro Medium"/>
            </a:endParaRPr>
          </a:p>
          <a:p>
            <a:pPr indent="-327299" lvl="0" marL="457200" rtl="0" algn="l">
              <a:spcBef>
                <a:spcPts val="0"/>
              </a:spcBef>
              <a:spcAft>
                <a:spcPts val="0"/>
              </a:spcAft>
              <a:buClr>
                <a:srgbClr val="000000"/>
              </a:buClr>
              <a:buSzPct val="100000"/>
              <a:buFont typeface="Maven Pro Medium"/>
              <a:buChar char="●"/>
            </a:pPr>
            <a:r>
              <a:rPr lang="en" sz="6217">
                <a:solidFill>
                  <a:srgbClr val="000000"/>
                </a:solidFill>
                <a:latin typeface="Maven Pro Medium"/>
                <a:ea typeface="Maven Pro Medium"/>
                <a:cs typeface="Maven Pro Medium"/>
                <a:sym typeface="Maven Pro Medium"/>
              </a:rPr>
              <a:t>By incorporating its image processing capabilities and pre-trained models, OpenCV empowers people to accurately recognize facial expressions and emotions, making it a vital component for creating interactive and emotionally-aware systems.</a:t>
            </a:r>
            <a:endParaRPr sz="6217">
              <a:solidFill>
                <a:srgbClr val="000000"/>
              </a:solidFill>
              <a:latin typeface="Maven Pro Medium"/>
              <a:ea typeface="Maven Pro Medium"/>
              <a:cs typeface="Maven Pro Medium"/>
              <a:sym typeface="Maven Pro Medium"/>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idx="1" type="body"/>
          </p:nvPr>
        </p:nvSpPr>
        <p:spPr>
          <a:xfrm>
            <a:off x="419700" y="160076"/>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00000"/>
                </a:solidFill>
                <a:latin typeface="Maven Pro"/>
                <a:ea typeface="Maven Pro"/>
                <a:cs typeface="Maven Pro"/>
                <a:sym typeface="Maven Pro"/>
              </a:rPr>
              <a:t>Expected Results:</a:t>
            </a:r>
            <a:endParaRPr b="1" sz="2700">
              <a:solidFill>
                <a:srgbClr val="000000"/>
              </a:solidFill>
              <a:latin typeface="Maven Pro"/>
              <a:ea typeface="Maven Pro"/>
              <a:cs typeface="Maven Pro"/>
              <a:sym typeface="Maven Pro"/>
            </a:endParaRPr>
          </a:p>
        </p:txBody>
      </p:sp>
      <p:pic>
        <p:nvPicPr>
          <p:cNvPr id="187" name="Google Shape;187;p27"/>
          <p:cNvPicPr preferRelativeResize="0"/>
          <p:nvPr/>
        </p:nvPicPr>
        <p:blipFill>
          <a:blip r:embed="rId3">
            <a:alphaModFix/>
          </a:blip>
          <a:stretch>
            <a:fillRect/>
          </a:stretch>
        </p:blipFill>
        <p:spPr>
          <a:xfrm>
            <a:off x="2899675" y="773300"/>
            <a:ext cx="5835600" cy="4273525"/>
          </a:xfrm>
          <a:prstGeom prst="rect">
            <a:avLst/>
          </a:prstGeom>
          <a:noFill/>
          <a:ln>
            <a:noFill/>
          </a:ln>
        </p:spPr>
      </p:pic>
      <p:sp>
        <p:nvSpPr>
          <p:cNvPr id="188" name="Google Shape;188;p27"/>
          <p:cNvSpPr txBox="1"/>
          <p:nvPr/>
        </p:nvSpPr>
        <p:spPr>
          <a:xfrm>
            <a:off x="264550" y="2192725"/>
            <a:ext cx="2564100" cy="22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Medium"/>
                <a:ea typeface="Maven Pro Medium"/>
                <a:cs typeface="Maven Pro Medium"/>
                <a:sym typeface="Maven Pro Medium"/>
              </a:rPr>
              <a:t>    </a:t>
            </a:r>
            <a:r>
              <a:rPr lang="en">
                <a:latin typeface="Maven Pro Medium"/>
                <a:ea typeface="Maven Pro Medium"/>
                <a:cs typeface="Maven Pro Medium"/>
                <a:sym typeface="Maven Pro Medium"/>
              </a:rPr>
              <a:t>Fig3: Expected Results</a:t>
            </a:r>
            <a:br>
              <a:rPr lang="en">
                <a:latin typeface="Maven Pro Medium"/>
                <a:ea typeface="Maven Pro Medium"/>
                <a:cs typeface="Maven Pro Medium"/>
                <a:sym typeface="Maven Pro Medium"/>
              </a:rPr>
            </a:br>
            <a:br>
              <a:rPr lang="en">
                <a:latin typeface="Maven Pro Medium"/>
                <a:ea typeface="Maven Pro Medium"/>
                <a:cs typeface="Maven Pro Medium"/>
                <a:sym typeface="Maven Pro Medium"/>
              </a:rPr>
            </a:br>
            <a:r>
              <a:rPr lang="en">
                <a:latin typeface="Maven Pro Medium"/>
                <a:ea typeface="Maven Pro Medium"/>
                <a:cs typeface="Maven Pro Medium"/>
                <a:sym typeface="Maven Pro Medium"/>
              </a:rPr>
              <a:t>   </a:t>
            </a:r>
            <a:r>
              <a:rPr lang="en" sz="1200">
                <a:latin typeface="Maven Pro Medium"/>
                <a:ea typeface="Maven Pro Medium"/>
                <a:cs typeface="Maven Pro Medium"/>
                <a:sym typeface="Maven Pro Medium"/>
              </a:rPr>
              <a:t>Figure is from google search</a:t>
            </a:r>
            <a:endParaRPr sz="1200">
              <a:latin typeface="Maven Pro Medium"/>
              <a:ea typeface="Maven Pro Medium"/>
              <a:cs typeface="Maven Pro Medium"/>
              <a:sym typeface="Maven Pr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 type="body"/>
          </p:nvPr>
        </p:nvSpPr>
        <p:spPr>
          <a:xfrm>
            <a:off x="419700" y="160076"/>
            <a:ext cx="7697400" cy="4605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935"/>
              <a:buNone/>
            </a:pPr>
            <a:r>
              <a:rPr b="1" lang="en" sz="2710">
                <a:solidFill>
                  <a:schemeClr val="dk2"/>
                </a:solidFill>
                <a:latin typeface="Maven Pro"/>
                <a:ea typeface="Maven Pro"/>
                <a:cs typeface="Maven Pro"/>
                <a:sym typeface="Maven Pro"/>
              </a:rPr>
              <a:t>Results:</a:t>
            </a:r>
            <a:endParaRPr b="1" sz="1604">
              <a:latin typeface="Maven Pro"/>
              <a:ea typeface="Maven Pro"/>
              <a:cs typeface="Maven Pro"/>
              <a:sym typeface="Maven Pro"/>
            </a:endParaRPr>
          </a:p>
        </p:txBody>
      </p:sp>
      <p:pic>
        <p:nvPicPr>
          <p:cNvPr id="194" name="Google Shape;194;p28"/>
          <p:cNvPicPr preferRelativeResize="0"/>
          <p:nvPr/>
        </p:nvPicPr>
        <p:blipFill>
          <a:blip r:embed="rId3">
            <a:alphaModFix/>
          </a:blip>
          <a:stretch>
            <a:fillRect/>
          </a:stretch>
        </p:blipFill>
        <p:spPr>
          <a:xfrm>
            <a:off x="1977475" y="480963"/>
            <a:ext cx="6812499" cy="4181575"/>
          </a:xfrm>
          <a:prstGeom prst="rect">
            <a:avLst/>
          </a:prstGeom>
          <a:noFill/>
          <a:ln>
            <a:noFill/>
          </a:ln>
        </p:spPr>
      </p:pic>
      <p:sp>
        <p:nvSpPr>
          <p:cNvPr id="195" name="Google Shape;195;p28"/>
          <p:cNvSpPr txBox="1"/>
          <p:nvPr/>
        </p:nvSpPr>
        <p:spPr>
          <a:xfrm>
            <a:off x="97025" y="2571750"/>
            <a:ext cx="21675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Medium"/>
                <a:ea typeface="Maven Pro Medium"/>
                <a:cs typeface="Maven Pro Medium"/>
                <a:sym typeface="Maven Pro Medium"/>
              </a:rPr>
              <a:t>Fig4: Obtained Results</a:t>
            </a:r>
            <a:endParaRPr>
              <a:latin typeface="Maven Pro Medium"/>
              <a:ea typeface="Maven Pro Medium"/>
              <a:cs typeface="Maven Pro Medium"/>
              <a:sym typeface="Maven Pr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328100" y="251649"/>
            <a:ext cx="7697400" cy="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00000"/>
                </a:solidFill>
                <a:latin typeface="Maven Pro"/>
                <a:ea typeface="Maven Pro"/>
                <a:cs typeface="Maven Pro"/>
                <a:sym typeface="Maven Pro"/>
              </a:rPr>
              <a:t>Results contd..</a:t>
            </a:r>
            <a:endParaRPr b="1" sz="2700">
              <a:solidFill>
                <a:srgbClr val="000000"/>
              </a:solidFill>
              <a:latin typeface="Maven Pro"/>
              <a:ea typeface="Maven Pro"/>
              <a:cs typeface="Maven Pro"/>
              <a:sym typeface="Maven Pro"/>
            </a:endParaRPr>
          </a:p>
        </p:txBody>
      </p:sp>
      <p:graphicFrame>
        <p:nvGraphicFramePr>
          <p:cNvPr id="201" name="Google Shape;201;p29"/>
          <p:cNvGraphicFramePr/>
          <p:nvPr/>
        </p:nvGraphicFramePr>
        <p:xfrm>
          <a:off x="1699100" y="1538000"/>
          <a:ext cx="3000000" cy="3000000"/>
        </p:xfrm>
        <a:graphic>
          <a:graphicData uri="http://schemas.openxmlformats.org/drawingml/2006/table">
            <a:tbl>
              <a:tblPr>
                <a:noFill/>
                <a:tableStyleId>{F438C510-1017-4046-AFEB-750F2C33501F}</a:tableStyleId>
              </a:tblPr>
              <a:tblGrid>
                <a:gridCol w="1569200"/>
                <a:gridCol w="2070450"/>
                <a:gridCol w="1923000"/>
              </a:tblGrid>
              <a:tr h="613600">
                <a:tc>
                  <a:txBody>
                    <a:bodyPr/>
                    <a:lstStyle/>
                    <a:p>
                      <a:pPr indent="0" lvl="0" marL="0" rtl="0" algn="l">
                        <a:spcBef>
                          <a:spcPts val="0"/>
                        </a:spcBef>
                        <a:spcAft>
                          <a:spcPts val="0"/>
                        </a:spcAft>
                        <a:buNone/>
                      </a:pPr>
                      <a:r>
                        <a:rPr b="1" lang="en" sz="1700">
                          <a:latin typeface="Maven Pro"/>
                          <a:ea typeface="Maven Pro"/>
                          <a:cs typeface="Maven Pro"/>
                          <a:sym typeface="Maven Pro"/>
                        </a:rPr>
                        <a:t>Optimizers</a:t>
                      </a:r>
                      <a:endParaRPr b="1" sz="17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b="1" lang="en" sz="1700">
                          <a:latin typeface="Maven Pro"/>
                          <a:ea typeface="Maven Pro"/>
                          <a:cs typeface="Maven Pro"/>
                          <a:sym typeface="Maven Pro"/>
                        </a:rPr>
                        <a:t>Accuracy</a:t>
                      </a:r>
                      <a:endParaRPr b="1" sz="1700">
                        <a:latin typeface="Maven Pro"/>
                        <a:ea typeface="Maven Pro"/>
                        <a:cs typeface="Maven Pro"/>
                        <a:sym typeface="Maven Pro"/>
                      </a:endParaRPr>
                    </a:p>
                  </a:txBody>
                  <a:tcPr marT="91425" marB="91425" marR="91425" marL="91425"/>
                </a:tc>
                <a:tc>
                  <a:txBody>
                    <a:bodyPr/>
                    <a:lstStyle/>
                    <a:p>
                      <a:pPr indent="0" lvl="0" marL="0" rtl="0" algn="l">
                        <a:spcBef>
                          <a:spcPts val="0"/>
                        </a:spcBef>
                        <a:spcAft>
                          <a:spcPts val="0"/>
                        </a:spcAft>
                        <a:buNone/>
                      </a:pPr>
                      <a:r>
                        <a:rPr b="1" lang="en" sz="1700">
                          <a:latin typeface="Maven Pro"/>
                          <a:ea typeface="Maven Pro"/>
                          <a:cs typeface="Maven Pro"/>
                          <a:sym typeface="Maven Pro"/>
                        </a:rPr>
                        <a:t>E</a:t>
                      </a:r>
                      <a:r>
                        <a:rPr b="1" lang="en" sz="1700">
                          <a:latin typeface="Maven Pro"/>
                          <a:ea typeface="Maven Pro"/>
                          <a:cs typeface="Maven Pro"/>
                          <a:sym typeface="Maven Pro"/>
                        </a:rPr>
                        <a:t>pochs</a:t>
                      </a:r>
                      <a:endParaRPr b="1" sz="1700">
                        <a:latin typeface="Maven Pro"/>
                        <a:ea typeface="Maven Pro"/>
                        <a:cs typeface="Maven Pro"/>
                        <a:sym typeface="Maven Pro"/>
                      </a:endParaRPr>
                    </a:p>
                  </a:txBody>
                  <a:tcPr marT="91425" marB="91425" marR="91425" marL="91425"/>
                </a:tc>
              </a:tr>
              <a:tr h="726950">
                <a:tc>
                  <a:txBody>
                    <a:bodyPr/>
                    <a:lstStyle/>
                    <a:p>
                      <a:pPr indent="0" lvl="0" marL="0" rtl="0" algn="l">
                        <a:spcBef>
                          <a:spcPts val="0"/>
                        </a:spcBef>
                        <a:spcAft>
                          <a:spcPts val="0"/>
                        </a:spcAft>
                        <a:buNone/>
                      </a:pPr>
                      <a:r>
                        <a:rPr b="1" lang="en" sz="1700">
                          <a:latin typeface="Maven Pro"/>
                          <a:ea typeface="Maven Pro"/>
                          <a:cs typeface="Maven Pro"/>
                          <a:sym typeface="Maven Pro"/>
                        </a:rPr>
                        <a:t>SGD</a:t>
                      </a:r>
                      <a:endParaRPr b="1" sz="1700">
                        <a:latin typeface="Maven Pro"/>
                        <a:ea typeface="Maven Pro"/>
                        <a:cs typeface="Maven Pro"/>
                        <a:sym typeface="Maven Pro"/>
                      </a:endParaRPr>
                    </a:p>
                    <a:p>
                      <a:pPr indent="0" lvl="0" marL="0" rtl="0" algn="l">
                        <a:spcBef>
                          <a:spcPts val="0"/>
                        </a:spcBef>
                        <a:spcAft>
                          <a:spcPts val="0"/>
                        </a:spcAft>
                        <a:buNone/>
                      </a:pPr>
                      <a:r>
                        <a:t/>
                      </a:r>
                      <a:endParaRPr sz="17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700">
                          <a:latin typeface="Maven Pro Medium"/>
                          <a:ea typeface="Maven Pro Medium"/>
                          <a:cs typeface="Maven Pro Medium"/>
                          <a:sym typeface="Maven Pro Medium"/>
                        </a:rPr>
                        <a:t>0.772</a:t>
                      </a:r>
                      <a:endParaRPr sz="17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700">
                          <a:latin typeface="Maven Pro Medium"/>
                          <a:ea typeface="Maven Pro Medium"/>
                          <a:cs typeface="Maven Pro Medium"/>
                          <a:sym typeface="Maven Pro Medium"/>
                        </a:rPr>
                        <a:t>120</a:t>
                      </a:r>
                      <a:endParaRPr sz="1700">
                        <a:latin typeface="Maven Pro Medium"/>
                        <a:ea typeface="Maven Pro Medium"/>
                        <a:cs typeface="Maven Pro Medium"/>
                        <a:sym typeface="Maven Pro Medium"/>
                      </a:endParaRPr>
                    </a:p>
                  </a:txBody>
                  <a:tcPr marT="91425" marB="91425" marR="91425" marL="91425"/>
                </a:tc>
              </a:tr>
              <a:tr h="726950">
                <a:tc>
                  <a:txBody>
                    <a:bodyPr/>
                    <a:lstStyle/>
                    <a:p>
                      <a:pPr indent="0" lvl="0" marL="0" rtl="0" algn="l">
                        <a:spcBef>
                          <a:spcPts val="0"/>
                        </a:spcBef>
                        <a:spcAft>
                          <a:spcPts val="0"/>
                        </a:spcAft>
                        <a:buNone/>
                      </a:pPr>
                      <a:r>
                        <a:rPr b="1" lang="en" sz="1700">
                          <a:latin typeface="Maven Pro"/>
                          <a:ea typeface="Maven Pro"/>
                          <a:cs typeface="Maven Pro"/>
                          <a:sym typeface="Maven Pro"/>
                        </a:rPr>
                        <a:t>Adam</a:t>
                      </a:r>
                      <a:endParaRPr b="1" sz="1700">
                        <a:latin typeface="Maven Pro"/>
                        <a:ea typeface="Maven Pro"/>
                        <a:cs typeface="Maven Pro"/>
                        <a:sym typeface="Maven Pro"/>
                      </a:endParaRPr>
                    </a:p>
                    <a:p>
                      <a:pPr indent="0" lvl="0" marL="0" rtl="0" algn="l">
                        <a:spcBef>
                          <a:spcPts val="0"/>
                        </a:spcBef>
                        <a:spcAft>
                          <a:spcPts val="0"/>
                        </a:spcAft>
                        <a:buNone/>
                      </a:pPr>
                      <a:r>
                        <a:t/>
                      </a:r>
                      <a:endParaRPr sz="17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700">
                          <a:latin typeface="Maven Pro Medium"/>
                          <a:ea typeface="Maven Pro Medium"/>
                          <a:cs typeface="Maven Pro Medium"/>
                          <a:sym typeface="Maven Pro Medium"/>
                        </a:rPr>
                        <a:t>0.816</a:t>
                      </a:r>
                      <a:endParaRPr sz="17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700">
                          <a:latin typeface="Maven Pro Medium"/>
                          <a:ea typeface="Maven Pro Medium"/>
                          <a:cs typeface="Maven Pro Medium"/>
                          <a:sym typeface="Maven Pro Medium"/>
                        </a:rPr>
                        <a:t>1000</a:t>
                      </a:r>
                      <a:endParaRPr sz="1700">
                        <a:latin typeface="Maven Pro Medium"/>
                        <a:ea typeface="Maven Pro Medium"/>
                        <a:cs typeface="Maven Pro Medium"/>
                        <a:sym typeface="Maven Pro Medium"/>
                      </a:endParaRPr>
                    </a:p>
                  </a:txBody>
                  <a:tcPr marT="91425" marB="91425" marR="91425" marL="91425"/>
                </a:tc>
              </a:tr>
            </a:tbl>
          </a:graphicData>
        </a:graphic>
      </p:graphicFrame>
      <p:sp>
        <p:nvSpPr>
          <p:cNvPr id="202" name="Google Shape;202;p29"/>
          <p:cNvSpPr txBox="1"/>
          <p:nvPr>
            <p:ph idx="1" type="body"/>
          </p:nvPr>
        </p:nvSpPr>
        <p:spPr>
          <a:xfrm>
            <a:off x="829275" y="3871625"/>
            <a:ext cx="7591500" cy="7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Maven Pro Medium"/>
                <a:ea typeface="Maven Pro Medium"/>
                <a:cs typeface="Maven Pro Medium"/>
                <a:sym typeface="Maven Pro Medium"/>
              </a:rPr>
              <a:t>                          </a:t>
            </a:r>
            <a:r>
              <a:rPr lang="en" sz="1500">
                <a:solidFill>
                  <a:srgbClr val="000000"/>
                </a:solidFill>
                <a:latin typeface="Maven Pro Medium"/>
                <a:ea typeface="Maven Pro Medium"/>
                <a:cs typeface="Maven Pro Medium"/>
                <a:sym typeface="Maven Pro Medium"/>
              </a:rPr>
              <a:t>Table 1</a:t>
            </a:r>
            <a:r>
              <a:rPr lang="en" sz="1500">
                <a:solidFill>
                  <a:srgbClr val="000000"/>
                </a:solidFill>
                <a:latin typeface="Maven Pro Medium"/>
                <a:ea typeface="Maven Pro Medium"/>
                <a:cs typeface="Maven Pro Medium"/>
                <a:sym typeface="Maven Pro Medium"/>
              </a:rPr>
              <a:t>:Results of both the optimizers</a:t>
            </a:r>
            <a:endParaRPr sz="1500">
              <a:solidFill>
                <a:srgbClr val="000000"/>
              </a:solidFill>
              <a:latin typeface="Maven Pro Medium"/>
              <a:ea typeface="Maven Pro Medium"/>
              <a:cs typeface="Maven Pro Medium"/>
              <a:sym typeface="Maven Pr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idx="1" type="body"/>
          </p:nvPr>
        </p:nvSpPr>
        <p:spPr>
          <a:xfrm>
            <a:off x="573225" y="245626"/>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2"/>
                </a:solidFill>
                <a:latin typeface="Maven Pro"/>
                <a:ea typeface="Maven Pro"/>
                <a:cs typeface="Maven Pro"/>
                <a:sym typeface="Maven Pro"/>
              </a:rPr>
              <a:t>Demo</a:t>
            </a:r>
            <a:endParaRPr b="1" sz="2700">
              <a:solidFill>
                <a:schemeClr val="dk2"/>
              </a:solidFill>
              <a:latin typeface="Maven Pro"/>
              <a:ea typeface="Maven Pro"/>
              <a:cs typeface="Maven Pro"/>
              <a:sym typeface="Maven Pro"/>
            </a:endParaRPr>
          </a:p>
        </p:txBody>
      </p:sp>
      <p:pic>
        <p:nvPicPr>
          <p:cNvPr id="208" name="Google Shape;208;p30" title="Untitled design.mp4">
            <a:hlinkClick r:id="rId3"/>
          </p:cNvPr>
          <p:cNvPicPr preferRelativeResize="0"/>
          <p:nvPr/>
        </p:nvPicPr>
        <p:blipFill>
          <a:blip r:embed="rId4">
            <a:alphaModFix/>
          </a:blip>
          <a:stretch>
            <a:fillRect/>
          </a:stretch>
        </p:blipFill>
        <p:spPr>
          <a:xfrm>
            <a:off x="1590313" y="1040575"/>
            <a:ext cx="5963376" cy="3354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7650" y="1227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Conclusion:</a:t>
            </a:r>
            <a:endParaRPr sz="2740">
              <a:latin typeface="Maven Pro"/>
              <a:ea typeface="Maven Pro"/>
              <a:cs typeface="Maven Pro"/>
              <a:sym typeface="Maven Pro"/>
            </a:endParaRPr>
          </a:p>
        </p:txBody>
      </p:sp>
      <p:sp>
        <p:nvSpPr>
          <p:cNvPr id="214" name="Google Shape;214;p31"/>
          <p:cNvSpPr txBox="1"/>
          <p:nvPr>
            <p:ph idx="1" type="body"/>
          </p:nvPr>
        </p:nvSpPr>
        <p:spPr>
          <a:xfrm>
            <a:off x="653575" y="1762825"/>
            <a:ext cx="7688700" cy="2961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In conclusion, choice between Stochastic Gradient Descent (SGD) and Adam optimization for training Convolutional Neural Networks (CNNs) is a critical decision that significantly impacts the model's performance. While both optimizers contribute to efficient convergence and parameter updates,  my experimentation demonstrates that Adam consistently outperforms SGD in terms of accuracy.</a:t>
            </a:r>
            <a:endParaRPr sz="1500">
              <a:solidFill>
                <a:srgbClr val="000000"/>
              </a:solidFill>
              <a:latin typeface="Maven Pro Medium"/>
              <a:ea typeface="Maven Pro Medium"/>
              <a:cs typeface="Maven Pro Medium"/>
              <a:sym typeface="Maven Pro Medium"/>
            </a:endParaRPr>
          </a:p>
          <a:p>
            <a:pPr indent="-323850" lvl="0" marL="457200" rtl="0" algn="just">
              <a:spcBef>
                <a:spcPts val="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In scenario where accuracy is important, my findings strongly recommend  for the adoption of Adam as the preferred optimization algorithm. The performance gains achieved by leveraging Adam's adaptability, efficient memory usage, and hyperparameter optimization underline its suitability for pushing the boundaries of accuracy in CNN.</a:t>
            </a:r>
            <a:endParaRPr sz="1500">
              <a:solidFill>
                <a:srgbClr val="000000"/>
              </a:solidFill>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217475" y="2073575"/>
            <a:ext cx="8926500" cy="66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solidFill>
                  <a:srgbClr val="000000"/>
                </a:solidFill>
                <a:latin typeface="Maven Pro Medium"/>
                <a:ea typeface="Maven Pro Medium"/>
                <a:cs typeface="Maven Pro Medium"/>
                <a:sym typeface="Maven Pro Medium"/>
              </a:rPr>
              <a:t>     </a:t>
            </a:r>
            <a:r>
              <a:rPr lang="en" sz="2900">
                <a:solidFill>
                  <a:srgbClr val="000000"/>
                </a:solidFill>
                <a:latin typeface="Maven Pro Medium"/>
                <a:ea typeface="Maven Pro Medium"/>
                <a:cs typeface="Maven Pro Medium"/>
                <a:sym typeface="Maven Pro Medium"/>
              </a:rPr>
              <a:t>Special Thanks to the </a:t>
            </a:r>
            <a:r>
              <a:rPr lang="en" sz="2900">
                <a:solidFill>
                  <a:srgbClr val="000000"/>
                </a:solidFill>
                <a:latin typeface="Maven Pro Medium"/>
                <a:ea typeface="Maven Pro Medium"/>
                <a:cs typeface="Maven Pro Medium"/>
                <a:sym typeface="Maven Pro Medium"/>
              </a:rPr>
              <a:t>committee</a:t>
            </a:r>
            <a:r>
              <a:rPr lang="en" sz="2900">
                <a:solidFill>
                  <a:srgbClr val="000000"/>
                </a:solidFill>
                <a:latin typeface="Maven Pro Medium"/>
                <a:ea typeface="Maven Pro Medium"/>
                <a:cs typeface="Maven Pro Medium"/>
                <a:sym typeface="Maven Pro Medium"/>
              </a:rPr>
              <a:t> members</a:t>
            </a:r>
            <a:br>
              <a:rPr lang="en" sz="2900">
                <a:solidFill>
                  <a:srgbClr val="000000"/>
                </a:solidFill>
                <a:latin typeface="Maven Pro Medium"/>
                <a:ea typeface="Maven Pro Medium"/>
                <a:cs typeface="Maven Pro Medium"/>
                <a:sym typeface="Maven Pro Medium"/>
              </a:rPr>
            </a:br>
            <a:r>
              <a:rPr lang="en" sz="2900">
                <a:solidFill>
                  <a:srgbClr val="000000"/>
                </a:solidFill>
                <a:latin typeface="Maven Pro Medium"/>
                <a:ea typeface="Maven Pro Medium"/>
                <a:cs typeface="Maven Pro Medium"/>
                <a:sym typeface="Maven Pro Medium"/>
              </a:rPr>
              <a:t> </a:t>
            </a:r>
            <a:r>
              <a:rPr lang="en" sz="2700">
                <a:solidFill>
                  <a:srgbClr val="000000"/>
                </a:solidFill>
                <a:latin typeface="Maven Pro Medium"/>
                <a:ea typeface="Maven Pro Medium"/>
                <a:cs typeface="Maven Pro Medium"/>
                <a:sym typeface="Maven Pro Medium"/>
              </a:rPr>
              <a:t> Dr. Jiayin Wang, Dr. Michelle Zhu, Dr. Boxiang Dong</a:t>
            </a:r>
            <a:br>
              <a:rPr lang="en" sz="2900">
                <a:solidFill>
                  <a:srgbClr val="000000"/>
                </a:solidFill>
                <a:latin typeface="Maven Pro Medium"/>
                <a:ea typeface="Maven Pro Medium"/>
                <a:cs typeface="Maven Pro Medium"/>
                <a:sym typeface="Maven Pro Medium"/>
              </a:rPr>
            </a:br>
            <a:r>
              <a:rPr lang="en" sz="1100">
                <a:solidFill>
                  <a:srgbClr val="000000"/>
                </a:solidFill>
                <a:latin typeface="Arial"/>
                <a:ea typeface="Arial"/>
                <a:cs typeface="Arial"/>
                <a:sym typeface="Arial"/>
              </a:rPr>
              <a:t> </a:t>
            </a:r>
            <a:endParaRPr sz="110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Maven Pro Medium"/>
              <a:ea typeface="Maven Pro Medium"/>
              <a:cs typeface="Maven Pro Medium"/>
              <a:sym typeface="Maven Pr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Future Work:</a:t>
            </a:r>
            <a:endParaRPr sz="2740">
              <a:latin typeface="Maven Pro"/>
              <a:ea typeface="Maven Pro"/>
              <a:cs typeface="Maven Pro"/>
              <a:sym typeface="Maven Pro"/>
            </a:endParaRPr>
          </a:p>
        </p:txBody>
      </p:sp>
      <p:sp>
        <p:nvSpPr>
          <p:cNvPr id="220" name="Google Shape;220;p32"/>
          <p:cNvSpPr txBox="1"/>
          <p:nvPr>
            <p:ph idx="1" type="body"/>
          </p:nvPr>
        </p:nvSpPr>
        <p:spPr>
          <a:xfrm>
            <a:off x="727650" y="1853850"/>
            <a:ext cx="7688700" cy="307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Collecting the real time images of a person, </a:t>
            </a:r>
            <a:r>
              <a:rPr lang="en" sz="1400">
                <a:solidFill>
                  <a:srgbClr val="000000"/>
                </a:solidFill>
                <a:latin typeface="Maven Pro Medium"/>
                <a:ea typeface="Maven Pro Medium"/>
                <a:cs typeface="Maven Pro Medium"/>
                <a:sym typeface="Maven Pro Medium"/>
              </a:rPr>
              <a:t>in order</a:t>
            </a:r>
            <a:r>
              <a:rPr lang="en" sz="1400">
                <a:solidFill>
                  <a:srgbClr val="000000"/>
                </a:solidFill>
                <a:latin typeface="Maven Pro Medium"/>
                <a:ea typeface="Maven Pro Medium"/>
                <a:cs typeface="Maven Pro Medium"/>
                <a:sym typeface="Maven Pro Medium"/>
              </a:rPr>
              <a:t> to obtain better accuracy.</a:t>
            </a:r>
            <a:endParaRPr sz="1400">
              <a:solidFill>
                <a:srgbClr val="000000"/>
              </a:solidFill>
              <a:latin typeface="Maven Pro Medium"/>
              <a:ea typeface="Maven Pro Medium"/>
              <a:cs typeface="Maven Pro Medium"/>
              <a:sym typeface="Maven Pro Medium"/>
            </a:endParaRPr>
          </a:p>
          <a:p>
            <a:pPr indent="-317500" lvl="0" marL="457200" rtl="0" algn="l">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It is always limited to learning only the six-basic emotion plus neutral. It conflicts with what is present in everyday life, which has emotions that are more complex. The future work is to build larger databases and create powerful deep learning architectures to recognize all basic and secondary emotions.</a:t>
            </a:r>
            <a:endParaRPr sz="1400">
              <a:solidFill>
                <a:srgbClr val="000000"/>
              </a:solidFill>
              <a:latin typeface="Maven Pro Medium"/>
              <a:ea typeface="Maven Pro Medium"/>
              <a:cs typeface="Maven Pro Medium"/>
              <a:sym typeface="Maven Pro Medium"/>
            </a:endParaRPr>
          </a:p>
          <a:p>
            <a:pPr indent="-317500" lvl="0" marL="457200" rtl="0" algn="l">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Moving from 2D images, 3D facial analysis could provide more detailed insights into emotions by considering depth, which could improve accuracy and realism.</a:t>
            </a:r>
            <a:endParaRPr sz="1400">
              <a:solidFill>
                <a:srgbClr val="000000"/>
              </a:solidFill>
              <a:latin typeface="Maven Pro Medium"/>
              <a:ea typeface="Maven Pro Medium"/>
              <a:cs typeface="Maven Pro Medium"/>
              <a:sym typeface="Maven Pro Medium"/>
            </a:endParaRPr>
          </a:p>
          <a:p>
            <a:pPr indent="-317500" lvl="0" marL="457200" rtl="0" algn="l">
              <a:spcBef>
                <a:spcPts val="0"/>
              </a:spcBef>
              <a:spcAft>
                <a:spcPts val="0"/>
              </a:spcAft>
              <a:buClr>
                <a:srgbClr val="000000"/>
              </a:buClr>
              <a:buSzPts val="1400"/>
              <a:buChar char="●"/>
            </a:pPr>
            <a:r>
              <a:rPr lang="en" sz="1400">
                <a:solidFill>
                  <a:srgbClr val="000000"/>
                </a:solidFill>
                <a:latin typeface="Maven Pro Medium"/>
                <a:ea typeface="Maven Pro Medium"/>
                <a:cs typeface="Maven Pro Medium"/>
                <a:sym typeface="Maven Pro Medium"/>
              </a:rPr>
              <a:t>Future implementations in the field of facial detection and emotion recognition could involve advancements in technology, increased integration into various applications, and addressing ethical considerations.</a:t>
            </a:r>
            <a:br>
              <a:rPr lang="en" sz="1400">
                <a:solidFill>
                  <a:srgbClr val="000000"/>
                </a:solidFill>
                <a:latin typeface="Maven Pro Medium"/>
                <a:ea typeface="Maven Pro Medium"/>
                <a:cs typeface="Maven Pro Medium"/>
                <a:sym typeface="Maven Pro Medium"/>
              </a:rPr>
            </a:br>
            <a:br>
              <a:rPr lang="en" sz="1400">
                <a:solidFill>
                  <a:srgbClr val="000000"/>
                </a:solidFill>
                <a:latin typeface="Maven Pro Medium"/>
                <a:ea typeface="Maven Pro Medium"/>
                <a:cs typeface="Maven Pro Medium"/>
                <a:sym typeface="Maven Pro Medium"/>
              </a:rPr>
            </a:b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References:</a:t>
            </a:r>
            <a:endParaRPr sz="2740">
              <a:latin typeface="Maven Pro"/>
              <a:ea typeface="Maven Pro"/>
              <a:cs typeface="Maven Pro"/>
              <a:sym typeface="Maven Pro"/>
            </a:endParaRPr>
          </a:p>
        </p:txBody>
      </p:sp>
      <p:sp>
        <p:nvSpPr>
          <p:cNvPr id="226" name="Google Shape;226;p33"/>
          <p:cNvSpPr txBox="1"/>
          <p:nvPr>
            <p:ph idx="1" type="body"/>
          </p:nvPr>
        </p:nvSpPr>
        <p:spPr>
          <a:xfrm>
            <a:off x="646125" y="1853850"/>
            <a:ext cx="7905900" cy="2979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S</a:t>
            </a:r>
            <a:r>
              <a:rPr lang="en" sz="1200">
                <a:solidFill>
                  <a:srgbClr val="000000"/>
                </a:solidFill>
                <a:latin typeface="Maven Pro Medium"/>
                <a:ea typeface="Maven Pro Medium"/>
                <a:cs typeface="Maven Pro Medium"/>
                <a:sym typeface="Maven Pro Medium"/>
              </a:rPr>
              <a:t>ong Z (2021) Facial Expression Emotion Recognition Model Integrating Philosophy and Machine Learning Theory. </a:t>
            </a:r>
            <a:r>
              <a:rPr i="1" lang="en" sz="1200">
                <a:solidFill>
                  <a:srgbClr val="000000"/>
                </a:solidFill>
                <a:latin typeface="Maven Pro Medium"/>
                <a:ea typeface="Maven Pro Medium"/>
                <a:cs typeface="Maven Pro Medium"/>
                <a:sym typeface="Maven Pro Medium"/>
              </a:rPr>
              <a:t>Front. Psychol.</a:t>
            </a:r>
            <a:r>
              <a:rPr lang="en" sz="1200">
                <a:solidFill>
                  <a:srgbClr val="000000"/>
                </a:solidFill>
                <a:latin typeface="Maven Pro Medium"/>
                <a:ea typeface="Maven Pro Medium"/>
                <a:cs typeface="Maven Pro Medium"/>
                <a:sym typeface="Maven Pro Medium"/>
              </a:rPr>
              <a:t> 12:759485. doi: 10.3389/fpsyg.2021.759485</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Wafa Mellouk, Wahida Handouzi (2020) Facial emotion recognition using deep learning: review and insights, The 2nd International Workshop on the Future of Internet of Everything (FIoE) August 9-12, 2020, Leuven, Belgium</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Ko BC. A Brief Review of Facial Emotion Recognition Based on Visual Information, </a:t>
            </a:r>
            <a:r>
              <a:rPr lang="en" sz="1200">
                <a:solidFill>
                  <a:srgbClr val="000000"/>
                </a:solidFill>
                <a:latin typeface="Maven Pro Medium"/>
                <a:ea typeface="Maven Pro Medium"/>
                <a:cs typeface="Maven Pro Medium"/>
                <a:sym typeface="Maven Pro Medium"/>
              </a:rPr>
              <a:t>Sensors</a:t>
            </a:r>
            <a:r>
              <a:rPr lang="en" sz="1200">
                <a:solidFill>
                  <a:srgbClr val="000000"/>
                </a:solidFill>
                <a:latin typeface="Maven Pro Medium"/>
                <a:ea typeface="Maven Pro Medium"/>
                <a:cs typeface="Maven Pro Medium"/>
                <a:sym typeface="Maven Pro Medium"/>
              </a:rPr>
              <a:t> (Basel). 2018 Jan 30; 18(2):401. Doi: 10.3390/s18020 PMID: 29385749; PMCID: PMC5856145</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222222"/>
                </a:solidFill>
                <a:latin typeface="Maven Pro Medium"/>
                <a:ea typeface="Maven Pro Medium"/>
                <a:cs typeface="Maven Pro Medium"/>
                <a:sym typeface="Maven Pro Medium"/>
              </a:rPr>
              <a:t>Mehendale, N. Facial emotion recognition using convolutional neural networks (FERC). </a:t>
            </a:r>
            <a:r>
              <a:rPr i="1" lang="en" sz="1200">
                <a:solidFill>
                  <a:srgbClr val="000000"/>
                </a:solidFill>
                <a:latin typeface="Maven Pro Medium"/>
                <a:ea typeface="Maven Pro Medium"/>
                <a:cs typeface="Maven Pro Medium"/>
                <a:sym typeface="Maven Pro Medium"/>
              </a:rPr>
              <a:t>SN Appl. Sci.</a:t>
            </a:r>
            <a:r>
              <a:rPr lang="en" sz="1200">
                <a:solidFill>
                  <a:srgbClr val="000000"/>
                </a:solidFill>
                <a:latin typeface="Maven Pro Medium"/>
                <a:ea typeface="Maven Pro Medium"/>
                <a:cs typeface="Maven Pro Medium"/>
                <a:sym typeface="Maven Pro Medium"/>
              </a:rPr>
              <a:t> 2, 446 (2020). https://doi.org/10.1007/s42452-020-2234-1</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https://medium.com/analytics-vidhya/facial-emotion-recognition-hands-on-guide-8e23f3d0025f</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https://www.mdpi.com/2078-2489/13/6/268</a:t>
            </a:r>
            <a:endParaRPr sz="1200">
              <a:solidFill>
                <a:srgbClr val="000000"/>
              </a:solidFill>
              <a:latin typeface="Maven Pro Medium"/>
              <a:ea typeface="Maven Pro Medium"/>
              <a:cs typeface="Maven Pro Medium"/>
              <a:sym typeface="Maven Pro Medium"/>
            </a:endParaRPr>
          </a:p>
          <a:p>
            <a:pPr indent="-304800" lvl="0" marL="457200" rtl="0" algn="l">
              <a:spcBef>
                <a:spcPts val="0"/>
              </a:spcBef>
              <a:spcAft>
                <a:spcPts val="0"/>
              </a:spcAft>
              <a:buClr>
                <a:srgbClr val="000000"/>
              </a:buClr>
              <a:buSzPts val="1200"/>
              <a:buFont typeface="Maven Pro Medium"/>
              <a:buChar char="●"/>
            </a:pPr>
            <a:r>
              <a:rPr lang="en" sz="1200">
                <a:solidFill>
                  <a:srgbClr val="000000"/>
                </a:solidFill>
                <a:latin typeface="Maven Pro Medium"/>
                <a:ea typeface="Maven Pro Medium"/>
                <a:cs typeface="Maven Pro Medium"/>
                <a:sym typeface="Maven Pro Medium"/>
              </a:rPr>
              <a:t>https://edps.europa.eu/system/files/2021-05/21-05-26_techdispatch-facial-emotion-recognition_ref_en.pdf</a:t>
            </a:r>
            <a:endParaRPr sz="1200">
              <a:solidFill>
                <a:srgbClr val="000000"/>
              </a:solidFill>
              <a:latin typeface="Maven Pro Medium"/>
              <a:ea typeface="Maven Pro Medium"/>
              <a:cs typeface="Maven Pro Medium"/>
              <a:sym typeface="Maven Pro Medium"/>
            </a:endParaRPr>
          </a:p>
          <a:p>
            <a:pPr indent="0" lvl="0" marL="457200" rtl="0" algn="l">
              <a:spcBef>
                <a:spcPts val="1200"/>
              </a:spcBef>
              <a:spcAft>
                <a:spcPts val="0"/>
              </a:spcAft>
              <a:buNone/>
            </a:pPr>
            <a:r>
              <a:t/>
            </a:r>
            <a:endParaRPr sz="1200">
              <a:solidFill>
                <a:srgbClr val="000000"/>
              </a:solidFill>
              <a:latin typeface="Maven Pro Medium"/>
              <a:ea typeface="Maven Pro Medium"/>
              <a:cs typeface="Maven Pro Medium"/>
              <a:sym typeface="Maven Pro Medium"/>
            </a:endParaRPr>
          </a:p>
          <a:p>
            <a:pPr indent="0" lvl="0" marL="0" rtl="0" algn="l">
              <a:spcBef>
                <a:spcPts val="1200"/>
              </a:spcBef>
              <a:spcAft>
                <a:spcPts val="0"/>
              </a:spcAft>
              <a:buNone/>
            </a:pPr>
            <a:r>
              <a:t/>
            </a:r>
            <a:endParaRPr sz="1200">
              <a:solidFill>
                <a:srgbClr val="000000"/>
              </a:solidFill>
              <a:latin typeface="Maven Pro Medium"/>
              <a:ea typeface="Maven Pro Medium"/>
              <a:cs typeface="Maven Pro Medium"/>
              <a:sym typeface="Maven Pro Medium"/>
            </a:endParaRPr>
          </a:p>
          <a:p>
            <a:pPr indent="0" lvl="0" marL="0" rtl="0" algn="l">
              <a:spcBef>
                <a:spcPts val="1200"/>
              </a:spcBef>
              <a:spcAft>
                <a:spcPts val="1200"/>
              </a:spcAft>
              <a:buNone/>
            </a:pPr>
            <a:r>
              <a:t/>
            </a:r>
            <a:endParaRPr sz="1200">
              <a:solidFill>
                <a:srgbClr val="000000"/>
              </a:solidFill>
              <a:latin typeface="Maven Pro Medium"/>
              <a:ea typeface="Maven Pro Medium"/>
              <a:cs typeface="Maven Pro Medium"/>
              <a:sym typeface="Maven Pr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2" name="Google Shape;232;p34"/>
          <p:cNvSpPr txBox="1"/>
          <p:nvPr/>
        </p:nvSpPr>
        <p:spPr>
          <a:xfrm>
            <a:off x="5453850" y="1938375"/>
            <a:ext cx="3690300" cy="21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700">
                <a:latin typeface="Maven Pro"/>
                <a:ea typeface="Maven Pro"/>
                <a:cs typeface="Maven Pro"/>
                <a:sym typeface="Maven Pro"/>
              </a:rPr>
              <a:t>THANK YOU</a:t>
            </a:r>
            <a:endParaRPr b="1" sz="4700">
              <a:latin typeface="Maven Pro"/>
              <a:ea typeface="Maven Pro"/>
              <a:cs typeface="Maven Pro"/>
              <a:sym typeface="Maven Pro"/>
            </a:endParaRPr>
          </a:p>
        </p:txBody>
      </p:sp>
      <p:sp>
        <p:nvSpPr>
          <p:cNvPr id="233" name="Google Shape;233;p34"/>
          <p:cNvSpPr txBox="1"/>
          <p:nvPr/>
        </p:nvSpPr>
        <p:spPr>
          <a:xfrm>
            <a:off x="5725100" y="4728775"/>
            <a:ext cx="23367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Medium"/>
                <a:ea typeface="Maven Pro Medium"/>
                <a:cs typeface="Maven Pro Medium"/>
                <a:sym typeface="Maven Pro Medium"/>
              </a:rPr>
              <a:t>    </a:t>
            </a:r>
            <a:r>
              <a:rPr lang="en" sz="1200">
                <a:latin typeface="Maven Pro Medium"/>
                <a:ea typeface="Maven Pro Medium"/>
                <a:cs typeface="Maven Pro Medium"/>
                <a:sym typeface="Maven Pro Medium"/>
              </a:rPr>
              <a:t>slide is from google search</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507000" y="306326"/>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2740">
                <a:solidFill>
                  <a:schemeClr val="dk2"/>
                </a:solidFill>
                <a:latin typeface="Maven Pro"/>
                <a:ea typeface="Maven Pro"/>
                <a:cs typeface="Maven Pro"/>
                <a:sym typeface="Maven Pro"/>
              </a:rPr>
              <a:t>Approach:</a:t>
            </a:r>
            <a:endParaRPr b="1" sz="2700">
              <a:solidFill>
                <a:srgbClr val="222222"/>
              </a:solidFill>
              <a:latin typeface="Maven Pro"/>
              <a:ea typeface="Maven Pro"/>
              <a:cs typeface="Maven Pro"/>
              <a:sym typeface="Maven Pro"/>
            </a:endParaRPr>
          </a:p>
        </p:txBody>
      </p:sp>
      <p:sp>
        <p:nvSpPr>
          <p:cNvPr id="101" name="Google Shape;101;p15"/>
          <p:cNvSpPr/>
          <p:nvPr/>
        </p:nvSpPr>
        <p:spPr>
          <a:xfrm>
            <a:off x="507000" y="1177775"/>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02" name="Google Shape;102;p15"/>
          <p:cNvSpPr/>
          <p:nvPr/>
        </p:nvSpPr>
        <p:spPr>
          <a:xfrm>
            <a:off x="591725" y="2662800"/>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References</a:t>
            </a:r>
            <a:endParaRPr/>
          </a:p>
        </p:txBody>
      </p:sp>
      <p:sp>
        <p:nvSpPr>
          <p:cNvPr id="103" name="Google Shape;103;p15"/>
          <p:cNvSpPr/>
          <p:nvPr/>
        </p:nvSpPr>
        <p:spPr>
          <a:xfrm>
            <a:off x="2700713" y="2662800"/>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Conclusion/</a:t>
            </a:r>
            <a:endParaRPr/>
          </a:p>
          <a:p>
            <a:pPr indent="0" lvl="0" marL="0" rtl="0" algn="l">
              <a:spcBef>
                <a:spcPts val="0"/>
              </a:spcBef>
              <a:spcAft>
                <a:spcPts val="0"/>
              </a:spcAft>
              <a:buNone/>
            </a:pPr>
            <a:r>
              <a:rPr lang="en"/>
              <a:t>   Future work</a:t>
            </a:r>
            <a:endParaRPr/>
          </a:p>
        </p:txBody>
      </p:sp>
      <p:sp>
        <p:nvSpPr>
          <p:cNvPr id="104" name="Google Shape;104;p15"/>
          <p:cNvSpPr/>
          <p:nvPr/>
        </p:nvSpPr>
        <p:spPr>
          <a:xfrm>
            <a:off x="7088175" y="2662800"/>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Results</a:t>
            </a:r>
            <a:endParaRPr/>
          </a:p>
        </p:txBody>
      </p:sp>
      <p:sp>
        <p:nvSpPr>
          <p:cNvPr id="105" name="Google Shape;105;p15"/>
          <p:cNvSpPr/>
          <p:nvPr/>
        </p:nvSpPr>
        <p:spPr>
          <a:xfrm>
            <a:off x="7088175" y="1221675"/>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OpenCV</a:t>
            </a:r>
            <a:endParaRPr/>
          </a:p>
        </p:txBody>
      </p:sp>
      <p:sp>
        <p:nvSpPr>
          <p:cNvPr id="106" name="Google Shape;106;p15"/>
          <p:cNvSpPr/>
          <p:nvPr/>
        </p:nvSpPr>
        <p:spPr>
          <a:xfrm>
            <a:off x="4894438" y="1221675"/>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SGD , Adam</a:t>
            </a:r>
            <a:endParaRPr/>
          </a:p>
          <a:p>
            <a:pPr indent="0" lvl="0" marL="0" rtl="0" algn="l">
              <a:spcBef>
                <a:spcPts val="0"/>
              </a:spcBef>
              <a:spcAft>
                <a:spcPts val="0"/>
              </a:spcAft>
              <a:buNone/>
            </a:pPr>
            <a:r>
              <a:rPr lang="en"/>
              <a:t>     optimizers</a:t>
            </a:r>
            <a:endParaRPr/>
          </a:p>
        </p:txBody>
      </p:sp>
      <p:sp>
        <p:nvSpPr>
          <p:cNvPr id="107" name="Google Shape;107;p15"/>
          <p:cNvSpPr/>
          <p:nvPr/>
        </p:nvSpPr>
        <p:spPr>
          <a:xfrm>
            <a:off x="2700725" y="1177763"/>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training</a:t>
            </a:r>
            <a:endParaRPr/>
          </a:p>
          <a:p>
            <a:pPr indent="0" lvl="0" marL="0" rtl="0" algn="l">
              <a:spcBef>
                <a:spcPts val="0"/>
              </a:spcBef>
              <a:spcAft>
                <a:spcPts val="0"/>
              </a:spcAft>
              <a:buNone/>
            </a:pPr>
            <a:r>
              <a:rPr lang="en"/>
              <a:t>   using CNN</a:t>
            </a:r>
            <a:endParaRPr/>
          </a:p>
        </p:txBody>
      </p:sp>
      <p:sp>
        <p:nvSpPr>
          <p:cNvPr id="108" name="Google Shape;108;p15"/>
          <p:cNvSpPr/>
          <p:nvPr/>
        </p:nvSpPr>
        <p:spPr>
          <a:xfrm>
            <a:off x="4894450" y="2662800"/>
            <a:ext cx="1411200" cy="78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Demo of the  </a:t>
            </a:r>
            <a:endParaRPr/>
          </a:p>
          <a:p>
            <a:pPr indent="0" lvl="0" marL="0" rtl="0" algn="l">
              <a:spcBef>
                <a:spcPts val="0"/>
              </a:spcBef>
              <a:spcAft>
                <a:spcPts val="0"/>
              </a:spcAft>
              <a:buNone/>
            </a:pPr>
            <a:r>
              <a:rPr lang="en"/>
              <a:t>       Output</a:t>
            </a:r>
            <a:endParaRPr/>
          </a:p>
        </p:txBody>
      </p:sp>
      <p:cxnSp>
        <p:nvCxnSpPr>
          <p:cNvPr id="109" name="Google Shape;109;p15"/>
          <p:cNvCxnSpPr>
            <a:stCxn id="101" idx="3"/>
            <a:endCxn id="107" idx="1"/>
          </p:cNvCxnSpPr>
          <p:nvPr/>
        </p:nvCxnSpPr>
        <p:spPr>
          <a:xfrm>
            <a:off x="1918200" y="1572275"/>
            <a:ext cx="7824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5"/>
          <p:cNvCxnSpPr/>
          <p:nvPr/>
        </p:nvCxnSpPr>
        <p:spPr>
          <a:xfrm>
            <a:off x="6305650" y="1572275"/>
            <a:ext cx="7824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5"/>
          <p:cNvCxnSpPr/>
          <p:nvPr/>
        </p:nvCxnSpPr>
        <p:spPr>
          <a:xfrm>
            <a:off x="4111988" y="1572275"/>
            <a:ext cx="782400" cy="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5"/>
          <p:cNvCxnSpPr>
            <a:stCxn id="105" idx="2"/>
          </p:cNvCxnSpPr>
          <p:nvPr/>
        </p:nvCxnSpPr>
        <p:spPr>
          <a:xfrm flipH="1">
            <a:off x="7776075" y="2010675"/>
            <a:ext cx="17700" cy="6522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5"/>
          <p:cNvCxnSpPr>
            <a:stCxn id="104" idx="1"/>
            <a:endCxn id="108" idx="3"/>
          </p:cNvCxnSpPr>
          <p:nvPr/>
        </p:nvCxnSpPr>
        <p:spPr>
          <a:xfrm rot="10800000">
            <a:off x="6305775" y="3057300"/>
            <a:ext cx="7824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5"/>
          <p:cNvCxnSpPr>
            <a:stCxn id="108" idx="1"/>
            <a:endCxn id="103" idx="3"/>
          </p:cNvCxnSpPr>
          <p:nvPr/>
        </p:nvCxnSpPr>
        <p:spPr>
          <a:xfrm rot="10800000">
            <a:off x="4112050" y="3057300"/>
            <a:ext cx="782400" cy="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5"/>
          <p:cNvCxnSpPr>
            <a:stCxn id="103" idx="1"/>
            <a:endCxn id="102" idx="3"/>
          </p:cNvCxnSpPr>
          <p:nvPr/>
        </p:nvCxnSpPr>
        <p:spPr>
          <a:xfrm rot="10800000">
            <a:off x="2002913" y="3057300"/>
            <a:ext cx="697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contd..</a:t>
            </a:r>
            <a:endParaRPr sz="2740">
              <a:latin typeface="Maven Pro"/>
              <a:ea typeface="Maven Pro"/>
              <a:cs typeface="Maven Pro"/>
              <a:sym typeface="Maven Pro"/>
            </a:endParaRPr>
          </a:p>
        </p:txBody>
      </p:sp>
      <p:sp>
        <p:nvSpPr>
          <p:cNvPr id="121" name="Google Shape;121;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700">
                <a:solidFill>
                  <a:srgbClr val="000000"/>
                </a:solidFill>
                <a:latin typeface="Maven Pro Medium"/>
                <a:ea typeface="Maven Pro Medium"/>
                <a:cs typeface="Maven Pro Medium"/>
                <a:sym typeface="Maven Pro Medium"/>
              </a:rPr>
              <a:t>In this project, my approach is to develop a reliable and accurate system for face detection and emotion recognition, Where I have used Convolutional Neural Network (CNN) for the model training . After training the model, it  is </a:t>
            </a:r>
            <a:r>
              <a:rPr lang="en" sz="1700">
                <a:solidFill>
                  <a:srgbClr val="000000"/>
                </a:solidFill>
                <a:latin typeface="Maven Pro Medium"/>
                <a:ea typeface="Maven Pro Medium"/>
                <a:cs typeface="Maven Pro Medium"/>
                <a:sym typeface="Maven Pro Medium"/>
              </a:rPr>
              <a:t>integrated</a:t>
            </a:r>
            <a:r>
              <a:rPr lang="en" sz="1700">
                <a:solidFill>
                  <a:srgbClr val="000000"/>
                </a:solidFill>
                <a:latin typeface="Maven Pro Medium"/>
                <a:ea typeface="Maven Pro Medium"/>
                <a:cs typeface="Maven Pro Medium"/>
                <a:sym typeface="Maven Pro Medium"/>
              </a:rPr>
              <a:t> with the OpenCV. In OpenCV the face can be detected and the emotions can be displayed. Additionally, recognized emotions can be </a:t>
            </a:r>
            <a:r>
              <a:rPr lang="en" sz="1700">
                <a:solidFill>
                  <a:srgbClr val="000000"/>
                </a:solidFill>
                <a:latin typeface="Maven Pro Medium"/>
                <a:ea typeface="Maven Pro Medium"/>
                <a:cs typeface="Maven Pro Medium"/>
                <a:sym typeface="Maven Pro Medium"/>
              </a:rPr>
              <a:t>heard.</a:t>
            </a:r>
            <a:endParaRPr sz="1700">
              <a:solidFill>
                <a:srgbClr val="000000"/>
              </a:solidFill>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729450" y="1318650"/>
            <a:ext cx="7688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latin typeface="Maven Pro"/>
                <a:ea typeface="Maven Pro"/>
                <a:cs typeface="Maven Pro"/>
                <a:sym typeface="Maven Pro"/>
              </a:rPr>
              <a:t>Data Description:</a:t>
            </a:r>
            <a:endParaRPr sz="2900">
              <a:latin typeface="Maven Pro"/>
              <a:ea typeface="Maven Pro"/>
              <a:cs typeface="Maven Pro"/>
              <a:sym typeface="Maven Pro"/>
            </a:endParaRPr>
          </a:p>
        </p:txBody>
      </p:sp>
      <p:sp>
        <p:nvSpPr>
          <p:cNvPr id="127" name="Google Shape;127;p17"/>
          <p:cNvSpPr txBox="1"/>
          <p:nvPr>
            <p:ph idx="1" type="body"/>
          </p:nvPr>
        </p:nvSpPr>
        <p:spPr>
          <a:xfrm>
            <a:off x="729450" y="20570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00">
                <a:solidFill>
                  <a:srgbClr val="000000"/>
                </a:solidFill>
                <a:latin typeface="Maven Pro Medium"/>
                <a:ea typeface="Maven Pro Medium"/>
                <a:cs typeface="Maven Pro Medium"/>
                <a:sym typeface="Maven Pro Medium"/>
              </a:rPr>
              <a:t>The data set that can be used in this project is taken from the public resource called Kaggle. This dataset has both train and validation data. The training data has seen different classes such as happy, sad, angry, disgust, neutral, surprise, fear. Similarly, the validation has seven different classes, they are happy, sad, angry, disgust, neutral, surprise, fear. </a:t>
            </a:r>
            <a:endParaRPr sz="1800">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Literature Survey:</a:t>
            </a:r>
            <a:endParaRPr sz="2740">
              <a:latin typeface="Maven Pro"/>
              <a:ea typeface="Maven Pro"/>
              <a:cs typeface="Maven Pro"/>
              <a:sym typeface="Maven Pro"/>
            </a:endParaRPr>
          </a:p>
        </p:txBody>
      </p:sp>
      <p:sp>
        <p:nvSpPr>
          <p:cNvPr id="133" name="Google Shape;133;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600">
                <a:solidFill>
                  <a:srgbClr val="000000"/>
                </a:solidFill>
                <a:latin typeface="Maven Pro Medium"/>
                <a:ea typeface="Maven Pro Medium"/>
                <a:cs typeface="Maven Pro Medium"/>
                <a:sym typeface="Maven Pro Medium"/>
              </a:rPr>
              <a:t>In this paper [1], the author propose a novel feature dual-channel expression recognition based on machine learning theory and emotional philosophy. Because features extracted using CNN ignore subtle changes in the active regions of facial expressions the proposed </a:t>
            </a:r>
            <a:r>
              <a:rPr lang="en" sz="1600">
                <a:solidFill>
                  <a:srgbClr val="000000"/>
                </a:solidFill>
                <a:latin typeface="Maven Pro Medium"/>
                <a:ea typeface="Maven Pro Medium"/>
                <a:cs typeface="Maven Pro Medium"/>
                <a:sym typeface="Maven Pro Medium"/>
              </a:rPr>
              <a:t>algorithm</a:t>
            </a:r>
            <a:r>
              <a:rPr lang="en" sz="1600">
                <a:solidFill>
                  <a:srgbClr val="000000"/>
                </a:solidFill>
                <a:latin typeface="Maven Pro Medium"/>
                <a:ea typeface="Maven Pro Medium"/>
                <a:cs typeface="Maven Pro Medium"/>
                <a:sym typeface="Maven Pro Medium"/>
              </a:rPr>
              <a:t> first path takes the Gabor feature of the ROI region as input. This author used the dataset FER 2013 and obtained accuracy of 74%.</a:t>
            </a:r>
            <a:endParaRPr sz="1600">
              <a:solidFill>
                <a:srgbClr val="000000"/>
              </a:solidFill>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contd..</a:t>
            </a:r>
            <a:endParaRPr sz="2740">
              <a:latin typeface="Maven Pro"/>
              <a:ea typeface="Maven Pro"/>
              <a:cs typeface="Maven Pro"/>
              <a:sym typeface="Maven Pro"/>
            </a:endParaRPr>
          </a:p>
        </p:txBody>
      </p:sp>
      <p:sp>
        <p:nvSpPr>
          <p:cNvPr id="139" name="Google Shape;13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000000"/>
                </a:solidFill>
                <a:latin typeface="Maven Pro Medium"/>
                <a:ea typeface="Maven Pro Medium"/>
                <a:cs typeface="Maven Pro Medium"/>
                <a:sym typeface="Maven Pro Medium"/>
              </a:rPr>
              <a:t>This paper [2], </a:t>
            </a:r>
            <a:r>
              <a:rPr lang="en" sz="1600">
                <a:solidFill>
                  <a:srgbClr val="000000"/>
                </a:solidFill>
                <a:latin typeface="Maven Pro Medium"/>
                <a:ea typeface="Maven Pro Medium"/>
                <a:cs typeface="Maven Pro Medium"/>
                <a:sym typeface="Maven Pro Medium"/>
              </a:rPr>
              <a:t>presented</a:t>
            </a:r>
            <a:r>
              <a:rPr lang="en" sz="1600">
                <a:solidFill>
                  <a:srgbClr val="000000"/>
                </a:solidFill>
                <a:latin typeface="Maven Pro Medium"/>
                <a:ea typeface="Maven Pro Medium"/>
                <a:cs typeface="Maven Pro Medium"/>
                <a:sym typeface="Maven Pro Medium"/>
              </a:rPr>
              <a:t> the research on FER, allowed us to know the latest developments. The author described different architectures such as CNN and CNN-LSTM recently proposed by different researchers, and presented some different database containing spontaneous images collected from the real world and others formed in laboratories, in order to have and achieve an accurate detection of human emotions.</a:t>
            </a:r>
            <a:endParaRPr sz="1600">
              <a:solidFill>
                <a:srgbClr val="000000"/>
              </a:solidFill>
              <a:latin typeface="Maven Pro Medium"/>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contd..</a:t>
            </a:r>
            <a:endParaRPr sz="2740">
              <a:latin typeface="Maven Pro"/>
              <a:ea typeface="Maven Pro"/>
              <a:cs typeface="Maven Pro"/>
              <a:sym typeface="Maven Pro"/>
            </a:endParaRPr>
          </a:p>
        </p:txBody>
      </p:sp>
      <p:sp>
        <p:nvSpPr>
          <p:cNvPr id="145" name="Google Shape;145;p20"/>
          <p:cNvSpPr txBox="1"/>
          <p:nvPr>
            <p:ph idx="1" type="body"/>
          </p:nvPr>
        </p:nvSpPr>
        <p:spPr>
          <a:xfrm>
            <a:off x="727650" y="20330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solidFill>
                  <a:srgbClr val="000000"/>
                </a:solidFill>
                <a:latin typeface="Maven Pro Medium"/>
                <a:ea typeface="Maven Pro Medium"/>
                <a:cs typeface="Maven Pro Medium"/>
                <a:sym typeface="Maven Pro Medium"/>
              </a:rPr>
              <a:t>Author uses the classification algorithms used in conventional FER include SVM, Adaboost, and Random Forest, by contrast, deep learning-based FER approaches highly reduce the dependence on face physics based models. In [3] after implementing  the above mentioned classifiers the overall accuracy obtained is  73%.</a:t>
            </a:r>
            <a:endParaRPr sz="1600">
              <a:solidFill>
                <a:srgbClr val="000000"/>
              </a:solidFill>
              <a:latin typeface="Maven Pro Medium"/>
              <a:ea typeface="Maven Pro Medium"/>
              <a:cs typeface="Maven Pro Medium"/>
              <a:sym typeface="Maven Pr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729450" y="1307500"/>
            <a:ext cx="7688700" cy="14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Maven Pro"/>
                <a:ea typeface="Maven Pro"/>
                <a:cs typeface="Maven Pro"/>
                <a:sym typeface="Maven Pro"/>
              </a:rPr>
              <a:t>Methodology:</a:t>
            </a:r>
            <a:endParaRPr sz="2740">
              <a:latin typeface="Maven Pro"/>
              <a:ea typeface="Maven Pro"/>
              <a:cs typeface="Maven Pro"/>
              <a:sym typeface="Maven Pro"/>
            </a:endParaRPr>
          </a:p>
          <a:p>
            <a:pPr indent="0" lvl="0" marL="0" rtl="0" algn="l">
              <a:spcBef>
                <a:spcPts val="0"/>
              </a:spcBef>
              <a:spcAft>
                <a:spcPts val="0"/>
              </a:spcAft>
              <a:buSzPts val="990"/>
              <a:buNone/>
            </a:pPr>
            <a:r>
              <a:rPr lang="en" sz="2740">
                <a:latin typeface="Maven Pro"/>
                <a:ea typeface="Maven Pro"/>
                <a:cs typeface="Maven Pro"/>
                <a:sym typeface="Maven Pro"/>
              </a:rPr>
              <a:t>Convolutional Neural Network (CNN)</a:t>
            </a:r>
            <a:endParaRPr sz="2740">
              <a:latin typeface="Maven Pro"/>
              <a:ea typeface="Maven Pro"/>
              <a:cs typeface="Maven Pro"/>
              <a:sym typeface="Maven Pro"/>
            </a:endParaRPr>
          </a:p>
        </p:txBody>
      </p:sp>
      <p:sp>
        <p:nvSpPr>
          <p:cNvPr id="151" name="Google Shape;151;p21"/>
          <p:cNvSpPr txBox="1"/>
          <p:nvPr>
            <p:ph idx="1" type="body"/>
          </p:nvPr>
        </p:nvSpPr>
        <p:spPr>
          <a:xfrm>
            <a:off x="805750" y="2253775"/>
            <a:ext cx="7688700" cy="27579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In face detection, CNN will analyze images by progressively learning intricate facial features through convolutional layers. These networks enable automatic feature extraction and localization, allowing them to identify faces within images using learned patterns, resulting in accurate and efficient detection.</a:t>
            </a:r>
            <a:endParaRPr sz="1500">
              <a:solidFill>
                <a:srgbClr val="000000"/>
              </a:solidFill>
              <a:latin typeface="Maven Pro Medium"/>
              <a:ea typeface="Maven Pro Medium"/>
              <a:cs typeface="Maven Pro Medium"/>
              <a:sym typeface="Maven Pro Medium"/>
            </a:endParaRPr>
          </a:p>
          <a:p>
            <a:pPr indent="-323850" lvl="0" marL="457200" rtl="0" algn="just">
              <a:spcBef>
                <a:spcPts val="0"/>
              </a:spcBef>
              <a:spcAft>
                <a:spcPts val="0"/>
              </a:spcAft>
              <a:buClr>
                <a:srgbClr val="000000"/>
              </a:buClr>
              <a:buSzPts val="1500"/>
              <a:buFont typeface="Maven Pro Medium"/>
              <a:buChar char="●"/>
            </a:pPr>
            <a:r>
              <a:rPr lang="en" sz="1500">
                <a:solidFill>
                  <a:srgbClr val="000000"/>
                </a:solidFill>
                <a:latin typeface="Maven Pro Medium"/>
                <a:ea typeface="Maven Pro Medium"/>
                <a:cs typeface="Maven Pro Medium"/>
                <a:sym typeface="Maven Pro Medium"/>
              </a:rPr>
              <a:t>CNN plays a pivotal role in emotion recognition by processing facial expressions through layers that capture features like eyes, nose, ears, forehead, mouth. These networks learn to differentiate emotions, allowing them to categorize faces into emotional states with a high degree of precision.</a:t>
            </a:r>
            <a:endParaRPr sz="1500">
              <a:solidFill>
                <a:srgbClr val="000000"/>
              </a:solidFill>
              <a:latin typeface="Maven Pro Medium"/>
              <a:ea typeface="Maven Pro Medium"/>
              <a:cs typeface="Maven Pro Medium"/>
              <a:sym typeface="Maven Pro Medium"/>
            </a:endParaRPr>
          </a:p>
          <a:p>
            <a:pPr indent="0" lvl="0" marL="0" rtl="0" algn="l">
              <a:spcBef>
                <a:spcPts val="1200"/>
              </a:spcBef>
              <a:spcAft>
                <a:spcPts val="0"/>
              </a:spcAft>
              <a:buNone/>
            </a:pPr>
            <a:r>
              <a:t/>
            </a:r>
            <a:endParaRPr sz="1400">
              <a:latin typeface="Maven Pro Medium"/>
              <a:ea typeface="Maven Pro Medium"/>
              <a:cs typeface="Maven Pro Medium"/>
              <a:sym typeface="Maven Pro Medium"/>
            </a:endParaRPr>
          </a:p>
          <a:p>
            <a:pPr indent="0" lvl="0" marL="0" rtl="0" algn="l">
              <a:spcBef>
                <a:spcPts val="1200"/>
              </a:spcBef>
              <a:spcAft>
                <a:spcPts val="1200"/>
              </a:spcAft>
              <a:buNone/>
            </a:pPr>
            <a:r>
              <a:t/>
            </a:r>
            <a:endParaRPr sz="1400">
              <a:latin typeface="Maven Pro Medium"/>
              <a:ea typeface="Maven Pro Medium"/>
              <a:cs typeface="Maven Pro Medium"/>
              <a:sym typeface="Maven Pr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