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74d572ba0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74d572ba0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74d572ba0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74d572ba0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78537474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78537474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785374743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785374743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74d572ba0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74d572ba0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74d572ba0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74d572ba0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74d572ba0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74d572ba0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74d572ba0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74d572ba0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74d572ba0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74d572ba0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7853747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7853747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74d572ba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74d572ba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74d572ba0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74d572ba0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74d572ba0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74d572ba0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74d572ba0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74d572ba0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74d572ba0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74d572ba0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74d572ba0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74d572ba0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74d572ba0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74d572ba0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785374743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785374743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gif"/><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x.doi.org/10.14569/IJACSA.2020.0110861" TargetMode="External"/><Relationship Id="rId4" Type="http://schemas.openxmlformats.org/officeDocument/2006/relationships/hyperlink" Target="https://doi.org/10.1007/s42979-021-00457-3" TargetMode="External"/><Relationship Id="rId5" Type="http://schemas.openxmlformats.org/officeDocument/2006/relationships/hyperlink" Target="https://www.kdnuggets.com/author/nagesh-chauha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53125" y="34035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latin typeface="Lato"/>
                <a:ea typeface="Lato"/>
                <a:cs typeface="Lato"/>
                <a:sym typeface="Lato"/>
              </a:rPr>
              <a:t>Detection of Hate Speech using Machine Learning</a:t>
            </a:r>
            <a:endParaRPr>
              <a:latin typeface="Lato"/>
              <a:ea typeface="Lato"/>
              <a:cs typeface="Lato"/>
              <a:sym typeface="Lato"/>
            </a:endParaRPr>
          </a:p>
        </p:txBody>
      </p:sp>
      <p:sp>
        <p:nvSpPr>
          <p:cNvPr id="60" name="Google Shape;60;p13"/>
          <p:cNvSpPr txBox="1"/>
          <p:nvPr/>
        </p:nvSpPr>
        <p:spPr>
          <a:xfrm>
            <a:off x="940050" y="2029700"/>
            <a:ext cx="7263900" cy="3465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b="1" lang="en" sz="2100">
                <a:highlight>
                  <a:srgbClr val="FFFFFF"/>
                </a:highlight>
                <a:latin typeface="Lato"/>
                <a:ea typeface="Lato"/>
                <a:cs typeface="Lato"/>
                <a:sym typeface="Lato"/>
              </a:rPr>
              <a:t>CSIT598_01SP22 MACHINE LEARNING</a:t>
            </a:r>
            <a:endParaRPr b="1" sz="1200">
              <a:solidFill>
                <a:schemeClr val="lt1"/>
              </a:solidFill>
              <a:highlight>
                <a:srgbClr val="FFFFFF"/>
              </a:highlight>
              <a:latin typeface="Lato"/>
              <a:ea typeface="Lato"/>
              <a:cs typeface="Lato"/>
              <a:sym typeface="Lato"/>
            </a:endParaRPr>
          </a:p>
          <a:p>
            <a:pPr indent="0" lvl="0" marL="0" rtl="0" algn="ctr">
              <a:lnSpc>
                <a:spcPct val="115000"/>
              </a:lnSpc>
              <a:spcBef>
                <a:spcPts val="1200"/>
              </a:spcBef>
              <a:spcAft>
                <a:spcPts val="0"/>
              </a:spcAft>
              <a:buNone/>
            </a:pPr>
            <a:r>
              <a:rPr b="1" lang="en" sz="1200">
                <a:solidFill>
                  <a:schemeClr val="lt1"/>
                </a:solidFill>
                <a:latin typeface="Lato"/>
                <a:ea typeface="Lato"/>
                <a:cs typeface="Lato"/>
                <a:sym typeface="Lato"/>
              </a:rPr>
              <a:t> </a:t>
            </a:r>
            <a:endParaRPr b="1" sz="1200">
              <a:solidFill>
                <a:schemeClr val="lt1"/>
              </a:solidFill>
              <a:latin typeface="Lato"/>
              <a:ea typeface="Lato"/>
              <a:cs typeface="Lato"/>
              <a:sym typeface="Lato"/>
            </a:endParaRPr>
          </a:p>
          <a:p>
            <a:pPr indent="0" lvl="0" marL="0" rtl="0" algn="ctr">
              <a:lnSpc>
                <a:spcPct val="115000"/>
              </a:lnSpc>
              <a:spcBef>
                <a:spcPts val="1200"/>
              </a:spcBef>
              <a:spcAft>
                <a:spcPts val="0"/>
              </a:spcAft>
              <a:buNone/>
            </a:pPr>
            <a:r>
              <a:rPr b="1" lang="en" sz="2200">
                <a:solidFill>
                  <a:schemeClr val="lt1"/>
                </a:solidFill>
                <a:highlight>
                  <a:srgbClr val="2F5496"/>
                </a:highlight>
                <a:latin typeface="Lato"/>
                <a:ea typeface="Lato"/>
                <a:cs typeface="Lato"/>
                <a:sym typeface="Lato"/>
              </a:rPr>
              <a:t>By Yamini Pathuri and Koundinya Raghava Nerella</a:t>
            </a:r>
            <a:endParaRPr b="1" sz="2200">
              <a:solidFill>
                <a:schemeClr val="lt1"/>
              </a:solidFill>
              <a:highlight>
                <a:srgbClr val="2F5496"/>
              </a:highlight>
              <a:latin typeface="Lato"/>
              <a:ea typeface="Lato"/>
              <a:cs typeface="Lato"/>
              <a:sym typeface="Lato"/>
            </a:endParaRPr>
          </a:p>
          <a:p>
            <a:pPr indent="0" lvl="0" marL="0" rtl="0" algn="ctr">
              <a:lnSpc>
                <a:spcPct val="115000"/>
              </a:lnSpc>
              <a:spcBef>
                <a:spcPts val="1200"/>
              </a:spcBef>
              <a:spcAft>
                <a:spcPts val="0"/>
              </a:spcAft>
              <a:buNone/>
            </a:pPr>
            <a:r>
              <a:rPr b="1" lang="en" sz="2200">
                <a:latin typeface="Lato"/>
                <a:ea typeface="Lato"/>
                <a:cs typeface="Lato"/>
                <a:sym typeface="Lato"/>
              </a:rPr>
              <a:t> </a:t>
            </a:r>
            <a:endParaRPr b="1" sz="2200">
              <a:latin typeface="Lato"/>
              <a:ea typeface="Lato"/>
              <a:cs typeface="Lato"/>
              <a:sym typeface="Lato"/>
            </a:endParaRPr>
          </a:p>
          <a:p>
            <a:pPr indent="0" lvl="0" marL="0" rtl="0" algn="ctr">
              <a:lnSpc>
                <a:spcPct val="115000"/>
              </a:lnSpc>
              <a:spcBef>
                <a:spcPts val="1200"/>
              </a:spcBef>
              <a:spcAft>
                <a:spcPts val="0"/>
              </a:spcAft>
              <a:buNone/>
            </a:pPr>
            <a:r>
              <a:rPr b="1" lang="en" sz="2200">
                <a:solidFill>
                  <a:srgbClr val="ED7D31"/>
                </a:solidFill>
                <a:latin typeface="Lato"/>
                <a:ea typeface="Lato"/>
                <a:cs typeface="Lato"/>
                <a:sym typeface="Lato"/>
              </a:rPr>
              <a:t>Instructor: Dr. Jing Peng</a:t>
            </a:r>
            <a:endParaRPr b="1" sz="2200">
              <a:solidFill>
                <a:srgbClr val="ED7D31"/>
              </a:solidFill>
              <a:latin typeface="Lato"/>
              <a:ea typeface="Lato"/>
              <a:cs typeface="Lato"/>
              <a:sym typeface="Lato"/>
            </a:endParaRPr>
          </a:p>
          <a:p>
            <a:pPr indent="0" lvl="0" marL="0" rtl="0" algn="ctr">
              <a:lnSpc>
                <a:spcPct val="115000"/>
              </a:lnSpc>
              <a:spcBef>
                <a:spcPts val="1200"/>
              </a:spcBef>
              <a:spcAft>
                <a:spcPts val="0"/>
              </a:spcAft>
              <a:buNone/>
            </a:pPr>
            <a:r>
              <a:rPr b="1" lang="en" sz="2200">
                <a:solidFill>
                  <a:schemeClr val="lt1"/>
                </a:solidFill>
                <a:latin typeface="Lato"/>
                <a:ea typeface="Lato"/>
                <a:cs typeface="Lato"/>
                <a:sym typeface="Lato"/>
              </a:rPr>
              <a:t>Montclair State University, NJ</a:t>
            </a:r>
            <a:endParaRPr b="1" sz="2200">
              <a:solidFill>
                <a:schemeClr val="lt1"/>
              </a:solidFill>
              <a:latin typeface="Lato"/>
              <a:ea typeface="Lato"/>
              <a:cs typeface="Lato"/>
              <a:sym typeface="Lato"/>
            </a:endParaRPr>
          </a:p>
          <a:p>
            <a:pPr indent="0" lvl="0" marL="0" rtl="0" algn="l">
              <a:spcBef>
                <a:spcPts val="120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Decision Tree Classifier:</a:t>
            </a:r>
            <a:endParaRPr b="1"/>
          </a:p>
        </p:txBody>
      </p:sp>
      <p:sp>
        <p:nvSpPr>
          <p:cNvPr id="123" name="Google Shape;12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Decision Tree algorithm is the type of Supervised Learning algorithms</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Decision Tree Classifier is one of the popular Classifier algorithms which can be used to interpret and understand.</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Used to solve the problems </a:t>
            </a:r>
            <a:r>
              <a:rPr lang="en">
                <a:solidFill>
                  <a:schemeClr val="dk1"/>
                </a:solidFill>
                <a:latin typeface="Arial"/>
                <a:ea typeface="Arial"/>
                <a:cs typeface="Arial"/>
                <a:sym typeface="Arial"/>
              </a:rPr>
              <a:t>involved</a:t>
            </a:r>
            <a:r>
              <a:rPr lang="en">
                <a:solidFill>
                  <a:schemeClr val="dk1"/>
                </a:solidFill>
                <a:latin typeface="Arial"/>
                <a:ea typeface="Arial"/>
                <a:cs typeface="Arial"/>
                <a:sym typeface="Arial"/>
              </a:rPr>
              <a:t> with regressions and classifications</a:t>
            </a:r>
            <a:endParaRPr>
              <a:solidFill>
                <a:schemeClr val="dk1"/>
              </a:solidFill>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The objective of Decision tree is to generate a training model, that can be used to </a:t>
            </a:r>
            <a:r>
              <a:rPr lang="en">
                <a:solidFill>
                  <a:schemeClr val="dk1"/>
                </a:solidFill>
                <a:latin typeface="Arial"/>
                <a:ea typeface="Arial"/>
                <a:cs typeface="Arial"/>
                <a:sym typeface="Arial"/>
              </a:rPr>
              <a:t>predict</a:t>
            </a:r>
            <a:r>
              <a:rPr lang="en">
                <a:solidFill>
                  <a:schemeClr val="dk1"/>
                </a:solidFill>
                <a:latin typeface="Arial"/>
                <a:ea typeface="Arial"/>
                <a:cs typeface="Arial"/>
                <a:sym typeface="Arial"/>
              </a:rPr>
              <a:t> the value or class of the selected variable by learning the simple </a:t>
            </a:r>
            <a:r>
              <a:rPr lang="en">
                <a:solidFill>
                  <a:schemeClr val="dk1"/>
                </a:solidFill>
                <a:latin typeface="Arial"/>
                <a:ea typeface="Arial"/>
                <a:cs typeface="Arial"/>
                <a:sym typeface="Arial"/>
              </a:rPr>
              <a:t>decision rules which can be assumed from the training data.</a:t>
            </a:r>
            <a:endParaRPr>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Model with</a:t>
            </a:r>
            <a:r>
              <a:rPr b="1" lang="en"/>
              <a:t> TF-IDF Vectorizer</a:t>
            </a:r>
            <a:endParaRPr b="1"/>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latin typeface="Arial"/>
                <a:ea typeface="Arial"/>
                <a:cs typeface="Arial"/>
                <a:sym typeface="Arial"/>
              </a:rPr>
              <a:t>Using TF-IDF to quantify the importance of each word in a tweet.</a:t>
            </a:r>
            <a:endParaRPr sz="1600">
              <a:solidFill>
                <a:schemeClr val="dk1"/>
              </a:solidFill>
              <a:latin typeface="Arial"/>
              <a:ea typeface="Arial"/>
              <a:cs typeface="Arial"/>
              <a:sym typeface="Arial"/>
            </a:endParaRPr>
          </a:p>
          <a:p>
            <a:pPr indent="0" lvl="0" marL="0" rtl="0" algn="l">
              <a:spcBef>
                <a:spcPts val="1200"/>
              </a:spcBef>
              <a:spcAft>
                <a:spcPts val="1200"/>
              </a:spcAft>
              <a:buNone/>
            </a:pPr>
            <a:r>
              <a:t/>
            </a:r>
            <a:endParaRPr sz="1600">
              <a:latin typeface="Lato"/>
              <a:ea typeface="Lato"/>
              <a:cs typeface="Lato"/>
              <a:sym typeface="Lato"/>
            </a:endParaRPr>
          </a:p>
        </p:txBody>
      </p:sp>
      <p:pic>
        <p:nvPicPr>
          <p:cNvPr id="130" name="Google Shape;130;p23"/>
          <p:cNvPicPr preferRelativeResize="0"/>
          <p:nvPr/>
        </p:nvPicPr>
        <p:blipFill>
          <a:blip r:embed="rId3">
            <a:alphaModFix/>
          </a:blip>
          <a:stretch>
            <a:fillRect/>
          </a:stretch>
        </p:blipFill>
        <p:spPr>
          <a:xfrm>
            <a:off x="0" y="2146746"/>
            <a:ext cx="9143999" cy="22125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Testing the TF-IDF Model:</a:t>
            </a:r>
            <a:endParaRPr b="1"/>
          </a:p>
        </p:txBody>
      </p:sp>
      <p:sp>
        <p:nvSpPr>
          <p:cNvPr id="136" name="Google Shape;136;p24"/>
          <p:cNvSpPr txBox="1"/>
          <p:nvPr>
            <p:ph idx="1" type="body"/>
          </p:nvPr>
        </p:nvSpPr>
        <p:spPr>
          <a:xfrm>
            <a:off x="311700" y="3384900"/>
            <a:ext cx="8520600" cy="99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latin typeface="Arial"/>
                <a:ea typeface="Arial"/>
                <a:cs typeface="Arial"/>
                <a:sym typeface="Arial"/>
              </a:rPr>
              <a:t>From the above sample, it is clearly evident that this model has failed to identify the ‘hate-speech’.</a:t>
            </a:r>
            <a:endParaRPr sz="1600">
              <a:solidFill>
                <a:schemeClr val="dk1"/>
              </a:solidFill>
              <a:latin typeface="Arial"/>
              <a:ea typeface="Arial"/>
              <a:cs typeface="Arial"/>
              <a:sym typeface="Arial"/>
            </a:endParaRPr>
          </a:p>
        </p:txBody>
      </p:sp>
      <p:pic>
        <p:nvPicPr>
          <p:cNvPr id="137" name="Google Shape;137;p24"/>
          <p:cNvPicPr preferRelativeResize="0"/>
          <p:nvPr/>
        </p:nvPicPr>
        <p:blipFill>
          <a:blip r:embed="rId3">
            <a:alphaModFix/>
          </a:blip>
          <a:stretch>
            <a:fillRect/>
          </a:stretch>
        </p:blipFill>
        <p:spPr>
          <a:xfrm>
            <a:off x="1509713" y="1510750"/>
            <a:ext cx="6124575" cy="1381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152400" y="152400"/>
            <a:ext cx="8880961" cy="499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Testing the Count-vectorizer model</a:t>
            </a:r>
            <a:r>
              <a:rPr b="1" lang="en"/>
              <a:t>:</a:t>
            </a:r>
            <a:endParaRPr b="1"/>
          </a:p>
        </p:txBody>
      </p:sp>
      <p:sp>
        <p:nvSpPr>
          <p:cNvPr id="148" name="Google Shape;148;p26"/>
          <p:cNvSpPr txBox="1"/>
          <p:nvPr>
            <p:ph idx="1" type="body"/>
          </p:nvPr>
        </p:nvSpPr>
        <p:spPr>
          <a:xfrm>
            <a:off x="311700" y="1198150"/>
            <a:ext cx="8520600" cy="7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50">
                <a:solidFill>
                  <a:srgbClr val="000000"/>
                </a:solidFill>
                <a:highlight>
                  <a:srgbClr val="FFFFFF"/>
                </a:highlight>
                <a:latin typeface="Arial"/>
                <a:ea typeface="Arial"/>
                <a:cs typeface="Arial"/>
                <a:sym typeface="Arial"/>
              </a:rPr>
              <a:t>Using the Count-vectorizer to convert the tweets and labels to a Matrix of token accounts</a:t>
            </a:r>
            <a:r>
              <a:rPr lang="en" sz="1650">
                <a:solidFill>
                  <a:srgbClr val="000000"/>
                </a:solidFill>
                <a:highlight>
                  <a:srgbClr val="FFFFFF"/>
                </a:highlight>
                <a:latin typeface="Arial"/>
                <a:ea typeface="Arial"/>
                <a:cs typeface="Arial"/>
                <a:sym typeface="Arial"/>
              </a:rPr>
              <a:t>.</a:t>
            </a:r>
            <a:endParaRPr/>
          </a:p>
        </p:txBody>
      </p:sp>
      <p:pic>
        <p:nvPicPr>
          <p:cNvPr id="149" name="Google Shape;149;p26"/>
          <p:cNvPicPr preferRelativeResize="0"/>
          <p:nvPr/>
        </p:nvPicPr>
        <p:blipFill>
          <a:blip r:embed="rId3">
            <a:alphaModFix/>
          </a:blip>
          <a:stretch>
            <a:fillRect/>
          </a:stretch>
        </p:blipFill>
        <p:spPr>
          <a:xfrm>
            <a:off x="0" y="2060825"/>
            <a:ext cx="9144000" cy="2417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Testing the Count-vectorizer Model:</a:t>
            </a:r>
            <a:endParaRPr b="1"/>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solidFill>
                  <a:srgbClr val="000000"/>
                </a:solidFill>
                <a:highlight>
                  <a:srgbClr val="FFFFFF"/>
                </a:highlight>
                <a:latin typeface="Arial"/>
                <a:ea typeface="Arial"/>
                <a:cs typeface="Arial"/>
                <a:sym typeface="Arial"/>
              </a:rPr>
              <a:t>Now let’s test this model to see if it detects hate speech or not.</a:t>
            </a:r>
            <a:endParaRPr>
              <a:solidFill>
                <a:srgbClr val="000000"/>
              </a:solidFill>
              <a:latin typeface="Arial"/>
              <a:ea typeface="Arial"/>
              <a:cs typeface="Arial"/>
              <a:sym typeface="Arial"/>
            </a:endParaRPr>
          </a:p>
        </p:txBody>
      </p:sp>
      <p:pic>
        <p:nvPicPr>
          <p:cNvPr id="156" name="Google Shape;156;p27"/>
          <p:cNvPicPr preferRelativeResize="0"/>
          <p:nvPr/>
        </p:nvPicPr>
        <p:blipFill>
          <a:blip r:embed="rId3">
            <a:alphaModFix/>
          </a:blip>
          <a:stretch>
            <a:fillRect/>
          </a:stretch>
        </p:blipFill>
        <p:spPr>
          <a:xfrm>
            <a:off x="2005000" y="1623675"/>
            <a:ext cx="5133975" cy="3429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1566850" y="-12"/>
            <a:ext cx="6010275" cy="1609725"/>
          </a:xfrm>
          <a:prstGeom prst="rect">
            <a:avLst/>
          </a:prstGeom>
          <a:noFill/>
          <a:ln>
            <a:noFill/>
          </a:ln>
        </p:spPr>
      </p:pic>
      <p:pic>
        <p:nvPicPr>
          <p:cNvPr id="162" name="Google Shape;162;p28"/>
          <p:cNvPicPr preferRelativeResize="0"/>
          <p:nvPr/>
        </p:nvPicPr>
        <p:blipFill>
          <a:blip r:embed="rId4">
            <a:alphaModFix/>
          </a:blip>
          <a:stretch>
            <a:fillRect/>
          </a:stretch>
        </p:blipFill>
        <p:spPr>
          <a:xfrm>
            <a:off x="1638288" y="1885938"/>
            <a:ext cx="5867400" cy="1371600"/>
          </a:xfrm>
          <a:prstGeom prst="rect">
            <a:avLst/>
          </a:prstGeom>
          <a:noFill/>
          <a:ln>
            <a:noFill/>
          </a:ln>
        </p:spPr>
      </p:pic>
      <p:pic>
        <p:nvPicPr>
          <p:cNvPr id="163" name="Google Shape;163;p28"/>
          <p:cNvPicPr preferRelativeResize="0"/>
          <p:nvPr/>
        </p:nvPicPr>
        <p:blipFill>
          <a:blip r:embed="rId5">
            <a:alphaModFix/>
          </a:blip>
          <a:stretch>
            <a:fillRect/>
          </a:stretch>
        </p:blipFill>
        <p:spPr>
          <a:xfrm>
            <a:off x="1226275" y="3206525"/>
            <a:ext cx="6812575" cy="1800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69" name="Google Shape;169;p29"/>
          <p:cNvPicPr preferRelativeResize="0"/>
          <p:nvPr/>
        </p:nvPicPr>
        <p:blipFill>
          <a:blip r:embed="rId4">
            <a:alphaModFix/>
          </a:blip>
          <a:stretch>
            <a:fillRect/>
          </a:stretch>
        </p:blipFill>
        <p:spPr>
          <a:xfrm>
            <a:off x="7578975" y="4700675"/>
            <a:ext cx="1282400" cy="357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References:</a:t>
            </a:r>
            <a:endParaRPr>
              <a:solidFill>
                <a:srgbClr val="000000"/>
              </a:solidFill>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Arial"/>
              <a:buAutoNum type="arabicPeriod"/>
            </a:pPr>
            <a:r>
              <a:rPr lang="en" sz="1600">
                <a:solidFill>
                  <a:schemeClr val="dk1"/>
                </a:solidFill>
                <a:highlight>
                  <a:srgbClr val="FFFFFF"/>
                </a:highlight>
                <a:latin typeface="Arial"/>
                <a:ea typeface="Arial"/>
                <a:cs typeface="Arial"/>
                <a:sym typeface="Arial"/>
              </a:rPr>
              <a:t>Sindhu Abro, Sarang Shaikh, Zahid Hussain Khand, Zafar Ali, Sajid Khan and Ghulam Mujtaba, “Automatic Hate Speech Detection using Machine Learning: A Comparative Study” International Journal of Advanced Computer Science and Applications(IJACSA), 11(8), 2020. </a:t>
            </a:r>
            <a:r>
              <a:rPr lang="en" sz="1600">
                <a:solidFill>
                  <a:schemeClr val="dk1"/>
                </a:solidFill>
                <a:highlight>
                  <a:srgbClr val="FFFFFF"/>
                </a:highlight>
                <a:uFill>
                  <a:noFill/>
                </a:uFill>
                <a:latin typeface="Arial"/>
                <a:ea typeface="Arial"/>
                <a:cs typeface="Arial"/>
                <a:sym typeface="Arial"/>
                <a:hlinkClick r:id="rId3">
                  <a:extLst>
                    <a:ext uri="{A12FA001-AC4F-418D-AE19-62706E023703}">
                      <ahyp:hlinkClr val="tx"/>
                    </a:ext>
                  </a:extLst>
                </a:hlinkClick>
              </a:rPr>
              <a:t>http://dx.doi.org/10.14569/IJACSA.2020.0110861</a:t>
            </a:r>
            <a:endParaRPr sz="1600">
              <a:solidFill>
                <a:schemeClr val="dk1"/>
              </a:solidFill>
              <a:highlight>
                <a:srgbClr val="FCFCFC"/>
              </a:highlight>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highlight>
                  <a:srgbClr val="FCFCFC"/>
                </a:highlight>
                <a:latin typeface="Arial"/>
                <a:ea typeface="Arial"/>
                <a:cs typeface="Arial"/>
                <a:sym typeface="Arial"/>
              </a:rPr>
              <a:t>Kovács, G., Alonso, P. &amp; Saini, R. Challenges of Hate Speech Detection in Social Media. </a:t>
            </a:r>
            <a:r>
              <a:rPr i="1" lang="en" sz="1600">
                <a:solidFill>
                  <a:schemeClr val="dk1"/>
                </a:solidFill>
                <a:highlight>
                  <a:srgbClr val="FCFCFC"/>
                </a:highlight>
                <a:latin typeface="Arial"/>
                <a:ea typeface="Arial"/>
                <a:cs typeface="Arial"/>
                <a:sym typeface="Arial"/>
              </a:rPr>
              <a:t>SN COMPUT. SCI.</a:t>
            </a:r>
            <a:r>
              <a:rPr lang="en" sz="1600">
                <a:solidFill>
                  <a:schemeClr val="dk1"/>
                </a:solidFill>
                <a:highlight>
                  <a:srgbClr val="FCFCFC"/>
                </a:highlight>
                <a:latin typeface="Arial"/>
                <a:ea typeface="Arial"/>
                <a:cs typeface="Arial"/>
                <a:sym typeface="Arial"/>
              </a:rPr>
              <a:t> 2, 95 (2021). </a:t>
            </a:r>
            <a:r>
              <a:rPr lang="en" sz="1600">
                <a:solidFill>
                  <a:schemeClr val="dk1"/>
                </a:solidFill>
                <a:highlight>
                  <a:srgbClr val="FCFCFC"/>
                </a:highlight>
                <a:uFill>
                  <a:noFill/>
                </a:uFill>
                <a:latin typeface="Arial"/>
                <a:ea typeface="Arial"/>
                <a:cs typeface="Arial"/>
                <a:sym typeface="Arial"/>
                <a:hlinkClick r:id="rId4">
                  <a:extLst>
                    <a:ext uri="{A12FA001-AC4F-418D-AE19-62706E023703}">
                      <ahyp:hlinkClr val="tx"/>
                    </a:ext>
                  </a:extLst>
                </a:hlinkClick>
              </a:rPr>
              <a:t>https://doi.org/10.1007/s42979-021-00457-3</a:t>
            </a:r>
            <a:endParaRPr sz="1600">
              <a:solidFill>
                <a:schemeClr val="dk1"/>
              </a:solidFill>
              <a:highlight>
                <a:srgbClr val="FCFCFC"/>
              </a:highlight>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highlight>
                  <a:srgbClr val="FCFCFC"/>
                </a:highlight>
                <a:latin typeface="Arial"/>
                <a:ea typeface="Arial"/>
                <a:cs typeface="Arial"/>
                <a:sym typeface="Arial"/>
              </a:rPr>
              <a:t>Decision Tree Algorithm by </a:t>
            </a:r>
            <a:r>
              <a:rPr lang="en" sz="1600">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Nagesh Singh Chauh</a:t>
            </a:r>
            <a:r>
              <a:rPr lang="en" sz="1600">
                <a:solidFill>
                  <a:schemeClr val="dk1"/>
                </a:solidFill>
                <a:highlight>
                  <a:srgbClr val="FFFFFF"/>
                </a:highlight>
                <a:latin typeface="Arial"/>
                <a:ea typeface="Arial"/>
                <a:cs typeface="Arial"/>
                <a:sym typeface="Arial"/>
              </a:rPr>
              <a:t>an on February 9, 2022</a:t>
            </a:r>
            <a:endParaRPr sz="1600">
              <a:solidFill>
                <a:schemeClr val="dk1"/>
              </a:solidFill>
              <a:highlight>
                <a:srgbClr val="FFFFFF"/>
              </a:highlight>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600">
                <a:solidFill>
                  <a:schemeClr val="dk1"/>
                </a:solidFill>
                <a:highlight>
                  <a:srgbClr val="FFFFFF"/>
                </a:highlight>
                <a:latin typeface="Arial"/>
                <a:ea typeface="Arial"/>
                <a:cs typeface="Arial"/>
                <a:sym typeface="Arial"/>
              </a:rPr>
              <a:t>Data set reference: https://raw.githubusercontent.com/amankharwal/Website-data/master/twitter.csv</a:t>
            </a:r>
            <a:endParaRPr sz="1600">
              <a:solidFill>
                <a:schemeClr val="dk1"/>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1"/>
          <p:cNvPicPr preferRelativeResize="0"/>
          <p:nvPr/>
        </p:nvPicPr>
        <p:blipFill>
          <a:blip r:embed="rId3">
            <a:alphaModFix/>
          </a:blip>
          <a:stretch>
            <a:fillRect/>
          </a:stretch>
        </p:blipFill>
        <p:spPr>
          <a:xfrm>
            <a:off x="152400" y="152400"/>
            <a:ext cx="8908325" cy="4905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Hate Speech on Social Media Platforms:</a:t>
            </a:r>
            <a:endParaRPr b="1"/>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0">
                <a:solidFill>
                  <a:srgbClr val="22223D"/>
                </a:solidFill>
                <a:highlight>
                  <a:srgbClr val="FFFFFF"/>
                </a:highlight>
                <a:latin typeface="Arial"/>
                <a:ea typeface="Arial"/>
                <a:cs typeface="Arial"/>
                <a:sym typeface="Arial"/>
              </a:rPr>
              <a:t>One of the serious problems we see with social media platforms is hate speech. We are motivated to use Machine Learning to build a hate-speech detection model. Hate speech is not legally defined because people's opinions cannot easily be considered hateful or offensive. In any case, the UN defines hate speech as any type of verbal, written or behavioral communication that may attack or use discrimination.</a:t>
            </a:r>
            <a:endParaRPr sz="1600">
              <a:solidFill>
                <a:srgbClr val="22223D"/>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2937100" y="2693525"/>
            <a:ext cx="3768074" cy="2263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from twitter:</a:t>
            </a:r>
            <a:endParaRPr b="1"/>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highlight>
                  <a:srgbClr val="FFFFFF"/>
                </a:highlight>
                <a:latin typeface="Arial"/>
                <a:ea typeface="Arial"/>
                <a:cs typeface="Arial"/>
                <a:sym typeface="Arial"/>
              </a:rPr>
              <a:t>The dataset we are using here is downloaded from Kaggle. This dataset was originally collected from Twitter and contains the following columns:</a:t>
            </a:r>
            <a:endParaRPr sz="1600">
              <a:solidFill>
                <a:schemeClr val="dk1"/>
              </a:solidFill>
              <a:highlight>
                <a:srgbClr val="FFFFFF"/>
              </a:highlight>
              <a:latin typeface="Arial"/>
              <a:ea typeface="Arial"/>
              <a:cs typeface="Arial"/>
              <a:sym typeface="Arial"/>
            </a:endParaRPr>
          </a:p>
          <a:p>
            <a:pPr indent="-330200" lvl="0" marL="457200" rtl="0" algn="l">
              <a:spcBef>
                <a:spcPts val="1200"/>
              </a:spcBef>
              <a:spcAft>
                <a:spcPts val="0"/>
              </a:spcAft>
              <a:buClr>
                <a:schemeClr val="dk1"/>
              </a:buClr>
              <a:buSzPts val="1600"/>
              <a:buFont typeface="Arial"/>
              <a:buAutoNum type="arabicPeriod"/>
            </a:pPr>
            <a:r>
              <a:rPr lang="en" sz="1700">
                <a:solidFill>
                  <a:schemeClr val="dk1"/>
                </a:solidFill>
                <a:highlight>
                  <a:srgbClr val="FFFFFF"/>
                </a:highlight>
                <a:latin typeface="Arial"/>
                <a:ea typeface="Arial"/>
                <a:cs typeface="Arial"/>
                <a:sym typeface="Arial"/>
              </a:rPr>
              <a:t>index</a:t>
            </a:r>
            <a:endParaRPr sz="1700">
              <a:solidFill>
                <a:schemeClr val="dk1"/>
              </a:solidFill>
              <a:highlight>
                <a:srgbClr val="FFFFFF"/>
              </a:highlight>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700">
                <a:solidFill>
                  <a:schemeClr val="dk1"/>
                </a:solidFill>
                <a:highlight>
                  <a:srgbClr val="FFFFFF"/>
                </a:highlight>
                <a:latin typeface="Arial"/>
                <a:ea typeface="Arial"/>
                <a:cs typeface="Arial"/>
                <a:sym typeface="Arial"/>
              </a:rPr>
              <a:t>count</a:t>
            </a:r>
            <a:endParaRPr sz="1700">
              <a:solidFill>
                <a:schemeClr val="dk1"/>
              </a:solidFill>
              <a:highlight>
                <a:srgbClr val="FFFFFF"/>
              </a:highlight>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700">
                <a:solidFill>
                  <a:schemeClr val="dk1"/>
                </a:solidFill>
                <a:highlight>
                  <a:srgbClr val="FFFFFF"/>
                </a:highlight>
                <a:latin typeface="Arial"/>
                <a:ea typeface="Arial"/>
                <a:cs typeface="Arial"/>
                <a:sym typeface="Arial"/>
              </a:rPr>
              <a:t>hate_speech</a:t>
            </a:r>
            <a:endParaRPr sz="1700">
              <a:solidFill>
                <a:schemeClr val="dk1"/>
              </a:solidFill>
              <a:highlight>
                <a:srgbClr val="FFFFFF"/>
              </a:highlight>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700">
                <a:solidFill>
                  <a:schemeClr val="dk1"/>
                </a:solidFill>
                <a:highlight>
                  <a:srgbClr val="FFFFFF"/>
                </a:highlight>
                <a:latin typeface="Arial"/>
                <a:ea typeface="Arial"/>
                <a:cs typeface="Arial"/>
                <a:sym typeface="Arial"/>
              </a:rPr>
              <a:t>offensive_language</a:t>
            </a:r>
            <a:endParaRPr sz="1700">
              <a:solidFill>
                <a:schemeClr val="dk1"/>
              </a:solidFill>
              <a:highlight>
                <a:srgbClr val="FFFFFF"/>
              </a:highlight>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700">
                <a:solidFill>
                  <a:schemeClr val="dk1"/>
                </a:solidFill>
                <a:highlight>
                  <a:srgbClr val="FFFFFF"/>
                </a:highlight>
                <a:latin typeface="Arial"/>
                <a:ea typeface="Arial"/>
                <a:cs typeface="Arial"/>
                <a:sym typeface="Arial"/>
              </a:rPr>
              <a:t>neither </a:t>
            </a:r>
            <a:endParaRPr sz="1700">
              <a:solidFill>
                <a:schemeClr val="dk1"/>
              </a:solidFill>
              <a:highlight>
                <a:srgbClr val="FFFFFF"/>
              </a:highlight>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700">
                <a:solidFill>
                  <a:schemeClr val="dk1"/>
                </a:solidFill>
                <a:highlight>
                  <a:srgbClr val="FFFFFF"/>
                </a:highlight>
                <a:latin typeface="Arial"/>
                <a:ea typeface="Arial"/>
                <a:cs typeface="Arial"/>
                <a:sym typeface="Arial"/>
              </a:rPr>
              <a:t>class</a:t>
            </a:r>
            <a:endParaRPr sz="1700">
              <a:solidFill>
                <a:schemeClr val="dk1"/>
              </a:solidFill>
              <a:highlight>
                <a:srgbClr val="FFFFFF"/>
              </a:highlight>
              <a:latin typeface="Arial"/>
              <a:ea typeface="Arial"/>
              <a:cs typeface="Arial"/>
              <a:sym typeface="Arial"/>
            </a:endParaRPr>
          </a:p>
          <a:p>
            <a:pPr indent="-330200" lvl="0" marL="457200" rtl="0" algn="l">
              <a:spcBef>
                <a:spcPts val="0"/>
              </a:spcBef>
              <a:spcAft>
                <a:spcPts val="0"/>
              </a:spcAft>
              <a:buClr>
                <a:schemeClr val="dk1"/>
              </a:buClr>
              <a:buSzPts val="1600"/>
              <a:buFont typeface="Arial"/>
              <a:buAutoNum type="arabicPeriod"/>
            </a:pPr>
            <a:r>
              <a:rPr lang="en" sz="1700">
                <a:solidFill>
                  <a:schemeClr val="dk1"/>
                </a:solidFill>
                <a:highlight>
                  <a:srgbClr val="FFFFFF"/>
                </a:highlight>
                <a:latin typeface="Arial"/>
                <a:ea typeface="Arial"/>
                <a:cs typeface="Arial"/>
                <a:sym typeface="Arial"/>
              </a:rPr>
              <a:t>tweet </a:t>
            </a:r>
            <a:endParaRPr sz="1700">
              <a:solidFill>
                <a:schemeClr val="dk1"/>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Importing necessary Libraries and dataset:</a:t>
            </a:r>
            <a:endParaRPr b="1"/>
          </a:p>
        </p:txBody>
      </p:sp>
      <p:sp>
        <p:nvSpPr>
          <p:cNvPr id="79" name="Google Shape;79;p16"/>
          <p:cNvSpPr txBox="1"/>
          <p:nvPr>
            <p:ph idx="1" type="body"/>
          </p:nvPr>
        </p:nvSpPr>
        <p:spPr>
          <a:xfrm>
            <a:off x="311700" y="1167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highlight>
                  <a:srgbClr val="FFFFFF"/>
                </a:highlight>
                <a:latin typeface="Arial"/>
                <a:ea typeface="Arial"/>
                <a:cs typeface="Arial"/>
                <a:sym typeface="Arial"/>
              </a:rPr>
              <a:t>Let's start by importing all the required Python libraries and the dataset that we need for this task:</a:t>
            </a:r>
            <a:endParaRPr sz="1600">
              <a:solidFill>
                <a:schemeClr val="dk1"/>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600">
              <a:solidFill>
                <a:srgbClr val="22223D"/>
              </a:solidFill>
              <a:highlight>
                <a:srgbClr val="FFFFFF"/>
              </a:highlight>
              <a:latin typeface="Lato"/>
              <a:ea typeface="Lato"/>
              <a:cs typeface="Lato"/>
              <a:sym typeface="Lato"/>
            </a:endParaRPr>
          </a:p>
        </p:txBody>
      </p:sp>
      <p:pic>
        <p:nvPicPr>
          <p:cNvPr id="80" name="Google Shape;80;p16"/>
          <p:cNvPicPr preferRelativeResize="0"/>
          <p:nvPr/>
        </p:nvPicPr>
        <p:blipFill>
          <a:blip r:embed="rId3">
            <a:alphaModFix/>
          </a:blip>
          <a:stretch>
            <a:fillRect/>
          </a:stretch>
        </p:blipFill>
        <p:spPr>
          <a:xfrm>
            <a:off x="1060225" y="1819575"/>
            <a:ext cx="7163651" cy="3115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Loading Data:</a:t>
            </a:r>
            <a:endParaRPr b="1"/>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Let us load the Data that we are going to use, to train our Hate-Speech detection model:</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1260800" y="1833900"/>
            <a:ext cx="6662200" cy="310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Modifying Dataset:</a:t>
            </a:r>
            <a:endParaRPr b="1"/>
          </a:p>
        </p:txBody>
      </p:sp>
      <p:sp>
        <p:nvSpPr>
          <p:cNvPr id="93" name="Google Shape;93;p18"/>
          <p:cNvSpPr txBox="1"/>
          <p:nvPr>
            <p:ph idx="1" type="body"/>
          </p:nvPr>
        </p:nvSpPr>
        <p:spPr>
          <a:xfrm>
            <a:off x="311700" y="1138150"/>
            <a:ext cx="8520600" cy="738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555">
                <a:solidFill>
                  <a:srgbClr val="000000"/>
                </a:solidFill>
                <a:highlight>
                  <a:srgbClr val="FFFFFF"/>
                </a:highlight>
                <a:latin typeface="Arial"/>
                <a:ea typeface="Arial"/>
                <a:cs typeface="Arial"/>
                <a:sym typeface="Arial"/>
              </a:rPr>
              <a:t>Adding a new column to this dataset as labels which will contain the values as:</a:t>
            </a:r>
            <a:endParaRPr sz="1555">
              <a:solidFill>
                <a:srgbClr val="000000"/>
              </a:solidFill>
              <a:highlight>
                <a:srgbClr val="FFFFFF"/>
              </a:highlight>
              <a:latin typeface="Arial"/>
              <a:ea typeface="Arial"/>
              <a:cs typeface="Arial"/>
              <a:sym typeface="Arial"/>
            </a:endParaRPr>
          </a:p>
          <a:p>
            <a:pPr indent="0" lvl="0" marL="457200" rtl="0" algn="l">
              <a:lnSpc>
                <a:spcPct val="95000"/>
              </a:lnSpc>
              <a:spcBef>
                <a:spcPts val="0"/>
              </a:spcBef>
              <a:spcAft>
                <a:spcPts val="0"/>
              </a:spcAft>
              <a:buSzPts val="770"/>
              <a:buNone/>
            </a:pPr>
            <a:r>
              <a:t/>
            </a:r>
            <a:endParaRPr sz="1555">
              <a:solidFill>
                <a:srgbClr val="000000"/>
              </a:solidFill>
              <a:highlight>
                <a:srgbClr val="FFFFFF"/>
              </a:highlight>
              <a:latin typeface="Lato"/>
              <a:ea typeface="Lato"/>
              <a:cs typeface="Lato"/>
              <a:sym typeface="Lato"/>
            </a:endParaRPr>
          </a:p>
          <a:p>
            <a:pPr indent="0" lvl="0" marL="0" rtl="0" algn="l">
              <a:lnSpc>
                <a:spcPct val="95000"/>
              </a:lnSpc>
              <a:spcBef>
                <a:spcPts val="0"/>
              </a:spcBef>
              <a:spcAft>
                <a:spcPts val="1200"/>
              </a:spcAft>
              <a:buSzPts val="770"/>
              <a:buNone/>
            </a:pPr>
            <a:r>
              <a:t/>
            </a:r>
            <a:endParaRPr sz="1660">
              <a:latin typeface="Lato"/>
              <a:ea typeface="Lato"/>
              <a:cs typeface="Lato"/>
              <a:sym typeface="Lato"/>
            </a:endParaRPr>
          </a:p>
        </p:txBody>
      </p:sp>
      <p:sp>
        <p:nvSpPr>
          <p:cNvPr id="94" name="Google Shape;94;p18"/>
          <p:cNvSpPr txBox="1"/>
          <p:nvPr/>
        </p:nvSpPr>
        <p:spPr>
          <a:xfrm>
            <a:off x="458475" y="1747950"/>
            <a:ext cx="1891200" cy="189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50">
              <a:highlight>
                <a:srgbClr val="FFFFFF"/>
              </a:highlight>
              <a:latin typeface="Lato"/>
              <a:ea typeface="Lato"/>
              <a:cs typeface="Lato"/>
              <a:sym typeface="Lato"/>
            </a:endParaRPr>
          </a:p>
          <a:p>
            <a:pPr indent="-333375" lvl="0" marL="457200" rtl="0" algn="l">
              <a:lnSpc>
                <a:spcPct val="115000"/>
              </a:lnSpc>
              <a:spcBef>
                <a:spcPts val="0"/>
              </a:spcBef>
              <a:spcAft>
                <a:spcPts val="0"/>
              </a:spcAft>
              <a:buSzPts val="1650"/>
              <a:buChar char="●"/>
            </a:pPr>
            <a:r>
              <a:rPr lang="en" sz="1650">
                <a:highlight>
                  <a:srgbClr val="FFFFFF"/>
                </a:highlight>
              </a:rPr>
              <a:t>Hate Speech </a:t>
            </a:r>
            <a:endParaRPr sz="1650">
              <a:highlight>
                <a:srgbClr val="FFFFFF"/>
              </a:highlight>
            </a:endParaRPr>
          </a:p>
          <a:p>
            <a:pPr indent="-333375" lvl="0" marL="457200" rtl="0" algn="l">
              <a:lnSpc>
                <a:spcPct val="115000"/>
              </a:lnSpc>
              <a:spcBef>
                <a:spcPts val="0"/>
              </a:spcBef>
              <a:spcAft>
                <a:spcPts val="0"/>
              </a:spcAft>
              <a:buSzPts val="1650"/>
              <a:buChar char="●"/>
            </a:pPr>
            <a:r>
              <a:rPr lang="en" sz="1650">
                <a:highlight>
                  <a:srgbClr val="FFFFFF"/>
                </a:highlight>
              </a:rPr>
              <a:t>Offensive Language </a:t>
            </a:r>
            <a:endParaRPr sz="1650">
              <a:highlight>
                <a:srgbClr val="FFFFFF"/>
              </a:highlight>
            </a:endParaRPr>
          </a:p>
          <a:p>
            <a:pPr indent="-333375" lvl="0" marL="457200" rtl="0" algn="l">
              <a:lnSpc>
                <a:spcPct val="115000"/>
              </a:lnSpc>
              <a:spcBef>
                <a:spcPts val="0"/>
              </a:spcBef>
              <a:spcAft>
                <a:spcPts val="0"/>
              </a:spcAft>
              <a:buSzPts val="1650"/>
              <a:buChar char="●"/>
            </a:pPr>
            <a:r>
              <a:rPr lang="en" sz="1650">
                <a:highlight>
                  <a:srgbClr val="FFFFFF"/>
                </a:highlight>
              </a:rPr>
              <a:t>No Hate and Offensive</a:t>
            </a:r>
            <a:endParaRPr/>
          </a:p>
        </p:txBody>
      </p:sp>
      <p:pic>
        <p:nvPicPr>
          <p:cNvPr id="95" name="Google Shape;95;p18"/>
          <p:cNvPicPr preferRelativeResize="0"/>
          <p:nvPr/>
        </p:nvPicPr>
        <p:blipFill>
          <a:blip r:embed="rId3">
            <a:alphaModFix/>
          </a:blip>
          <a:stretch>
            <a:fillRect/>
          </a:stretch>
        </p:blipFill>
        <p:spPr>
          <a:xfrm>
            <a:off x="2468025" y="1747950"/>
            <a:ext cx="6244730" cy="296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Cleansing:</a:t>
            </a:r>
            <a:endParaRPr b="1"/>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highlight>
                  <a:srgbClr val="FFFFFF"/>
                </a:highlight>
                <a:latin typeface="Arial"/>
                <a:ea typeface="Arial"/>
                <a:cs typeface="Arial"/>
                <a:sym typeface="Arial"/>
              </a:rPr>
              <a:t>We select only the ‘tweet’ and ‘labels’ columns for the rest of the task of training a hate speech detection model.</a:t>
            </a:r>
            <a:endParaRPr sz="1600">
              <a:solidFill>
                <a:schemeClr val="dk1"/>
              </a:solidFill>
              <a:latin typeface="Arial"/>
              <a:ea typeface="Arial"/>
              <a:cs typeface="Arial"/>
              <a:sym typeface="Arial"/>
            </a:endParaRPr>
          </a:p>
        </p:txBody>
      </p:sp>
      <p:pic>
        <p:nvPicPr>
          <p:cNvPr id="102" name="Google Shape;102;p19"/>
          <p:cNvPicPr preferRelativeResize="0"/>
          <p:nvPr/>
        </p:nvPicPr>
        <p:blipFill>
          <a:blip r:embed="rId3">
            <a:alphaModFix/>
          </a:blip>
          <a:stretch>
            <a:fillRect/>
          </a:stretch>
        </p:blipFill>
        <p:spPr>
          <a:xfrm>
            <a:off x="0" y="2127984"/>
            <a:ext cx="9143999" cy="22159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idx="1" type="body"/>
          </p:nvPr>
        </p:nvSpPr>
        <p:spPr>
          <a:xfrm>
            <a:off x="311700" y="1152475"/>
            <a:ext cx="8520600" cy="368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dk1"/>
                </a:solidFill>
                <a:latin typeface="Arial"/>
                <a:ea typeface="Arial"/>
                <a:cs typeface="Arial"/>
                <a:sym typeface="Arial"/>
              </a:rPr>
              <a:t>Creating a</a:t>
            </a:r>
            <a:r>
              <a:rPr lang="en" sz="1600">
                <a:solidFill>
                  <a:schemeClr val="dk1"/>
                </a:solidFill>
                <a:highlight>
                  <a:srgbClr val="FFFFFF"/>
                </a:highlight>
                <a:latin typeface="Arial"/>
                <a:ea typeface="Arial"/>
                <a:cs typeface="Arial"/>
                <a:sym typeface="Arial"/>
              </a:rPr>
              <a:t> function to clean the texts in the tweet column:</a:t>
            </a:r>
            <a:endParaRPr sz="1600">
              <a:solidFill>
                <a:schemeClr val="dk1"/>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650">
              <a:solidFill>
                <a:srgbClr val="000000"/>
              </a:solidFill>
              <a:highlight>
                <a:srgbClr val="FFFFFF"/>
              </a:highlight>
              <a:latin typeface="Lato"/>
              <a:ea typeface="Lato"/>
              <a:cs typeface="Lato"/>
              <a:sym typeface="Lato"/>
            </a:endParaRPr>
          </a:p>
          <a:p>
            <a:pPr indent="0" lvl="0" marL="0" rtl="0" algn="l">
              <a:spcBef>
                <a:spcPts val="1200"/>
              </a:spcBef>
              <a:spcAft>
                <a:spcPts val="1200"/>
              </a:spcAft>
              <a:buNone/>
            </a:pPr>
            <a:r>
              <a:t/>
            </a:r>
            <a:endParaRPr sz="1650">
              <a:solidFill>
                <a:srgbClr val="000000"/>
              </a:solidFill>
              <a:highlight>
                <a:srgbClr val="FFFFFF"/>
              </a:highlight>
              <a:latin typeface="Lato"/>
              <a:ea typeface="Lato"/>
              <a:cs typeface="Lato"/>
              <a:sym typeface="Lato"/>
            </a:endParaRPr>
          </a:p>
        </p:txBody>
      </p:sp>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 Cleansing:</a:t>
            </a:r>
            <a:endParaRPr b="1"/>
          </a:p>
        </p:txBody>
      </p:sp>
      <p:pic>
        <p:nvPicPr>
          <p:cNvPr id="109" name="Google Shape;109;p20"/>
          <p:cNvPicPr preferRelativeResize="0"/>
          <p:nvPr/>
        </p:nvPicPr>
        <p:blipFill>
          <a:blip r:embed="rId3">
            <a:alphaModFix/>
          </a:blip>
          <a:stretch>
            <a:fillRect/>
          </a:stretch>
        </p:blipFill>
        <p:spPr>
          <a:xfrm>
            <a:off x="0" y="1635025"/>
            <a:ext cx="9143999" cy="320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Trying to build the model with different Vectorizers:</a:t>
            </a:r>
            <a:endParaRPr b="1"/>
          </a:p>
        </p:txBody>
      </p:sp>
      <p:sp>
        <p:nvSpPr>
          <p:cNvPr id="115" name="Google Shape;115;p21"/>
          <p:cNvSpPr txBox="1"/>
          <p:nvPr>
            <p:ph idx="1" type="body"/>
          </p:nvPr>
        </p:nvSpPr>
        <p:spPr>
          <a:xfrm>
            <a:off x="311700" y="1152475"/>
            <a:ext cx="8520600" cy="141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latin typeface="Lato"/>
                <a:ea typeface="Lato"/>
                <a:cs typeface="Lato"/>
                <a:sym typeface="Lato"/>
              </a:rPr>
              <a:t>We have tried to build the detection model with two different vectorizers and compare the </a:t>
            </a:r>
            <a:r>
              <a:rPr lang="en" sz="1600">
                <a:latin typeface="Lato"/>
                <a:ea typeface="Lato"/>
                <a:cs typeface="Lato"/>
                <a:sym typeface="Lato"/>
              </a:rPr>
              <a:t>results</a:t>
            </a:r>
            <a:r>
              <a:rPr lang="en" sz="1600">
                <a:latin typeface="Lato"/>
                <a:ea typeface="Lato"/>
                <a:cs typeface="Lato"/>
                <a:sym typeface="Lato"/>
              </a:rPr>
              <a:t> to find out the effective vectorizer in this case. </a:t>
            </a:r>
            <a:endParaRPr sz="1600">
              <a:latin typeface="Lato"/>
              <a:ea typeface="Lato"/>
              <a:cs typeface="Lato"/>
              <a:sym typeface="Lato"/>
            </a:endParaRPr>
          </a:p>
          <a:p>
            <a:pPr indent="-330200" lvl="0" marL="457200" rtl="0" algn="l">
              <a:spcBef>
                <a:spcPts val="1200"/>
              </a:spcBef>
              <a:spcAft>
                <a:spcPts val="0"/>
              </a:spcAft>
              <a:buSzPts val="1600"/>
              <a:buFont typeface="Lato"/>
              <a:buAutoNum type="arabicPeriod"/>
            </a:pPr>
            <a:r>
              <a:rPr lang="en" sz="1600">
                <a:latin typeface="Lato"/>
                <a:ea typeface="Lato"/>
                <a:cs typeface="Lato"/>
                <a:sym typeface="Lato"/>
              </a:rPr>
              <a:t>TF-IDF Vectorizer</a:t>
            </a:r>
            <a:endParaRPr sz="1600">
              <a:latin typeface="Lato"/>
              <a:ea typeface="Lato"/>
              <a:cs typeface="Lato"/>
              <a:sym typeface="Lato"/>
            </a:endParaRPr>
          </a:p>
          <a:p>
            <a:pPr indent="-330200" lvl="0" marL="457200" rtl="0" algn="l">
              <a:spcBef>
                <a:spcPts val="0"/>
              </a:spcBef>
              <a:spcAft>
                <a:spcPts val="0"/>
              </a:spcAft>
              <a:buSzPts val="1600"/>
              <a:buFont typeface="Lato"/>
              <a:buAutoNum type="arabicPeriod"/>
            </a:pPr>
            <a:r>
              <a:rPr lang="en" sz="1600">
                <a:latin typeface="Lato"/>
                <a:ea typeface="Lato"/>
                <a:cs typeface="Lato"/>
                <a:sym typeface="Lato"/>
              </a:rPr>
              <a:t>Count Vectorizer</a:t>
            </a:r>
            <a:endParaRPr sz="1600">
              <a:latin typeface="Lato"/>
              <a:ea typeface="Lato"/>
              <a:cs typeface="Lato"/>
              <a:sym typeface="Lato"/>
            </a:endParaRPr>
          </a:p>
        </p:txBody>
      </p:sp>
      <p:sp>
        <p:nvSpPr>
          <p:cNvPr id="116" name="Google Shape;116;p21"/>
          <p:cNvSpPr txBox="1"/>
          <p:nvPr/>
        </p:nvSpPr>
        <p:spPr>
          <a:xfrm>
            <a:off x="311700" y="2571775"/>
            <a:ext cx="73440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1"/>
                </a:solidFill>
                <a:latin typeface="Proxima Nova"/>
                <a:ea typeface="Proxima Nova"/>
                <a:cs typeface="Proxima Nova"/>
                <a:sym typeface="Proxima Nova"/>
              </a:rPr>
              <a:t>Splitting Dataset to train with the help of Decision Tree Classifier:</a:t>
            </a:r>
            <a:endParaRPr b="1" sz="25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latin typeface="Proxima Nova"/>
              <a:ea typeface="Proxima Nova"/>
              <a:cs typeface="Proxima Nova"/>
              <a:sym typeface="Proxima Nova"/>
            </a:endParaRPr>
          </a:p>
        </p:txBody>
      </p:sp>
      <p:sp>
        <p:nvSpPr>
          <p:cNvPr id="117" name="Google Shape;117;p21"/>
          <p:cNvSpPr txBox="1"/>
          <p:nvPr/>
        </p:nvSpPr>
        <p:spPr>
          <a:xfrm>
            <a:off x="456450" y="3695275"/>
            <a:ext cx="7054500" cy="127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50">
                <a:highlight>
                  <a:srgbClr val="FFFFFF"/>
                </a:highlight>
                <a:latin typeface="Lato"/>
                <a:ea typeface="Lato"/>
                <a:cs typeface="Lato"/>
                <a:sym typeface="Lato"/>
              </a:rPr>
              <a:t>We have split</a:t>
            </a:r>
            <a:r>
              <a:rPr lang="en" sz="1650">
                <a:highlight>
                  <a:srgbClr val="FFFFFF"/>
                </a:highlight>
                <a:latin typeface="Lato"/>
                <a:ea typeface="Lato"/>
                <a:cs typeface="Lato"/>
                <a:sym typeface="Lato"/>
              </a:rPr>
              <a:t>  the dataset into training and test sets and train a machine learning model for the task of hate speech detection with the help of decision tree classifier.</a:t>
            </a:r>
            <a:endParaRPr sz="1650">
              <a:highlight>
                <a:srgbClr val="FFFFFF"/>
              </a:highlight>
              <a:latin typeface="Lato"/>
              <a:ea typeface="Lato"/>
              <a:cs typeface="Lato"/>
              <a:sym typeface="Lato"/>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