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5" r:id="rId6"/>
    <p:sldId id="267" r:id="rId7"/>
    <p:sldId id="268" r:id="rId8"/>
    <p:sldId id="269" r:id="rId9"/>
    <p:sldId id="260" r:id="rId10"/>
    <p:sldId id="261" r:id="rId11"/>
    <p:sldId id="262" r:id="rId12"/>
    <p:sldId id="270" r:id="rId13"/>
    <p:sldId id="271" r:id="rId14"/>
    <p:sldId id="272" r:id="rId15"/>
    <p:sldId id="273" r:id="rId16"/>
    <p:sldId id="274" r:id="rId17"/>
    <p:sldId id="263" r:id="rId18"/>
    <p:sldId id="264" r:id="rId19"/>
    <p:sldId id="275" r:id="rId20"/>
    <p:sldId id="276" r:id="rId2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3"/>
    <p:restoredTop sz="94792"/>
  </p:normalViewPr>
  <p:slideViewPr>
    <p:cSldViewPr snapToGrid="0">
      <p:cViewPr varScale="1">
        <p:scale>
          <a:sx n="117" d="100"/>
          <a:sy n="117" d="100"/>
        </p:scale>
        <p:origin x="16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dirty="0"/>
              <a:t>Assignment 1 Writeup</a:t>
            </a:r>
            <a:br>
              <a:rPr lang="en-US"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normAutofit/>
          </a:bodyPr>
          <a:lstStyle/>
          <a:p>
            <a:pPr marL="0" indent="0" defTabSz="850391">
              <a:defRPr sz="1488"/>
            </a:pPr>
            <a:r>
              <a:rPr dirty="0"/>
              <a:t>Name:</a:t>
            </a:r>
            <a:r>
              <a:rPr lang="en-US" dirty="0"/>
              <a:t> Bing Yang</a:t>
            </a:r>
            <a:endParaRPr dirty="0"/>
          </a:p>
          <a:p>
            <a:pPr marL="0" indent="0" defTabSz="850391">
              <a:defRPr sz="1488"/>
            </a:pPr>
            <a:r>
              <a:rPr dirty="0"/>
              <a:t>GT Email:</a:t>
            </a:r>
            <a:r>
              <a:rPr lang="en-US" dirty="0"/>
              <a:t> byang322@gatech.edu</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84;p1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p>
        </p:txBody>
      </p:sp>
      <p:sp>
        <p:nvSpPr>
          <p:cNvPr id="125" name="Google Shape;85;p18"/>
          <p:cNvSpPr txBox="1">
            <a:spLocks noGrp="1"/>
          </p:cNvSpPr>
          <p:nvPr>
            <p:ph type="body" idx="1"/>
          </p:nvPr>
        </p:nvSpPr>
        <p:spPr>
          <a:xfrm>
            <a:off x="311699" y="1152475"/>
            <a:ext cx="8520602" cy="867187"/>
          </a:xfrm>
          <a:prstGeom prst="rect">
            <a:avLst/>
          </a:prstGeom>
        </p:spPr>
        <p:txBody>
          <a:bodyPr/>
          <a:lstStyle>
            <a:lvl1pPr marL="0" indent="0">
              <a:spcBef>
                <a:spcPts val="1600"/>
              </a:spcBef>
              <a:buSzTx/>
              <a:buNone/>
            </a:lvl1pPr>
          </a:lstStyle>
          <a:p>
            <a:r>
              <a:rPr dirty="0"/>
              <a:t>Tune the regularization coefficient of the model with all other default hyper-parameters fixed. Fill in the table below:</a:t>
            </a:r>
          </a:p>
        </p:txBody>
      </p:sp>
      <p:graphicFrame>
        <p:nvGraphicFramePr>
          <p:cNvPr id="126" name="Google Shape;86;p18"/>
          <p:cNvGraphicFramePr/>
          <p:nvPr>
            <p:extLst>
              <p:ext uri="{D42A27DB-BD31-4B8C-83A1-F6EECF244321}">
                <p14:modId xmlns:p14="http://schemas.microsoft.com/office/powerpoint/2010/main" val="2199476551"/>
              </p:ext>
            </p:extLst>
          </p:nvPr>
        </p:nvGraphicFramePr>
        <p:xfrm>
          <a:off x="428599" y="2019662"/>
          <a:ext cx="7856840" cy="2753340"/>
        </p:xfrm>
        <a:graphic>
          <a:graphicData uri="http://schemas.openxmlformats.org/drawingml/2006/table">
            <a:tbl>
              <a:tblPr>
                <a:tableStyleId>{4C3C2611-4C71-4FC5-86AE-919BDF0F9419}</a:tableStyleId>
              </a:tblPr>
              <a:tblGrid>
                <a:gridCol w="1571375">
                  <a:extLst>
                    <a:ext uri="{9D8B030D-6E8A-4147-A177-3AD203B41FA5}">
                      <a16:colId xmlns:a16="http://schemas.microsoft.com/office/drawing/2014/main" val="20000"/>
                    </a:ext>
                  </a:extLst>
                </a:gridCol>
                <a:gridCol w="1257093">
                  <a:extLst>
                    <a:ext uri="{9D8B030D-6E8A-4147-A177-3AD203B41FA5}">
                      <a16:colId xmlns:a16="http://schemas.microsoft.com/office/drawing/2014/main" val="20001"/>
                    </a:ext>
                  </a:extLst>
                </a:gridCol>
                <a:gridCol w="1257093">
                  <a:extLst>
                    <a:ext uri="{9D8B030D-6E8A-4147-A177-3AD203B41FA5}">
                      <a16:colId xmlns:a16="http://schemas.microsoft.com/office/drawing/2014/main" val="3812410909"/>
                    </a:ext>
                  </a:extLst>
                </a:gridCol>
                <a:gridCol w="1257093">
                  <a:extLst>
                    <a:ext uri="{9D8B030D-6E8A-4147-A177-3AD203B41FA5}">
                      <a16:colId xmlns:a16="http://schemas.microsoft.com/office/drawing/2014/main" val="20002"/>
                    </a:ext>
                  </a:extLst>
                </a:gridCol>
                <a:gridCol w="1257093">
                  <a:extLst>
                    <a:ext uri="{9D8B030D-6E8A-4147-A177-3AD203B41FA5}">
                      <a16:colId xmlns:a16="http://schemas.microsoft.com/office/drawing/2014/main" val="20003"/>
                    </a:ext>
                  </a:extLst>
                </a:gridCol>
                <a:gridCol w="1257093">
                  <a:extLst>
                    <a:ext uri="{9D8B030D-6E8A-4147-A177-3AD203B41FA5}">
                      <a16:colId xmlns:a16="http://schemas.microsoft.com/office/drawing/2014/main" val="20004"/>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alpha=1</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alpha=1e-1</a:t>
                      </a:r>
                    </a:p>
                    <a:p>
                      <a:pPr algn="l">
                        <a:defRPr sz="1800"/>
                      </a:pPr>
                      <a:endParaRPr sz="1400" dirty="0"/>
                    </a:p>
                  </a:txBody>
                  <a:tcPr marL="91425" marR="91425" marT="91425" marB="91425" horzOverflow="overflow"/>
                </a:tc>
                <a:tc>
                  <a:txBody>
                    <a:bodyPr/>
                    <a:lstStyle/>
                    <a:p>
                      <a:pPr algn="l">
                        <a:defRPr sz="1800"/>
                      </a:pPr>
                      <a:r>
                        <a:rPr sz="1400" dirty="0"/>
                        <a:t>alpha=1e-2</a:t>
                      </a:r>
                    </a:p>
                  </a:txBody>
                  <a:tcPr marL="91425" marR="91425" marT="91425" marB="91425" horzOverflow="overflow"/>
                </a:tc>
                <a:tc>
                  <a:txBody>
                    <a:bodyPr/>
                    <a:lstStyle/>
                    <a:p>
                      <a:pPr algn="l">
                        <a:defRPr sz="1800"/>
                      </a:pPr>
                      <a:r>
                        <a:rPr sz="1400"/>
                        <a:t>alpha=1e-3</a:t>
                      </a:r>
                    </a:p>
                  </a:txBody>
                  <a:tcPr marL="91425" marR="91425" marT="91425" marB="91425" horzOverflow="overflow"/>
                </a:tc>
                <a:tc>
                  <a:txBody>
                    <a:bodyPr/>
                    <a:lstStyle/>
                    <a:p>
                      <a:pPr algn="l">
                        <a:defRPr sz="1800"/>
                      </a:pPr>
                      <a:r>
                        <a:rPr sz="1400" dirty="0"/>
                        <a:t>alpha=1e-4</a:t>
                      </a:r>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r>
                        <a:rPr lang="en-US" dirty="0"/>
                        <a:t>0.1055</a:t>
                      </a:r>
                      <a:endParaRPr dirty="0"/>
                    </a:p>
                  </a:txBody>
                  <a:tcPr marL="91425" marR="91425" marT="91425" marB="91425" horzOverflow="overflow"/>
                </a:tc>
                <a:tc>
                  <a:txBody>
                    <a:bodyPr/>
                    <a:lstStyle/>
                    <a:p>
                      <a:pPr algn="l">
                        <a:defRPr sz="1400"/>
                      </a:pPr>
                      <a:r>
                        <a:rPr lang="en-US" dirty="0"/>
                        <a:t>0.3390</a:t>
                      </a:r>
                      <a:endParaRPr dirty="0"/>
                    </a:p>
                  </a:txBody>
                  <a:tcPr marL="91425" marR="91425" marT="91425" marB="91425" horzOverflow="overflow"/>
                </a:tc>
                <a:tc>
                  <a:txBody>
                    <a:bodyPr/>
                    <a:lstStyle/>
                    <a:p>
                      <a:pPr algn="l">
                        <a:defRPr sz="1400"/>
                      </a:pPr>
                      <a:r>
                        <a:rPr lang="en-US" dirty="0"/>
                        <a:t>0.8841</a:t>
                      </a:r>
                      <a:endParaRPr dirty="0"/>
                    </a:p>
                  </a:txBody>
                  <a:tcPr marL="91425" marR="91425" marT="91425" marB="91425" horzOverflow="overflow"/>
                </a:tc>
                <a:tc>
                  <a:txBody>
                    <a:bodyPr/>
                    <a:lstStyle/>
                    <a:p>
                      <a:pPr algn="l">
                        <a:defRPr sz="1400"/>
                      </a:pPr>
                      <a:r>
                        <a:rPr lang="en-US" dirty="0"/>
                        <a:t>0.9244</a:t>
                      </a:r>
                      <a:endParaRPr dirty="0"/>
                    </a:p>
                  </a:txBody>
                  <a:tcPr marL="91425" marR="91425" marT="91425" marB="91425" horzOverflow="overflow"/>
                </a:tc>
                <a:tc>
                  <a:txBody>
                    <a:bodyPr/>
                    <a:lstStyle/>
                    <a:p>
                      <a:pPr algn="l">
                        <a:defRPr sz="1400"/>
                      </a:pPr>
                      <a:r>
                        <a:rPr lang="en-US" dirty="0"/>
                        <a:t>0.9301</a:t>
                      </a:r>
                      <a:endParaRPr dirty="0"/>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a:t>Validation Accuracy</a:t>
                      </a:r>
                    </a:p>
                  </a:txBody>
                  <a:tcPr marL="91425" marR="91425" marT="91425" marB="91425" horzOverflow="overflow"/>
                </a:tc>
                <a:tc>
                  <a:txBody>
                    <a:bodyPr/>
                    <a:lstStyle/>
                    <a:p>
                      <a:pPr algn="l">
                        <a:defRPr sz="1400"/>
                      </a:pPr>
                      <a:r>
                        <a:rPr lang="en-US" dirty="0"/>
                        <a:t>0.0956</a:t>
                      </a:r>
                      <a:endParaRPr dirty="0"/>
                    </a:p>
                  </a:txBody>
                  <a:tcPr marL="91425" marR="91425" marT="91425" marB="91425" horzOverflow="overflow"/>
                </a:tc>
                <a:tc>
                  <a:txBody>
                    <a:bodyPr/>
                    <a:lstStyle/>
                    <a:p>
                      <a:pPr algn="l">
                        <a:defRPr sz="1400"/>
                      </a:pPr>
                      <a:r>
                        <a:rPr lang="en-US" dirty="0"/>
                        <a:t>0.3601</a:t>
                      </a:r>
                      <a:endParaRPr dirty="0"/>
                    </a:p>
                  </a:txBody>
                  <a:tcPr marL="91425" marR="91425" marT="91425" marB="91425" horzOverflow="overflow"/>
                </a:tc>
                <a:tc>
                  <a:txBody>
                    <a:bodyPr/>
                    <a:lstStyle/>
                    <a:p>
                      <a:pPr algn="l">
                        <a:defRPr sz="1400"/>
                      </a:pPr>
                      <a:r>
                        <a:rPr lang="en-US" dirty="0"/>
                        <a:t>0.8941</a:t>
                      </a:r>
                      <a:endParaRPr dirty="0"/>
                    </a:p>
                  </a:txBody>
                  <a:tcPr marL="91425" marR="91425" marT="91425" marB="91425" horzOverflow="overflow"/>
                </a:tc>
                <a:tc>
                  <a:txBody>
                    <a:bodyPr/>
                    <a:lstStyle/>
                    <a:p>
                      <a:pPr algn="l">
                        <a:defRPr sz="1400"/>
                      </a:pPr>
                      <a:r>
                        <a:rPr lang="en-US" dirty="0"/>
                        <a:t>0.9251</a:t>
                      </a:r>
                      <a:endParaRPr dirty="0"/>
                    </a:p>
                  </a:txBody>
                  <a:tcPr marL="91425" marR="91425" marT="91425" marB="91425" horzOverflow="overflow"/>
                </a:tc>
                <a:tc>
                  <a:txBody>
                    <a:bodyPr/>
                    <a:lstStyle/>
                    <a:p>
                      <a:pPr algn="l">
                        <a:defRPr sz="1400"/>
                      </a:pPr>
                      <a:r>
                        <a:rPr lang="en-US" dirty="0"/>
                        <a:t>0.9353</a:t>
                      </a:r>
                      <a:endParaRPr dirty="0"/>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a:t>Test Accuracy</a:t>
                      </a:r>
                    </a:p>
                  </a:txBody>
                  <a:tcPr marL="91425" marR="91425" marT="91425" marB="91425" horzOverflow="overflow"/>
                </a:tc>
                <a:tc>
                  <a:txBody>
                    <a:bodyPr/>
                    <a:lstStyle/>
                    <a:p>
                      <a:pPr algn="l">
                        <a:defRPr sz="1400"/>
                      </a:pPr>
                      <a:r>
                        <a:rPr lang="en-US" dirty="0"/>
                        <a:t>0.1135</a:t>
                      </a:r>
                      <a:endParaRPr dirty="0"/>
                    </a:p>
                  </a:txBody>
                  <a:tcPr marL="91425" marR="91425" marT="91425" marB="91425" horzOverflow="overflow"/>
                </a:tc>
                <a:tc>
                  <a:txBody>
                    <a:bodyPr/>
                    <a:lstStyle/>
                    <a:p>
                      <a:pPr algn="l">
                        <a:defRPr sz="1400"/>
                      </a:pPr>
                      <a:r>
                        <a:rPr lang="en-US" dirty="0"/>
                        <a:t>0.3918</a:t>
                      </a:r>
                      <a:endParaRPr dirty="0"/>
                    </a:p>
                  </a:txBody>
                  <a:tcPr marL="91425" marR="91425" marT="91425" marB="91425" horzOverflow="overflow"/>
                </a:tc>
                <a:tc>
                  <a:txBody>
                    <a:bodyPr/>
                    <a:lstStyle/>
                    <a:p>
                      <a:pPr algn="l">
                        <a:defRPr sz="1400"/>
                      </a:pPr>
                      <a:r>
                        <a:rPr lang="en-US" dirty="0"/>
                        <a:t>0.8907</a:t>
                      </a:r>
                      <a:endParaRPr dirty="0"/>
                    </a:p>
                  </a:txBody>
                  <a:tcPr marL="91425" marR="91425" marT="91425" marB="91425" horzOverflow="overflow"/>
                </a:tc>
                <a:tc>
                  <a:txBody>
                    <a:bodyPr/>
                    <a:lstStyle/>
                    <a:p>
                      <a:pPr algn="l">
                        <a:defRPr sz="1400"/>
                      </a:pPr>
                      <a:r>
                        <a:rPr lang="en-US" dirty="0"/>
                        <a:t>0.9213</a:t>
                      </a:r>
                      <a:endParaRPr dirty="0"/>
                    </a:p>
                  </a:txBody>
                  <a:tcPr marL="91425" marR="91425" marT="91425" marB="91425" horzOverflow="overflow"/>
                </a:tc>
                <a:tc>
                  <a:txBody>
                    <a:bodyPr/>
                    <a:lstStyle/>
                    <a:p>
                      <a:pPr algn="l">
                        <a:defRPr sz="1400"/>
                      </a:pPr>
                      <a:r>
                        <a:rPr lang="en-US" dirty="0"/>
                        <a:t>0.9329</a:t>
                      </a:r>
                      <a:endParaRPr dirty="0"/>
                    </a:p>
                  </a:txBody>
                  <a:tcPr marL="91425" marR="91425" marT="91425" marB="914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regularization coefficients from the previous slide</a:t>
            </a:r>
            <a:r>
              <a:rPr dirty="0"/>
              <a:t> and put </a:t>
            </a:r>
            <a:r>
              <a:rPr lang="en-US" dirty="0"/>
              <a:t>them</a:t>
            </a:r>
            <a:r>
              <a:rPr dirty="0"/>
              <a:t> below</a:t>
            </a:r>
            <a:r>
              <a:rPr lang="en-US" dirty="0"/>
              <a:t> (you may add additional slides if needed).</a:t>
            </a:r>
          </a:p>
          <a:p>
            <a:endParaRPr lang="en-US" dirty="0"/>
          </a:p>
          <a:p>
            <a:r>
              <a:rPr lang="en-US" dirty="0"/>
              <a:t>Please see all slides below.  Each of the following 5 slides show the results for one regularization parameter.</a:t>
            </a:r>
          </a:p>
          <a:p>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2102-4162-024C-947D-58F36BEFBE74}"/>
              </a:ext>
            </a:extLst>
          </p:cNvPr>
          <p:cNvSpPr>
            <a:spLocks noGrp="1"/>
          </p:cNvSpPr>
          <p:nvPr>
            <p:ph type="title"/>
          </p:nvPr>
        </p:nvSpPr>
        <p:spPr/>
        <p:txBody>
          <a:bodyPr>
            <a:normAutofit fontScale="90000"/>
          </a:bodyPr>
          <a:lstStyle/>
          <a:p>
            <a:r>
              <a:rPr lang="en-US" dirty="0"/>
              <a:t>Regularization = 1.0</a:t>
            </a:r>
          </a:p>
        </p:txBody>
      </p:sp>
      <p:pic>
        <p:nvPicPr>
          <p:cNvPr id="4" name="Picture 3" descr="Chart, line chart&#10;&#10;Description automatically generated">
            <a:extLst>
              <a:ext uri="{FF2B5EF4-FFF2-40B4-BE49-F238E27FC236}">
                <a16:creationId xmlns:a16="http://schemas.microsoft.com/office/drawing/2014/main" id="{56B6DD57-6581-D74D-93EE-E1023E0C3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1" y="1306286"/>
            <a:ext cx="4267200" cy="3200400"/>
          </a:xfrm>
          <a:prstGeom prst="rect">
            <a:avLst/>
          </a:prstGeom>
        </p:spPr>
      </p:pic>
      <p:pic>
        <p:nvPicPr>
          <p:cNvPr id="8" name="Picture 7" descr="Chart, line chart&#10;&#10;Description automatically generated">
            <a:extLst>
              <a:ext uri="{FF2B5EF4-FFF2-40B4-BE49-F238E27FC236}">
                <a16:creationId xmlns:a16="http://schemas.microsoft.com/office/drawing/2014/main" id="{48F9CB72-D6F0-B648-8FA7-D26E84496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201" y="1306286"/>
            <a:ext cx="4267200" cy="3200400"/>
          </a:xfrm>
          <a:prstGeom prst="rect">
            <a:avLst/>
          </a:prstGeom>
        </p:spPr>
      </p:pic>
    </p:spTree>
    <p:extLst>
      <p:ext uri="{BB962C8B-B14F-4D97-AF65-F5344CB8AC3E}">
        <p14:creationId xmlns:p14="http://schemas.microsoft.com/office/powerpoint/2010/main" val="369740253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2102-4162-024C-947D-58F36BEFBE74}"/>
              </a:ext>
            </a:extLst>
          </p:cNvPr>
          <p:cNvSpPr>
            <a:spLocks noGrp="1"/>
          </p:cNvSpPr>
          <p:nvPr>
            <p:ph type="title"/>
          </p:nvPr>
        </p:nvSpPr>
        <p:spPr/>
        <p:txBody>
          <a:bodyPr>
            <a:normAutofit fontScale="90000"/>
          </a:bodyPr>
          <a:lstStyle/>
          <a:p>
            <a:r>
              <a:rPr lang="en-US" dirty="0"/>
              <a:t>Regularization = 0.1</a:t>
            </a:r>
          </a:p>
        </p:txBody>
      </p:sp>
      <p:pic>
        <p:nvPicPr>
          <p:cNvPr id="5" name="Picture 4" descr="Chart, line chart&#10;&#10;Description automatically generated">
            <a:extLst>
              <a:ext uri="{FF2B5EF4-FFF2-40B4-BE49-F238E27FC236}">
                <a16:creationId xmlns:a16="http://schemas.microsoft.com/office/drawing/2014/main" id="{E0E58337-06E3-8641-BA1E-C2C4E5E69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1" y="1306286"/>
            <a:ext cx="4267200" cy="3200400"/>
          </a:xfrm>
          <a:prstGeom prst="rect">
            <a:avLst/>
          </a:prstGeom>
        </p:spPr>
      </p:pic>
      <p:pic>
        <p:nvPicPr>
          <p:cNvPr id="7" name="Picture 6" descr="Chart, line chart&#10;&#10;Description automatically generated">
            <a:extLst>
              <a:ext uri="{FF2B5EF4-FFF2-40B4-BE49-F238E27FC236}">
                <a16:creationId xmlns:a16="http://schemas.microsoft.com/office/drawing/2014/main" id="{E760281E-461A-854B-88BF-5BA81E0B6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06286"/>
            <a:ext cx="4267200" cy="3200400"/>
          </a:xfrm>
          <a:prstGeom prst="rect">
            <a:avLst/>
          </a:prstGeom>
        </p:spPr>
      </p:pic>
    </p:spTree>
    <p:extLst>
      <p:ext uri="{BB962C8B-B14F-4D97-AF65-F5344CB8AC3E}">
        <p14:creationId xmlns:p14="http://schemas.microsoft.com/office/powerpoint/2010/main" val="14475836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2102-4162-024C-947D-58F36BEFBE74}"/>
              </a:ext>
            </a:extLst>
          </p:cNvPr>
          <p:cNvSpPr>
            <a:spLocks noGrp="1"/>
          </p:cNvSpPr>
          <p:nvPr>
            <p:ph type="title"/>
          </p:nvPr>
        </p:nvSpPr>
        <p:spPr/>
        <p:txBody>
          <a:bodyPr>
            <a:normAutofit fontScale="90000"/>
          </a:bodyPr>
          <a:lstStyle/>
          <a:p>
            <a:r>
              <a:rPr lang="en-US" dirty="0"/>
              <a:t>Regularization = 0.01</a:t>
            </a:r>
          </a:p>
        </p:txBody>
      </p:sp>
      <p:pic>
        <p:nvPicPr>
          <p:cNvPr id="4" name="Picture 3" descr="Chart, line chart&#10;&#10;Description automatically generated">
            <a:extLst>
              <a:ext uri="{FF2B5EF4-FFF2-40B4-BE49-F238E27FC236}">
                <a16:creationId xmlns:a16="http://schemas.microsoft.com/office/drawing/2014/main" id="{B7776D61-9725-9D45-951A-B44E70F05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06286"/>
            <a:ext cx="4267200" cy="3200400"/>
          </a:xfrm>
          <a:prstGeom prst="rect">
            <a:avLst/>
          </a:prstGeom>
        </p:spPr>
      </p:pic>
      <p:pic>
        <p:nvPicPr>
          <p:cNvPr id="8" name="Picture 7" descr="Chart, line chart&#10;&#10;Description automatically generated with medium confidence">
            <a:extLst>
              <a:ext uri="{FF2B5EF4-FFF2-40B4-BE49-F238E27FC236}">
                <a16:creationId xmlns:a16="http://schemas.microsoft.com/office/drawing/2014/main" id="{FE5F0B5E-BB7D-9444-8F45-449AEB819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06286"/>
            <a:ext cx="4267200" cy="3200400"/>
          </a:xfrm>
          <a:prstGeom prst="rect">
            <a:avLst/>
          </a:prstGeom>
        </p:spPr>
      </p:pic>
    </p:spTree>
    <p:extLst>
      <p:ext uri="{BB962C8B-B14F-4D97-AF65-F5344CB8AC3E}">
        <p14:creationId xmlns:p14="http://schemas.microsoft.com/office/powerpoint/2010/main" val="231592518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2102-4162-024C-947D-58F36BEFBE74}"/>
              </a:ext>
            </a:extLst>
          </p:cNvPr>
          <p:cNvSpPr>
            <a:spLocks noGrp="1"/>
          </p:cNvSpPr>
          <p:nvPr>
            <p:ph type="title"/>
          </p:nvPr>
        </p:nvSpPr>
        <p:spPr/>
        <p:txBody>
          <a:bodyPr>
            <a:normAutofit fontScale="90000"/>
          </a:bodyPr>
          <a:lstStyle/>
          <a:p>
            <a:r>
              <a:rPr lang="en-US" dirty="0"/>
              <a:t>Regularization = 1e3 (default mode)</a:t>
            </a:r>
          </a:p>
        </p:txBody>
      </p:sp>
      <p:pic>
        <p:nvPicPr>
          <p:cNvPr id="4" name="Picture 3" descr="Chart, line chart&#10;&#10;Description automatically generated">
            <a:extLst>
              <a:ext uri="{FF2B5EF4-FFF2-40B4-BE49-F238E27FC236}">
                <a16:creationId xmlns:a16="http://schemas.microsoft.com/office/drawing/2014/main" id="{00A62E07-D835-F245-A85C-B4D6D6788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06286"/>
            <a:ext cx="4267200" cy="3200400"/>
          </a:xfrm>
          <a:prstGeom prst="rect">
            <a:avLst/>
          </a:prstGeom>
        </p:spPr>
      </p:pic>
      <p:pic>
        <p:nvPicPr>
          <p:cNvPr id="8" name="Picture 7" descr="Chart&#10;&#10;Description automatically generated with medium confidence">
            <a:extLst>
              <a:ext uri="{FF2B5EF4-FFF2-40B4-BE49-F238E27FC236}">
                <a16:creationId xmlns:a16="http://schemas.microsoft.com/office/drawing/2014/main" id="{A774F8FE-474C-4A4E-ABB8-29270A16C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06286"/>
            <a:ext cx="4267200" cy="3200400"/>
          </a:xfrm>
          <a:prstGeom prst="rect">
            <a:avLst/>
          </a:prstGeom>
        </p:spPr>
      </p:pic>
    </p:spTree>
    <p:extLst>
      <p:ext uri="{BB962C8B-B14F-4D97-AF65-F5344CB8AC3E}">
        <p14:creationId xmlns:p14="http://schemas.microsoft.com/office/powerpoint/2010/main" val="217671616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2102-4162-024C-947D-58F36BEFBE74}"/>
              </a:ext>
            </a:extLst>
          </p:cNvPr>
          <p:cNvSpPr>
            <a:spLocks noGrp="1"/>
          </p:cNvSpPr>
          <p:nvPr>
            <p:ph type="title"/>
          </p:nvPr>
        </p:nvSpPr>
        <p:spPr/>
        <p:txBody>
          <a:bodyPr>
            <a:normAutofit fontScale="90000"/>
          </a:bodyPr>
          <a:lstStyle/>
          <a:p>
            <a:r>
              <a:rPr lang="en-US" dirty="0"/>
              <a:t>Regularization = 1e4</a:t>
            </a:r>
          </a:p>
        </p:txBody>
      </p:sp>
      <p:pic>
        <p:nvPicPr>
          <p:cNvPr id="5" name="Picture 4" descr="Chart, line chart&#10;&#10;Description automatically generated">
            <a:extLst>
              <a:ext uri="{FF2B5EF4-FFF2-40B4-BE49-F238E27FC236}">
                <a16:creationId xmlns:a16="http://schemas.microsoft.com/office/drawing/2014/main" id="{1A31420A-F443-CC43-99B8-280970CB9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06286"/>
            <a:ext cx="4267200" cy="3200400"/>
          </a:xfrm>
          <a:prstGeom prst="rect">
            <a:avLst/>
          </a:prstGeom>
        </p:spPr>
      </p:pic>
      <p:pic>
        <p:nvPicPr>
          <p:cNvPr id="7" name="Picture 6" descr="Chart, line chart&#10;&#10;Description automatically generated">
            <a:extLst>
              <a:ext uri="{FF2B5EF4-FFF2-40B4-BE49-F238E27FC236}">
                <a16:creationId xmlns:a16="http://schemas.microsoft.com/office/drawing/2014/main" id="{D7FA01E2-CCEB-464E-BBE4-9A7372F56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06286"/>
            <a:ext cx="4267200" cy="3200400"/>
          </a:xfrm>
          <a:prstGeom prst="rect">
            <a:avLst/>
          </a:prstGeom>
        </p:spPr>
      </p:pic>
    </p:spTree>
    <p:extLst>
      <p:ext uri="{BB962C8B-B14F-4D97-AF65-F5344CB8AC3E}">
        <p14:creationId xmlns:p14="http://schemas.microsoft.com/office/powerpoint/2010/main" val="150729096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97;p2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32" name="Google Shape;98;p20"/>
          <p:cNvSpPr txBox="1">
            <a:spLocks noGrp="1"/>
          </p:cNvSpPr>
          <p:nvPr>
            <p:ph type="body" idx="1"/>
          </p:nvPr>
        </p:nvSpPr>
        <p:spPr>
          <a:xfrm>
            <a:off x="311699" y="1152475"/>
            <a:ext cx="8520602" cy="3416400"/>
          </a:xfrm>
          <a:prstGeom prst="rect">
            <a:avLst/>
          </a:prstGeom>
        </p:spPr>
        <p:txBody>
          <a:bodyPr>
            <a:normAutofit lnSpcReduction="10000"/>
          </a:bodyPr>
          <a:lstStyle>
            <a:lvl1pPr marL="0" indent="0">
              <a:spcBef>
                <a:spcPts val="1600"/>
              </a:spcBef>
              <a:buSzTx/>
              <a:buNone/>
            </a:lvl1pPr>
          </a:lstStyle>
          <a:p>
            <a:r>
              <a:rPr dirty="0"/>
              <a:t>Describe and Explain your findings: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regularization value affects performance as well as model weights. If you need more than one slide to answer the question, you are free to create new slides.</a:t>
            </a:r>
          </a:p>
          <a:p>
            <a:pPr>
              <a:lnSpc>
                <a:spcPct val="100000"/>
              </a:lnSpc>
            </a:pPr>
            <a:r>
              <a:rPr lang="en-US" sz="1200" dirty="0">
                <a:solidFill>
                  <a:schemeClr val="tx1"/>
                </a:solidFill>
              </a:rPr>
              <a:t>My findings: There are two basic observations.  First, prediction accuracy increases with smaller regularization penalty.  Second, performance fluctuates during the training process when regularization parameter is larger.</a:t>
            </a:r>
          </a:p>
          <a:p>
            <a:pPr>
              <a:lnSpc>
                <a:spcPct val="100000"/>
              </a:lnSpc>
            </a:pPr>
            <a:r>
              <a:rPr lang="en-US" sz="1200" dirty="0">
                <a:solidFill>
                  <a:schemeClr val="tx1"/>
                </a:solidFill>
              </a:rPr>
              <a:t>Explanations: When the regularization penalty is too large, parameters estimated though gradient descent tend to be pushed towards zero.  When the effect of regularization dominates over gradient descent, learning won’t be able to progress and becomes unstable, since most parameters are forced to take very small values not based on the performance of the training.  This can explain both the poor performance and large variation for large regularization parameters.</a:t>
            </a:r>
          </a:p>
          <a:p>
            <a:pPr>
              <a:lnSpc>
                <a:spcPct val="100000"/>
              </a:lnSpc>
            </a:pPr>
            <a:r>
              <a:rPr lang="en-US" sz="1200" dirty="0">
                <a:solidFill>
                  <a:schemeClr val="tx1"/>
                </a:solidFill>
              </a:rPr>
              <a:t>However, it is difficult to say that smaller regularization is better by just comparing 1e3 and 1e4.  Note that in all cases learning stops at 10 epochs.  It is possible that performance might improve even after 20 epochs for slightly large regularization parameters. </a:t>
            </a:r>
            <a:br>
              <a:rPr lang="en-US" sz="1100" i="1" dirty="0">
                <a:solidFill>
                  <a:schemeClr val="tx1"/>
                </a:solidFill>
              </a:rPr>
            </a:br>
            <a:endParaRPr sz="1100" dirty="0">
              <a:solidFill>
                <a:schemeClr val="tx1"/>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3. Hyper-parameter Tuning</a:t>
            </a:r>
          </a:p>
        </p:txBody>
      </p:sp>
      <p:sp>
        <p:nvSpPr>
          <p:cNvPr id="135" name="Google Shape;104;p21"/>
          <p:cNvSpPr txBox="1">
            <a:spLocks noGrp="1"/>
          </p:cNvSpPr>
          <p:nvPr>
            <p:ph type="body" idx="1"/>
          </p:nvPr>
        </p:nvSpPr>
        <p:spPr>
          <a:xfrm>
            <a:off x="311699" y="1152475"/>
            <a:ext cx="8520602" cy="3416400"/>
          </a:xfrm>
          <a:prstGeom prst="rect">
            <a:avLst/>
          </a:prstGeom>
        </p:spPr>
        <p:txBody>
          <a:bodyPr>
            <a:normAutofit lnSpcReduction="10000"/>
          </a:bodyPr>
          <a:lstStyle/>
          <a:p>
            <a:pPr marL="0" indent="0">
              <a:buSzTx/>
              <a:buNone/>
            </a:pPr>
            <a:r>
              <a:rPr dirty="0"/>
              <a:t>You are now free to tune any hyper-parameters for better accuracy. Create a table below and put the configuration of your best model and accuracy into the table:</a:t>
            </a:r>
          </a:p>
          <a:p>
            <a:pPr marL="0" indent="0">
              <a:lnSpc>
                <a:spcPct val="110000"/>
              </a:lnSpc>
              <a:spcBef>
                <a:spcPts val="1600"/>
              </a:spcBef>
              <a:buSzTx/>
              <a:buNone/>
            </a:pPr>
            <a:endParaRPr lang="en-US" dirty="0"/>
          </a:p>
          <a:p>
            <a:pPr marL="0" indent="0">
              <a:lnSpc>
                <a:spcPct val="110000"/>
              </a:lnSpc>
              <a:spcBef>
                <a:spcPts val="1600"/>
              </a:spcBef>
              <a:buSzTx/>
              <a:buNone/>
            </a:pPr>
            <a:endParaRPr lang="en-US" dirty="0"/>
          </a:p>
          <a:p>
            <a:pPr marL="0" indent="0">
              <a:spcBef>
                <a:spcPts val="1600"/>
              </a:spcBef>
              <a:buSzTx/>
              <a:buNone/>
            </a:pPr>
            <a:endParaRPr lang="en-US" dirty="0"/>
          </a:p>
          <a:p>
            <a:pPr marL="0" indent="0">
              <a:spcBef>
                <a:spcPts val="1600"/>
              </a:spcBef>
              <a:buSzTx/>
              <a:buNone/>
            </a:pPr>
            <a:r>
              <a:rPr lang="en-US" dirty="0"/>
              <a:t>E</a:t>
            </a:r>
            <a:r>
              <a:rPr dirty="0"/>
              <a:t>xplain why your choice works: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you should explain the reasoning behind your choices and what behavior you expected. If you need more than one slide to answer the question, you are free to create new slides.</a:t>
            </a:r>
            <a:br>
              <a:rPr lang="en-US" sz="1100" i="1" dirty="0">
                <a:solidFill>
                  <a:srgbClr val="0070C0"/>
                </a:solidFill>
              </a:rPr>
            </a:br>
            <a:endParaRPr sz="1100" dirty="0"/>
          </a:p>
        </p:txBody>
      </p:sp>
      <p:graphicFrame>
        <p:nvGraphicFramePr>
          <p:cNvPr id="2" name="Table 2">
            <a:extLst>
              <a:ext uri="{FF2B5EF4-FFF2-40B4-BE49-F238E27FC236}">
                <a16:creationId xmlns:a16="http://schemas.microsoft.com/office/drawing/2014/main" id="{72A5AABA-C784-1745-BD47-A672704D697F}"/>
              </a:ext>
            </a:extLst>
          </p:cNvPr>
          <p:cNvGraphicFramePr>
            <a:graphicFrameLocks noGrp="1"/>
          </p:cNvGraphicFramePr>
          <p:nvPr>
            <p:extLst>
              <p:ext uri="{D42A27DB-BD31-4B8C-83A1-F6EECF244321}">
                <p14:modId xmlns:p14="http://schemas.microsoft.com/office/powerpoint/2010/main" val="4287962198"/>
              </p:ext>
            </p:extLst>
          </p:nvPr>
        </p:nvGraphicFramePr>
        <p:xfrm>
          <a:off x="500743" y="2076178"/>
          <a:ext cx="7532914" cy="76708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3720302299"/>
                    </a:ext>
                  </a:extLst>
                </a:gridCol>
                <a:gridCol w="870857">
                  <a:extLst>
                    <a:ext uri="{9D8B030D-6E8A-4147-A177-3AD203B41FA5}">
                      <a16:colId xmlns:a16="http://schemas.microsoft.com/office/drawing/2014/main" val="4234050039"/>
                    </a:ext>
                  </a:extLst>
                </a:gridCol>
                <a:gridCol w="1045028">
                  <a:extLst>
                    <a:ext uri="{9D8B030D-6E8A-4147-A177-3AD203B41FA5}">
                      <a16:colId xmlns:a16="http://schemas.microsoft.com/office/drawing/2014/main" val="902462583"/>
                    </a:ext>
                  </a:extLst>
                </a:gridCol>
                <a:gridCol w="1208315">
                  <a:extLst>
                    <a:ext uri="{9D8B030D-6E8A-4147-A177-3AD203B41FA5}">
                      <a16:colId xmlns:a16="http://schemas.microsoft.com/office/drawing/2014/main" val="2530744165"/>
                    </a:ext>
                  </a:extLst>
                </a:gridCol>
                <a:gridCol w="1088571">
                  <a:extLst>
                    <a:ext uri="{9D8B030D-6E8A-4147-A177-3AD203B41FA5}">
                      <a16:colId xmlns:a16="http://schemas.microsoft.com/office/drawing/2014/main" val="306240032"/>
                    </a:ext>
                  </a:extLst>
                </a:gridCol>
                <a:gridCol w="794658">
                  <a:extLst>
                    <a:ext uri="{9D8B030D-6E8A-4147-A177-3AD203B41FA5}">
                      <a16:colId xmlns:a16="http://schemas.microsoft.com/office/drawing/2014/main" val="1120031056"/>
                    </a:ext>
                  </a:extLst>
                </a:gridCol>
                <a:gridCol w="783771">
                  <a:extLst>
                    <a:ext uri="{9D8B030D-6E8A-4147-A177-3AD203B41FA5}">
                      <a16:colId xmlns:a16="http://schemas.microsoft.com/office/drawing/2014/main" val="1473122854"/>
                    </a:ext>
                  </a:extLst>
                </a:gridCol>
                <a:gridCol w="870857">
                  <a:extLst>
                    <a:ext uri="{9D8B030D-6E8A-4147-A177-3AD203B41FA5}">
                      <a16:colId xmlns:a16="http://schemas.microsoft.com/office/drawing/2014/main" val="2267017952"/>
                    </a:ext>
                  </a:extLst>
                </a:gridCol>
              </a:tblGrid>
              <a:tr h="370840">
                <a:tc>
                  <a:txBody>
                    <a:bodyPr/>
                    <a:lstStyle/>
                    <a:p>
                      <a:pPr algn="ctr"/>
                      <a:r>
                        <a:rPr lang="en-US" dirty="0"/>
                        <a:t>Batch size</a:t>
                      </a:r>
                    </a:p>
                  </a:txBody>
                  <a:tcPr/>
                </a:tc>
                <a:tc>
                  <a:txBody>
                    <a:bodyPr/>
                    <a:lstStyle/>
                    <a:p>
                      <a:pPr algn="ctr"/>
                      <a:r>
                        <a:rPr lang="en-US" dirty="0"/>
                        <a:t>Learning rate</a:t>
                      </a:r>
                    </a:p>
                  </a:txBody>
                  <a:tcPr/>
                </a:tc>
                <a:tc>
                  <a:txBody>
                    <a:bodyPr/>
                    <a:lstStyle/>
                    <a:p>
                      <a:pPr algn="ctr"/>
                      <a:r>
                        <a:rPr lang="en-US" dirty="0"/>
                        <a:t>Regularization</a:t>
                      </a:r>
                    </a:p>
                  </a:txBody>
                  <a:tcPr/>
                </a:tc>
                <a:tc>
                  <a:txBody>
                    <a:bodyPr/>
                    <a:lstStyle/>
                    <a:p>
                      <a:pPr algn="ctr"/>
                      <a:r>
                        <a:rPr lang="en-US" dirty="0"/>
                        <a:t>Hidden size</a:t>
                      </a:r>
                    </a:p>
                  </a:txBody>
                  <a:tcPr/>
                </a:tc>
                <a:tc>
                  <a:txBody>
                    <a:bodyPr/>
                    <a:lstStyle/>
                    <a:p>
                      <a:pPr algn="ctr"/>
                      <a:r>
                        <a:rPr lang="en-US" dirty="0"/>
                        <a:t># Epochs</a:t>
                      </a:r>
                    </a:p>
                  </a:txBody>
                  <a:tcPr/>
                </a:tc>
                <a:tc>
                  <a:txBody>
                    <a:bodyPr/>
                    <a:lstStyle/>
                    <a:p>
                      <a:pPr algn="ctr"/>
                      <a:r>
                        <a:rPr lang="en-US" dirty="0"/>
                        <a:t>Train Acc</a:t>
                      </a:r>
                    </a:p>
                  </a:txBody>
                  <a:tcPr/>
                </a:tc>
                <a:tc>
                  <a:txBody>
                    <a:bodyPr/>
                    <a:lstStyle/>
                    <a:p>
                      <a:pPr algn="ctr"/>
                      <a:r>
                        <a:rPr lang="en-US" dirty="0"/>
                        <a:t>Validation Acc</a:t>
                      </a:r>
                    </a:p>
                  </a:txBody>
                  <a:tcPr/>
                </a:tc>
                <a:tc>
                  <a:txBody>
                    <a:bodyPr/>
                    <a:lstStyle/>
                    <a:p>
                      <a:pPr algn="ctr"/>
                      <a:r>
                        <a:rPr lang="en-US" dirty="0"/>
                        <a:t>Test Acc</a:t>
                      </a:r>
                    </a:p>
                  </a:txBody>
                  <a:tcPr/>
                </a:tc>
                <a:extLst>
                  <a:ext uri="{0D108BD9-81ED-4DB2-BD59-A6C34878D82A}">
                    <a16:rowId xmlns:a16="http://schemas.microsoft.com/office/drawing/2014/main" val="2325717995"/>
                  </a:ext>
                </a:extLst>
              </a:tr>
              <a:tr h="370840">
                <a:tc>
                  <a:txBody>
                    <a:bodyPr/>
                    <a:lstStyle/>
                    <a:p>
                      <a:pPr algn="ctr"/>
                      <a:r>
                        <a:rPr lang="en-US" dirty="0"/>
                        <a:t>128</a:t>
                      </a:r>
                    </a:p>
                  </a:txBody>
                  <a:tcPr/>
                </a:tc>
                <a:tc>
                  <a:txBody>
                    <a:bodyPr/>
                    <a:lstStyle/>
                    <a:p>
                      <a:pPr algn="ctr"/>
                      <a:r>
                        <a:rPr lang="en-US" dirty="0"/>
                        <a:t>1.0</a:t>
                      </a:r>
                    </a:p>
                  </a:txBody>
                  <a:tcPr/>
                </a:tc>
                <a:tc>
                  <a:txBody>
                    <a:bodyPr/>
                    <a:lstStyle/>
                    <a:p>
                      <a:pPr algn="ctr"/>
                      <a:r>
                        <a:rPr lang="en-US" dirty="0"/>
                        <a:t>2e4</a:t>
                      </a:r>
                    </a:p>
                  </a:txBody>
                  <a:tcPr/>
                </a:tc>
                <a:tc>
                  <a:txBody>
                    <a:bodyPr/>
                    <a:lstStyle/>
                    <a:p>
                      <a:pPr algn="ctr"/>
                      <a:r>
                        <a:rPr lang="en-US" dirty="0"/>
                        <a:t>256</a:t>
                      </a:r>
                    </a:p>
                  </a:txBody>
                  <a:tcPr/>
                </a:tc>
                <a:tc>
                  <a:txBody>
                    <a:bodyPr/>
                    <a:lstStyle/>
                    <a:p>
                      <a:pPr algn="ctr"/>
                      <a:r>
                        <a:rPr lang="en-US" dirty="0"/>
                        <a:t>50</a:t>
                      </a:r>
                    </a:p>
                  </a:txBody>
                  <a:tcPr/>
                </a:tc>
                <a:tc>
                  <a:txBody>
                    <a:bodyPr/>
                    <a:lstStyle/>
                    <a:p>
                      <a:pPr algn="ctr"/>
                      <a:r>
                        <a:rPr lang="en-US" dirty="0"/>
                        <a:t>0.9902</a:t>
                      </a:r>
                    </a:p>
                  </a:txBody>
                  <a:tcPr/>
                </a:tc>
                <a:tc>
                  <a:txBody>
                    <a:bodyPr/>
                    <a:lstStyle/>
                    <a:p>
                      <a:pPr algn="ctr"/>
                      <a:r>
                        <a:rPr lang="en-US" dirty="0"/>
                        <a:t>0.9763</a:t>
                      </a:r>
                    </a:p>
                  </a:txBody>
                  <a:tcPr/>
                </a:tc>
                <a:tc>
                  <a:txBody>
                    <a:bodyPr/>
                    <a:lstStyle/>
                    <a:p>
                      <a:pPr algn="ctr"/>
                      <a:r>
                        <a:rPr lang="en-US" dirty="0"/>
                        <a:t>0.9767</a:t>
                      </a:r>
                    </a:p>
                  </a:txBody>
                  <a:tcPr/>
                </a:tc>
                <a:extLst>
                  <a:ext uri="{0D108BD9-81ED-4DB2-BD59-A6C34878D82A}">
                    <a16:rowId xmlns:a16="http://schemas.microsoft.com/office/drawing/2014/main" val="2056938396"/>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F526-CB90-4E41-BAAA-03DE177A9922}"/>
              </a:ext>
            </a:extLst>
          </p:cNvPr>
          <p:cNvSpPr>
            <a:spLocks noGrp="1"/>
          </p:cNvSpPr>
          <p:nvPr>
            <p:ph type="title"/>
          </p:nvPr>
        </p:nvSpPr>
        <p:spPr/>
        <p:txBody>
          <a:bodyPr>
            <a:normAutofit fontScale="90000"/>
          </a:bodyPr>
          <a:lstStyle/>
          <a:p>
            <a:r>
              <a:rPr lang="en-US" dirty="0"/>
              <a:t>Summarize plot</a:t>
            </a:r>
          </a:p>
        </p:txBody>
      </p:sp>
      <p:pic>
        <p:nvPicPr>
          <p:cNvPr id="9" name="Picture 8" descr="A picture containing graphical user interface&#10;&#10;Description automatically generated">
            <a:extLst>
              <a:ext uri="{FF2B5EF4-FFF2-40B4-BE49-F238E27FC236}">
                <a16:creationId xmlns:a16="http://schemas.microsoft.com/office/drawing/2014/main" id="{D5241FD9-DC29-5540-8475-BFCDD0D37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1228"/>
            <a:ext cx="4267200" cy="3200400"/>
          </a:xfrm>
          <a:prstGeom prst="rect">
            <a:avLst/>
          </a:prstGeom>
        </p:spPr>
      </p:pic>
      <p:pic>
        <p:nvPicPr>
          <p:cNvPr id="11" name="Picture 10" descr="Diagram&#10;&#10;Description automatically generated with medium confidence">
            <a:extLst>
              <a:ext uri="{FF2B5EF4-FFF2-40B4-BE49-F238E27FC236}">
                <a16:creationId xmlns:a16="http://schemas.microsoft.com/office/drawing/2014/main" id="{B23659B0-8D29-9F4D-9CBC-7F194750A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971" y="1121228"/>
            <a:ext cx="4267200" cy="3200400"/>
          </a:xfrm>
          <a:prstGeom prst="rect">
            <a:avLst/>
          </a:prstGeom>
        </p:spPr>
      </p:pic>
    </p:spTree>
    <p:extLst>
      <p:ext uri="{BB962C8B-B14F-4D97-AF65-F5344CB8AC3E}">
        <p14:creationId xmlns:p14="http://schemas.microsoft.com/office/powerpoint/2010/main" val="14736547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r>
              <a:rPr dirty="0"/>
              <a:t>Two-Layer Neural Network</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2A73-12E0-4840-BEB4-11E55CB6AD81}"/>
              </a:ext>
            </a:extLst>
          </p:cNvPr>
          <p:cNvSpPr>
            <a:spLocks noGrp="1"/>
          </p:cNvSpPr>
          <p:nvPr>
            <p:ph type="title"/>
          </p:nvPr>
        </p:nvSpPr>
        <p:spPr/>
        <p:txBody>
          <a:bodyPr>
            <a:normAutofit fontScale="90000"/>
          </a:bodyPr>
          <a:lstStyle/>
          <a:p>
            <a:r>
              <a:rPr lang="en-US" dirty="0"/>
              <a:t>Explanations</a:t>
            </a:r>
          </a:p>
        </p:txBody>
      </p:sp>
      <p:sp>
        <p:nvSpPr>
          <p:cNvPr id="3" name="Text Placeholder 2">
            <a:extLst>
              <a:ext uri="{FF2B5EF4-FFF2-40B4-BE49-F238E27FC236}">
                <a16:creationId xmlns:a16="http://schemas.microsoft.com/office/drawing/2014/main" id="{11F8577B-BE95-AB41-AA97-3A02A3229455}"/>
              </a:ext>
            </a:extLst>
          </p:cNvPr>
          <p:cNvSpPr>
            <a:spLocks noGrp="1"/>
          </p:cNvSpPr>
          <p:nvPr>
            <p:ph type="body" idx="1"/>
          </p:nvPr>
        </p:nvSpPr>
        <p:spPr/>
        <p:txBody>
          <a:bodyPr>
            <a:normAutofit/>
          </a:bodyPr>
          <a:lstStyle/>
          <a:p>
            <a:r>
              <a:rPr lang="en-US" sz="1200" dirty="0"/>
              <a:t>The first set of parameters I want to change is to increase the number of hidden nodes and increase the number of epochs.  </a:t>
            </a:r>
          </a:p>
          <a:p>
            <a:pPr lvl="1"/>
            <a:r>
              <a:rPr lang="en-US" sz="1200" dirty="0"/>
              <a:t>Increasing the number of hidden nodes can increase the power of the model to fit the data.  However, this might lead to overfitting issue.  So, I changed regularization parameter from 1e4 (the best regularization in part 2.2) to 2e4 to control overfitting.</a:t>
            </a:r>
          </a:p>
          <a:p>
            <a:pPr lvl="1"/>
            <a:r>
              <a:rPr lang="en-US" sz="1200" dirty="0"/>
              <a:t>To make sure learning reaches stable state, I increase the number of epochs from 10 to 50.</a:t>
            </a:r>
          </a:p>
          <a:p>
            <a:r>
              <a:rPr lang="en-US" sz="1200" dirty="0"/>
              <a:t>Normally I should use small learning rate to gradually improve the accuracy.  However, setting learning rate to even 0.1 makes the training process too slow.  I have tried learning rate 0.05 and run for 1,000 epochs and only got 96.5% accuracy on test data.  Therefore, I use 1.0 for the learning rate to speed up the convergence.</a:t>
            </a:r>
          </a:p>
          <a:p>
            <a:r>
              <a:rPr lang="en-US" sz="1200" dirty="0"/>
              <a:t>I observed that the trained model can have really poor performance on a small number of batches no matter how well it can perform on the validation set.  My intuition is that batch size might be too small.  That is why I changed batch size from 64 to 128.</a:t>
            </a:r>
          </a:p>
          <a:p>
            <a:r>
              <a:rPr lang="en-US" sz="1200" dirty="0"/>
              <a:t>It is well known that simple FC neural network can reach &gt;98.5% accuracy over </a:t>
            </a:r>
            <a:r>
              <a:rPr lang="en-US" sz="1200" dirty="0" err="1"/>
              <a:t>mnist</a:t>
            </a:r>
            <a:r>
              <a:rPr lang="en-US" sz="1200" dirty="0"/>
              <a:t> dataset.  I think one reason my model did not perform that well is because I did not use a small enough learning rate to explore the parameter space.  With higher computational power my model can </a:t>
            </a:r>
            <a:r>
              <a:rPr lang="en-US" sz="1200"/>
              <a:t>be improved.</a:t>
            </a:r>
            <a:endParaRPr lang="en-US" sz="1200" dirty="0"/>
          </a:p>
        </p:txBody>
      </p:sp>
    </p:spTree>
    <p:extLst>
      <p:ext uri="{BB962C8B-B14F-4D97-AF65-F5344CB8AC3E}">
        <p14:creationId xmlns:p14="http://schemas.microsoft.com/office/powerpoint/2010/main" val="26504103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115" name="Google Shape;66;p15"/>
          <p:cNvSpPr txBox="1">
            <a:spLocks noGrp="1"/>
          </p:cNvSpPr>
          <p:nvPr>
            <p:ph type="body" idx="1"/>
          </p:nvPr>
        </p:nvSpPr>
        <p:spPr>
          <a:xfrm>
            <a:off x="311699" y="1152475"/>
            <a:ext cx="8520602" cy="3416400"/>
          </a:xfrm>
          <a:prstGeom prst="rect">
            <a:avLst/>
          </a:prstGeom>
        </p:spPr>
        <p:txBody>
          <a:bodyPr/>
          <a:lstStyle>
            <a:lvl1pPr marL="0" indent="0">
              <a:buSzTx/>
              <a:buNone/>
            </a:lvl1pPr>
          </a:lstStyle>
          <a:p>
            <a:r>
              <a:t>Tune the learning rate of the model with all other default hyper-parameters fixed. Fill in the table below:</a:t>
            </a:r>
          </a:p>
        </p:txBody>
      </p:sp>
      <p:graphicFrame>
        <p:nvGraphicFramePr>
          <p:cNvPr id="116" name="Google Shape;67;p15"/>
          <p:cNvGraphicFramePr/>
          <p:nvPr>
            <p:extLst>
              <p:ext uri="{D42A27DB-BD31-4B8C-83A1-F6EECF244321}">
                <p14:modId xmlns:p14="http://schemas.microsoft.com/office/powerpoint/2010/main" val="1085009004"/>
              </p:ext>
            </p:extLst>
          </p:nvPr>
        </p:nvGraphicFramePr>
        <p:xfrm>
          <a:off x="1216174" y="2367750"/>
          <a:ext cx="5170745" cy="1615350"/>
        </p:xfrm>
        <a:graphic>
          <a:graphicData uri="http://schemas.openxmlformats.org/drawingml/2006/table">
            <a:tbl>
              <a:tblPr>
                <a:tableStyleId>{4C3C2611-4C71-4FC5-86AE-919BDF0F9419}</a:tableStyleId>
              </a:tblPr>
              <a:tblGrid>
                <a:gridCol w="1034149">
                  <a:extLst>
                    <a:ext uri="{9D8B030D-6E8A-4147-A177-3AD203B41FA5}">
                      <a16:colId xmlns:a16="http://schemas.microsoft.com/office/drawing/2014/main" val="20000"/>
                    </a:ext>
                  </a:extLst>
                </a:gridCol>
                <a:gridCol w="1034149">
                  <a:extLst>
                    <a:ext uri="{9D8B030D-6E8A-4147-A177-3AD203B41FA5}">
                      <a16:colId xmlns:a16="http://schemas.microsoft.com/office/drawing/2014/main" val="20001"/>
                    </a:ext>
                  </a:extLst>
                </a:gridCol>
                <a:gridCol w="1034149">
                  <a:extLst>
                    <a:ext uri="{9D8B030D-6E8A-4147-A177-3AD203B41FA5}">
                      <a16:colId xmlns:a16="http://schemas.microsoft.com/office/drawing/2014/main" val="20002"/>
                    </a:ext>
                  </a:extLst>
                </a:gridCol>
                <a:gridCol w="1034149">
                  <a:extLst>
                    <a:ext uri="{9D8B030D-6E8A-4147-A177-3AD203B41FA5}">
                      <a16:colId xmlns:a16="http://schemas.microsoft.com/office/drawing/2014/main" val="20003"/>
                    </a:ext>
                  </a:extLst>
                </a:gridCol>
                <a:gridCol w="1034149">
                  <a:extLst>
                    <a:ext uri="{9D8B030D-6E8A-4147-A177-3AD203B41FA5}">
                      <a16:colId xmlns:a16="http://schemas.microsoft.com/office/drawing/2014/main" val="20004"/>
                    </a:ext>
                  </a:extLst>
                </a:gridCol>
              </a:tblGrid>
              <a:tr h="381000">
                <a:tc>
                  <a:txBody>
                    <a:bodyPr/>
                    <a:lstStyle/>
                    <a:p>
                      <a:pPr algn="l">
                        <a:defRPr sz="1400"/>
                      </a:pPr>
                      <a:endParaRPr/>
                    </a:p>
                  </a:txBody>
                  <a:tcPr marL="91425" marR="91425" marT="91425" marB="91425" horzOverflow="overflow"/>
                </a:tc>
                <a:tc>
                  <a:txBody>
                    <a:bodyPr/>
                    <a:lstStyle/>
                    <a:p>
                      <a:pPr algn="l">
                        <a:defRPr sz="1800"/>
                      </a:pPr>
                      <a:r>
                        <a:rPr sz="1400"/>
                        <a:t>lr=1</a:t>
                      </a:r>
                    </a:p>
                  </a:txBody>
                  <a:tcPr marL="91425" marR="91425" marT="91425" marB="91425" horzOverflow="overflow"/>
                </a:tc>
                <a:tc>
                  <a:txBody>
                    <a:bodyPr/>
                    <a:lstStyle/>
                    <a:p>
                      <a:pPr algn="l">
                        <a:defRPr sz="1800"/>
                      </a:pPr>
                      <a:r>
                        <a:rPr sz="1400"/>
                        <a:t>lr=1e-1</a:t>
                      </a:r>
                    </a:p>
                  </a:txBody>
                  <a:tcPr marL="91425" marR="91425" marT="91425" marB="91425" horzOverflow="overflow"/>
                </a:tc>
                <a:tc>
                  <a:txBody>
                    <a:bodyPr/>
                    <a:lstStyle/>
                    <a:p>
                      <a:pPr algn="l">
                        <a:defRPr sz="1800"/>
                      </a:pPr>
                      <a:r>
                        <a:rPr sz="1400" dirty="0" err="1"/>
                        <a:t>lr</a:t>
                      </a:r>
                      <a:r>
                        <a:rPr sz="1400" dirty="0"/>
                        <a:t>=</a:t>
                      </a:r>
                      <a:r>
                        <a:rPr lang="en-US" sz="1400" dirty="0"/>
                        <a:t>5</a:t>
                      </a:r>
                      <a:r>
                        <a:rPr sz="1400" dirty="0"/>
                        <a:t>e-2</a:t>
                      </a:r>
                    </a:p>
                  </a:txBody>
                  <a:tcPr marL="91425" marR="91425" marT="91425" marB="91425" horzOverflow="overflow"/>
                </a:tc>
                <a:tc>
                  <a:txBody>
                    <a:bodyPr/>
                    <a:lstStyle/>
                    <a:p>
                      <a:pPr algn="l">
                        <a:defRPr sz="1800"/>
                      </a:pPr>
                      <a:r>
                        <a:rPr sz="1400" dirty="0" err="1"/>
                        <a:t>lr</a:t>
                      </a:r>
                      <a:r>
                        <a:rPr sz="1400" dirty="0"/>
                        <a:t>=</a:t>
                      </a:r>
                      <a:r>
                        <a:rPr lang="en-US" sz="1400" dirty="0"/>
                        <a:t>1</a:t>
                      </a:r>
                      <a:r>
                        <a:rPr sz="1400" dirty="0"/>
                        <a:t>e-2</a:t>
                      </a:r>
                    </a:p>
                  </a:txBody>
                  <a:tcPr marL="91425" marR="91425" marT="91425" marB="91425" horzOverflow="overflow"/>
                </a:tc>
                <a:extLst>
                  <a:ext uri="{0D108BD9-81ED-4DB2-BD59-A6C34878D82A}">
                    <a16:rowId xmlns:a16="http://schemas.microsoft.com/office/drawing/2014/main" val="10000"/>
                  </a:ext>
                </a:extLst>
              </a:tr>
              <a:tr h="381000">
                <a:tc>
                  <a:txBody>
                    <a:bodyPr/>
                    <a:lstStyle/>
                    <a:p>
                      <a:pPr algn="l">
                        <a:defRPr sz="1800"/>
                      </a:pPr>
                      <a:r>
                        <a:rPr sz="1400"/>
                        <a:t>Training Accuracy</a:t>
                      </a:r>
                    </a:p>
                  </a:txBody>
                  <a:tcPr marL="91425" marR="91425" marT="91425" marB="91425" horzOverflow="overflow"/>
                </a:tc>
                <a:tc>
                  <a:txBody>
                    <a:bodyPr/>
                    <a:lstStyle/>
                    <a:p>
                      <a:pPr algn="l">
                        <a:defRPr sz="1400"/>
                      </a:pPr>
                      <a:r>
                        <a:rPr lang="en-US" dirty="0"/>
                        <a:t>0.9438</a:t>
                      </a:r>
                      <a:endParaRPr dirty="0"/>
                    </a:p>
                  </a:txBody>
                  <a:tcPr marL="91425" marR="91425" marT="91425" marB="91425" horzOverflow="overflow"/>
                </a:tc>
                <a:tc>
                  <a:txBody>
                    <a:bodyPr/>
                    <a:lstStyle/>
                    <a:p>
                      <a:pPr algn="l">
                        <a:defRPr sz="1400"/>
                      </a:pPr>
                      <a:r>
                        <a:rPr lang="en-US" dirty="0"/>
                        <a:t>0.9244</a:t>
                      </a:r>
                      <a:endParaRPr dirty="0"/>
                    </a:p>
                  </a:txBody>
                  <a:tcPr marL="91425" marR="91425" marT="91425" marB="91425" horzOverflow="overflow"/>
                </a:tc>
                <a:tc>
                  <a:txBody>
                    <a:bodyPr/>
                    <a:lstStyle/>
                    <a:p>
                      <a:pPr algn="l">
                        <a:defRPr sz="1400"/>
                      </a:pPr>
                      <a:r>
                        <a:rPr lang="en-US" dirty="0"/>
                        <a:t>0.9088</a:t>
                      </a:r>
                      <a:endParaRPr dirty="0"/>
                    </a:p>
                  </a:txBody>
                  <a:tcPr marL="91425" marR="91425" marT="91425" marB="91425" horzOverflow="overflow"/>
                </a:tc>
                <a:tc>
                  <a:txBody>
                    <a:bodyPr/>
                    <a:lstStyle/>
                    <a:p>
                      <a:pPr algn="l">
                        <a:defRPr sz="1400"/>
                      </a:pPr>
                      <a:r>
                        <a:rPr lang="en-US" dirty="0"/>
                        <a:t>0.7303</a:t>
                      </a:r>
                      <a:endParaRPr dirty="0"/>
                    </a:p>
                  </a:txBody>
                  <a:tcPr marL="91425" marR="91425" marT="91425" marB="91425" horzOverflow="overflow"/>
                </a:tc>
                <a:extLst>
                  <a:ext uri="{0D108BD9-81ED-4DB2-BD59-A6C34878D82A}">
                    <a16:rowId xmlns:a16="http://schemas.microsoft.com/office/drawing/2014/main" val="10001"/>
                  </a:ext>
                </a:extLst>
              </a:tr>
              <a:tr h="381000">
                <a:tc>
                  <a:txBody>
                    <a:bodyPr/>
                    <a:lstStyle/>
                    <a:p>
                      <a:pPr algn="l">
                        <a:defRPr sz="1800"/>
                      </a:pPr>
                      <a:r>
                        <a:rPr sz="1400"/>
                        <a:t>Test Accuracy</a:t>
                      </a:r>
                    </a:p>
                  </a:txBody>
                  <a:tcPr marL="91425" marR="91425" marT="91425" marB="91425" horzOverflow="overflow"/>
                </a:tc>
                <a:tc>
                  <a:txBody>
                    <a:bodyPr/>
                    <a:lstStyle/>
                    <a:p>
                      <a:pPr algn="l">
                        <a:defRPr sz="1400"/>
                      </a:pPr>
                      <a:r>
                        <a:rPr lang="en-US" dirty="0"/>
                        <a:t>0.9506</a:t>
                      </a:r>
                      <a:endParaRPr dirty="0"/>
                    </a:p>
                  </a:txBody>
                  <a:tcPr marL="91425" marR="91425" marT="91425" marB="91425" horzOverflow="overflow"/>
                </a:tc>
                <a:tc>
                  <a:txBody>
                    <a:bodyPr/>
                    <a:lstStyle/>
                    <a:p>
                      <a:pPr algn="l">
                        <a:defRPr sz="1400"/>
                      </a:pPr>
                      <a:r>
                        <a:rPr lang="en-US" dirty="0"/>
                        <a:t>0.9213</a:t>
                      </a:r>
                      <a:endParaRPr dirty="0"/>
                    </a:p>
                  </a:txBody>
                  <a:tcPr marL="91425" marR="91425" marT="91425" marB="91425" horzOverflow="overflow"/>
                </a:tc>
                <a:tc>
                  <a:txBody>
                    <a:bodyPr/>
                    <a:lstStyle/>
                    <a:p>
                      <a:pPr algn="l">
                        <a:defRPr sz="1400"/>
                      </a:pPr>
                      <a:r>
                        <a:rPr lang="en-US" dirty="0"/>
                        <a:t>0.9137</a:t>
                      </a:r>
                      <a:endParaRPr dirty="0"/>
                    </a:p>
                  </a:txBody>
                  <a:tcPr marL="91425" marR="91425" marT="91425" marB="91425" horzOverflow="overflow"/>
                </a:tc>
                <a:tc>
                  <a:txBody>
                    <a:bodyPr/>
                    <a:lstStyle/>
                    <a:p>
                      <a:pPr algn="l">
                        <a:defRPr sz="1400"/>
                      </a:pPr>
                      <a:r>
                        <a:rPr lang="en-US" dirty="0"/>
                        <a:t>0.7545</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Curve</a:t>
            </a:r>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learning rates from the previous slide</a:t>
            </a:r>
            <a:r>
              <a:rPr dirty="0"/>
              <a:t> and put </a:t>
            </a:r>
            <a:r>
              <a:rPr lang="en-US" dirty="0"/>
              <a:t>them</a:t>
            </a:r>
            <a:r>
              <a:rPr dirty="0"/>
              <a:t> below</a:t>
            </a:r>
            <a:r>
              <a:rPr lang="en-US" dirty="0"/>
              <a:t> (you may add additional slides if needed).</a:t>
            </a:r>
          </a:p>
          <a:p>
            <a:endParaRPr lang="en-US" dirty="0"/>
          </a:p>
          <a:p>
            <a:r>
              <a:rPr lang="en-US" dirty="0"/>
              <a:t>Please see all slides below.  Each of the following 4 slides show the results for one learning rate.</a:t>
            </a:r>
          </a:p>
          <a:p>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2102-4162-024C-947D-58F36BEFBE74}"/>
              </a:ext>
            </a:extLst>
          </p:cNvPr>
          <p:cNvSpPr>
            <a:spLocks noGrp="1"/>
          </p:cNvSpPr>
          <p:nvPr>
            <p:ph type="title"/>
          </p:nvPr>
        </p:nvSpPr>
        <p:spPr/>
        <p:txBody>
          <a:bodyPr>
            <a:normAutofit fontScale="90000"/>
          </a:bodyPr>
          <a:lstStyle/>
          <a:p>
            <a:r>
              <a:rPr lang="en-US" dirty="0"/>
              <a:t>Learning rate = 1.0</a:t>
            </a:r>
          </a:p>
        </p:txBody>
      </p:sp>
      <p:pic>
        <p:nvPicPr>
          <p:cNvPr id="5" name="Picture 4" descr="Chart, line chart&#10;&#10;Description automatically generated">
            <a:extLst>
              <a:ext uri="{FF2B5EF4-FFF2-40B4-BE49-F238E27FC236}">
                <a16:creationId xmlns:a16="http://schemas.microsoft.com/office/drawing/2014/main" id="{A0B8D200-4ADC-0C4C-9803-D448E275D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58" y="1306286"/>
            <a:ext cx="4114800" cy="3086100"/>
          </a:xfrm>
          <a:prstGeom prst="rect">
            <a:avLst/>
          </a:prstGeom>
        </p:spPr>
      </p:pic>
      <p:pic>
        <p:nvPicPr>
          <p:cNvPr id="7" name="Picture 6" descr="Chart, line chart&#10;&#10;Description automatically generated">
            <a:extLst>
              <a:ext uri="{FF2B5EF4-FFF2-40B4-BE49-F238E27FC236}">
                <a16:creationId xmlns:a16="http://schemas.microsoft.com/office/drawing/2014/main" id="{A021B9EF-7FFC-5442-AC33-C89602D5D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858" y="1306286"/>
            <a:ext cx="4114800" cy="3086100"/>
          </a:xfrm>
          <a:prstGeom prst="rect">
            <a:avLst/>
          </a:prstGeom>
        </p:spPr>
      </p:pic>
    </p:spTree>
    <p:extLst>
      <p:ext uri="{BB962C8B-B14F-4D97-AF65-F5344CB8AC3E}">
        <p14:creationId xmlns:p14="http://schemas.microsoft.com/office/powerpoint/2010/main" val="39474685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2102-4162-024C-947D-58F36BEFBE74}"/>
              </a:ext>
            </a:extLst>
          </p:cNvPr>
          <p:cNvSpPr>
            <a:spLocks noGrp="1"/>
          </p:cNvSpPr>
          <p:nvPr>
            <p:ph type="title"/>
          </p:nvPr>
        </p:nvSpPr>
        <p:spPr/>
        <p:txBody>
          <a:bodyPr>
            <a:normAutofit fontScale="90000"/>
          </a:bodyPr>
          <a:lstStyle/>
          <a:p>
            <a:r>
              <a:rPr lang="en-US" dirty="0"/>
              <a:t>Learning rate = 0.1 (default mode)</a:t>
            </a:r>
          </a:p>
        </p:txBody>
      </p:sp>
      <p:pic>
        <p:nvPicPr>
          <p:cNvPr id="4" name="Picture 3" descr="Chart, line chart&#10;&#10;Description automatically generated">
            <a:extLst>
              <a:ext uri="{FF2B5EF4-FFF2-40B4-BE49-F238E27FC236}">
                <a16:creationId xmlns:a16="http://schemas.microsoft.com/office/drawing/2014/main" id="{FE2DFF4D-4F72-0E4D-AE04-5800F3B55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58" y="1306286"/>
            <a:ext cx="4114800" cy="3086100"/>
          </a:xfrm>
          <a:prstGeom prst="rect">
            <a:avLst/>
          </a:prstGeom>
        </p:spPr>
      </p:pic>
      <p:pic>
        <p:nvPicPr>
          <p:cNvPr id="8" name="Picture 7" descr="Chart&#10;&#10;Description automatically generated with medium confidence">
            <a:extLst>
              <a:ext uri="{FF2B5EF4-FFF2-40B4-BE49-F238E27FC236}">
                <a16:creationId xmlns:a16="http://schemas.microsoft.com/office/drawing/2014/main" id="{7B61648F-DB3C-D94A-84B1-446570B90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858" y="1306286"/>
            <a:ext cx="4114800" cy="3086100"/>
          </a:xfrm>
          <a:prstGeom prst="rect">
            <a:avLst/>
          </a:prstGeom>
        </p:spPr>
      </p:pic>
    </p:spTree>
    <p:extLst>
      <p:ext uri="{BB962C8B-B14F-4D97-AF65-F5344CB8AC3E}">
        <p14:creationId xmlns:p14="http://schemas.microsoft.com/office/powerpoint/2010/main" val="123760260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2102-4162-024C-947D-58F36BEFBE74}"/>
              </a:ext>
            </a:extLst>
          </p:cNvPr>
          <p:cNvSpPr>
            <a:spLocks noGrp="1"/>
          </p:cNvSpPr>
          <p:nvPr>
            <p:ph type="title"/>
          </p:nvPr>
        </p:nvSpPr>
        <p:spPr/>
        <p:txBody>
          <a:bodyPr>
            <a:normAutofit fontScale="90000"/>
          </a:bodyPr>
          <a:lstStyle/>
          <a:p>
            <a:r>
              <a:rPr lang="en-US" dirty="0"/>
              <a:t>Learning rate = 0.05</a:t>
            </a:r>
          </a:p>
        </p:txBody>
      </p:sp>
      <p:pic>
        <p:nvPicPr>
          <p:cNvPr id="4" name="Picture 3" descr="Chart, line chart&#10;&#10;Description automatically generated">
            <a:extLst>
              <a:ext uri="{FF2B5EF4-FFF2-40B4-BE49-F238E27FC236}">
                <a16:creationId xmlns:a16="http://schemas.microsoft.com/office/drawing/2014/main" id="{9D350051-8B23-BC40-8CC0-A67C83383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58" y="1306286"/>
            <a:ext cx="4114800" cy="3086100"/>
          </a:xfrm>
          <a:prstGeom prst="rect">
            <a:avLst/>
          </a:prstGeom>
        </p:spPr>
      </p:pic>
      <p:pic>
        <p:nvPicPr>
          <p:cNvPr id="8" name="Picture 7" descr="Chart, line chart&#10;&#10;Description automatically generated">
            <a:extLst>
              <a:ext uri="{FF2B5EF4-FFF2-40B4-BE49-F238E27FC236}">
                <a16:creationId xmlns:a16="http://schemas.microsoft.com/office/drawing/2014/main" id="{DA1A96D5-64A9-1548-8CD6-11EF77591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858" y="1306286"/>
            <a:ext cx="4114800" cy="3086100"/>
          </a:xfrm>
          <a:prstGeom prst="rect">
            <a:avLst/>
          </a:prstGeom>
        </p:spPr>
      </p:pic>
    </p:spTree>
    <p:extLst>
      <p:ext uri="{BB962C8B-B14F-4D97-AF65-F5344CB8AC3E}">
        <p14:creationId xmlns:p14="http://schemas.microsoft.com/office/powerpoint/2010/main" val="164251142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2102-4162-024C-947D-58F36BEFBE74}"/>
              </a:ext>
            </a:extLst>
          </p:cNvPr>
          <p:cNvSpPr>
            <a:spLocks noGrp="1"/>
          </p:cNvSpPr>
          <p:nvPr>
            <p:ph type="title"/>
          </p:nvPr>
        </p:nvSpPr>
        <p:spPr/>
        <p:txBody>
          <a:bodyPr>
            <a:normAutofit fontScale="90000"/>
          </a:bodyPr>
          <a:lstStyle/>
          <a:p>
            <a:r>
              <a:rPr lang="en-US" dirty="0"/>
              <a:t>Learning rate = 0.01</a:t>
            </a:r>
          </a:p>
        </p:txBody>
      </p:sp>
      <p:pic>
        <p:nvPicPr>
          <p:cNvPr id="5" name="Picture 4" descr="Chart, line chart&#10;&#10;Description automatically generated">
            <a:extLst>
              <a:ext uri="{FF2B5EF4-FFF2-40B4-BE49-F238E27FC236}">
                <a16:creationId xmlns:a16="http://schemas.microsoft.com/office/drawing/2014/main" id="{3ADA2C2C-295C-5C41-B14C-BD8FC6B78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28" y="1306286"/>
            <a:ext cx="4114800" cy="3086100"/>
          </a:xfrm>
          <a:prstGeom prst="rect">
            <a:avLst/>
          </a:prstGeom>
        </p:spPr>
      </p:pic>
      <p:pic>
        <p:nvPicPr>
          <p:cNvPr id="7" name="Picture 6" descr="Chart, line chart&#10;&#10;Description automatically generated">
            <a:extLst>
              <a:ext uri="{FF2B5EF4-FFF2-40B4-BE49-F238E27FC236}">
                <a16:creationId xmlns:a16="http://schemas.microsoft.com/office/drawing/2014/main" id="{902695A0-20E4-AB4F-BA18-03F5B3755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328" y="1306286"/>
            <a:ext cx="4114800" cy="3086100"/>
          </a:xfrm>
          <a:prstGeom prst="rect">
            <a:avLst/>
          </a:prstGeom>
        </p:spPr>
      </p:pic>
    </p:spTree>
    <p:extLst>
      <p:ext uri="{BB962C8B-B14F-4D97-AF65-F5344CB8AC3E}">
        <p14:creationId xmlns:p14="http://schemas.microsoft.com/office/powerpoint/2010/main" val="19609262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8;p17"/>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122" name="Google Shape;79;p17"/>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Describe and Explain your findings: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learning rate has the observed effect. If you need more than one slide to answer the question, you are free to create new slides.</a:t>
            </a:r>
            <a:br>
              <a:rPr lang="en-US" sz="1100" i="1" dirty="0">
                <a:solidFill>
                  <a:srgbClr val="0070C0"/>
                </a:solidFill>
              </a:rPr>
            </a:br>
            <a:endParaRPr lang="en-US" sz="1100" i="1" dirty="0">
              <a:solidFill>
                <a:srgbClr val="0070C0"/>
              </a:solidFill>
            </a:endParaRPr>
          </a:p>
          <a:p>
            <a:pPr>
              <a:lnSpc>
                <a:spcPct val="100000"/>
              </a:lnSpc>
            </a:pPr>
            <a:r>
              <a:rPr lang="en-US" sz="1200" dirty="0">
                <a:solidFill>
                  <a:schemeClr val="tx1"/>
                </a:solidFill>
              </a:rPr>
              <a:t>My findings: prediction accuracy drops with smaller learning rate.</a:t>
            </a:r>
          </a:p>
          <a:p>
            <a:r>
              <a:rPr lang="en-US" sz="1200" dirty="0">
                <a:solidFill>
                  <a:schemeClr val="tx1"/>
                </a:solidFill>
              </a:rPr>
              <a:t>Explanation: There are two possible explanations for the poor performance when learning rate is small. First, it is possible that learning stuck at some local minimum because the learning rate is small.  This might be the case for learning rate equals 0.05.  Second, learning has not reached convergence since the learning rate is too small.  This is clearly the case for learning rate 0.01, as we can see from the loss figure that there is no clear plateau at the end of even 10</a:t>
            </a:r>
            <a:r>
              <a:rPr lang="en-US" sz="1200" baseline="30000" dirty="0">
                <a:solidFill>
                  <a:schemeClr val="tx1"/>
                </a:solidFill>
              </a:rPr>
              <a:t>th</a:t>
            </a:r>
            <a:r>
              <a:rPr lang="en-US" sz="1200" dirty="0">
                <a:solidFill>
                  <a:schemeClr val="tx1"/>
                </a:solidFill>
              </a:rPr>
              <a:t> epoch.</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3245</TotalTime>
  <Words>1094</Words>
  <Application>Microsoft Macintosh PowerPoint</Application>
  <PresentationFormat>On-screen Show (16:9)</PresentationFormat>
  <Paragraphs>102</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Assignment 1 Writeup DO NOT TAG</vt:lpstr>
      <vt:lpstr>PowerPoint Presentation</vt:lpstr>
      <vt:lpstr>Learning Rates</vt:lpstr>
      <vt:lpstr>Learning Curve</vt:lpstr>
      <vt:lpstr>Learning rate = 1.0</vt:lpstr>
      <vt:lpstr>Learning rate = 0.1 (default mode)</vt:lpstr>
      <vt:lpstr>Learning rate = 0.05</vt:lpstr>
      <vt:lpstr>Learning rate = 0.01</vt:lpstr>
      <vt:lpstr>Learning Rates</vt:lpstr>
      <vt:lpstr>2. Regularization</vt:lpstr>
      <vt:lpstr>2. Regularization</vt:lpstr>
      <vt:lpstr>Regularization = 1.0</vt:lpstr>
      <vt:lpstr>Regularization = 0.1</vt:lpstr>
      <vt:lpstr>Regularization = 0.01</vt:lpstr>
      <vt:lpstr>Regularization = 1e3 (default mode)</vt:lpstr>
      <vt:lpstr>Regularization = 1e4</vt:lpstr>
      <vt:lpstr>2. Regularization</vt:lpstr>
      <vt:lpstr>3. Hyper-parameter Tuning</vt:lpstr>
      <vt:lpstr>Summarize plot</vt:lpstr>
      <vt:lpstr>Explanations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Writeup</dc:title>
  <cp:lastModifiedBy>Bing Yang</cp:lastModifiedBy>
  <cp:revision>74</cp:revision>
  <dcterms:modified xsi:type="dcterms:W3CDTF">2021-09-10T18:58:27Z</dcterms:modified>
</cp:coreProperties>
</file>