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97"/>
    <p:restoredTop sz="94780"/>
  </p:normalViewPr>
  <p:slideViewPr>
    <p:cSldViewPr snapToGrid="0">
      <p:cViewPr varScale="1">
        <p:scale>
          <a:sx n="191" d="100"/>
          <a:sy n="191" d="100"/>
        </p:scale>
        <p:origin x="2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dirty="0"/>
              <a:t>Assignment 1 Writeup</a:t>
            </a:r>
            <a:br>
              <a:rPr lang="en-US" dirty="0"/>
            </a:br>
            <a:r>
              <a:rPr lang="en-US" sz="2400" b="1" dirty="0">
                <a:solidFill>
                  <a:srgbClr val="FF0000"/>
                </a:solidFill>
              </a:rPr>
              <a:t>DO NOT TAG</a:t>
            </a:r>
            <a:endParaRPr sz="2400" b="1" dirty="0">
              <a:solidFill>
                <a:srgbClr val="FF0000"/>
              </a:solidFill>
            </a:endParaRPr>
          </a:p>
        </p:txBody>
      </p:sp>
      <p:sp>
        <p:nvSpPr>
          <p:cNvPr id="110" name="Google Shape;55;p13"/>
          <p:cNvSpPr txBox="1">
            <a:spLocks noGrp="1"/>
          </p:cNvSpPr>
          <p:nvPr>
            <p:ph type="subTitle" sz="quarter" idx="1"/>
          </p:nvPr>
        </p:nvSpPr>
        <p:spPr>
          <a:xfrm>
            <a:off x="311699" y="2834125"/>
            <a:ext cx="8520602" cy="792601"/>
          </a:xfrm>
          <a:prstGeom prst="rect">
            <a:avLst/>
          </a:prstGeom>
        </p:spPr>
        <p:txBody>
          <a:bodyPr>
            <a:normAutofit/>
          </a:bodyPr>
          <a:lstStyle/>
          <a:p>
            <a:pPr marL="0" indent="0" defTabSz="850391">
              <a:defRPr sz="1488"/>
            </a:pPr>
            <a:r>
              <a:rPr dirty="0"/>
              <a:t>Name:</a:t>
            </a:r>
          </a:p>
          <a:p>
            <a:pPr marL="0" indent="0" defTabSz="850391">
              <a:defRPr sz="1488"/>
            </a:pPr>
            <a:r>
              <a:rPr dirty="0"/>
              <a:t>GT Email:</a:t>
            </a:r>
            <a:endParaRPr lang="en-US"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Google Shape;60;p14"/>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r>
              <a:rPr dirty="0"/>
              <a:t>Two-Layer Neural Network</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Rates</a:t>
            </a:r>
          </a:p>
        </p:txBody>
      </p:sp>
      <p:sp>
        <p:nvSpPr>
          <p:cNvPr id="115" name="Google Shape;66;p15"/>
          <p:cNvSpPr txBox="1">
            <a:spLocks noGrp="1"/>
          </p:cNvSpPr>
          <p:nvPr>
            <p:ph type="body" idx="1"/>
          </p:nvPr>
        </p:nvSpPr>
        <p:spPr>
          <a:xfrm>
            <a:off x="311699" y="1152475"/>
            <a:ext cx="8520602" cy="3416400"/>
          </a:xfrm>
          <a:prstGeom prst="rect">
            <a:avLst/>
          </a:prstGeom>
        </p:spPr>
        <p:txBody>
          <a:bodyPr/>
          <a:lstStyle>
            <a:lvl1pPr marL="0" indent="0">
              <a:buSzTx/>
              <a:buNone/>
            </a:lvl1pPr>
          </a:lstStyle>
          <a:p>
            <a:r>
              <a:t>Tune the learning rate of the model with all other default hyper-parameters fixed. Fill in the table below:</a:t>
            </a:r>
          </a:p>
        </p:txBody>
      </p:sp>
      <p:graphicFrame>
        <p:nvGraphicFramePr>
          <p:cNvPr id="116" name="Google Shape;67;p15"/>
          <p:cNvGraphicFramePr/>
          <p:nvPr>
            <p:extLst>
              <p:ext uri="{D42A27DB-BD31-4B8C-83A1-F6EECF244321}">
                <p14:modId xmlns:p14="http://schemas.microsoft.com/office/powerpoint/2010/main" val="1733423322"/>
              </p:ext>
            </p:extLst>
          </p:nvPr>
        </p:nvGraphicFramePr>
        <p:xfrm>
          <a:off x="1216174" y="2367750"/>
          <a:ext cx="5170745" cy="1615350"/>
        </p:xfrm>
        <a:graphic>
          <a:graphicData uri="http://schemas.openxmlformats.org/drawingml/2006/table">
            <a:tbl>
              <a:tblPr>
                <a:tableStyleId>{4C3C2611-4C71-4FC5-86AE-919BDF0F9419}</a:tableStyleId>
              </a:tblPr>
              <a:tblGrid>
                <a:gridCol w="1034149">
                  <a:extLst>
                    <a:ext uri="{9D8B030D-6E8A-4147-A177-3AD203B41FA5}">
                      <a16:colId xmlns:a16="http://schemas.microsoft.com/office/drawing/2014/main" val="20000"/>
                    </a:ext>
                  </a:extLst>
                </a:gridCol>
                <a:gridCol w="1034149">
                  <a:extLst>
                    <a:ext uri="{9D8B030D-6E8A-4147-A177-3AD203B41FA5}">
                      <a16:colId xmlns:a16="http://schemas.microsoft.com/office/drawing/2014/main" val="20001"/>
                    </a:ext>
                  </a:extLst>
                </a:gridCol>
                <a:gridCol w="1034149">
                  <a:extLst>
                    <a:ext uri="{9D8B030D-6E8A-4147-A177-3AD203B41FA5}">
                      <a16:colId xmlns:a16="http://schemas.microsoft.com/office/drawing/2014/main" val="20002"/>
                    </a:ext>
                  </a:extLst>
                </a:gridCol>
                <a:gridCol w="1034149">
                  <a:extLst>
                    <a:ext uri="{9D8B030D-6E8A-4147-A177-3AD203B41FA5}">
                      <a16:colId xmlns:a16="http://schemas.microsoft.com/office/drawing/2014/main" val="20003"/>
                    </a:ext>
                  </a:extLst>
                </a:gridCol>
                <a:gridCol w="1034149">
                  <a:extLst>
                    <a:ext uri="{9D8B030D-6E8A-4147-A177-3AD203B41FA5}">
                      <a16:colId xmlns:a16="http://schemas.microsoft.com/office/drawing/2014/main" val="20004"/>
                    </a:ext>
                  </a:extLst>
                </a:gridCol>
              </a:tblGrid>
              <a:tr h="381000">
                <a:tc>
                  <a:txBody>
                    <a:bodyPr/>
                    <a:lstStyle/>
                    <a:p>
                      <a:pPr algn="l">
                        <a:defRPr sz="1400"/>
                      </a:pPr>
                      <a:endParaRPr/>
                    </a:p>
                  </a:txBody>
                  <a:tcPr marL="91425" marR="91425" marT="91425" marB="91425" horzOverflow="overflow"/>
                </a:tc>
                <a:tc>
                  <a:txBody>
                    <a:bodyPr/>
                    <a:lstStyle/>
                    <a:p>
                      <a:pPr algn="l">
                        <a:defRPr sz="1800"/>
                      </a:pPr>
                      <a:r>
                        <a:rPr sz="1400"/>
                        <a:t>lr=1</a:t>
                      </a:r>
                    </a:p>
                  </a:txBody>
                  <a:tcPr marL="91425" marR="91425" marT="91425" marB="91425" horzOverflow="overflow"/>
                </a:tc>
                <a:tc>
                  <a:txBody>
                    <a:bodyPr/>
                    <a:lstStyle/>
                    <a:p>
                      <a:pPr algn="l">
                        <a:defRPr sz="1800"/>
                      </a:pPr>
                      <a:r>
                        <a:rPr sz="1400"/>
                        <a:t>lr=1e-1</a:t>
                      </a:r>
                    </a:p>
                  </a:txBody>
                  <a:tcPr marL="91425" marR="91425" marT="91425" marB="91425" horzOverflow="overflow"/>
                </a:tc>
                <a:tc>
                  <a:txBody>
                    <a:bodyPr/>
                    <a:lstStyle/>
                    <a:p>
                      <a:pPr algn="l">
                        <a:defRPr sz="1800"/>
                      </a:pPr>
                      <a:r>
                        <a:rPr sz="1400" dirty="0" err="1"/>
                        <a:t>lr</a:t>
                      </a:r>
                      <a:r>
                        <a:rPr sz="1400" dirty="0"/>
                        <a:t>=</a:t>
                      </a:r>
                      <a:r>
                        <a:rPr lang="en-US" sz="1400" dirty="0"/>
                        <a:t>5</a:t>
                      </a:r>
                      <a:r>
                        <a:rPr sz="1400" dirty="0"/>
                        <a:t>e-2</a:t>
                      </a:r>
                    </a:p>
                  </a:txBody>
                  <a:tcPr marL="91425" marR="91425" marT="91425" marB="91425" horzOverflow="overflow"/>
                </a:tc>
                <a:tc>
                  <a:txBody>
                    <a:bodyPr/>
                    <a:lstStyle/>
                    <a:p>
                      <a:pPr algn="l">
                        <a:defRPr sz="1800"/>
                      </a:pPr>
                      <a:r>
                        <a:rPr sz="1400" dirty="0" err="1"/>
                        <a:t>lr</a:t>
                      </a:r>
                      <a:r>
                        <a:rPr sz="1400" dirty="0"/>
                        <a:t>=</a:t>
                      </a:r>
                      <a:r>
                        <a:rPr lang="en-US" sz="1400" dirty="0"/>
                        <a:t>1</a:t>
                      </a:r>
                      <a:r>
                        <a:rPr sz="1400" dirty="0"/>
                        <a:t>e-2</a:t>
                      </a:r>
                    </a:p>
                  </a:txBody>
                  <a:tcPr marL="91425" marR="91425" marT="91425" marB="91425" horzOverflow="overflow"/>
                </a:tc>
                <a:extLst>
                  <a:ext uri="{0D108BD9-81ED-4DB2-BD59-A6C34878D82A}">
                    <a16:rowId xmlns:a16="http://schemas.microsoft.com/office/drawing/2014/main" val="10000"/>
                  </a:ext>
                </a:extLst>
              </a:tr>
              <a:tr h="381000">
                <a:tc>
                  <a:txBody>
                    <a:bodyPr/>
                    <a:lstStyle/>
                    <a:p>
                      <a:pPr algn="l">
                        <a:defRPr sz="1800"/>
                      </a:pPr>
                      <a:r>
                        <a:rPr sz="1400"/>
                        <a:t>Training Accuracy</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381000">
                <a:tc>
                  <a:txBody>
                    <a:bodyPr/>
                    <a:lstStyle/>
                    <a:p>
                      <a:pPr algn="l">
                        <a:defRPr sz="1800"/>
                      </a:pPr>
                      <a:r>
                        <a:rPr sz="1400"/>
                        <a:t>Test Accuracy</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dirty="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72;p16"/>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Curve</a:t>
            </a:r>
          </a:p>
        </p:txBody>
      </p:sp>
      <p:sp>
        <p:nvSpPr>
          <p:cNvPr id="119" name="Google Shape;73;p16"/>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a:t>
            </a:r>
            <a:r>
              <a:rPr lang="en-US" dirty="0"/>
              <a:t> using the learning rates from the previous slide</a:t>
            </a:r>
            <a:r>
              <a:rPr dirty="0"/>
              <a:t> and put </a:t>
            </a:r>
            <a:r>
              <a:rPr lang="en-US" dirty="0"/>
              <a:t>them</a:t>
            </a:r>
            <a:r>
              <a:rPr dirty="0"/>
              <a:t> below</a:t>
            </a:r>
            <a:r>
              <a:rPr lang="en-US" dirty="0"/>
              <a:t> (you may add additional slides if needed).</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78;p17"/>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Rates</a:t>
            </a:r>
          </a:p>
        </p:txBody>
      </p:sp>
      <p:sp>
        <p:nvSpPr>
          <p:cNvPr id="122" name="Google Shape;79;p17"/>
          <p:cNvSpPr txBox="1">
            <a:spLocks noGrp="1"/>
          </p:cNvSpPr>
          <p:nvPr>
            <p:ph type="body" idx="1"/>
          </p:nvPr>
        </p:nvSpPr>
        <p:spPr>
          <a:xfrm>
            <a:off x="311699" y="1152475"/>
            <a:ext cx="8520602" cy="3416400"/>
          </a:xfrm>
          <a:prstGeom prst="rect">
            <a:avLst/>
          </a:prstGeom>
        </p:spPr>
        <p:txBody>
          <a:bodyPr/>
          <a:lstStyle>
            <a:lvl1pPr marL="0" indent="0">
              <a:spcBef>
                <a:spcPts val="1600"/>
              </a:spcBef>
              <a:buSzTx/>
              <a:buNone/>
            </a:lvl1pPr>
          </a:lstStyle>
          <a:p>
            <a:r>
              <a:rPr dirty="0"/>
              <a:t>Describe and Explain your findings:</a:t>
            </a:r>
            <a:r>
              <a:rPr lang="en-US" dirty="0"/>
              <a:t> </a:t>
            </a:r>
            <a:r>
              <a:rPr lang="en-US" sz="1100" i="1" dirty="0">
                <a:solidFill>
                  <a:srgbClr val="0070C0"/>
                </a:solidFill>
              </a:rPr>
              <a:t>Explanation should go into </a:t>
            </a:r>
            <a:r>
              <a:rPr lang="en-US" sz="1100" b="1" i="1" dirty="0">
                <a:solidFill>
                  <a:srgbClr val="0070C0"/>
                </a:solidFill>
              </a:rPr>
              <a:t>WHY</a:t>
            </a:r>
            <a:r>
              <a:rPr lang="en-US" sz="1100" i="1" dirty="0">
                <a:solidFill>
                  <a:srgbClr val="0070C0"/>
                </a:solidFill>
              </a:rPr>
              <a:t> things work the way they do in the context of Machine Learning theory/intuition, along with justification for your experimentation methodology. </a:t>
            </a:r>
            <a:r>
              <a:rPr lang="en-US" sz="1100" b="1" i="1" dirty="0">
                <a:solidFill>
                  <a:srgbClr val="0070C0"/>
                </a:solidFill>
              </a:rPr>
              <a:t>DO NOT </a:t>
            </a:r>
            <a:r>
              <a:rPr lang="en-US" sz="1100" i="1" dirty="0">
                <a:solidFill>
                  <a:srgbClr val="0070C0"/>
                </a:solidFill>
              </a:rPr>
              <a:t>just describe the results, for example, you should explain why the learning rate has the observed effect. If you need more than one slide to answer the question, you are free to create new slides.</a:t>
            </a:r>
            <a:br>
              <a:rPr lang="en-US" sz="1100" i="1" dirty="0">
                <a:solidFill>
                  <a:srgbClr val="0070C0"/>
                </a:solidFill>
              </a:rPr>
            </a:br>
            <a:endParaRPr sz="1100" i="1" dirty="0">
              <a:solidFill>
                <a:srgbClr val="0070C0"/>
              </a:solidFil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84;p1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2. Regularization</a:t>
            </a:r>
          </a:p>
        </p:txBody>
      </p:sp>
      <p:sp>
        <p:nvSpPr>
          <p:cNvPr id="125" name="Google Shape;85;p18"/>
          <p:cNvSpPr txBox="1">
            <a:spLocks noGrp="1"/>
          </p:cNvSpPr>
          <p:nvPr>
            <p:ph type="body" idx="1"/>
          </p:nvPr>
        </p:nvSpPr>
        <p:spPr>
          <a:xfrm>
            <a:off x="311699" y="1152475"/>
            <a:ext cx="8520602" cy="867187"/>
          </a:xfrm>
          <a:prstGeom prst="rect">
            <a:avLst/>
          </a:prstGeom>
        </p:spPr>
        <p:txBody>
          <a:bodyPr/>
          <a:lstStyle>
            <a:lvl1pPr marL="0" indent="0">
              <a:spcBef>
                <a:spcPts val="1600"/>
              </a:spcBef>
              <a:buSzTx/>
              <a:buNone/>
            </a:lvl1pPr>
          </a:lstStyle>
          <a:p>
            <a:r>
              <a:rPr dirty="0"/>
              <a:t>Tune the regularization coefficient of the model with all other default hyper-parameters fixed. Fill in the table below:</a:t>
            </a:r>
          </a:p>
        </p:txBody>
      </p:sp>
      <p:graphicFrame>
        <p:nvGraphicFramePr>
          <p:cNvPr id="126" name="Google Shape;86;p18"/>
          <p:cNvGraphicFramePr/>
          <p:nvPr>
            <p:extLst>
              <p:ext uri="{D42A27DB-BD31-4B8C-83A1-F6EECF244321}">
                <p14:modId xmlns:p14="http://schemas.microsoft.com/office/powerpoint/2010/main" val="520544730"/>
              </p:ext>
            </p:extLst>
          </p:nvPr>
        </p:nvGraphicFramePr>
        <p:xfrm>
          <a:off x="428599" y="2019662"/>
          <a:ext cx="7856840" cy="2753340"/>
        </p:xfrm>
        <a:graphic>
          <a:graphicData uri="http://schemas.openxmlformats.org/drawingml/2006/table">
            <a:tbl>
              <a:tblPr>
                <a:tableStyleId>{4C3C2611-4C71-4FC5-86AE-919BDF0F9419}</a:tableStyleId>
              </a:tblPr>
              <a:tblGrid>
                <a:gridCol w="1571375">
                  <a:extLst>
                    <a:ext uri="{9D8B030D-6E8A-4147-A177-3AD203B41FA5}">
                      <a16:colId xmlns:a16="http://schemas.microsoft.com/office/drawing/2014/main" val="20000"/>
                    </a:ext>
                  </a:extLst>
                </a:gridCol>
                <a:gridCol w="1257093">
                  <a:extLst>
                    <a:ext uri="{9D8B030D-6E8A-4147-A177-3AD203B41FA5}">
                      <a16:colId xmlns:a16="http://schemas.microsoft.com/office/drawing/2014/main" val="20001"/>
                    </a:ext>
                  </a:extLst>
                </a:gridCol>
                <a:gridCol w="1257093">
                  <a:extLst>
                    <a:ext uri="{9D8B030D-6E8A-4147-A177-3AD203B41FA5}">
                      <a16:colId xmlns:a16="http://schemas.microsoft.com/office/drawing/2014/main" val="3812410909"/>
                    </a:ext>
                  </a:extLst>
                </a:gridCol>
                <a:gridCol w="1257093">
                  <a:extLst>
                    <a:ext uri="{9D8B030D-6E8A-4147-A177-3AD203B41FA5}">
                      <a16:colId xmlns:a16="http://schemas.microsoft.com/office/drawing/2014/main" val="20002"/>
                    </a:ext>
                  </a:extLst>
                </a:gridCol>
                <a:gridCol w="1257093">
                  <a:extLst>
                    <a:ext uri="{9D8B030D-6E8A-4147-A177-3AD203B41FA5}">
                      <a16:colId xmlns:a16="http://schemas.microsoft.com/office/drawing/2014/main" val="20003"/>
                    </a:ext>
                  </a:extLst>
                </a:gridCol>
                <a:gridCol w="1257093">
                  <a:extLst>
                    <a:ext uri="{9D8B030D-6E8A-4147-A177-3AD203B41FA5}">
                      <a16:colId xmlns:a16="http://schemas.microsoft.com/office/drawing/2014/main" val="20004"/>
                    </a:ext>
                  </a:extLst>
                </a:gridCol>
              </a:tblGrid>
              <a:tr h="521114">
                <a:tc>
                  <a:txBody>
                    <a:bodyPr/>
                    <a:lstStyle/>
                    <a:p>
                      <a:pPr algn="l">
                        <a:defRPr sz="1400"/>
                      </a:pPr>
                      <a:endParaRPr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a:t>alpha=1</a:t>
                      </a:r>
                    </a:p>
                    <a:p>
                      <a:pPr algn="l">
                        <a:defRPr sz="1800"/>
                      </a:pPr>
                      <a:endParaRPr sz="1400"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alpha=1e-1</a:t>
                      </a:r>
                    </a:p>
                    <a:p>
                      <a:pPr algn="l">
                        <a:defRPr sz="1800"/>
                      </a:pPr>
                      <a:endParaRPr sz="1400" dirty="0"/>
                    </a:p>
                  </a:txBody>
                  <a:tcPr marL="91425" marR="91425" marT="91425" marB="91425" horzOverflow="overflow"/>
                </a:tc>
                <a:tc>
                  <a:txBody>
                    <a:bodyPr/>
                    <a:lstStyle/>
                    <a:p>
                      <a:pPr algn="l">
                        <a:defRPr sz="1800"/>
                      </a:pPr>
                      <a:r>
                        <a:rPr sz="1400" dirty="0"/>
                        <a:t>alpha=1e-2</a:t>
                      </a:r>
                    </a:p>
                  </a:txBody>
                  <a:tcPr marL="91425" marR="91425" marT="91425" marB="91425" horzOverflow="overflow"/>
                </a:tc>
                <a:tc>
                  <a:txBody>
                    <a:bodyPr/>
                    <a:lstStyle/>
                    <a:p>
                      <a:pPr algn="l">
                        <a:defRPr sz="1800"/>
                      </a:pPr>
                      <a:r>
                        <a:rPr sz="1400"/>
                        <a:t>alpha=1e-3</a:t>
                      </a:r>
                    </a:p>
                  </a:txBody>
                  <a:tcPr marL="91425" marR="91425" marT="91425" marB="91425" horzOverflow="overflow"/>
                </a:tc>
                <a:tc>
                  <a:txBody>
                    <a:bodyPr/>
                    <a:lstStyle/>
                    <a:p>
                      <a:pPr algn="l">
                        <a:defRPr sz="1800"/>
                      </a:pPr>
                      <a:r>
                        <a:rPr sz="1400" dirty="0"/>
                        <a:t>alpha=1e-4</a:t>
                      </a:r>
                    </a:p>
                  </a:txBody>
                  <a:tcPr marL="91425" marR="91425" marT="91425" marB="91425" horzOverflow="overflow"/>
                </a:tc>
                <a:extLst>
                  <a:ext uri="{0D108BD9-81ED-4DB2-BD59-A6C34878D82A}">
                    <a16:rowId xmlns:a16="http://schemas.microsoft.com/office/drawing/2014/main" val="10000"/>
                  </a:ext>
                </a:extLst>
              </a:tr>
              <a:tr h="714590">
                <a:tc>
                  <a:txBody>
                    <a:bodyPr/>
                    <a:lstStyle/>
                    <a:p>
                      <a:pPr algn="l">
                        <a:defRPr sz="1800"/>
                      </a:pPr>
                      <a:r>
                        <a:rPr sz="1400"/>
                        <a:t>Training Accuracy</a:t>
                      </a:r>
                    </a:p>
                  </a:txBody>
                  <a:tcPr marL="91425" marR="91425" marT="91425" marB="91425" horzOverflow="overflow"/>
                </a:tc>
                <a:tc>
                  <a:txBody>
                    <a:bodyPr/>
                    <a:lstStyle/>
                    <a:p>
                      <a:pPr algn="l">
                        <a:defRPr sz="1400"/>
                      </a:pPr>
                      <a:endParaRPr dirty="0"/>
                    </a:p>
                  </a:txBody>
                  <a:tcPr marL="91425" marR="91425" marT="91425" marB="91425" horzOverflow="overflow"/>
                </a:tc>
                <a:tc>
                  <a:txBody>
                    <a:bodyPr/>
                    <a:lstStyle/>
                    <a:p>
                      <a:pPr algn="l">
                        <a:defRPr sz="1400"/>
                      </a:pPr>
                      <a:endParaRPr dirty="0"/>
                    </a:p>
                  </a:txBody>
                  <a:tcPr marL="91425" marR="91425" marT="91425" marB="91425" horzOverflow="overflow"/>
                </a:tc>
                <a:tc>
                  <a:txBody>
                    <a:bodyPr/>
                    <a:lstStyle/>
                    <a:p>
                      <a:pPr algn="l">
                        <a:defRPr sz="1400"/>
                      </a:pPr>
                      <a:endParaRPr dirty="0"/>
                    </a:p>
                  </a:txBody>
                  <a:tcPr marL="91425" marR="91425" marT="91425" marB="91425" horzOverflow="overflow"/>
                </a:tc>
                <a:tc>
                  <a:txBody>
                    <a:bodyPr/>
                    <a:lstStyle/>
                    <a:p>
                      <a:pPr algn="l">
                        <a:defRPr sz="1400"/>
                      </a:pPr>
                      <a:endParaRPr dirty="0"/>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714590">
                <a:tc>
                  <a:txBody>
                    <a:bodyPr/>
                    <a:lstStyle/>
                    <a:p>
                      <a:pPr algn="l">
                        <a:defRPr sz="1800"/>
                      </a:pPr>
                      <a:r>
                        <a:rPr sz="1400"/>
                        <a:t>Validation Accuracy</a:t>
                      </a:r>
                    </a:p>
                  </a:txBody>
                  <a:tcPr marL="91425" marR="91425" marT="91425" marB="91425" horzOverflow="overflow"/>
                </a:tc>
                <a:tc>
                  <a:txBody>
                    <a:bodyPr/>
                    <a:lstStyle/>
                    <a:p>
                      <a:pPr algn="l">
                        <a:defRPr sz="1400"/>
                      </a:pPr>
                      <a:endParaRPr dirty="0"/>
                    </a:p>
                  </a:txBody>
                  <a:tcPr marL="91425" marR="91425" marT="91425" marB="91425" horzOverflow="overflow"/>
                </a:tc>
                <a:tc>
                  <a:txBody>
                    <a:bodyPr/>
                    <a:lstStyle/>
                    <a:p>
                      <a:pPr algn="l">
                        <a:defRPr sz="1400"/>
                      </a:pPr>
                      <a:endParaRPr dirty="0"/>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dirty="0"/>
                    </a:p>
                  </a:txBody>
                  <a:tcPr marL="91425" marR="91425" marT="91425" marB="91425" horzOverflow="overflow"/>
                </a:tc>
                <a:tc>
                  <a:txBody>
                    <a:bodyPr/>
                    <a:lstStyle/>
                    <a:p>
                      <a:pPr algn="l">
                        <a:defRPr sz="1400"/>
                      </a:pPr>
                      <a:endParaRPr dirty="0"/>
                    </a:p>
                  </a:txBody>
                  <a:tcPr marL="91425" marR="91425" marT="91425" marB="91425" horzOverflow="overflow"/>
                </a:tc>
                <a:extLst>
                  <a:ext uri="{0D108BD9-81ED-4DB2-BD59-A6C34878D82A}">
                    <a16:rowId xmlns:a16="http://schemas.microsoft.com/office/drawing/2014/main" val="10002"/>
                  </a:ext>
                </a:extLst>
              </a:tr>
              <a:tr h="714590">
                <a:tc>
                  <a:txBody>
                    <a:bodyPr/>
                    <a:lstStyle/>
                    <a:p>
                      <a:pPr algn="l">
                        <a:defRPr sz="1800"/>
                      </a:pPr>
                      <a:r>
                        <a:rPr sz="1400"/>
                        <a:t>Test Accuracy</a:t>
                      </a:r>
                    </a:p>
                  </a:txBody>
                  <a:tcPr marL="91425" marR="91425" marT="91425" marB="91425" horzOverflow="overflow"/>
                </a:tc>
                <a:tc>
                  <a:txBody>
                    <a:bodyPr/>
                    <a:lstStyle/>
                    <a:p>
                      <a:pPr algn="l">
                        <a:defRPr sz="1400"/>
                      </a:pPr>
                      <a:endParaRPr dirty="0"/>
                    </a:p>
                  </a:txBody>
                  <a:tcPr marL="91425" marR="91425" marT="91425" marB="91425" horzOverflow="overflow"/>
                </a:tc>
                <a:tc>
                  <a:txBody>
                    <a:bodyPr/>
                    <a:lstStyle/>
                    <a:p>
                      <a:pPr algn="l">
                        <a:defRPr sz="1400"/>
                      </a:pPr>
                      <a:endParaRPr dirty="0"/>
                    </a:p>
                  </a:txBody>
                  <a:tcPr marL="91425" marR="91425" marT="91425" marB="91425" horzOverflow="overflow"/>
                </a:tc>
                <a:tc>
                  <a:txBody>
                    <a:bodyPr/>
                    <a:lstStyle/>
                    <a:p>
                      <a:pPr algn="l">
                        <a:defRPr sz="1400"/>
                      </a:pPr>
                      <a:endParaRPr dirty="0"/>
                    </a:p>
                  </a:txBody>
                  <a:tcPr marL="91425" marR="91425" marT="91425" marB="91425" horzOverflow="overflow"/>
                </a:tc>
                <a:tc>
                  <a:txBody>
                    <a:bodyPr/>
                    <a:lstStyle/>
                    <a:p>
                      <a:pPr algn="l">
                        <a:defRPr sz="1400"/>
                      </a:pPr>
                      <a:endParaRPr dirty="0"/>
                    </a:p>
                  </a:txBody>
                  <a:tcPr marL="91425" marR="91425" marT="91425" marB="91425" horzOverflow="overflow"/>
                </a:tc>
                <a:tc>
                  <a:txBody>
                    <a:bodyPr/>
                    <a:lstStyle/>
                    <a:p>
                      <a:pPr algn="l">
                        <a:defRPr sz="1400"/>
                      </a:pPr>
                      <a:endParaRPr dirty="0"/>
                    </a:p>
                  </a:txBody>
                  <a:tcPr marL="91425" marR="91425" marT="91425" marB="91425" horzOverflow="overflow"/>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91;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 Regularization</a:t>
            </a:r>
          </a:p>
        </p:txBody>
      </p:sp>
      <p:sp>
        <p:nvSpPr>
          <p:cNvPr id="129" name="Google Shape;92;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a:t>
            </a:r>
            <a:r>
              <a:rPr lang="en-US" dirty="0"/>
              <a:t> using the regularization coefficients from the previous slide</a:t>
            </a:r>
            <a:r>
              <a:rPr dirty="0"/>
              <a:t> and put </a:t>
            </a:r>
            <a:r>
              <a:rPr lang="en-US" dirty="0"/>
              <a:t>them</a:t>
            </a:r>
            <a:r>
              <a:rPr dirty="0"/>
              <a:t> below</a:t>
            </a:r>
            <a:r>
              <a:rPr lang="en-US" dirty="0"/>
              <a:t> (you may add additional slides if needed).</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Google Shape;97;p20"/>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 Regularization</a:t>
            </a:r>
          </a:p>
        </p:txBody>
      </p:sp>
      <p:sp>
        <p:nvSpPr>
          <p:cNvPr id="132" name="Google Shape;98;p20"/>
          <p:cNvSpPr txBox="1">
            <a:spLocks noGrp="1"/>
          </p:cNvSpPr>
          <p:nvPr>
            <p:ph type="body" idx="1"/>
          </p:nvPr>
        </p:nvSpPr>
        <p:spPr>
          <a:xfrm>
            <a:off x="311699" y="1152475"/>
            <a:ext cx="8520602" cy="3416400"/>
          </a:xfrm>
          <a:prstGeom prst="rect">
            <a:avLst/>
          </a:prstGeom>
        </p:spPr>
        <p:txBody>
          <a:bodyPr/>
          <a:lstStyle>
            <a:lvl1pPr marL="0" indent="0">
              <a:spcBef>
                <a:spcPts val="1600"/>
              </a:spcBef>
              <a:buSzTx/>
              <a:buNone/>
            </a:lvl1pPr>
          </a:lstStyle>
          <a:p>
            <a:r>
              <a:rPr dirty="0"/>
              <a:t>Describe and Explain your findings:</a:t>
            </a:r>
            <a:r>
              <a:rPr lang="en-US" dirty="0"/>
              <a:t> </a:t>
            </a:r>
            <a:r>
              <a:rPr lang="en-US" sz="1100" i="1" dirty="0">
                <a:solidFill>
                  <a:srgbClr val="0070C0"/>
                </a:solidFill>
              </a:rPr>
              <a:t>Explanation should go into </a:t>
            </a:r>
            <a:r>
              <a:rPr lang="en-US" sz="1100" b="1" i="1" dirty="0">
                <a:solidFill>
                  <a:srgbClr val="0070C0"/>
                </a:solidFill>
              </a:rPr>
              <a:t>WHY</a:t>
            </a:r>
            <a:r>
              <a:rPr lang="en-US" sz="1100" i="1" dirty="0">
                <a:solidFill>
                  <a:srgbClr val="0070C0"/>
                </a:solidFill>
              </a:rPr>
              <a:t> things work the way they do in the context of Machine Learning theory/intuition, along with justification for your experimentation methodology. </a:t>
            </a:r>
            <a:r>
              <a:rPr lang="en-US" sz="1100" b="1" i="1" dirty="0">
                <a:solidFill>
                  <a:srgbClr val="0070C0"/>
                </a:solidFill>
              </a:rPr>
              <a:t>DO NOT </a:t>
            </a:r>
            <a:r>
              <a:rPr lang="en-US" sz="1100" i="1" dirty="0">
                <a:solidFill>
                  <a:srgbClr val="0070C0"/>
                </a:solidFill>
              </a:rPr>
              <a:t>just describe the results, for example, you should explain why the regularization value affects performance as well as model weights. If you need more than one slide to answer the question, you are free to create new slides.</a:t>
            </a:r>
            <a:br>
              <a:rPr lang="en-US" sz="1100" i="1" dirty="0">
                <a:solidFill>
                  <a:srgbClr val="0070C0"/>
                </a:solidFill>
              </a:rPr>
            </a:br>
            <a:endParaRPr sz="1100"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103;p2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3. Hyper-parameter Tuning</a:t>
            </a:r>
          </a:p>
        </p:txBody>
      </p:sp>
      <p:sp>
        <p:nvSpPr>
          <p:cNvPr id="135" name="Google Shape;104;p21"/>
          <p:cNvSpPr txBox="1">
            <a:spLocks noGrp="1"/>
          </p:cNvSpPr>
          <p:nvPr>
            <p:ph type="body" idx="1"/>
          </p:nvPr>
        </p:nvSpPr>
        <p:spPr>
          <a:xfrm>
            <a:off x="311699" y="1152475"/>
            <a:ext cx="8520602" cy="3416400"/>
          </a:xfrm>
          <a:prstGeom prst="rect">
            <a:avLst/>
          </a:prstGeom>
        </p:spPr>
        <p:txBody>
          <a:bodyPr>
            <a:normAutofit lnSpcReduction="10000"/>
          </a:bodyPr>
          <a:lstStyle/>
          <a:p>
            <a:pPr marL="0" indent="0">
              <a:buSzTx/>
              <a:buNone/>
            </a:pPr>
            <a:r>
              <a:rPr dirty="0"/>
              <a:t>You are now free to tune any hyper-parameters for better accuracy. Create a table below and put the configuration of your best model and accuracy into the table:</a:t>
            </a:r>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r>
              <a:rPr lang="en-US" dirty="0"/>
              <a:t>E</a:t>
            </a:r>
            <a:r>
              <a:rPr dirty="0"/>
              <a:t>xplain why your choice works</a:t>
            </a:r>
            <a:r>
              <a:t>:</a:t>
            </a:r>
            <a:r>
              <a:rPr lang="en-US"/>
              <a:t> </a:t>
            </a:r>
            <a:r>
              <a:rPr lang="en-US" sz="1100" i="1">
                <a:solidFill>
                  <a:srgbClr val="0070C0"/>
                </a:solidFill>
              </a:rPr>
              <a:t>Explanation should go into </a:t>
            </a:r>
            <a:r>
              <a:rPr lang="en-US" sz="1100" b="1" i="1">
                <a:solidFill>
                  <a:srgbClr val="0070C0"/>
                </a:solidFill>
              </a:rPr>
              <a:t>WHY</a:t>
            </a:r>
            <a:r>
              <a:rPr lang="en-US" sz="1100" i="1">
                <a:solidFill>
                  <a:srgbClr val="0070C0"/>
                </a:solidFill>
              </a:rPr>
              <a:t> things work the way they do in the context of Machine Learning theory/intuition, along with justification for your experimentation methodology. </a:t>
            </a:r>
            <a:r>
              <a:rPr lang="en-US" sz="1100" b="1" i="1" dirty="0">
                <a:solidFill>
                  <a:srgbClr val="0070C0"/>
                </a:solidFill>
              </a:rPr>
              <a:t>DO NOT </a:t>
            </a:r>
            <a:r>
              <a:rPr lang="en-US" sz="1100" i="1" dirty="0">
                <a:solidFill>
                  <a:srgbClr val="0070C0"/>
                </a:solidFill>
              </a:rPr>
              <a:t>just describe the results, you should explain the reasoning behind your choices and what behavior you expected. If you need more than one slide to answer the question, you are free to create new slides.</a:t>
            </a:r>
            <a:br>
              <a:rPr lang="en-US" sz="1100" i="1" dirty="0">
                <a:solidFill>
                  <a:srgbClr val="0070C0"/>
                </a:solidFill>
              </a:rPr>
            </a:br>
            <a:endParaRPr sz="1100" dirty="0"/>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190</TotalTime>
  <Words>433</Words>
  <Application>Microsoft Macintosh PowerPoint</Application>
  <PresentationFormat>On-screen Show (16:9)</PresentationFormat>
  <Paragraphs>37</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Assignment 1 Writeup DO NOT TAG</vt:lpstr>
      <vt:lpstr>PowerPoint Presentation</vt:lpstr>
      <vt:lpstr>Learning Rates</vt:lpstr>
      <vt:lpstr>Learning Curve</vt:lpstr>
      <vt:lpstr>Learning Rates</vt:lpstr>
      <vt:lpstr>2. Regularization</vt:lpstr>
      <vt:lpstr>2. Regularization</vt:lpstr>
      <vt:lpstr>2. Regularization</vt:lpstr>
      <vt:lpstr>3. Hyper-parameter Tuning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Writeup</dc:title>
  <cp:lastModifiedBy>Rabah Ouldnoughi</cp:lastModifiedBy>
  <cp:revision>23</cp:revision>
  <dcterms:modified xsi:type="dcterms:W3CDTF">2021-08-26T20:36:28Z</dcterms:modified>
</cp:coreProperties>
</file>