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p:cViewPr varScale="1">
        <p:scale>
          <a:sx n="156" d="100"/>
          <a:sy n="156"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t>Assignment 2 Writeup</a:t>
            </a:r>
          </a:p>
        </p:txBody>
      </p:sp>
      <p:sp>
        <p:nvSpPr>
          <p:cNvPr id="110" name="Google Shape;55;p13"/>
          <p:cNvSpPr txBox="1">
            <a:spLocks noGrp="1"/>
          </p:cNvSpPr>
          <p:nvPr>
            <p:ph type="subTitle" sz="quarter" idx="1"/>
          </p:nvPr>
        </p:nvSpPr>
        <p:spPr>
          <a:xfrm>
            <a:off x="311699" y="2834125"/>
            <a:ext cx="8520602" cy="792601"/>
          </a:xfrm>
          <a:prstGeom prst="rect">
            <a:avLst/>
          </a:prstGeom>
        </p:spPr>
        <p:txBody>
          <a:bodyPr/>
          <a:lstStyle/>
          <a:p>
            <a:pPr marL="0" indent="0" defTabSz="850391">
              <a:defRPr sz="1488"/>
            </a:pPr>
            <a:r>
              <a:rPr dirty="0"/>
              <a:t>Name:</a:t>
            </a:r>
          </a:p>
          <a:p>
            <a:pPr marL="0" indent="0" defTabSz="850391">
              <a:defRPr sz="1488"/>
            </a:pPr>
            <a:r>
              <a:rPr dirty="0"/>
              <a:t>GT Email:</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95;p20"/>
          <p:cNvSpPr txBox="1">
            <a:spLocks noGrp="1"/>
          </p:cNvSpPr>
          <p:nvPr>
            <p:ph type="body" idx="1"/>
          </p:nvPr>
        </p:nvSpPr>
        <p:spPr>
          <a:xfrm>
            <a:off x="311699" y="1152475"/>
            <a:ext cx="8520602" cy="3416400"/>
          </a:xfrm>
          <a:prstGeom prst="rect">
            <a:avLst/>
          </a:prstGeom>
        </p:spPr>
        <p:txBody>
          <a:bodyPr/>
          <a:lstStyle>
            <a:lvl1pPr marL="0" indent="0">
              <a:spcBef>
                <a:spcPts val="1600"/>
              </a:spcBef>
              <a:buSzTx/>
              <a:buNone/>
            </a:lvl1pPr>
          </a:lstStyle>
          <a:p>
            <a:r>
              <a:rPr dirty="0"/>
              <a:t>Describe and explain your observation on the result:</a:t>
            </a:r>
            <a:endParaRPr lang="en-US" dirty="0"/>
          </a:p>
          <a:p>
            <a:pPr marL="228600" indent="-228600">
              <a:buFont typeface="+mj-lt"/>
              <a:buAutoNum type="arabicPeriod"/>
            </a:pPr>
            <a:r>
              <a:rPr lang="en-US" sz="1000" dirty="0"/>
              <a:t>By using class balanced focal loss, classification of classes with less samples have better accuracies than regular CE loss.  This shows the advantages of using CB based loss to gain better accuracy when the samples are not balanced across classes.  The overall accuracy is also better (CB focal 0.6310; regular </a:t>
            </a:r>
            <a:r>
              <a:rPr lang="en-US" sz="1000"/>
              <a:t>CE 0.5310).  </a:t>
            </a:r>
            <a:r>
              <a:rPr lang="en-US" sz="1000" dirty="0"/>
              <a:t>By down weighting the classes with more samples in computing the loss, CB focal loss can improve the overall accuracy by improving the performance over classes with few samples.</a:t>
            </a:r>
          </a:p>
          <a:p>
            <a:pPr marL="228600" indent="-228600">
              <a:buFont typeface="+mj-lt"/>
              <a:buAutoNum type="arabicPeriod"/>
            </a:pPr>
            <a:r>
              <a:rPr lang="en-US" sz="1000" dirty="0"/>
              <a:t>Also, except for the two classes (0 and 1) with the largest number of samples, performances of the resulting classifier on other classes are similar to each other.  This reflects the fact that CB is useful in balancing the performance in imbalanced dataset.</a:t>
            </a:r>
          </a:p>
          <a:p>
            <a:pPr marL="228600" indent="-228600">
              <a:buFont typeface="+mj-lt"/>
              <a:buAutoNum type="arabicPeriod"/>
            </a:pPr>
            <a:r>
              <a:rPr lang="en-US" sz="1000" dirty="0"/>
              <a:t>Using CB loss function can not remove the bias in classification accuracy in imbalanced dataset.  Overall, classes with the biggest number of samples still have better accuracy.</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Google Shape;60;p14"/>
          <p:cNvSpPr txBox="1"/>
          <p:nvPr/>
        </p:nvSpPr>
        <p:spPr>
          <a:xfrm>
            <a:off x="1798949" y="2130150"/>
            <a:ext cx="5546102" cy="8986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5000"/>
            </a:lvl1pPr>
          </a:lstStyle>
          <a:p>
            <a:r>
              <a:t>Part-1 ConvNet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body" sz="quarter" idx="1"/>
          </p:nvPr>
        </p:nvSpPr>
        <p:spPr>
          <a:xfrm>
            <a:off x="311699" y="1152475"/>
            <a:ext cx="8520602" cy="847800"/>
          </a:xfrm>
          <a:prstGeom prst="rect">
            <a:avLst/>
          </a:prstGeom>
        </p:spPr>
        <p:txBody>
          <a:bodyPr/>
          <a:lstStyle>
            <a:lvl1pPr marL="0" indent="0">
              <a:spcBef>
                <a:spcPts val="1600"/>
              </a:spcBef>
              <a:buSzTx/>
              <a:buNone/>
            </a:lvl1pPr>
          </a:lstStyle>
          <a:p>
            <a:r>
              <a:t>Put your learning curve here:</a:t>
            </a:r>
          </a:p>
        </p:txBody>
      </p:sp>
      <p:pic>
        <p:nvPicPr>
          <p:cNvPr id="3" name="Picture 2" descr="Chart, line chart&#10;&#10;Description automatically generated">
            <a:extLst>
              <a:ext uri="{FF2B5EF4-FFF2-40B4-BE49-F238E27FC236}">
                <a16:creationId xmlns:a16="http://schemas.microsoft.com/office/drawing/2014/main" id="{54D56876-7567-DD41-92C6-C00627749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828" y="1641022"/>
            <a:ext cx="4161971" cy="3121478"/>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Google Shape;60;p14"/>
          <p:cNvSpPr txBox="1"/>
          <p:nvPr/>
        </p:nvSpPr>
        <p:spPr>
          <a:xfrm>
            <a:off x="1798949" y="2130150"/>
            <a:ext cx="5546102" cy="8986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5000"/>
            </a:lvl1pPr>
          </a:lstStyle>
          <a:p>
            <a:r>
              <a:t>My CNN Model</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5;p15"/>
          <p:cNvSpPr txBox="1">
            <a:spLocks noGrp="1"/>
          </p:cNvSpPr>
          <p:nvPr>
            <p:ph type="body" sz="quarter" idx="1"/>
          </p:nvPr>
        </p:nvSpPr>
        <p:spPr>
          <a:xfrm>
            <a:off x="311699" y="727427"/>
            <a:ext cx="8520602" cy="1788848"/>
          </a:xfrm>
          <a:prstGeom prst="rect">
            <a:avLst/>
          </a:prstGeom>
        </p:spPr>
        <p:txBody>
          <a:bodyPr>
            <a:normAutofit/>
          </a:bodyPr>
          <a:lstStyle>
            <a:lvl1pPr marL="0" indent="0">
              <a:spcBef>
                <a:spcPts val="1600"/>
              </a:spcBef>
              <a:buSzTx/>
              <a:buNone/>
            </a:lvl1pPr>
          </a:lstStyle>
          <a:p>
            <a:r>
              <a:rPr dirty="0"/>
              <a:t>Describe your model design in plain text here:</a:t>
            </a:r>
            <a:endParaRPr lang="en-US" dirty="0"/>
          </a:p>
          <a:p>
            <a:r>
              <a:rPr lang="en-US" sz="1000" dirty="0"/>
              <a:t>My model is like VGG model except that I used less numbers of blocks.  I used 3 blocks to gradually bring the number of channels from 3 to 32 to 64 to 128, while reduce the size of the image from 32x32 to 16x16 to 8x8.  I used two convolution layer in each block, one to bring up the number of channels and one to maintain the number of channels (just like VGG).  After each conv layer I put a relu layer and a BN layer.  At the end of each block, I used a </a:t>
            </a:r>
            <a:r>
              <a:rPr lang="en-US" sz="1000" dirty="0" err="1"/>
              <a:t>maxpooling</a:t>
            </a:r>
            <a:r>
              <a:rPr lang="en-US" sz="1000" dirty="0"/>
              <a:t> layer with 2x2 kernel to </a:t>
            </a:r>
            <a:r>
              <a:rPr lang="en-US" sz="1000" dirty="0" err="1"/>
              <a:t>downsample</a:t>
            </a:r>
            <a:r>
              <a:rPr lang="en-US" sz="1000" dirty="0"/>
              <a:t> the image and a dropout layer to regularize the model.  Finally, I used two FC layer to compute the class logits from flattened images obtained from the conv blocks.</a:t>
            </a:r>
          </a:p>
        </p:txBody>
      </p:sp>
      <p:sp>
        <p:nvSpPr>
          <p:cNvPr id="119" name="Google Shape;66;p15"/>
          <p:cNvSpPr txBox="1"/>
          <p:nvPr/>
        </p:nvSpPr>
        <p:spPr>
          <a:xfrm>
            <a:off x="311699" y="2516275"/>
            <a:ext cx="8520602" cy="13343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rPr dirty="0"/>
              <a:t>Describe your choice of hyper-parameters:</a:t>
            </a:r>
            <a:endParaRPr lang="en-US" dirty="0"/>
          </a:p>
          <a:p>
            <a:r>
              <a:rPr lang="en-US" sz="1000" dirty="0"/>
              <a:t>I used </a:t>
            </a:r>
            <a:r>
              <a:rPr lang="en-US" sz="1000" dirty="0" err="1"/>
              <a:t>lr</a:t>
            </a:r>
            <a:r>
              <a:rPr lang="en-US" sz="1000" dirty="0"/>
              <a:t> = 0.01, epoch = 100, warmup = 5 and steps = [90, 95].  I have tried </a:t>
            </a:r>
            <a:r>
              <a:rPr lang="en-US" sz="1000" dirty="0" err="1"/>
              <a:t>lr</a:t>
            </a:r>
            <a:r>
              <a:rPr lang="en-US" sz="1000" dirty="0"/>
              <a:t> = 0.002 and 0.001 and found out that the learning rate is too slow.  The reason why I used steps = [90, 95] is that I found out that the performance is not so good after even 100 epochs (&lt; 90% accuracy), so I think it is not meaningful to fine search the space to avoid too large steps.</a:t>
            </a:r>
            <a:endParaRPr sz="1000" dirty="0"/>
          </a:p>
        </p:txBody>
      </p:sp>
      <p:sp>
        <p:nvSpPr>
          <p:cNvPr id="120" name="Google Shape;67;p15"/>
          <p:cNvSpPr txBox="1"/>
          <p:nvPr/>
        </p:nvSpPr>
        <p:spPr>
          <a:xfrm>
            <a:off x="311699" y="3850649"/>
            <a:ext cx="8520602" cy="96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rPr dirty="0"/>
              <a:t>What’s your final accuracy on validation set?</a:t>
            </a:r>
            <a:endParaRPr lang="en-US" dirty="0"/>
          </a:p>
          <a:p>
            <a:r>
              <a:rPr lang="en-US" sz="1000" dirty="0"/>
              <a:t>88.31%</a:t>
            </a:r>
            <a:endParaRPr sz="1000"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Google Shape;72;p16"/>
          <p:cNvSpPr txBox="1"/>
          <p:nvPr/>
        </p:nvSpPr>
        <p:spPr>
          <a:xfrm>
            <a:off x="1798949" y="2130150"/>
            <a:ext cx="5546102" cy="8986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5000"/>
            </a:lvl1pPr>
          </a:lstStyle>
          <a:p>
            <a:r>
              <a:t>Data Wrangling</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77;p17"/>
          <p:cNvSpPr txBox="1">
            <a:spLocks noGrp="1"/>
          </p:cNvSpPr>
          <p:nvPr>
            <p:ph type="body" idx="1"/>
          </p:nvPr>
        </p:nvSpPr>
        <p:spPr>
          <a:xfrm>
            <a:off x="311699" y="1152475"/>
            <a:ext cx="8520602" cy="3416400"/>
          </a:xfrm>
          <a:prstGeom prst="rect">
            <a:avLst/>
          </a:prstGeom>
        </p:spPr>
        <p:txBody>
          <a:bodyPr/>
          <a:lstStyle/>
          <a:p>
            <a:pPr marL="0" indent="0">
              <a:buSzTx/>
              <a:buNone/>
            </a:pPr>
            <a:r>
              <a:t>What’s your result of training with regular CE loss on imbalanced CIFAR-10?</a:t>
            </a:r>
          </a:p>
          <a:p>
            <a:pPr marL="0" indent="0">
              <a:spcBef>
                <a:spcPts val="1600"/>
              </a:spcBef>
              <a:buSzTx/>
              <a:buNone/>
            </a:pPr>
            <a:r>
              <a:t>Fill in your per-class accuracy in the table</a:t>
            </a:r>
          </a:p>
        </p:txBody>
      </p:sp>
      <p:graphicFrame>
        <p:nvGraphicFramePr>
          <p:cNvPr id="125" name="Google Shape;78;p17"/>
          <p:cNvGraphicFramePr/>
          <p:nvPr>
            <p:extLst>
              <p:ext uri="{D42A27DB-BD31-4B8C-83A1-F6EECF244321}">
                <p14:modId xmlns:p14="http://schemas.microsoft.com/office/powerpoint/2010/main" val="3448556380"/>
              </p:ext>
            </p:extLst>
          </p:nvPr>
        </p:nvGraphicFramePr>
        <p:xfrm>
          <a:off x="430775" y="2400749"/>
          <a:ext cx="8068500" cy="1216045"/>
        </p:xfrm>
        <a:graphic>
          <a:graphicData uri="http://schemas.openxmlformats.org/drawingml/2006/table">
            <a:tbl>
              <a:tblPr>
                <a:tableStyleId>{4C3C2611-4C71-4FC5-86AE-919BDF0F9419}</a:tableStyleId>
              </a:tblPr>
              <a:tblGrid>
                <a:gridCol w="876375">
                  <a:extLst>
                    <a:ext uri="{9D8B030D-6E8A-4147-A177-3AD203B41FA5}">
                      <a16:colId xmlns:a16="http://schemas.microsoft.com/office/drawing/2014/main" val="20000"/>
                    </a:ext>
                  </a:extLst>
                </a:gridCol>
                <a:gridCol w="668550">
                  <a:extLst>
                    <a:ext uri="{9D8B030D-6E8A-4147-A177-3AD203B41FA5}">
                      <a16:colId xmlns:a16="http://schemas.microsoft.com/office/drawing/2014/main" val="20001"/>
                    </a:ext>
                  </a:extLst>
                </a:gridCol>
                <a:gridCol w="629625">
                  <a:extLst>
                    <a:ext uri="{9D8B030D-6E8A-4147-A177-3AD203B41FA5}">
                      <a16:colId xmlns:a16="http://schemas.microsoft.com/office/drawing/2014/main" val="20002"/>
                    </a:ext>
                  </a:extLst>
                </a:gridCol>
                <a:gridCol w="655500">
                  <a:extLst>
                    <a:ext uri="{9D8B030D-6E8A-4147-A177-3AD203B41FA5}">
                      <a16:colId xmlns:a16="http://schemas.microsoft.com/office/drawing/2014/main" val="20003"/>
                    </a:ext>
                  </a:extLst>
                </a:gridCol>
                <a:gridCol w="811475">
                  <a:extLst>
                    <a:ext uri="{9D8B030D-6E8A-4147-A177-3AD203B41FA5}">
                      <a16:colId xmlns:a16="http://schemas.microsoft.com/office/drawing/2014/main" val="20004"/>
                    </a:ext>
                  </a:extLst>
                </a:gridCol>
                <a:gridCol w="759475">
                  <a:extLst>
                    <a:ext uri="{9D8B030D-6E8A-4147-A177-3AD203B41FA5}">
                      <a16:colId xmlns:a16="http://schemas.microsoft.com/office/drawing/2014/main" val="20005"/>
                    </a:ext>
                  </a:extLst>
                </a:gridCol>
                <a:gridCol w="733500">
                  <a:extLst>
                    <a:ext uri="{9D8B030D-6E8A-4147-A177-3AD203B41FA5}">
                      <a16:colId xmlns:a16="http://schemas.microsoft.com/office/drawing/2014/main" val="20006"/>
                    </a:ext>
                  </a:extLst>
                </a:gridCol>
                <a:gridCol w="733500">
                  <a:extLst>
                    <a:ext uri="{9D8B030D-6E8A-4147-A177-3AD203B41FA5}">
                      <a16:colId xmlns:a16="http://schemas.microsoft.com/office/drawing/2014/main" val="20007"/>
                    </a:ext>
                  </a:extLst>
                </a:gridCol>
                <a:gridCol w="733500">
                  <a:extLst>
                    <a:ext uri="{9D8B030D-6E8A-4147-A177-3AD203B41FA5}">
                      <a16:colId xmlns:a16="http://schemas.microsoft.com/office/drawing/2014/main" val="20008"/>
                    </a:ext>
                  </a:extLst>
                </a:gridCol>
                <a:gridCol w="733500">
                  <a:extLst>
                    <a:ext uri="{9D8B030D-6E8A-4147-A177-3AD203B41FA5}">
                      <a16:colId xmlns:a16="http://schemas.microsoft.com/office/drawing/2014/main" val="20009"/>
                    </a:ext>
                  </a:extLst>
                </a:gridCol>
                <a:gridCol w="73350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r>
                        <a:rPr lang="en-US" sz="1000" dirty="0"/>
                        <a:t>0.9850</a:t>
                      </a:r>
                      <a:endParaRPr sz="1000" dirty="0"/>
                    </a:p>
                  </a:txBody>
                  <a:tcPr marL="91425" marR="91425" marT="91425" marB="91425" horzOverflow="overflow"/>
                </a:tc>
                <a:tc>
                  <a:txBody>
                    <a:bodyPr/>
                    <a:lstStyle/>
                    <a:p>
                      <a:pPr algn="l">
                        <a:defRPr sz="1400"/>
                      </a:pPr>
                      <a:r>
                        <a:rPr lang="en-US" sz="1000" dirty="0"/>
                        <a:t>0.9600</a:t>
                      </a:r>
                      <a:endParaRPr sz="1000" dirty="0"/>
                    </a:p>
                  </a:txBody>
                  <a:tcPr marL="91425" marR="91425" marT="91425" marB="91425" horzOverflow="overflow"/>
                </a:tc>
                <a:tc>
                  <a:txBody>
                    <a:bodyPr/>
                    <a:lstStyle/>
                    <a:p>
                      <a:pPr algn="l">
                        <a:defRPr sz="1400"/>
                      </a:pPr>
                      <a:r>
                        <a:rPr lang="en-US" sz="1000" dirty="0"/>
                        <a:t>0.8060</a:t>
                      </a:r>
                      <a:endParaRPr sz="1000" dirty="0"/>
                    </a:p>
                  </a:txBody>
                  <a:tcPr marL="91425" marR="91425" marT="91425" marB="91425" horzOverflow="overflow"/>
                </a:tc>
                <a:tc>
                  <a:txBody>
                    <a:bodyPr/>
                    <a:lstStyle/>
                    <a:p>
                      <a:pPr algn="l">
                        <a:defRPr sz="1400"/>
                      </a:pPr>
                      <a:r>
                        <a:rPr lang="en-US" sz="1000" dirty="0"/>
                        <a:t>0.6400</a:t>
                      </a:r>
                      <a:endParaRPr sz="1000" dirty="0"/>
                    </a:p>
                  </a:txBody>
                  <a:tcPr marL="91425" marR="91425" marT="91425" marB="91425" horzOverflow="overflow"/>
                </a:tc>
                <a:tc>
                  <a:txBody>
                    <a:bodyPr/>
                    <a:lstStyle/>
                    <a:p>
                      <a:pPr algn="l">
                        <a:defRPr sz="1400"/>
                      </a:pPr>
                      <a:r>
                        <a:rPr lang="en-US" sz="1000" dirty="0"/>
                        <a:t>0.6210</a:t>
                      </a:r>
                      <a:endParaRPr sz="1000" dirty="0"/>
                    </a:p>
                  </a:txBody>
                  <a:tcPr marL="91425" marR="91425" marT="91425" marB="91425" horzOverflow="overflow"/>
                </a:tc>
                <a:tc>
                  <a:txBody>
                    <a:bodyPr/>
                    <a:lstStyle/>
                    <a:p>
                      <a:pPr algn="l">
                        <a:defRPr sz="1400"/>
                      </a:pPr>
                      <a:r>
                        <a:rPr lang="en-US" sz="1000" dirty="0"/>
                        <a:t>0.4120</a:t>
                      </a:r>
                      <a:endParaRPr sz="1000" dirty="0"/>
                    </a:p>
                  </a:txBody>
                  <a:tcPr marL="91425" marR="91425" marT="91425" marB="91425" horzOverflow="overflow"/>
                </a:tc>
                <a:tc>
                  <a:txBody>
                    <a:bodyPr/>
                    <a:lstStyle/>
                    <a:p>
                      <a:pPr algn="l">
                        <a:defRPr sz="1400"/>
                      </a:pPr>
                      <a:r>
                        <a:rPr lang="en-US" sz="1000" dirty="0"/>
                        <a:t>0.4540</a:t>
                      </a:r>
                      <a:endParaRPr sz="1000" dirty="0"/>
                    </a:p>
                  </a:txBody>
                  <a:tcPr marL="91425" marR="91425" marT="91425" marB="91425" horzOverflow="overflow"/>
                </a:tc>
                <a:tc>
                  <a:txBody>
                    <a:bodyPr/>
                    <a:lstStyle/>
                    <a:p>
                      <a:pPr algn="l">
                        <a:defRPr sz="1400"/>
                      </a:pPr>
                      <a:r>
                        <a:rPr lang="en-US" sz="1000" dirty="0"/>
                        <a:t>0.3330</a:t>
                      </a:r>
                      <a:endParaRPr sz="1000" dirty="0"/>
                    </a:p>
                  </a:txBody>
                  <a:tcPr marL="91425" marR="91425" marT="91425" marB="91425" horzOverflow="overflow"/>
                </a:tc>
                <a:tc>
                  <a:txBody>
                    <a:bodyPr/>
                    <a:lstStyle/>
                    <a:p>
                      <a:pPr algn="l">
                        <a:defRPr sz="1400"/>
                      </a:pPr>
                      <a:r>
                        <a:rPr lang="en-US" sz="1000" dirty="0"/>
                        <a:t>0.0920</a:t>
                      </a:r>
                      <a:endParaRPr sz="1000" dirty="0"/>
                    </a:p>
                  </a:txBody>
                  <a:tcPr marL="91425" marR="91425" marT="91425" marB="91425" horzOverflow="overflow"/>
                </a:tc>
                <a:tc>
                  <a:txBody>
                    <a:bodyPr/>
                    <a:lstStyle/>
                    <a:p>
                      <a:pPr algn="l">
                        <a:defRPr sz="1400"/>
                      </a:pPr>
                      <a:r>
                        <a:rPr lang="en-US" sz="1000" dirty="0"/>
                        <a:t>0.0860</a:t>
                      </a:r>
                      <a:endParaRPr sz="1000" dirty="0"/>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83;p18"/>
          <p:cNvSpPr txBox="1">
            <a:spLocks noGrp="1"/>
          </p:cNvSpPr>
          <p:nvPr>
            <p:ph type="body" idx="1"/>
          </p:nvPr>
        </p:nvSpPr>
        <p:spPr>
          <a:xfrm>
            <a:off x="311699" y="1152475"/>
            <a:ext cx="8520602" cy="3416400"/>
          </a:xfrm>
          <a:prstGeom prst="rect">
            <a:avLst/>
          </a:prstGeom>
        </p:spPr>
        <p:txBody>
          <a:bodyPr/>
          <a:lstStyle/>
          <a:p>
            <a:pPr marL="0" indent="0">
              <a:buSzTx/>
              <a:buNone/>
            </a:pPr>
            <a:r>
              <a:t>What’s your result of training with CB-Focal loss on imbalanced CIFAR-10?</a:t>
            </a:r>
          </a:p>
          <a:p>
            <a:pPr marL="0" indent="0">
              <a:spcBef>
                <a:spcPts val="1600"/>
              </a:spcBef>
              <a:buSzTx/>
              <a:buNone/>
            </a:pPr>
            <a:r>
              <a:t>Tune the hyper-parameter beta and fill in your per-class accuracy in the table</a:t>
            </a:r>
          </a:p>
        </p:txBody>
      </p:sp>
      <p:graphicFrame>
        <p:nvGraphicFramePr>
          <p:cNvPr id="128" name="Google Shape;84;p18"/>
          <p:cNvGraphicFramePr/>
          <p:nvPr>
            <p:extLst>
              <p:ext uri="{D42A27DB-BD31-4B8C-83A1-F6EECF244321}">
                <p14:modId xmlns:p14="http://schemas.microsoft.com/office/powerpoint/2010/main" val="3062679799"/>
              </p:ext>
            </p:extLst>
          </p:nvPr>
        </p:nvGraphicFramePr>
        <p:xfrm>
          <a:off x="125525" y="2400749"/>
          <a:ext cx="8373750" cy="1822520"/>
        </p:xfrm>
        <a:graphic>
          <a:graphicData uri="http://schemas.openxmlformats.org/drawingml/2006/table">
            <a:tbl>
              <a:tblPr>
                <a:tableStyleId>{4C3C2611-4C71-4FC5-86AE-919BDF0F9419}</a:tableStyleId>
              </a:tblPr>
              <a:tblGrid>
                <a:gridCol w="909525">
                  <a:extLst>
                    <a:ext uri="{9D8B030D-6E8A-4147-A177-3AD203B41FA5}">
                      <a16:colId xmlns:a16="http://schemas.microsoft.com/office/drawing/2014/main" val="20000"/>
                    </a:ext>
                  </a:extLst>
                </a:gridCol>
                <a:gridCol w="693850">
                  <a:extLst>
                    <a:ext uri="{9D8B030D-6E8A-4147-A177-3AD203B41FA5}">
                      <a16:colId xmlns:a16="http://schemas.microsoft.com/office/drawing/2014/main" val="20001"/>
                    </a:ext>
                  </a:extLst>
                </a:gridCol>
                <a:gridCol w="653450">
                  <a:extLst>
                    <a:ext uri="{9D8B030D-6E8A-4147-A177-3AD203B41FA5}">
                      <a16:colId xmlns:a16="http://schemas.microsoft.com/office/drawing/2014/main" val="20002"/>
                    </a:ext>
                  </a:extLst>
                </a:gridCol>
                <a:gridCol w="680300">
                  <a:extLst>
                    <a:ext uri="{9D8B030D-6E8A-4147-A177-3AD203B41FA5}">
                      <a16:colId xmlns:a16="http://schemas.microsoft.com/office/drawing/2014/main" val="20003"/>
                    </a:ext>
                  </a:extLst>
                </a:gridCol>
                <a:gridCol w="842175">
                  <a:extLst>
                    <a:ext uri="{9D8B030D-6E8A-4147-A177-3AD203B41FA5}">
                      <a16:colId xmlns:a16="http://schemas.microsoft.com/office/drawing/2014/main" val="20004"/>
                    </a:ext>
                  </a:extLst>
                </a:gridCol>
                <a:gridCol w="788200">
                  <a:extLst>
                    <a:ext uri="{9D8B030D-6E8A-4147-A177-3AD203B41FA5}">
                      <a16:colId xmlns:a16="http://schemas.microsoft.com/office/drawing/2014/main" val="20005"/>
                    </a:ext>
                  </a:extLst>
                </a:gridCol>
                <a:gridCol w="761250">
                  <a:extLst>
                    <a:ext uri="{9D8B030D-6E8A-4147-A177-3AD203B41FA5}">
                      <a16:colId xmlns:a16="http://schemas.microsoft.com/office/drawing/2014/main" val="20006"/>
                    </a:ext>
                  </a:extLst>
                </a:gridCol>
                <a:gridCol w="761250">
                  <a:extLst>
                    <a:ext uri="{9D8B030D-6E8A-4147-A177-3AD203B41FA5}">
                      <a16:colId xmlns:a16="http://schemas.microsoft.com/office/drawing/2014/main" val="20007"/>
                    </a:ext>
                  </a:extLst>
                </a:gridCol>
                <a:gridCol w="761250">
                  <a:extLst>
                    <a:ext uri="{9D8B030D-6E8A-4147-A177-3AD203B41FA5}">
                      <a16:colId xmlns:a16="http://schemas.microsoft.com/office/drawing/2014/main" val="20008"/>
                    </a:ext>
                  </a:extLst>
                </a:gridCol>
                <a:gridCol w="761250">
                  <a:extLst>
                    <a:ext uri="{9D8B030D-6E8A-4147-A177-3AD203B41FA5}">
                      <a16:colId xmlns:a16="http://schemas.microsoft.com/office/drawing/2014/main" val="20009"/>
                    </a:ext>
                  </a:extLst>
                </a:gridCol>
                <a:gridCol w="76125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rPr dirty="0"/>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000" dirty="0"/>
                        <a:t>beta=</a:t>
                      </a:r>
                      <a:r>
                        <a:rPr lang="en-US" sz="1000" dirty="0"/>
                        <a:t>0.9999</a:t>
                      </a:r>
                      <a:endParaRPr sz="1000" dirty="0"/>
                    </a:p>
                  </a:txBody>
                  <a:tcPr marL="91425" marR="91425" marT="91425" marB="91425" horzOverflow="overflow"/>
                </a:tc>
                <a:tc>
                  <a:txBody>
                    <a:bodyPr/>
                    <a:lstStyle/>
                    <a:p>
                      <a:pPr algn="l">
                        <a:defRPr sz="1400"/>
                      </a:pPr>
                      <a:r>
                        <a:rPr lang="en-US" sz="1000" dirty="0"/>
                        <a:t>0.9000</a:t>
                      </a:r>
                      <a:endParaRPr sz="1000" dirty="0"/>
                    </a:p>
                  </a:txBody>
                  <a:tcPr marL="91425" marR="91425" marT="91425" marB="91425" horzOverflow="overflow"/>
                </a:tc>
                <a:tc>
                  <a:txBody>
                    <a:bodyPr/>
                    <a:lstStyle/>
                    <a:p>
                      <a:pPr algn="l">
                        <a:defRPr sz="1400"/>
                      </a:pPr>
                      <a:r>
                        <a:rPr lang="en-US" sz="1000" dirty="0"/>
                        <a:t>0.9560</a:t>
                      </a:r>
                      <a:endParaRPr sz="1000" dirty="0"/>
                    </a:p>
                  </a:txBody>
                  <a:tcPr marL="91425" marR="91425" marT="91425" marB="91425" horzOverflow="overflow"/>
                </a:tc>
                <a:tc>
                  <a:txBody>
                    <a:bodyPr/>
                    <a:lstStyle/>
                    <a:p>
                      <a:pPr algn="l">
                        <a:defRPr sz="1400"/>
                      </a:pPr>
                      <a:r>
                        <a:rPr lang="en-US" sz="1000" dirty="0"/>
                        <a:t>0.5870</a:t>
                      </a:r>
                      <a:endParaRPr sz="1000" dirty="0"/>
                    </a:p>
                  </a:txBody>
                  <a:tcPr marL="91425" marR="91425" marT="91425" marB="91425" horzOverflow="overflow"/>
                </a:tc>
                <a:tc>
                  <a:txBody>
                    <a:bodyPr/>
                    <a:lstStyle/>
                    <a:p>
                      <a:pPr algn="l">
                        <a:defRPr sz="1400"/>
                      </a:pPr>
                      <a:r>
                        <a:rPr lang="en-US" sz="1000" dirty="0"/>
                        <a:t>0.4680</a:t>
                      </a:r>
                      <a:endParaRPr sz="1000" dirty="0"/>
                    </a:p>
                  </a:txBody>
                  <a:tcPr marL="91425" marR="91425" marT="91425" marB="91425" horzOverflow="overflow"/>
                </a:tc>
                <a:tc>
                  <a:txBody>
                    <a:bodyPr/>
                    <a:lstStyle/>
                    <a:p>
                      <a:pPr algn="l">
                        <a:defRPr sz="1400"/>
                      </a:pPr>
                      <a:r>
                        <a:rPr lang="en-US" sz="1000" dirty="0"/>
                        <a:t>0.5780</a:t>
                      </a:r>
                      <a:endParaRPr sz="1000" dirty="0"/>
                    </a:p>
                  </a:txBody>
                  <a:tcPr marL="91425" marR="91425" marT="91425" marB="91425" horzOverflow="overflow"/>
                </a:tc>
                <a:tc>
                  <a:txBody>
                    <a:bodyPr/>
                    <a:lstStyle/>
                    <a:p>
                      <a:pPr algn="l">
                        <a:defRPr sz="1400"/>
                      </a:pPr>
                      <a:r>
                        <a:rPr lang="en-US" sz="1000" dirty="0"/>
                        <a:t>0.6360</a:t>
                      </a:r>
                      <a:endParaRPr sz="1000" dirty="0"/>
                    </a:p>
                  </a:txBody>
                  <a:tcPr marL="91425" marR="91425" marT="91425" marB="91425" horzOverflow="overflow"/>
                </a:tc>
                <a:tc>
                  <a:txBody>
                    <a:bodyPr/>
                    <a:lstStyle/>
                    <a:p>
                      <a:pPr algn="l">
                        <a:defRPr sz="1400"/>
                      </a:pPr>
                      <a:r>
                        <a:rPr lang="en-US" sz="1000" dirty="0"/>
                        <a:t>0.6710</a:t>
                      </a:r>
                      <a:endParaRPr sz="1000" dirty="0"/>
                    </a:p>
                  </a:txBody>
                  <a:tcPr marL="91425" marR="91425" marT="91425" marB="91425" horzOverflow="overflow"/>
                </a:tc>
                <a:tc>
                  <a:txBody>
                    <a:bodyPr/>
                    <a:lstStyle/>
                    <a:p>
                      <a:pPr algn="l">
                        <a:defRPr sz="1400"/>
                      </a:pPr>
                      <a:r>
                        <a:rPr lang="en-US" sz="1000" dirty="0"/>
                        <a:t>0.4940</a:t>
                      </a:r>
                      <a:endParaRPr sz="1000" dirty="0"/>
                    </a:p>
                  </a:txBody>
                  <a:tcPr marL="91425" marR="91425" marT="91425" marB="91425" horzOverflow="overflow"/>
                </a:tc>
                <a:tc>
                  <a:txBody>
                    <a:bodyPr/>
                    <a:lstStyle/>
                    <a:p>
                      <a:pPr algn="l">
                        <a:defRPr sz="1400"/>
                      </a:pPr>
                      <a:r>
                        <a:rPr lang="en-US" sz="1000" dirty="0"/>
                        <a:t>0.4620</a:t>
                      </a:r>
                      <a:endParaRPr sz="1000" dirty="0"/>
                    </a:p>
                  </a:txBody>
                  <a:tcPr marL="91425" marR="91425" marT="91425" marB="91425" horzOverflow="overflow"/>
                </a:tc>
                <a:tc>
                  <a:txBody>
                    <a:bodyPr/>
                    <a:lstStyle/>
                    <a:p>
                      <a:pPr algn="l">
                        <a:defRPr sz="1400"/>
                      </a:pPr>
                      <a:r>
                        <a:rPr lang="en-US" sz="1000" dirty="0"/>
                        <a:t>0.5510</a:t>
                      </a:r>
                      <a:endParaRPr sz="1000" dirty="0"/>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000" dirty="0"/>
                        <a:t>beta=</a:t>
                      </a:r>
                      <a:r>
                        <a:rPr lang="en-US" sz="1000" dirty="0"/>
                        <a:t>0.99999</a:t>
                      </a:r>
                      <a:endParaRPr sz="1000" dirty="0"/>
                    </a:p>
                  </a:txBody>
                  <a:tcPr marL="91425" marR="91425" marT="91425" marB="91425" horzOverflow="overflow"/>
                </a:tc>
                <a:tc>
                  <a:txBody>
                    <a:bodyPr/>
                    <a:lstStyle/>
                    <a:p>
                      <a:pPr algn="l">
                        <a:defRPr sz="1400"/>
                      </a:pPr>
                      <a:r>
                        <a:rPr lang="en-US" sz="1000" dirty="0"/>
                        <a:t>0.8360</a:t>
                      </a:r>
                      <a:endParaRPr sz="1000" dirty="0"/>
                    </a:p>
                  </a:txBody>
                  <a:tcPr marL="91425" marR="91425" marT="91425" marB="91425" horzOverflow="overflow"/>
                </a:tc>
                <a:tc>
                  <a:txBody>
                    <a:bodyPr/>
                    <a:lstStyle/>
                    <a:p>
                      <a:pPr algn="l">
                        <a:defRPr sz="1400"/>
                      </a:pPr>
                      <a:r>
                        <a:rPr lang="en-US" sz="1000" dirty="0"/>
                        <a:t>0.9350</a:t>
                      </a:r>
                      <a:endParaRPr sz="1000" dirty="0"/>
                    </a:p>
                  </a:txBody>
                  <a:tcPr marL="91425" marR="91425" marT="91425" marB="91425" horzOverflow="overflow"/>
                </a:tc>
                <a:tc>
                  <a:txBody>
                    <a:bodyPr/>
                    <a:lstStyle/>
                    <a:p>
                      <a:pPr algn="l">
                        <a:defRPr sz="1400"/>
                      </a:pPr>
                      <a:r>
                        <a:rPr lang="en-US" sz="1000" dirty="0"/>
                        <a:t>0.5060</a:t>
                      </a:r>
                      <a:endParaRPr sz="1000" dirty="0"/>
                    </a:p>
                  </a:txBody>
                  <a:tcPr marL="91425" marR="91425" marT="91425" marB="91425" horzOverflow="overflow"/>
                </a:tc>
                <a:tc>
                  <a:txBody>
                    <a:bodyPr/>
                    <a:lstStyle/>
                    <a:p>
                      <a:pPr algn="l">
                        <a:defRPr sz="1400"/>
                      </a:pPr>
                      <a:r>
                        <a:rPr lang="en-US" sz="1000" dirty="0"/>
                        <a:t>0.4700</a:t>
                      </a:r>
                      <a:endParaRPr sz="1000" dirty="0"/>
                    </a:p>
                  </a:txBody>
                  <a:tcPr marL="91425" marR="91425" marT="91425" marB="91425" horzOverflow="overflow"/>
                </a:tc>
                <a:tc>
                  <a:txBody>
                    <a:bodyPr/>
                    <a:lstStyle/>
                    <a:p>
                      <a:pPr algn="l">
                        <a:defRPr sz="1400"/>
                      </a:pPr>
                      <a:r>
                        <a:rPr lang="en-US" sz="1000" dirty="0"/>
                        <a:t>0.6130</a:t>
                      </a:r>
                      <a:endParaRPr sz="1000" dirty="0"/>
                    </a:p>
                  </a:txBody>
                  <a:tcPr marL="91425" marR="91425" marT="91425" marB="91425" horzOverflow="overflow"/>
                </a:tc>
                <a:tc>
                  <a:txBody>
                    <a:bodyPr/>
                    <a:lstStyle/>
                    <a:p>
                      <a:pPr algn="l">
                        <a:defRPr sz="1400"/>
                      </a:pPr>
                      <a:r>
                        <a:rPr lang="en-US" sz="1000" dirty="0"/>
                        <a:t>0.5390</a:t>
                      </a:r>
                      <a:endParaRPr sz="1000" dirty="0"/>
                    </a:p>
                  </a:txBody>
                  <a:tcPr marL="91425" marR="91425" marT="91425" marB="91425" horzOverflow="overflow"/>
                </a:tc>
                <a:tc>
                  <a:txBody>
                    <a:bodyPr/>
                    <a:lstStyle/>
                    <a:p>
                      <a:pPr algn="l">
                        <a:defRPr sz="1400"/>
                      </a:pPr>
                      <a:r>
                        <a:rPr lang="en-US" sz="1000" dirty="0"/>
                        <a:t>0.6610</a:t>
                      </a:r>
                      <a:endParaRPr sz="1000" dirty="0"/>
                    </a:p>
                  </a:txBody>
                  <a:tcPr marL="91425" marR="91425" marT="91425" marB="91425" horzOverflow="overflow"/>
                </a:tc>
                <a:tc>
                  <a:txBody>
                    <a:bodyPr/>
                    <a:lstStyle/>
                    <a:p>
                      <a:pPr algn="l">
                        <a:defRPr sz="1400"/>
                      </a:pPr>
                      <a:r>
                        <a:rPr lang="en-US" sz="1000" dirty="0"/>
                        <a:t>0.6490</a:t>
                      </a:r>
                      <a:endParaRPr sz="1000" dirty="0"/>
                    </a:p>
                  </a:txBody>
                  <a:tcPr marL="91425" marR="91425" marT="91425" marB="91425" horzOverflow="overflow"/>
                </a:tc>
                <a:tc>
                  <a:txBody>
                    <a:bodyPr/>
                    <a:lstStyle/>
                    <a:p>
                      <a:pPr algn="l">
                        <a:defRPr sz="1400"/>
                      </a:pPr>
                      <a:r>
                        <a:rPr lang="en-US" sz="1000" dirty="0"/>
                        <a:t>0.4090</a:t>
                      </a:r>
                      <a:endParaRPr sz="1000" dirty="0"/>
                    </a:p>
                  </a:txBody>
                  <a:tcPr marL="91425" marR="91425" marT="91425" marB="91425" horzOverflow="overflow"/>
                </a:tc>
                <a:tc>
                  <a:txBody>
                    <a:bodyPr/>
                    <a:lstStyle/>
                    <a:p>
                      <a:pPr algn="l">
                        <a:defRPr sz="1400"/>
                      </a:pPr>
                      <a:r>
                        <a:rPr lang="en-US" sz="1000" dirty="0"/>
                        <a:t>0.6480</a:t>
                      </a:r>
                      <a:endParaRPr sz="1000" dirty="0"/>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89;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t>Put your results of CE loss and CB-Focal Loss(best) together:</a:t>
            </a:r>
          </a:p>
        </p:txBody>
      </p:sp>
      <p:graphicFrame>
        <p:nvGraphicFramePr>
          <p:cNvPr id="131" name="Google Shape;90;p19"/>
          <p:cNvGraphicFramePr/>
          <p:nvPr>
            <p:extLst>
              <p:ext uri="{D42A27DB-BD31-4B8C-83A1-F6EECF244321}">
                <p14:modId xmlns:p14="http://schemas.microsoft.com/office/powerpoint/2010/main" val="1863020369"/>
              </p:ext>
            </p:extLst>
          </p:nvPr>
        </p:nvGraphicFramePr>
        <p:xfrm>
          <a:off x="378649" y="2387774"/>
          <a:ext cx="8588000" cy="1822520"/>
        </p:xfrm>
        <a:graphic>
          <a:graphicData uri="http://schemas.openxmlformats.org/drawingml/2006/table">
            <a:tbl>
              <a:tblPr>
                <a:tableStyleId>{4C3C2611-4C71-4FC5-86AE-919BDF0F9419}</a:tableStyleId>
              </a:tblPr>
              <a:tblGrid>
                <a:gridCol w="932825">
                  <a:extLst>
                    <a:ext uri="{9D8B030D-6E8A-4147-A177-3AD203B41FA5}">
                      <a16:colId xmlns:a16="http://schemas.microsoft.com/office/drawing/2014/main" val="20000"/>
                    </a:ext>
                  </a:extLst>
                </a:gridCol>
                <a:gridCol w="711600">
                  <a:extLst>
                    <a:ext uri="{9D8B030D-6E8A-4147-A177-3AD203B41FA5}">
                      <a16:colId xmlns:a16="http://schemas.microsoft.com/office/drawing/2014/main" val="20001"/>
                    </a:ext>
                  </a:extLst>
                </a:gridCol>
                <a:gridCol w="670150">
                  <a:extLst>
                    <a:ext uri="{9D8B030D-6E8A-4147-A177-3AD203B41FA5}">
                      <a16:colId xmlns:a16="http://schemas.microsoft.com/office/drawing/2014/main" val="20002"/>
                    </a:ext>
                  </a:extLst>
                </a:gridCol>
                <a:gridCol w="697700">
                  <a:extLst>
                    <a:ext uri="{9D8B030D-6E8A-4147-A177-3AD203B41FA5}">
                      <a16:colId xmlns:a16="http://schemas.microsoft.com/office/drawing/2014/main" val="20003"/>
                    </a:ext>
                  </a:extLst>
                </a:gridCol>
                <a:gridCol w="863725">
                  <a:extLst>
                    <a:ext uri="{9D8B030D-6E8A-4147-A177-3AD203B41FA5}">
                      <a16:colId xmlns:a16="http://schemas.microsoft.com/office/drawing/2014/main" val="20004"/>
                    </a:ext>
                  </a:extLst>
                </a:gridCol>
                <a:gridCol w="808375">
                  <a:extLst>
                    <a:ext uri="{9D8B030D-6E8A-4147-A177-3AD203B41FA5}">
                      <a16:colId xmlns:a16="http://schemas.microsoft.com/office/drawing/2014/main" val="20005"/>
                    </a:ext>
                  </a:extLst>
                </a:gridCol>
                <a:gridCol w="780725">
                  <a:extLst>
                    <a:ext uri="{9D8B030D-6E8A-4147-A177-3AD203B41FA5}">
                      <a16:colId xmlns:a16="http://schemas.microsoft.com/office/drawing/2014/main" val="20006"/>
                    </a:ext>
                  </a:extLst>
                </a:gridCol>
                <a:gridCol w="780725">
                  <a:extLst>
                    <a:ext uri="{9D8B030D-6E8A-4147-A177-3AD203B41FA5}">
                      <a16:colId xmlns:a16="http://schemas.microsoft.com/office/drawing/2014/main" val="20007"/>
                    </a:ext>
                  </a:extLst>
                </a:gridCol>
                <a:gridCol w="780725">
                  <a:extLst>
                    <a:ext uri="{9D8B030D-6E8A-4147-A177-3AD203B41FA5}">
                      <a16:colId xmlns:a16="http://schemas.microsoft.com/office/drawing/2014/main" val="20008"/>
                    </a:ext>
                  </a:extLst>
                </a:gridCol>
                <a:gridCol w="780725">
                  <a:extLst>
                    <a:ext uri="{9D8B030D-6E8A-4147-A177-3AD203B41FA5}">
                      <a16:colId xmlns:a16="http://schemas.microsoft.com/office/drawing/2014/main" val="20009"/>
                    </a:ext>
                  </a:extLst>
                </a:gridCol>
                <a:gridCol w="780725">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r>
                        <a:rPr lang="en-US" sz="1000" dirty="0"/>
                        <a:t>0.9850</a:t>
                      </a:r>
                      <a:endParaRPr sz="1000" dirty="0"/>
                    </a:p>
                  </a:txBody>
                  <a:tcPr marL="91425" marR="91425" marT="91425" marB="91425" horzOverflow="overflow"/>
                </a:tc>
                <a:tc>
                  <a:txBody>
                    <a:bodyPr/>
                    <a:lstStyle/>
                    <a:p>
                      <a:pPr algn="l">
                        <a:defRPr sz="1400"/>
                      </a:pPr>
                      <a:r>
                        <a:rPr lang="en-US" sz="1000" dirty="0"/>
                        <a:t>0.9600</a:t>
                      </a:r>
                      <a:endParaRPr sz="1000" dirty="0"/>
                    </a:p>
                  </a:txBody>
                  <a:tcPr marL="91425" marR="91425" marT="91425" marB="91425" horzOverflow="overflow"/>
                </a:tc>
                <a:tc>
                  <a:txBody>
                    <a:bodyPr/>
                    <a:lstStyle/>
                    <a:p>
                      <a:pPr algn="l">
                        <a:defRPr sz="1400"/>
                      </a:pPr>
                      <a:r>
                        <a:rPr lang="en-US" sz="1000" dirty="0"/>
                        <a:t>0.8060</a:t>
                      </a:r>
                      <a:endParaRPr sz="1000" dirty="0"/>
                    </a:p>
                  </a:txBody>
                  <a:tcPr marL="91425" marR="91425" marT="91425" marB="91425" horzOverflow="overflow"/>
                </a:tc>
                <a:tc>
                  <a:txBody>
                    <a:bodyPr/>
                    <a:lstStyle/>
                    <a:p>
                      <a:pPr algn="l">
                        <a:defRPr sz="1400"/>
                      </a:pPr>
                      <a:r>
                        <a:rPr lang="en-US" sz="1000" dirty="0"/>
                        <a:t>0.6400</a:t>
                      </a:r>
                      <a:endParaRPr sz="1000" dirty="0"/>
                    </a:p>
                  </a:txBody>
                  <a:tcPr marL="91425" marR="91425" marT="91425" marB="91425" horzOverflow="overflow"/>
                </a:tc>
                <a:tc>
                  <a:txBody>
                    <a:bodyPr/>
                    <a:lstStyle/>
                    <a:p>
                      <a:pPr algn="l">
                        <a:defRPr sz="1400"/>
                      </a:pPr>
                      <a:r>
                        <a:rPr lang="en-US" sz="1000" dirty="0"/>
                        <a:t>0.6210</a:t>
                      </a:r>
                      <a:endParaRPr sz="1000" dirty="0"/>
                    </a:p>
                  </a:txBody>
                  <a:tcPr marL="91425" marR="91425" marT="91425" marB="91425" horzOverflow="overflow"/>
                </a:tc>
                <a:tc>
                  <a:txBody>
                    <a:bodyPr/>
                    <a:lstStyle/>
                    <a:p>
                      <a:pPr algn="l">
                        <a:defRPr sz="1400"/>
                      </a:pPr>
                      <a:r>
                        <a:rPr lang="en-US" sz="1000" dirty="0"/>
                        <a:t>0.4120</a:t>
                      </a:r>
                      <a:endParaRPr sz="1000" dirty="0"/>
                    </a:p>
                  </a:txBody>
                  <a:tcPr marL="91425" marR="91425" marT="91425" marB="91425" horzOverflow="overflow"/>
                </a:tc>
                <a:tc>
                  <a:txBody>
                    <a:bodyPr/>
                    <a:lstStyle/>
                    <a:p>
                      <a:pPr algn="l">
                        <a:defRPr sz="1400"/>
                      </a:pPr>
                      <a:r>
                        <a:rPr lang="en-US" sz="1000" dirty="0"/>
                        <a:t>0.4540</a:t>
                      </a:r>
                      <a:endParaRPr sz="1000" dirty="0"/>
                    </a:p>
                  </a:txBody>
                  <a:tcPr marL="91425" marR="91425" marT="91425" marB="91425" horzOverflow="overflow"/>
                </a:tc>
                <a:tc>
                  <a:txBody>
                    <a:bodyPr/>
                    <a:lstStyle/>
                    <a:p>
                      <a:pPr algn="l">
                        <a:defRPr sz="1400"/>
                      </a:pPr>
                      <a:r>
                        <a:rPr lang="en-US" sz="1000" dirty="0"/>
                        <a:t>0.3330</a:t>
                      </a:r>
                      <a:endParaRPr sz="1000" dirty="0"/>
                    </a:p>
                  </a:txBody>
                  <a:tcPr marL="91425" marR="91425" marT="91425" marB="91425" horzOverflow="overflow"/>
                </a:tc>
                <a:tc>
                  <a:txBody>
                    <a:bodyPr/>
                    <a:lstStyle/>
                    <a:p>
                      <a:pPr algn="l">
                        <a:defRPr sz="1400"/>
                      </a:pPr>
                      <a:r>
                        <a:rPr lang="en-US" sz="1000" dirty="0"/>
                        <a:t>0.0920</a:t>
                      </a:r>
                      <a:endParaRPr sz="1000" dirty="0"/>
                    </a:p>
                  </a:txBody>
                  <a:tcPr marL="91425" marR="91425" marT="91425" marB="91425" horzOverflow="overflow"/>
                </a:tc>
                <a:tc>
                  <a:txBody>
                    <a:bodyPr/>
                    <a:lstStyle/>
                    <a:p>
                      <a:pPr algn="l">
                        <a:defRPr sz="1400"/>
                      </a:pPr>
                      <a:r>
                        <a:rPr lang="en-US" sz="1000" dirty="0"/>
                        <a:t>0.0860</a:t>
                      </a:r>
                      <a:endParaRPr sz="1000" dirty="0"/>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CB-Focal</a:t>
                      </a:r>
                    </a:p>
                  </a:txBody>
                  <a:tcPr marL="91425" marR="91425" marT="91425" marB="91425" horzOverflow="overflow"/>
                </a:tc>
                <a:tc>
                  <a:txBody>
                    <a:bodyPr/>
                    <a:lstStyle/>
                    <a:p>
                      <a:pPr algn="l">
                        <a:defRPr sz="1400"/>
                      </a:pPr>
                      <a:r>
                        <a:rPr lang="en-US" sz="1000" dirty="0"/>
                        <a:t>0.9000</a:t>
                      </a:r>
                      <a:endParaRPr sz="1000" dirty="0"/>
                    </a:p>
                  </a:txBody>
                  <a:tcPr marL="91425" marR="91425" marT="91425" marB="91425" horzOverflow="overflow"/>
                </a:tc>
                <a:tc>
                  <a:txBody>
                    <a:bodyPr/>
                    <a:lstStyle/>
                    <a:p>
                      <a:pPr algn="l">
                        <a:defRPr sz="1400"/>
                      </a:pPr>
                      <a:r>
                        <a:rPr lang="en-US" sz="1000" dirty="0"/>
                        <a:t>0.9560</a:t>
                      </a:r>
                      <a:endParaRPr sz="1000" dirty="0"/>
                    </a:p>
                  </a:txBody>
                  <a:tcPr marL="91425" marR="91425" marT="91425" marB="91425" horzOverflow="overflow"/>
                </a:tc>
                <a:tc>
                  <a:txBody>
                    <a:bodyPr/>
                    <a:lstStyle/>
                    <a:p>
                      <a:pPr algn="l">
                        <a:defRPr sz="1400"/>
                      </a:pPr>
                      <a:r>
                        <a:rPr lang="en-US" sz="1000" dirty="0"/>
                        <a:t>0.5870</a:t>
                      </a:r>
                      <a:endParaRPr sz="1000" dirty="0"/>
                    </a:p>
                  </a:txBody>
                  <a:tcPr marL="91425" marR="91425" marT="91425" marB="91425" horzOverflow="overflow"/>
                </a:tc>
                <a:tc>
                  <a:txBody>
                    <a:bodyPr/>
                    <a:lstStyle/>
                    <a:p>
                      <a:pPr algn="l">
                        <a:defRPr sz="1400"/>
                      </a:pPr>
                      <a:r>
                        <a:rPr lang="en-US" sz="1000" dirty="0"/>
                        <a:t>0.4680</a:t>
                      </a:r>
                      <a:endParaRPr sz="1000" dirty="0"/>
                    </a:p>
                  </a:txBody>
                  <a:tcPr marL="91425" marR="91425" marT="91425" marB="91425" horzOverflow="overflow"/>
                </a:tc>
                <a:tc>
                  <a:txBody>
                    <a:bodyPr/>
                    <a:lstStyle/>
                    <a:p>
                      <a:pPr algn="l">
                        <a:defRPr sz="1400"/>
                      </a:pPr>
                      <a:r>
                        <a:rPr lang="en-US" sz="1000" dirty="0"/>
                        <a:t>0.5780</a:t>
                      </a:r>
                      <a:endParaRPr sz="1000" dirty="0"/>
                    </a:p>
                  </a:txBody>
                  <a:tcPr marL="91425" marR="91425" marT="91425" marB="91425" horzOverflow="overflow"/>
                </a:tc>
                <a:tc>
                  <a:txBody>
                    <a:bodyPr/>
                    <a:lstStyle/>
                    <a:p>
                      <a:pPr algn="l">
                        <a:defRPr sz="1400"/>
                      </a:pPr>
                      <a:r>
                        <a:rPr lang="en-US" sz="1000" dirty="0"/>
                        <a:t>0.6360</a:t>
                      </a:r>
                      <a:endParaRPr sz="1000" dirty="0"/>
                    </a:p>
                  </a:txBody>
                  <a:tcPr marL="91425" marR="91425" marT="91425" marB="91425" horzOverflow="overflow"/>
                </a:tc>
                <a:tc>
                  <a:txBody>
                    <a:bodyPr/>
                    <a:lstStyle/>
                    <a:p>
                      <a:pPr algn="l">
                        <a:defRPr sz="1400"/>
                      </a:pPr>
                      <a:r>
                        <a:rPr lang="en-US" sz="1000" dirty="0"/>
                        <a:t>0.6710</a:t>
                      </a:r>
                      <a:endParaRPr sz="1000" dirty="0"/>
                    </a:p>
                  </a:txBody>
                  <a:tcPr marL="91425" marR="91425" marT="91425" marB="91425" horzOverflow="overflow"/>
                </a:tc>
                <a:tc>
                  <a:txBody>
                    <a:bodyPr/>
                    <a:lstStyle/>
                    <a:p>
                      <a:pPr algn="l">
                        <a:defRPr sz="1400"/>
                      </a:pPr>
                      <a:r>
                        <a:rPr lang="en-US" sz="1000" dirty="0"/>
                        <a:t>0.4940</a:t>
                      </a:r>
                      <a:endParaRPr sz="1000" dirty="0"/>
                    </a:p>
                  </a:txBody>
                  <a:tcPr marL="91425" marR="91425" marT="91425" marB="91425" horzOverflow="overflow"/>
                </a:tc>
                <a:tc>
                  <a:txBody>
                    <a:bodyPr/>
                    <a:lstStyle/>
                    <a:p>
                      <a:pPr algn="l">
                        <a:defRPr sz="1400"/>
                      </a:pPr>
                      <a:r>
                        <a:rPr lang="en-US" sz="1000" dirty="0"/>
                        <a:t>0.4620</a:t>
                      </a:r>
                      <a:endParaRPr sz="1000" dirty="0"/>
                    </a:p>
                  </a:txBody>
                  <a:tcPr marL="91425" marR="91425" marT="91425" marB="91425" horzOverflow="overflow"/>
                </a:tc>
                <a:tc>
                  <a:txBody>
                    <a:bodyPr/>
                    <a:lstStyle/>
                    <a:p>
                      <a:pPr algn="l">
                        <a:defRPr sz="1400"/>
                      </a:pPr>
                      <a:r>
                        <a:rPr lang="en-US" sz="1000" dirty="0"/>
                        <a:t>0.5510</a:t>
                      </a:r>
                      <a:endParaRPr sz="1000" dirty="0"/>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1809</TotalTime>
  <Words>643</Words>
  <Application>Microsoft Macintosh PowerPoint</Application>
  <PresentationFormat>On-screen Show (16:9)</PresentationFormat>
  <Paragraphs>110</Paragraphs>
  <Slides>10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Assignment 2 Writeup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Writeup</dc:title>
  <cp:lastModifiedBy>Bing Yang</cp:lastModifiedBy>
  <cp:revision>22</cp:revision>
  <dcterms:modified xsi:type="dcterms:W3CDTF">2021-09-30T04:51:18Z</dcterms:modified>
</cp:coreProperties>
</file>