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66" r:id="rId7"/>
    <p:sldId id="267" r:id="rId8"/>
    <p:sldId id="268" r:id="rId9"/>
    <p:sldId id="259" r:id="rId10"/>
    <p:sldId id="260" r:id="rId11"/>
    <p:sldId id="261" r:id="rId12"/>
    <p:sldId id="269" r:id="rId13"/>
    <p:sldId id="262" r:id="rId14"/>
    <p:sldId id="263" r:id="rId15"/>
    <p:sldId id="264" r:id="rId16"/>
    <p:sldId id="265" r:id="rId17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56" d="100"/>
          <a:sy n="156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yang322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11760" y="744480"/>
            <a:ext cx="8518680" cy="205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5200" b="0" strike="noStrike" spc="-1">
                <a:solidFill>
                  <a:srgbClr val="000000"/>
                </a:solidFill>
                <a:latin typeface="Arial"/>
                <a:ea typeface="Arial"/>
              </a:rPr>
              <a:t>Assignment 4</a:t>
            </a:r>
            <a:endParaRPr lang="en-US" sz="52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11760" y="2834280"/>
            <a:ext cx="8518680" cy="79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Your name: Bing Yang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Your GTID: </a:t>
            </a:r>
            <a:r>
              <a:rPr lang="en-US" sz="2800" b="0" strike="noStrike" spc="-1" dirty="0">
                <a:solidFill>
                  <a:srgbClr val="595959"/>
                </a:solidFill>
                <a:latin typeface="Arial"/>
                <a:ea typeface="Arial"/>
                <a:hlinkClick r:id="rId2"/>
              </a:rPr>
              <a:t>byang322@gmail.com</a:t>
            </a:r>
            <a:r>
              <a:rPr lang="en-US" sz="2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(</a:t>
            </a:r>
            <a:r>
              <a:rPr lang="en-US" dirty="0"/>
              <a:t>903563092</a:t>
            </a:r>
            <a:r>
              <a:rPr lang="en-US" sz="2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)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12480" y="48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Transformer Curves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44520" y="626400"/>
            <a:ext cx="7278120" cy="6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Put the plots for loss/perplexity curves (training &amp; validation) for your configuration with default setting and for your best model here.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" name="Picture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55A303C6-7A44-3845-A774-799A01F37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157" y="123372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0251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12120" y="48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Transformer Explanation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44160" y="626040"/>
            <a:ext cx="7278120" cy="6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Explain what you did here and why you did it to improve your model performance. You can use another slide if needed.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F8026B-2FE3-3349-9FFA-FF0B199BE6E1}"/>
              </a:ext>
            </a:extLst>
          </p:cNvPr>
          <p:cNvSpPr txBox="1"/>
          <p:nvPr/>
        </p:nvSpPr>
        <p:spPr>
          <a:xfrm>
            <a:off x="514350" y="1477736"/>
            <a:ext cx="8245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decreased the batch size from 128 to 64 and adjusted the epochs by experimentation.</a:t>
            </a:r>
          </a:p>
          <a:p>
            <a:endParaRPr lang="en-US" dirty="0"/>
          </a:p>
          <a:p>
            <a:r>
              <a:rPr lang="en-US" dirty="0"/>
              <a:t>The main issue for training transformer is overfitting from my experimentations.  Small batch size can usually result in better generalization in practice.  Also, I set training time manually by experimentation to avoid overfitting.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Table 1"/>
          <p:cNvGraphicFramePr/>
          <p:nvPr>
            <p:extLst>
              <p:ext uri="{D42A27DB-BD31-4B8C-83A1-F6EECF244321}">
                <p14:modId xmlns:p14="http://schemas.microsoft.com/office/powerpoint/2010/main" val="1896018973"/>
              </p:ext>
            </p:extLst>
          </p:nvPr>
        </p:nvGraphicFramePr>
        <p:xfrm>
          <a:off x="0" y="927000"/>
          <a:ext cx="9144000" cy="4043160"/>
        </p:xfrm>
        <a:graphic>
          <a:graphicData uri="http://schemas.openxmlformats.org/drawingml/2006/table">
            <a:tbl>
              <a:tblPr/>
              <a:tblGrid>
                <a:gridCol w="4571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Input sentence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Back translation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latin typeface="Arial"/>
                        </a:rPr>
                        <a:t>‘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&gt;', 'a', 'young', 'boy', 'jumps', 'into', 'water', '.', 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&gt;', 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&gt;', 'a', 'young', 'boy', 'is', 'into', 'into', 'water', '.', 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&gt;', 'a', 'native', 'woman', 'is', 'working', 'on', 'a', 'craft', 'project', '.', 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</a:t>
                      </a:r>
                      <a:endParaRPr lang="en-US" sz="10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&gt;', 'a', 'is', 'works', 'on', 'a', 'a', '.', '.', 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</a:t>
                      </a:r>
                      <a:endParaRPr lang="en-US" sz="10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&gt;', 'an', '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asian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'woman', 'sitting', 'outside', 'an', 'outdoor', 'market', 'stall', '.', 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</a:t>
                      </a:r>
                      <a:endParaRPr lang="en-US" sz="10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&gt;', 'an', '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asian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'is', 'sitting', 'in', 'of', 'a', 'a', 'a', '.', 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</a:t>
                      </a:r>
                      <a:endParaRPr lang="en-US" sz="10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&gt;', 'woman', 'standing', 'on', 'a', 'brick', 'wall', 'and', 'taking', 'a', 'picture', 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</a:t>
                      </a:r>
                      <a:endParaRPr lang="en-US" sz="10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&gt;', 'woman', 'stands', 'standing', 'a', 'a', 'a', 'and', 'photographs', '.', '.', 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</a:t>
                      </a:r>
                      <a:endParaRPr lang="en-US" sz="10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&gt;', 'there', 'are', 'construction', 'workers', 'working', 'hard', 'on', 'a', 'project', '.', 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</a:t>
                      </a:r>
                      <a:endParaRPr lang="en-US" sz="10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&gt;', 'construction', 'workers', 'workers', 'hard', 'a', 'a', 'a', '.', '.', '.', 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</a:t>
                      </a:r>
                      <a:endParaRPr lang="en-US" sz="10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&gt;', 'a', 'man', 'in', 'a', 'cluttered', 'office', 'is', 'using', 'the', 'telephone', 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</a:t>
                      </a:r>
                      <a:endParaRPr lang="en-US" sz="10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&gt;', 'a', 'man', 'is', 'on', 'a', 'a', 'office', '.', '.', 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</a:t>
                      </a:r>
                      <a:endParaRPr lang="en-US" sz="10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&gt;', 'two', '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chinese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'people', 'are', 'standing', 'by', 'a', 'chalkboard', '.', 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</a:t>
                      </a:r>
                      <a:endParaRPr lang="en-US" sz="10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&gt;', 'two', '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chinese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'stand', 'at', 'by', 'a', 'a', 'a', '.', '.', 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</a:t>
                      </a:r>
                      <a:endParaRPr lang="en-US" sz="10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&gt;', 'children', 'are', 'playing', 'a', 'sport', 'on', 'a', 'field', '.', 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</a:t>
                      </a:r>
                      <a:endParaRPr lang="en-US" sz="10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&gt;', 'children', 'are', 'playing', 'playing', 'a', 'a', 'a', '.', 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</a:t>
                      </a:r>
                      <a:endParaRPr lang="en-US" sz="10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&gt;', 'a', 'man', 'is', 'working', 'at', 'a', 'construction', 'site', '.', 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</a:t>
                      </a:r>
                      <a:endParaRPr lang="en-US" sz="10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&gt;', 'a', 'man', 'is', 'working', 'a', 'construction', 'construction', 'construction', 'site', 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</a:t>
                      </a:r>
                      <a:endParaRPr lang="en-US" sz="10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3" name="CustomShape 2"/>
          <p:cNvSpPr/>
          <p:nvPr/>
        </p:nvSpPr>
        <p:spPr>
          <a:xfrm>
            <a:off x="3909600" y="4773960"/>
            <a:ext cx="10029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Table 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12120" y="48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Transformer Translation Results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365760" y="548640"/>
            <a:ext cx="7278120" cy="6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Put translation results for your best model (1</a:t>
            </a:r>
            <a:r>
              <a:rPr lang="en-US" sz="1800" b="0" strike="noStrike" spc="-1" baseline="101000">
                <a:solidFill>
                  <a:srgbClr val="595959"/>
                </a:solidFill>
                <a:latin typeface="Arial"/>
                <a:ea typeface="Arial"/>
              </a:rPr>
              <a:t>st</a:t>
            </a: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 9 sentences) here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Table 1"/>
          <p:cNvGraphicFramePr/>
          <p:nvPr>
            <p:extLst>
              <p:ext uri="{D42A27DB-BD31-4B8C-83A1-F6EECF244321}">
                <p14:modId xmlns:p14="http://schemas.microsoft.com/office/powerpoint/2010/main" val="4180733980"/>
              </p:ext>
            </p:extLst>
          </p:nvPr>
        </p:nvGraphicFramePr>
        <p:xfrm>
          <a:off x="0" y="927000"/>
          <a:ext cx="9144000" cy="4043160"/>
        </p:xfrm>
        <a:graphic>
          <a:graphicData uri="http://schemas.openxmlformats.org/drawingml/2006/table">
            <a:tbl>
              <a:tblPr/>
              <a:tblGrid>
                <a:gridCol w="4571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Input sentence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Back translation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latin typeface="Arial"/>
                        </a:rPr>
                        <a:t>‘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&gt;', 'a', 'young', 'boy', 'jumps', 'into', 'water', '.', 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&gt;', 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&gt;', 'a', 'little', 'boy', 'is', 'jumping', 'in', 'the', '.', '.', 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&gt;', 'a', 'native', 'woman', 'is', 'working', 'on', 'a', 'craft', 'project', '.', 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</a:t>
                      </a:r>
                      <a:endParaRPr lang="en-US" sz="10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&gt;', 'a', '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asian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'is', 'is', 'a', 'a', 'a', '.', '.', 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</a:t>
                      </a:r>
                      <a:endParaRPr lang="en-US" sz="1000" dirty="0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&gt;', 'an', '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asian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'woman', 'sitting', 'outside', 'an', 'outdoor', 'market', 'stall', '.', 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</a:t>
                      </a:r>
                      <a:endParaRPr lang="en-US" sz="10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&gt;', 'a', '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asian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'woman', 'stands', 'standing', 'front', 'front', 'of', 'a', '.', '.', 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</a:t>
                      </a:r>
                      <a:endParaRPr lang="en-US" sz="1000" dirty="0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&gt;', 'woman', 'standing', 'on', 'a', 'brick', 'wall', 'and', 'taking', 'a', 'picture', 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</a:t>
                      </a:r>
                      <a:endParaRPr lang="en-US" sz="10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&gt;', 'woman', 'sitting', 'on', 'a', 'a', 'a', '.', '.', 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</a:t>
                      </a:r>
                      <a:endParaRPr lang="en-US" sz="1000" dirty="0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&gt;', 'there', 'are', 'construction', 'workers', 'working', 'hard', 'on', 'a', 'project', '.', 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</a:t>
                      </a:r>
                      <a:endParaRPr lang="en-US" sz="10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&gt;', 'construction', 'workers', 'are', 'working', 'a', 'a', 'a', '.', '.', 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</a:t>
                      </a:r>
                      <a:endParaRPr lang="en-US" sz="1000" dirty="0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&gt;', 'a', 'man', 'in', 'a', 'cluttered', 'office', 'is', 'using', 'the', 'telephone', 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</a:t>
                      </a:r>
                      <a:endParaRPr lang="en-US" sz="10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&gt;', 'a', 'man', 'is', 'sitting', 'a', 'a', '.', '.', 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</a:t>
                      </a:r>
                      <a:endParaRPr lang="en-US" sz="1000" dirty="0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&gt;', 'two', '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chinese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'people', 'are', 'standing', 'by', 'a', 'chalkboard', '.', 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</a:t>
                      </a:r>
                      <a:endParaRPr lang="en-US" sz="10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&gt;', 'two', 'women', 'are', 'sitting', 'in', 'a', 'a', '.', '.', 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</a:t>
                      </a:r>
                      <a:endParaRPr lang="en-US" sz="1000" dirty="0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&gt;', 'children', 'are', 'playing', 'a', 'sport', 'on', 'a', 'field', '.', 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</a:t>
                      </a:r>
                      <a:endParaRPr lang="en-US" sz="10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&gt;', 'children', 'are', 'on', 'a', 'a', 'a', 'a', '.', 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</a:t>
                      </a:r>
                      <a:endParaRPr lang="en-US" sz="1000" dirty="0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&gt;', 'a', 'man', 'is', 'working', 'at', 'a', 'construction', 'site', '.', 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</a:t>
                      </a:r>
                      <a:endParaRPr lang="en-US" sz="10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&gt;', 'a', 'man', 'is', 'a', 'a', 'a', '.', '.', '&lt;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eos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</a:t>
                      </a:r>
                      <a:endParaRPr lang="en-US" sz="1000" dirty="0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7" name="CustomShape 2"/>
          <p:cNvSpPr/>
          <p:nvPr/>
        </p:nvSpPr>
        <p:spPr>
          <a:xfrm>
            <a:off x="3909600" y="4593960"/>
            <a:ext cx="10029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Table 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312120" y="48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LSTM Translation Results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365760" y="548640"/>
            <a:ext cx="7278120" cy="6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Put translation results for your best model (1</a:t>
            </a:r>
            <a:r>
              <a:rPr lang="en-US" sz="1800" b="0" strike="noStrike" spc="-1" baseline="101000">
                <a:solidFill>
                  <a:srgbClr val="595959"/>
                </a:solidFill>
                <a:latin typeface="Arial"/>
                <a:ea typeface="Arial"/>
              </a:rPr>
              <a:t>st</a:t>
            </a: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 9 sentences) here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2"/>
          <p:cNvSpPr/>
          <p:nvPr/>
        </p:nvSpPr>
        <p:spPr>
          <a:xfrm>
            <a:off x="312120" y="551160"/>
            <a:ext cx="7278120" cy="6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Compare your LSTM results to your Transformer Results both quantitatively and qualitatively and explain the differences.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312120" y="48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Compare LSTM to Transformer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0DC515-31BE-194E-9239-D263690545E6}"/>
              </a:ext>
            </a:extLst>
          </p:cNvPr>
          <p:cNvSpPr txBox="1"/>
          <p:nvPr/>
        </p:nvSpPr>
        <p:spPr>
          <a:xfrm>
            <a:off x="522514" y="1347107"/>
            <a:ext cx="77315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though transformer has a significant lower loss compared to LSTM seq2seq model (perplexity 32 for LSTM and 19.9 for transformer), neither model gives satisfactory translations.  </a:t>
            </a:r>
          </a:p>
          <a:p>
            <a:endParaRPr lang="en-US" dirty="0"/>
          </a:p>
          <a:p>
            <a:r>
              <a:rPr lang="en-US" dirty="0"/>
              <a:t>I would say transformer does a slightly better job because it captures most pieces for most sentences.  LSTM model generates many repeated ‘a’ at the end of sentences.</a:t>
            </a:r>
          </a:p>
          <a:p>
            <a:endParaRPr lang="en-US" dirty="0"/>
          </a:p>
          <a:p>
            <a:r>
              <a:rPr lang="en-US" dirty="0"/>
              <a:t>The transformer I implemented in this assignment is a very simple version (not even the complete one) of the original model.  This might explain the poor performance.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11760" y="12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Seq2Seq Results 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117" name="Table 2"/>
          <p:cNvGraphicFramePr/>
          <p:nvPr>
            <p:extLst>
              <p:ext uri="{D42A27DB-BD31-4B8C-83A1-F6EECF244321}">
                <p14:modId xmlns:p14="http://schemas.microsoft.com/office/powerpoint/2010/main" val="1608152289"/>
              </p:ext>
            </p:extLst>
          </p:nvPr>
        </p:nvGraphicFramePr>
        <p:xfrm>
          <a:off x="225720" y="774000"/>
          <a:ext cx="8566200" cy="4736880"/>
        </p:xfrm>
        <a:graphic>
          <a:graphicData uri="http://schemas.openxmlformats.org/drawingml/2006/table">
            <a:tbl>
              <a:tblPr/>
              <a:tblGrid>
                <a:gridCol w="167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0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8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latin typeface="Arial"/>
                        </a:rPr>
                        <a:t>Results for default configuration using RNN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latin typeface="Arial"/>
                        </a:rPr>
                        <a:t>Results for default Configuration Using LSTM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latin typeface="Times New Roman"/>
                        </a:rPr>
                        <a:t>  Training Loss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4.5958</a:t>
                      </a: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latin typeface="Times New Roman"/>
                        </a:rPr>
                        <a:t>  Training Loss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000000"/>
                      </a:solidFill>
                    </a:lnR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4.3472</a:t>
                      </a: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latin typeface="Times New Roman"/>
                        </a:rPr>
                        <a:t>  Training Perplexity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99.0695</a:t>
                      </a: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latin typeface="Times New Roman"/>
                        </a:rPr>
                        <a:t>  Training Perplexity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77.2650</a:t>
                      </a: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latin typeface="Times New Roman"/>
                        </a:rPr>
                        <a:t>  Validation Loss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4.5215</a:t>
                      </a: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latin typeface="Times New Roman"/>
                        </a:rPr>
                        <a:t>  Validation Loss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4.2230</a:t>
                      </a: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latin typeface="Times New Roman"/>
                        </a:rPr>
                        <a:t>  Validation Perplexity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91.9775</a:t>
                      </a: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latin typeface="Times New Roman"/>
                        </a:rPr>
                        <a:t>  Validation Perplexity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68.2360</a:t>
                      </a: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latin typeface="Arial"/>
                        </a:rPr>
                        <a:t>Result for your Best Model using RNN after hyperparameter tuning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latin typeface="Arial"/>
                        </a:rPr>
                        <a:t>Resut for your Best Model using LSTM after hyperparameter tuning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latin typeface="Times New Roman"/>
                        </a:rPr>
                        <a:t>  Training Loss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4.1303</a:t>
                      </a: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latin typeface="Arial"/>
                        </a:rPr>
                        <a:t>  Training Loss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3.3429</a:t>
                      </a: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latin typeface="Times New Roman"/>
                        </a:rPr>
                        <a:t>  Training Perplexity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62.1949</a:t>
                      </a: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latin typeface="Arial"/>
                        </a:rPr>
                        <a:t>  Training Perplexity</a:t>
                      </a: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28.3002</a:t>
                      </a: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latin typeface="Times New Roman"/>
                        </a:rPr>
                        <a:t>  Validation Loss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4.1795</a:t>
                      </a: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latin typeface="Arial"/>
                        </a:rPr>
                        <a:t>  Validation Loss</a:t>
                      </a: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3.4789</a:t>
                      </a: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latin typeface="Times New Roman"/>
                        </a:rPr>
                        <a:t>  Validation Perplexity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65.3362</a:t>
                      </a: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latin typeface="Arial"/>
                        </a:rPr>
                        <a:t>  Validation Perplexity</a:t>
                      </a: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32.4235</a:t>
                      </a: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30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latin typeface="Arial"/>
                        </a:rPr>
                        <a:t>Your best model configuration for RNN after hyperparameter tuning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latin typeface="Arial"/>
                        </a:rPr>
                        <a:t>Your best model configuration for LSTM after hyperparameter tuning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58360">
                <a:tc gridSpan="2">
                  <a:txBody>
                    <a:bodyPr/>
                    <a:lstStyle/>
                    <a:p>
                      <a:r>
                        <a:rPr lang="en-US" dirty="0"/>
                        <a:t>EPOCH = 150, LR = 5e-4 others same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EPOCH = 150, LR = 5e-4 others same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8" name="CustomShape 3"/>
          <p:cNvSpPr/>
          <p:nvPr/>
        </p:nvSpPr>
        <p:spPr>
          <a:xfrm>
            <a:off x="318600" y="407160"/>
            <a:ext cx="777780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Put your results from training before and after hyperparameter tuning here.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4017600" y="4773960"/>
            <a:ext cx="10029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Table 1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12480" y="48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Seq2Seq Curves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344520" y="626400"/>
            <a:ext cx="7278120" cy="6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Put the plots for loss/perplexity curves (training &amp; validation) for your configuration with default setting and for your best model here.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B98D90F1-0F36-0F4A-B085-350539132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85" y="1330779"/>
            <a:ext cx="54864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12480" y="48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Seq2Seq Curves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344520" y="626400"/>
            <a:ext cx="7278120" cy="6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Put the plots for loss/perplexity curves (training &amp; validation) for your configuration with default setting and for your best model here.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34CBD3F5-6A76-5147-9FEB-BE395B9A5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15" y="123372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89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12480" y="48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Seq2Seq Curves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344520" y="626400"/>
            <a:ext cx="7278120" cy="6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Put the plots for loss/perplexity curves (training &amp; validation) for your configuration with default setting and for your best model here.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BF60E98-F258-F041-AB86-F28D6D896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93" y="123372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810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12480" y="48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Seq2Seq Curves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344520" y="626400"/>
            <a:ext cx="7278120" cy="6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Put the plots for loss/perplexity curves (training &amp; validation) for your configuration with default setting and for your best model here.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A4DAE648-884D-8E44-9091-49C9B131A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064" y="123372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889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12120" y="48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Seq2Seq Explanation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44160" y="626040"/>
            <a:ext cx="7278120" cy="6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Explain what you did here and why you did it to improve your model performance. You can use another slide if needed.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B3AB78-CB26-1944-B9A9-BD5482DDA1C6}"/>
              </a:ext>
            </a:extLst>
          </p:cNvPr>
          <p:cNvSpPr txBox="1"/>
          <p:nvPr/>
        </p:nvSpPr>
        <p:spPr>
          <a:xfrm>
            <a:off x="563336" y="1559379"/>
            <a:ext cx="75356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simply increased number of epochs and lower the learning rate.  I found out that changing other hyperparameters do not have significant effects on the output.</a:t>
            </a:r>
          </a:p>
          <a:p>
            <a:endParaRPr lang="en-US" dirty="0"/>
          </a:p>
          <a:p>
            <a:r>
              <a:rPr lang="en-US" dirty="0"/>
              <a:t>Training longer can generate better results in general.  By experimentation, I found out overfitting is a problem.  To solve that, I lowered the learning rate to let the model explore more slowly in the parameter space.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11760" y="12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Transformer Results 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125" name="Table 2"/>
          <p:cNvGraphicFramePr/>
          <p:nvPr>
            <p:extLst>
              <p:ext uri="{D42A27DB-BD31-4B8C-83A1-F6EECF244321}">
                <p14:modId xmlns:p14="http://schemas.microsoft.com/office/powerpoint/2010/main" val="1669054780"/>
              </p:ext>
            </p:extLst>
          </p:nvPr>
        </p:nvGraphicFramePr>
        <p:xfrm>
          <a:off x="274320" y="951840"/>
          <a:ext cx="8277480" cy="3111000"/>
        </p:xfrm>
        <a:graphic>
          <a:graphicData uri="http://schemas.openxmlformats.org/drawingml/2006/table">
            <a:tbl>
              <a:tblPr/>
              <a:tblGrid>
                <a:gridCol w="15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3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5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160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latin typeface="Arial"/>
                        </a:rPr>
                        <a:t>Results for default configuration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latin typeface="Times New Roman"/>
                        </a:rPr>
                        <a:t>Training Loss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2.2837</a:t>
                      </a: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latin typeface="Times New Roman"/>
                        </a:rPr>
                        <a:t>Validation Loss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3.0061</a:t>
                      </a: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latin typeface="Times New Roman"/>
                        </a:rPr>
                        <a:t>Training Perplexity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9.8127</a:t>
                      </a: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latin typeface="Times New Roman"/>
                        </a:rPr>
                        <a:t>Validation        Perplexity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20.2077</a:t>
                      </a: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60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latin typeface="Arial"/>
                        </a:rPr>
                        <a:t>Result for your Best Model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latin typeface="Times New Roman"/>
                        </a:rPr>
                        <a:t>Training Loss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2.5079</a:t>
                      </a: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latin typeface="Times New Roman"/>
                        </a:rPr>
                        <a:t>Validation Loss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2.9947</a:t>
                      </a: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latin typeface="Times New Roman"/>
                        </a:rPr>
                        <a:t>Training Perplexity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12.2789</a:t>
                      </a: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latin typeface="Times New Roman"/>
                        </a:rPr>
                        <a:t>Validation   Perplexity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19.9797</a:t>
                      </a: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60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latin typeface="Arial"/>
                        </a:rPr>
                        <a:t>Your best model configuration after hyperparameter tuning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760">
                <a:tc gridSpan="4">
                  <a:txBody>
                    <a:bodyPr/>
                    <a:lstStyle/>
                    <a:p>
                      <a:r>
                        <a:rPr lang="en-US" dirty="0"/>
                        <a:t>BATCH_SIZE = 64, LR = 5e-4, EPOCHS = 12, others same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6" name="CustomShape 3"/>
          <p:cNvSpPr/>
          <p:nvPr/>
        </p:nvSpPr>
        <p:spPr>
          <a:xfrm>
            <a:off x="318600" y="479160"/>
            <a:ext cx="777780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Put your results from training before and after hyperparameter tuning here.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3909600" y="4665960"/>
            <a:ext cx="10029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Table 2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12480" y="48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Transformer Curves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44520" y="626400"/>
            <a:ext cx="7278120" cy="6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Put the plots for loss/perplexity curves (training &amp; validation) for your configuration with default setting and for your best model here.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5A8CE561-4795-9B46-B3E5-784B6A546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843" y="1233720"/>
            <a:ext cx="54864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2952</TotalTime>
  <Words>1566</Words>
  <Application>Microsoft Macintosh PowerPoint</Application>
  <PresentationFormat>On-screen Show (16:9)</PresentationFormat>
  <Paragraphs>144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</dc:title>
  <dc:subject/>
  <dc:creator/>
  <dc:description/>
  <cp:lastModifiedBy>Bing Yang</cp:lastModifiedBy>
  <cp:revision>39</cp:revision>
  <dcterms:modified xsi:type="dcterms:W3CDTF">2021-11-17T04:12:52Z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