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7"/>
  </p:notesMasterIdLst>
  <p:sldIdLst>
    <p:sldId id="256" r:id="rId2"/>
    <p:sldId id="257" r:id="rId3"/>
    <p:sldId id="261" r:id="rId4"/>
    <p:sldId id="262" r:id="rId5"/>
    <p:sldId id="263" r:id="rId6"/>
    <p:sldId id="264" r:id="rId7"/>
    <p:sldId id="266" r:id="rId8"/>
    <p:sldId id="268" r:id="rId9"/>
    <p:sldId id="269" r:id="rId10"/>
    <p:sldId id="267" r:id="rId11"/>
    <p:sldId id="265" r:id="rId12"/>
    <p:sldId id="271" r:id="rId13"/>
    <p:sldId id="270" r:id="rId14"/>
    <p:sldId id="258" r:id="rId15"/>
    <p:sldId id="25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2"/>
    <p:restoredTop sz="94699"/>
  </p:normalViewPr>
  <p:slideViewPr>
    <p:cSldViewPr snapToGrid="0" snapToObjects="1">
      <p:cViewPr>
        <p:scale>
          <a:sx n="76" d="100"/>
          <a:sy n="76" d="100"/>
        </p:scale>
        <p:origin x="-112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52B0D-6EF1-6445-82A7-9BC4840F8B7D}" type="datetimeFigureOut">
              <a:rPr lang="en-US" smtClean="0"/>
              <a:t>4/30/2022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8CFBD-03D6-B845-A17F-FD2947606285}" type="slidenum">
              <a:rPr lang="en-US" smtClean="0"/>
              <a:t>‹#›</a:t>
            </a:fld>
            <a:endParaRPr lang="en-US"/>
          </a:p>
        </p:txBody>
      </p:sp>
    </p:spTree>
    <p:extLst>
      <p:ext uri="{BB962C8B-B14F-4D97-AF65-F5344CB8AC3E}">
        <p14:creationId xmlns:p14="http://schemas.microsoft.com/office/powerpoint/2010/main" val="408299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9B9351-1F15-A141-A925-3435781973CD}"/>
              </a:ext>
            </a:extLst>
          </p:cNvPr>
          <p:cNvSpPr>
            <a:spLocks noGrp="1" noChangeArrowheads="1"/>
          </p:cNvSpPr>
          <p:nvPr>
            <p:ph type="sldNum"/>
          </p:nvPr>
        </p:nvSpPr>
        <p:spPr>
          <a:ln/>
        </p:spPr>
        <p:txBody>
          <a:bodyPr/>
          <a:lstStyle/>
          <a:p>
            <a:fld id="{A9E0F11E-9648-8843-8E13-D6625F637267}" type="slidenum">
              <a:rPr lang="en-US" altLang="en-US"/>
              <a:pPr/>
              <a:t>14</a:t>
            </a:fld>
            <a:endParaRPr lang="en-US" altLang="en-US"/>
          </a:p>
        </p:txBody>
      </p:sp>
      <p:sp>
        <p:nvSpPr>
          <p:cNvPr id="4097" name="Text Box 1">
            <a:extLst>
              <a:ext uri="{FF2B5EF4-FFF2-40B4-BE49-F238E27FC236}">
                <a16:creationId xmlns:a16="http://schemas.microsoft.com/office/drawing/2014/main" xmlns="" id="{5BB29D98-6571-3844-8B31-272924C7E45A}"/>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xmlns="" id="{6D127736-6B46-FB49-89E7-6FA462CC824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18844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D59B9351-1F15-A141-A925-3435781973CD}"/>
              </a:ext>
            </a:extLst>
          </p:cNvPr>
          <p:cNvSpPr>
            <a:spLocks noGrp="1" noChangeArrowheads="1"/>
          </p:cNvSpPr>
          <p:nvPr>
            <p:ph type="sldNum"/>
          </p:nvPr>
        </p:nvSpPr>
        <p:spPr>
          <a:ln/>
        </p:spPr>
        <p:txBody>
          <a:bodyPr/>
          <a:lstStyle/>
          <a:p>
            <a:fld id="{A9E0F11E-9648-8843-8E13-D6625F637267}" type="slidenum">
              <a:rPr lang="en-US" altLang="en-US"/>
              <a:pPr/>
              <a:t>15</a:t>
            </a:fld>
            <a:endParaRPr lang="en-US" altLang="en-US"/>
          </a:p>
        </p:txBody>
      </p:sp>
      <p:sp>
        <p:nvSpPr>
          <p:cNvPr id="4097" name="Text Box 1">
            <a:extLst>
              <a:ext uri="{FF2B5EF4-FFF2-40B4-BE49-F238E27FC236}">
                <a16:creationId xmlns:a16="http://schemas.microsoft.com/office/drawing/2014/main" xmlns="" id="{5BB29D98-6571-3844-8B31-272924C7E45A}"/>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xmlns="" id="{6D127736-6B46-FB49-89E7-6FA462CC824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406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34809-F69F-0D48-97F8-9CF76A5308DF}"/>
              </a:ext>
            </a:extLst>
          </p:cNvPr>
          <p:cNvSpPr>
            <a:spLocks noGrp="1"/>
          </p:cNvSpPr>
          <p:nvPr>
            <p:ph type="ctrTitle" hasCustomPrompt="1"/>
          </p:nvPr>
        </p:nvSpPr>
        <p:spPr>
          <a:xfrm>
            <a:off x="353505" y="1122363"/>
            <a:ext cx="4339327" cy="2387600"/>
          </a:xfrm>
        </p:spPr>
        <p:txBody>
          <a:bodyPr anchor="b">
            <a:normAutofit/>
          </a:bodyPr>
          <a:lstStyle>
            <a:lvl1pPr algn="l">
              <a:defRPr sz="4000">
                <a:solidFill>
                  <a:schemeClr val="bg1"/>
                </a:solidFill>
              </a:defRPr>
            </a:lvl1pPr>
          </a:lstStyle>
          <a:p>
            <a:r>
              <a:rPr lang="en-US" sz="4000" b="1" dirty="0">
                <a:solidFill>
                  <a:schemeClr val="bg1"/>
                </a:solidFill>
                <a:latin typeface="Georgia" charset="0"/>
                <a:ea typeface="Georgia" charset="0"/>
                <a:cs typeface="Georgia" charset="0"/>
              </a:rPr>
              <a:t>Title Here:</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Tell Your</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Illinois Story</a:t>
            </a:r>
            <a:endParaRPr lang="en-US" dirty="0"/>
          </a:p>
        </p:txBody>
      </p:sp>
      <p:sp>
        <p:nvSpPr>
          <p:cNvPr id="3" name="Subtitle 2">
            <a:extLst>
              <a:ext uri="{FF2B5EF4-FFF2-40B4-BE49-F238E27FC236}">
                <a16:creationId xmlns:a16="http://schemas.microsoft.com/office/drawing/2014/main" xmlns="" id="{C5FA99F5-1DAB-644E-87BD-7B2BE337DBBB}"/>
              </a:ext>
            </a:extLst>
          </p:cNvPr>
          <p:cNvSpPr>
            <a:spLocks noGrp="1"/>
          </p:cNvSpPr>
          <p:nvPr>
            <p:ph type="subTitle" idx="1" hasCustomPrompt="1"/>
          </p:nvPr>
        </p:nvSpPr>
        <p:spPr>
          <a:xfrm>
            <a:off x="353505" y="3602038"/>
            <a:ext cx="4339327"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6" name="Slide Number Placeholder 5">
            <a:extLst>
              <a:ext uri="{FF2B5EF4-FFF2-40B4-BE49-F238E27FC236}">
                <a16:creationId xmlns:a16="http://schemas.microsoft.com/office/drawing/2014/main" xmlns="" id="{1D5E86B4-4E28-5743-B958-4D04BD329DC7}"/>
              </a:ext>
            </a:extLst>
          </p:cNvPr>
          <p:cNvSpPr>
            <a:spLocks noGrp="1"/>
          </p:cNvSpPr>
          <p:nvPr>
            <p:ph type="sldNum" sz="quarter" idx="12"/>
          </p:nvPr>
        </p:nvSpPr>
        <p:spPr/>
        <p:txBody>
          <a:bodyPr/>
          <a:lstStyle/>
          <a:p>
            <a:fld id="{47306C45-97B4-7545-8562-07255BCE2FE0}" type="slidenum">
              <a:rPr lang="en-US" smtClean="0"/>
              <a:t>‹#›</a:t>
            </a:fld>
            <a:endParaRPr lang="en-US"/>
          </a:p>
        </p:txBody>
      </p:sp>
      <p:pic>
        <p:nvPicPr>
          <p:cNvPr id="5" name="Picture 4">
            <a:extLst>
              <a:ext uri="{FF2B5EF4-FFF2-40B4-BE49-F238E27FC236}">
                <a16:creationId xmlns:a16="http://schemas.microsoft.com/office/drawing/2014/main" xmlns="" id="{16D1536A-1790-D841-A391-32FA00E1C959}"/>
              </a:ext>
            </a:extLst>
          </p:cNvPr>
          <p:cNvPicPr>
            <a:picLocks noChangeAspect="1"/>
          </p:cNvPicPr>
          <p:nvPr userDrawn="1"/>
        </p:nvPicPr>
        <p:blipFill>
          <a:blip r:embed="rId3"/>
          <a:stretch>
            <a:fillRect/>
          </a:stretch>
        </p:blipFill>
        <p:spPr>
          <a:xfrm>
            <a:off x="3206750" y="5648780"/>
            <a:ext cx="2730500" cy="707571"/>
          </a:xfrm>
          <a:prstGeom prst="rect">
            <a:avLst/>
          </a:prstGeom>
        </p:spPr>
      </p:pic>
    </p:spTree>
    <p:extLst>
      <p:ext uri="{BB962C8B-B14F-4D97-AF65-F5344CB8AC3E}">
        <p14:creationId xmlns:p14="http://schemas.microsoft.com/office/powerpoint/2010/main" val="6783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15B210D-E74D-9F46-BBEB-61CE8DBFBD6C}"/>
              </a:ext>
            </a:extLst>
          </p:cNvPr>
          <p:cNvSpPr>
            <a:spLocks noGrp="1"/>
          </p:cNvSpPr>
          <p:nvPr>
            <p:ph type="sldNum" sz="quarter" idx="12"/>
          </p:nvPr>
        </p:nvSpPr>
        <p:spPr>
          <a:xfrm>
            <a:off x="6838406" y="6095094"/>
            <a:ext cx="2057400" cy="365125"/>
          </a:xfrm>
        </p:spPr>
        <p:txBody>
          <a:bodyPr/>
          <a:lstStyle/>
          <a:p>
            <a:fld id="{47306C45-97B4-7545-8562-07255BCE2FE0}" type="slidenum">
              <a:rPr lang="en-US" smtClean="0"/>
              <a:t>‹#›</a:t>
            </a:fld>
            <a:endParaRPr lang="en-US"/>
          </a:p>
        </p:txBody>
      </p:sp>
    </p:spTree>
    <p:extLst>
      <p:ext uri="{BB962C8B-B14F-4D97-AF65-F5344CB8AC3E}">
        <p14:creationId xmlns:p14="http://schemas.microsoft.com/office/powerpoint/2010/main" val="14872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AC6474-EFE5-954E-89A7-C1ACFAF877D6}"/>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xmlns="" id="{27BFD3BC-D46E-4443-B3E1-A9A049739F05}"/>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xmlns="" id="{939F0F69-07F8-3846-AE70-61897E1C7147}"/>
              </a:ext>
            </a:extLst>
          </p:cNvPr>
          <p:cNvSpPr>
            <a:spLocks noGrp="1"/>
          </p:cNvSpPr>
          <p:nvPr>
            <p:ph type="sldNum" idx="12"/>
          </p:nvPr>
        </p:nvSpPr>
        <p:spPr/>
        <p:txBody>
          <a:bodyPr/>
          <a:lstStyle>
            <a:lvl1pPr>
              <a:defRPr/>
            </a:lvl1pPr>
          </a:lstStyle>
          <a:p>
            <a:fld id="{9A8FC9A3-C3B8-ED4D-A098-DB6DED8C3CFE}" type="slidenum">
              <a:rPr lang="en-US" altLang="en-US"/>
              <a:pPr/>
              <a:t>‹#›</a:t>
            </a:fld>
            <a:endParaRPr lang="en-US" altLang="en-US"/>
          </a:p>
        </p:txBody>
      </p:sp>
    </p:spTree>
    <p:extLst>
      <p:ext uri="{BB962C8B-B14F-4D97-AF65-F5344CB8AC3E}">
        <p14:creationId xmlns:p14="http://schemas.microsoft.com/office/powerpoint/2010/main" val="2371819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26ADA6-32C7-6D47-94AB-D149FA9C199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67FDBC8-5F1C-654A-9325-61F4244133F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C771FB5C-A5C2-4C44-A9DF-4F6A196EC0F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06C45-97B4-7545-8562-07255BCE2FE0}" type="slidenum">
              <a:rPr lang="en-US" smtClean="0"/>
              <a:t>‹#›</a:t>
            </a:fld>
            <a:endParaRPr lang="en-US"/>
          </a:p>
        </p:txBody>
      </p:sp>
    </p:spTree>
    <p:extLst>
      <p:ext uri="{BB962C8B-B14F-4D97-AF65-F5344CB8AC3E}">
        <p14:creationId xmlns:p14="http://schemas.microsoft.com/office/powerpoint/2010/main" val="100808044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83CDB9E-798C-A842-B031-6BFA04385C39}"/>
              </a:ext>
            </a:extLst>
          </p:cNvPr>
          <p:cNvSpPr>
            <a:spLocks noGrp="1"/>
          </p:cNvSpPr>
          <p:nvPr>
            <p:ph type="ctrTitle"/>
          </p:nvPr>
        </p:nvSpPr>
        <p:spPr>
          <a:xfrm>
            <a:off x="1679117" y="1778000"/>
            <a:ext cx="5785769" cy="2062163"/>
          </a:xfrm>
        </p:spPr>
        <p:txBody>
          <a:bodyPr>
            <a:normAutofit/>
          </a:bodyPr>
          <a:lstStyle/>
          <a:p>
            <a:pPr algn="ctr"/>
            <a:r>
              <a:rPr lang="en-US" sz="8000" dirty="0">
                <a:latin typeface="Calibri" panose="020F0502020204030204" pitchFamily="34" charset="0"/>
                <a:cs typeface="Calibri" panose="020F0502020204030204" pitchFamily="34" charset="0"/>
              </a:rPr>
              <a:t>Title Here</a:t>
            </a:r>
          </a:p>
        </p:txBody>
      </p:sp>
      <p:sp>
        <p:nvSpPr>
          <p:cNvPr id="7" name="Subtitle 6">
            <a:extLst>
              <a:ext uri="{FF2B5EF4-FFF2-40B4-BE49-F238E27FC236}">
                <a16:creationId xmlns:a16="http://schemas.microsoft.com/office/drawing/2014/main" xmlns="" id="{C2F9A5BC-DE40-064D-98AE-B1AA2F274302}"/>
              </a:ext>
            </a:extLst>
          </p:cNvPr>
          <p:cNvSpPr>
            <a:spLocks noGrp="1"/>
          </p:cNvSpPr>
          <p:nvPr>
            <p:ph type="subTitle" idx="4294967295"/>
          </p:nvPr>
        </p:nvSpPr>
        <p:spPr>
          <a:xfrm>
            <a:off x="1729197" y="3932238"/>
            <a:ext cx="5685609" cy="1407858"/>
          </a:xfrm>
        </p:spPr>
        <p:txBody>
          <a:bodyPr>
            <a:normAutofit/>
          </a:bodyPr>
          <a:lstStyle/>
          <a:p>
            <a:pPr marL="0" indent="0" algn="ctr">
              <a:buNone/>
            </a:pPr>
            <a:r>
              <a:rPr lang="en-US" sz="2400" dirty="0">
                <a:solidFill>
                  <a:schemeClr val="bg1"/>
                </a:solidFill>
                <a:latin typeface="Georgia" panose="02040502050405020303" pitchFamily="18" charset="0"/>
              </a:rPr>
              <a:t>Name/subtitle here:</a:t>
            </a:r>
          </a:p>
        </p:txBody>
      </p:sp>
    </p:spTree>
    <p:extLst>
      <p:ext uri="{BB962C8B-B14F-4D97-AF65-F5344CB8AC3E}">
        <p14:creationId xmlns:p14="http://schemas.microsoft.com/office/powerpoint/2010/main" val="1672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168565" y="180568"/>
            <a:ext cx="8715375" cy="557664"/>
          </a:xfrm>
        </p:spPr>
        <p:txBody>
          <a:bodyPr>
            <a:normAutofit fontScale="90000"/>
          </a:bodyPr>
          <a:lstStyle/>
          <a:p>
            <a:r>
              <a:rPr lang="en-US" sz="3800" dirty="0" smtClean="0"/>
              <a:t>EDA – Correlation Heat map</a:t>
            </a:r>
            <a:endParaRPr lang="en-US" sz="3800" dirty="0"/>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65" y="964734"/>
            <a:ext cx="8572763" cy="49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51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Heat Map Interpretation</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25550"/>
            <a:ext cx="8984609" cy="4747411"/>
          </a:xfrm>
        </p:spPr>
        <p:txBody>
          <a:bodyPr>
            <a:normAutofit/>
          </a:bodyPr>
          <a:lstStyle/>
          <a:p>
            <a:r>
              <a:rPr lang="en-US" sz="1800" dirty="0"/>
              <a:t>From the </a:t>
            </a:r>
            <a:r>
              <a:rPr lang="en-US" sz="1800" dirty="0" smtClean="0"/>
              <a:t>Correlation Heat map, </a:t>
            </a:r>
            <a:r>
              <a:rPr lang="en-US" sz="1800" dirty="0"/>
              <a:t>we can observe that the factors affecting the passengers satisfaction the most are </a:t>
            </a:r>
            <a:r>
              <a:rPr lang="en-US" sz="1800" dirty="0" smtClean="0"/>
              <a:t>: Online Boarding, Type </a:t>
            </a:r>
            <a:r>
              <a:rPr lang="en-US" sz="1800" dirty="0"/>
              <a:t>of </a:t>
            </a:r>
            <a:r>
              <a:rPr lang="en-US" sz="1800" dirty="0" smtClean="0"/>
              <a:t>travel, </a:t>
            </a:r>
            <a:r>
              <a:rPr lang="en-US" sz="1800" dirty="0"/>
              <a:t>Inflight </a:t>
            </a:r>
            <a:r>
              <a:rPr lang="en-US" sz="1800" dirty="0" smtClean="0"/>
              <a:t>entertainment, Class, </a:t>
            </a:r>
            <a:r>
              <a:rPr lang="en-US" sz="1800" dirty="0"/>
              <a:t>Seat </a:t>
            </a:r>
            <a:r>
              <a:rPr lang="en-US" sz="1800" dirty="0" smtClean="0"/>
              <a:t>comfort, </a:t>
            </a:r>
            <a:r>
              <a:rPr lang="en-US" sz="1800" dirty="0"/>
              <a:t>On-board </a:t>
            </a:r>
            <a:r>
              <a:rPr lang="en-US" sz="1800" dirty="0" smtClean="0"/>
              <a:t>service, </a:t>
            </a:r>
            <a:r>
              <a:rPr lang="en-US" sz="1800" dirty="0"/>
              <a:t>Leg room </a:t>
            </a:r>
            <a:r>
              <a:rPr lang="en-US" sz="1800" dirty="0" smtClean="0"/>
              <a:t>service, Cleanliness, </a:t>
            </a:r>
            <a:r>
              <a:rPr lang="en-US" sz="1800" dirty="0"/>
              <a:t>Inflight </a:t>
            </a:r>
            <a:r>
              <a:rPr lang="en-US" sz="1800" dirty="0" smtClean="0"/>
              <a:t>Wi-Fi service and </a:t>
            </a:r>
            <a:r>
              <a:rPr lang="en-US" sz="1800" dirty="0"/>
              <a:t>Baggage </a:t>
            </a:r>
            <a:r>
              <a:rPr lang="en-US" sz="1800" dirty="0" smtClean="0"/>
              <a:t>Handling.</a:t>
            </a:r>
          </a:p>
          <a:p>
            <a:r>
              <a:rPr lang="en-US" sz="1800" dirty="0" smtClean="0"/>
              <a:t> </a:t>
            </a:r>
            <a:r>
              <a:rPr lang="en-US" sz="1800" dirty="0"/>
              <a:t>The features which affect negatively on a passengers satisfaction are </a:t>
            </a:r>
            <a:r>
              <a:rPr lang="en-US" sz="1800" dirty="0" smtClean="0"/>
              <a:t>: </a:t>
            </a:r>
            <a:r>
              <a:rPr lang="en-US" sz="1800" dirty="0"/>
              <a:t>Arrival Delay in </a:t>
            </a:r>
            <a:r>
              <a:rPr lang="en-US" sz="1800" dirty="0" smtClean="0"/>
              <a:t>minutes, Departure </a:t>
            </a:r>
            <a:r>
              <a:rPr lang="en-US" sz="1800" dirty="0"/>
              <a:t>Delay in </a:t>
            </a:r>
            <a:r>
              <a:rPr lang="en-US" sz="1800" dirty="0" smtClean="0"/>
              <a:t>minutes, </a:t>
            </a:r>
            <a:r>
              <a:rPr lang="en-US" sz="1800" dirty="0"/>
              <a:t>Departure/Arrival time </a:t>
            </a:r>
            <a:r>
              <a:rPr lang="en-US" sz="1800" dirty="0" smtClean="0"/>
              <a:t>convenient, Gender and </a:t>
            </a:r>
            <a:r>
              <a:rPr lang="en-US" sz="1800" dirty="0"/>
              <a:t>Gate </a:t>
            </a:r>
            <a:r>
              <a:rPr lang="en-US" sz="1800" dirty="0" smtClean="0"/>
              <a:t>location.</a:t>
            </a:r>
          </a:p>
          <a:p>
            <a:r>
              <a:rPr lang="en-US" sz="1800" dirty="0" smtClean="0"/>
              <a:t> </a:t>
            </a:r>
            <a:r>
              <a:rPr lang="en-US" sz="1800" dirty="0"/>
              <a:t>Also from the above correlation plot we see that some of the </a:t>
            </a:r>
            <a:r>
              <a:rPr lang="en-US" sz="1800" dirty="0" smtClean="0"/>
              <a:t>features </a:t>
            </a:r>
            <a:r>
              <a:rPr lang="en-US" sz="1800" dirty="0"/>
              <a:t>are correlated with one other </a:t>
            </a:r>
            <a:r>
              <a:rPr lang="en-US" sz="1800" dirty="0" smtClean="0"/>
              <a:t>i.e. multi-</a:t>
            </a:r>
            <a:r>
              <a:rPr lang="en-US" sz="1800" dirty="0" err="1" smtClean="0"/>
              <a:t>collinearity</a:t>
            </a:r>
            <a:r>
              <a:rPr lang="en-US" sz="1800" dirty="0" smtClean="0"/>
              <a:t> exists among the features. These pairs are -  Arrival </a:t>
            </a:r>
            <a:r>
              <a:rPr lang="en-US" sz="1800" dirty="0"/>
              <a:t>delay in minutes and Departure delay in minutes (</a:t>
            </a:r>
            <a:r>
              <a:rPr lang="en-US" sz="1800" dirty="0" smtClean="0"/>
              <a:t>0.74),  </a:t>
            </a:r>
            <a:r>
              <a:rPr lang="en-US" sz="1800" dirty="0"/>
              <a:t>Ease on online booking and Inflight </a:t>
            </a:r>
            <a:r>
              <a:rPr lang="en-US" sz="1800" dirty="0" smtClean="0"/>
              <a:t>Wi-Fi </a:t>
            </a:r>
            <a:r>
              <a:rPr lang="en-US" sz="1800" dirty="0"/>
              <a:t>service (</a:t>
            </a:r>
            <a:r>
              <a:rPr lang="en-US" sz="1800" dirty="0" smtClean="0"/>
              <a:t>0.71), </a:t>
            </a:r>
            <a:r>
              <a:rPr lang="en-US" sz="1800" dirty="0"/>
              <a:t>Cleanliness with Inflight </a:t>
            </a:r>
            <a:r>
              <a:rPr lang="en-US" sz="1800" dirty="0" smtClean="0"/>
              <a:t>entertainment(0.68), </a:t>
            </a:r>
            <a:r>
              <a:rPr lang="en-US" sz="1800" dirty="0"/>
              <a:t>Cleanliness </a:t>
            </a:r>
            <a:r>
              <a:rPr lang="en-US" sz="1800" dirty="0" smtClean="0"/>
              <a:t>and </a:t>
            </a:r>
            <a:r>
              <a:rPr lang="en-US" sz="1800" dirty="0"/>
              <a:t>Seat comfort (</a:t>
            </a:r>
            <a:r>
              <a:rPr lang="en-US" sz="1800" dirty="0" smtClean="0"/>
              <a:t>0.67), </a:t>
            </a:r>
            <a:r>
              <a:rPr lang="en-US" sz="1800" dirty="0"/>
              <a:t>Cleanliness with Food and drink (0.65</a:t>
            </a:r>
            <a:r>
              <a:rPr lang="en-US" sz="1800" dirty="0" smtClean="0"/>
              <a:t>), </a:t>
            </a:r>
            <a:r>
              <a:rPr lang="en-US" sz="1800" dirty="0"/>
              <a:t>Inflight service and baggage handling (0.63) </a:t>
            </a:r>
            <a:r>
              <a:rPr lang="en-US" sz="1800" dirty="0" smtClean="0"/>
              <a:t>and  </a:t>
            </a:r>
            <a:r>
              <a:rPr lang="en-US" sz="1800" dirty="0"/>
              <a:t>Inflight entertainment with Food and drink (0.61) </a:t>
            </a:r>
            <a:endParaRPr lang="en-US" sz="1800" dirty="0"/>
          </a:p>
        </p:txBody>
      </p:sp>
    </p:spTree>
    <p:extLst>
      <p:ext uri="{BB962C8B-B14F-4D97-AF65-F5344CB8AC3E}">
        <p14:creationId xmlns:p14="http://schemas.microsoft.com/office/powerpoint/2010/main" val="202162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ML Classification Models</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25550"/>
            <a:ext cx="8984609" cy="4747411"/>
          </a:xfrm>
        </p:spPr>
        <p:txBody>
          <a:bodyPr>
            <a:normAutofit/>
          </a:bodyPr>
          <a:lstStyle/>
          <a:p>
            <a:r>
              <a:rPr lang="en-US" sz="1800" dirty="0" smtClean="0"/>
              <a:t>Logistic </a:t>
            </a:r>
            <a:r>
              <a:rPr lang="en-US" sz="1800" smtClean="0"/>
              <a:t>Regression - </a:t>
            </a:r>
            <a:endParaRPr lang="en-US" sz="1800" dirty="0" smtClean="0"/>
          </a:p>
          <a:p>
            <a:r>
              <a:rPr lang="en-US" sz="1800" dirty="0" smtClean="0"/>
              <a:t>Random Forests - </a:t>
            </a:r>
            <a:endParaRPr lang="en-US" sz="1800" dirty="0"/>
          </a:p>
        </p:txBody>
      </p:sp>
    </p:spTree>
    <p:extLst>
      <p:ext uri="{BB962C8B-B14F-4D97-AF65-F5344CB8AC3E}">
        <p14:creationId xmlns:p14="http://schemas.microsoft.com/office/powerpoint/2010/main" val="404740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234892"/>
            <a:ext cx="8715375" cy="939567"/>
          </a:xfrm>
        </p:spPr>
        <p:txBody>
          <a:bodyPr>
            <a:normAutofit fontScale="90000"/>
          </a:bodyPr>
          <a:lstStyle/>
          <a:p>
            <a:pPr algn="ctr"/>
            <a:r>
              <a:rPr lang="en-US" sz="3800" dirty="0" smtClean="0"/>
              <a:t>Comparison b/w</a:t>
            </a:r>
            <a:r>
              <a:rPr lang="en-US" sz="3800" dirty="0" smtClean="0"/>
              <a:t> ML Classification models -</a:t>
            </a:r>
            <a:endParaRPr lang="en-US" sz="38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41784379"/>
              </p:ext>
            </p:extLst>
          </p:nvPr>
        </p:nvGraphicFramePr>
        <p:xfrm>
          <a:off x="226502" y="1535942"/>
          <a:ext cx="8590327" cy="2595880"/>
        </p:xfrm>
        <a:graphic>
          <a:graphicData uri="http://schemas.openxmlformats.org/drawingml/2006/table">
            <a:tbl>
              <a:tblPr firstRow="1" bandRow="1">
                <a:tableStyleId>{F2DE63D5-997A-4646-A377-4702673A728D}</a:tableStyleId>
              </a:tblPr>
              <a:tblGrid>
                <a:gridCol w="2844251"/>
                <a:gridCol w="2994554"/>
                <a:gridCol w="2751522"/>
              </a:tblGrid>
              <a:tr h="370840">
                <a:tc>
                  <a:txBody>
                    <a:bodyPr/>
                    <a:lstStyle/>
                    <a:p>
                      <a:pPr algn="ctr"/>
                      <a:r>
                        <a:rPr lang="en-US" dirty="0" smtClean="0"/>
                        <a:t>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Training Accuracy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Testing Accuracy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Logistic Regression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85.30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85.17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Decision Trees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93.52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93.61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Random Forest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93.47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92.89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KNN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93.14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93.21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Ada Boost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91.07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90.83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XG Boost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rPr>
                        <a:t>94.88</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rPr>
                        <a:t>94.23</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85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17950922-5ECE-1A40-8AFC-8959BA5D484F}"/>
              </a:ext>
            </a:extLst>
          </p:cNvPr>
          <p:cNvGrpSpPr/>
          <p:nvPr/>
        </p:nvGrpSpPr>
        <p:grpSpPr>
          <a:xfrm>
            <a:off x="4452619" y="1565952"/>
            <a:ext cx="249619" cy="333732"/>
            <a:chOff x="4902244" y="1549344"/>
            <a:chExt cx="276557" cy="369745"/>
          </a:xfrm>
        </p:grpSpPr>
        <p:sp>
          <p:nvSpPr>
            <p:cNvPr id="3073" name="Freeform 1">
              <a:extLst>
                <a:ext uri="{FF2B5EF4-FFF2-40B4-BE49-F238E27FC236}">
                  <a16:creationId xmlns:a16="http://schemas.microsoft.com/office/drawing/2014/main" xmlns="" id="{A35A78CA-6714-6146-A114-06D6CE0EB79D}"/>
                </a:ext>
              </a:extLst>
            </p:cNvPr>
            <p:cNvSpPr>
              <a:spLocks noChangeArrowheads="1"/>
            </p:cNvSpPr>
            <p:nvPr/>
          </p:nvSpPr>
          <p:spPr bwMode="auto">
            <a:xfrm>
              <a:off x="4956353" y="1549344"/>
              <a:ext cx="168339" cy="168339"/>
            </a:xfrm>
            <a:custGeom>
              <a:avLst/>
              <a:gdLst>
                <a:gd name="T0" fmla="*/ 122 w 246"/>
                <a:gd name="T1" fmla="*/ 247 h 248"/>
                <a:gd name="T2" fmla="*/ 122 w 246"/>
                <a:gd name="T3" fmla="*/ 247 h 248"/>
                <a:gd name="T4" fmla="*/ 245 w 246"/>
                <a:gd name="T5" fmla="*/ 124 h 248"/>
                <a:gd name="T6" fmla="*/ 245 w 246"/>
                <a:gd name="T7" fmla="*/ 124 h 248"/>
                <a:gd name="T8" fmla="*/ 122 w 246"/>
                <a:gd name="T9" fmla="*/ 0 h 248"/>
                <a:gd name="T10" fmla="*/ 122 w 246"/>
                <a:gd name="T11" fmla="*/ 0 h 248"/>
                <a:gd name="T12" fmla="*/ 0 w 246"/>
                <a:gd name="T13" fmla="*/ 124 h 248"/>
                <a:gd name="T14" fmla="*/ 0 w 246"/>
                <a:gd name="T15" fmla="*/ 124 h 248"/>
                <a:gd name="T16" fmla="*/ 122 w 246"/>
                <a:gd name="T17" fmla="*/ 2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8">
                  <a:moveTo>
                    <a:pt x="122" y="247"/>
                  </a:moveTo>
                  <a:lnTo>
                    <a:pt x="122" y="247"/>
                  </a:lnTo>
                  <a:cubicBezTo>
                    <a:pt x="190" y="247"/>
                    <a:pt x="245" y="192"/>
                    <a:pt x="245" y="124"/>
                  </a:cubicBezTo>
                  <a:lnTo>
                    <a:pt x="245" y="124"/>
                  </a:lnTo>
                  <a:cubicBezTo>
                    <a:pt x="245" y="55"/>
                    <a:pt x="190" y="0"/>
                    <a:pt x="122" y="0"/>
                  </a:cubicBezTo>
                  <a:lnTo>
                    <a:pt x="122" y="0"/>
                  </a:lnTo>
                  <a:cubicBezTo>
                    <a:pt x="55" y="0"/>
                    <a:pt x="0" y="55"/>
                    <a:pt x="0" y="124"/>
                  </a:cubicBezTo>
                  <a:lnTo>
                    <a:pt x="0" y="124"/>
                  </a:lnTo>
                  <a:cubicBezTo>
                    <a:pt x="0" y="192"/>
                    <a:pt x="55" y="247"/>
                    <a:pt x="122" y="247"/>
                  </a:cubicBezTo>
                </a:path>
              </a:pathLst>
            </a:custGeom>
            <a:solidFill>
              <a:srgbClr val="1E3877"/>
            </a:solidFill>
            <a:ln>
              <a:noFill/>
            </a:ln>
            <a:effectLst/>
          </p:spPr>
          <p:txBody>
            <a:bodyPr wrap="none" anchor="ctr"/>
            <a:lstStyle/>
            <a:p>
              <a:endParaRPr lang="en-US" sz="1225"/>
            </a:p>
          </p:txBody>
        </p:sp>
        <p:sp>
          <p:nvSpPr>
            <p:cNvPr id="3074" name="Freeform 2">
              <a:extLst>
                <a:ext uri="{FF2B5EF4-FFF2-40B4-BE49-F238E27FC236}">
                  <a16:creationId xmlns:a16="http://schemas.microsoft.com/office/drawing/2014/main" xmlns="" id="{1B7F9900-9AA0-7345-AC39-4053600561CF}"/>
                </a:ext>
              </a:extLst>
            </p:cNvPr>
            <p:cNvSpPr>
              <a:spLocks noChangeArrowheads="1"/>
            </p:cNvSpPr>
            <p:nvPr/>
          </p:nvSpPr>
          <p:spPr bwMode="auto">
            <a:xfrm>
              <a:off x="4902244" y="1732714"/>
              <a:ext cx="276557" cy="186375"/>
            </a:xfrm>
            <a:custGeom>
              <a:avLst/>
              <a:gdLst>
                <a:gd name="T0" fmla="*/ 390 w 404"/>
                <a:gd name="T1" fmla="*/ 100 h 274"/>
                <a:gd name="T2" fmla="*/ 390 w 404"/>
                <a:gd name="T3" fmla="*/ 100 h 274"/>
                <a:gd name="T4" fmla="*/ 201 w 404"/>
                <a:gd name="T5" fmla="*/ 0 h 274"/>
                <a:gd name="T6" fmla="*/ 201 w 404"/>
                <a:gd name="T7" fmla="*/ 0 h 274"/>
                <a:gd name="T8" fmla="*/ 13 w 404"/>
                <a:gd name="T9" fmla="*/ 100 h 274"/>
                <a:gd name="T10" fmla="*/ 13 w 404"/>
                <a:gd name="T11" fmla="*/ 100 h 274"/>
                <a:gd name="T12" fmla="*/ 0 w 404"/>
                <a:gd name="T13" fmla="*/ 142 h 274"/>
                <a:gd name="T14" fmla="*/ 0 w 404"/>
                <a:gd name="T15" fmla="*/ 230 h 274"/>
                <a:gd name="T16" fmla="*/ 0 w 404"/>
                <a:gd name="T17" fmla="*/ 230 h 274"/>
                <a:gd name="T18" fmla="*/ 42 w 404"/>
                <a:gd name="T19" fmla="*/ 273 h 274"/>
                <a:gd name="T20" fmla="*/ 361 w 404"/>
                <a:gd name="T21" fmla="*/ 273 h 274"/>
                <a:gd name="T22" fmla="*/ 361 w 404"/>
                <a:gd name="T23" fmla="*/ 273 h 274"/>
                <a:gd name="T24" fmla="*/ 403 w 404"/>
                <a:gd name="T25" fmla="*/ 230 h 274"/>
                <a:gd name="T26" fmla="*/ 403 w 404"/>
                <a:gd name="T27" fmla="*/ 142 h 274"/>
                <a:gd name="T28" fmla="*/ 403 w 404"/>
                <a:gd name="T29" fmla="*/ 142 h 274"/>
                <a:gd name="T30" fmla="*/ 390 w 404"/>
                <a:gd name="T31" fmla="*/ 10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274">
                  <a:moveTo>
                    <a:pt x="390" y="100"/>
                  </a:moveTo>
                  <a:lnTo>
                    <a:pt x="390" y="100"/>
                  </a:lnTo>
                  <a:cubicBezTo>
                    <a:pt x="350" y="40"/>
                    <a:pt x="280" y="0"/>
                    <a:pt x="201" y="0"/>
                  </a:cubicBezTo>
                  <a:lnTo>
                    <a:pt x="201" y="0"/>
                  </a:lnTo>
                  <a:cubicBezTo>
                    <a:pt x="123" y="0"/>
                    <a:pt x="53" y="40"/>
                    <a:pt x="13" y="100"/>
                  </a:cubicBezTo>
                  <a:lnTo>
                    <a:pt x="13" y="100"/>
                  </a:lnTo>
                  <a:cubicBezTo>
                    <a:pt x="3" y="113"/>
                    <a:pt x="0" y="128"/>
                    <a:pt x="0" y="142"/>
                  </a:cubicBezTo>
                  <a:lnTo>
                    <a:pt x="0" y="230"/>
                  </a:lnTo>
                  <a:lnTo>
                    <a:pt x="0" y="230"/>
                  </a:lnTo>
                  <a:cubicBezTo>
                    <a:pt x="0" y="254"/>
                    <a:pt x="19" y="273"/>
                    <a:pt x="42" y="273"/>
                  </a:cubicBezTo>
                  <a:lnTo>
                    <a:pt x="361" y="273"/>
                  </a:lnTo>
                  <a:lnTo>
                    <a:pt x="361" y="273"/>
                  </a:lnTo>
                  <a:cubicBezTo>
                    <a:pt x="385" y="273"/>
                    <a:pt x="403" y="254"/>
                    <a:pt x="403" y="230"/>
                  </a:cubicBezTo>
                  <a:lnTo>
                    <a:pt x="403" y="142"/>
                  </a:lnTo>
                  <a:lnTo>
                    <a:pt x="403" y="142"/>
                  </a:lnTo>
                  <a:cubicBezTo>
                    <a:pt x="403" y="128"/>
                    <a:pt x="399" y="113"/>
                    <a:pt x="390" y="100"/>
                  </a:cubicBezTo>
                </a:path>
              </a:pathLst>
            </a:custGeom>
            <a:solidFill>
              <a:srgbClr val="1E3877"/>
            </a:solidFill>
            <a:ln>
              <a:noFill/>
            </a:ln>
            <a:effectLst/>
          </p:spPr>
          <p:txBody>
            <a:bodyPr wrap="none" anchor="ctr"/>
            <a:lstStyle/>
            <a:p>
              <a:endParaRPr lang="en-US" sz="1225"/>
            </a:p>
          </p:txBody>
        </p:sp>
      </p:grpSp>
      <p:grpSp>
        <p:nvGrpSpPr>
          <p:cNvPr id="9" name="Group 8">
            <a:extLst>
              <a:ext uri="{FF2B5EF4-FFF2-40B4-BE49-F238E27FC236}">
                <a16:creationId xmlns:a16="http://schemas.microsoft.com/office/drawing/2014/main" xmlns="" id="{3F93BD26-A7BE-104D-87F8-199764703DDC}"/>
              </a:ext>
            </a:extLst>
          </p:cNvPr>
          <p:cNvGrpSpPr/>
          <p:nvPr/>
        </p:nvGrpSpPr>
        <p:grpSpPr>
          <a:xfrm>
            <a:off x="2640162" y="1576805"/>
            <a:ext cx="390709" cy="317453"/>
            <a:chOff x="2894200" y="1561368"/>
            <a:chExt cx="432871" cy="351710"/>
          </a:xfrm>
        </p:grpSpPr>
        <p:sp>
          <p:nvSpPr>
            <p:cNvPr id="3079" name="Freeform 7">
              <a:extLst>
                <a:ext uri="{FF2B5EF4-FFF2-40B4-BE49-F238E27FC236}">
                  <a16:creationId xmlns:a16="http://schemas.microsoft.com/office/drawing/2014/main" xmlns="" id="{D97AA070-ADC2-A84E-8C03-C5892235D8F0}"/>
                </a:ext>
              </a:extLst>
            </p:cNvPr>
            <p:cNvSpPr>
              <a:spLocks noChangeArrowheads="1"/>
            </p:cNvSpPr>
            <p:nvPr/>
          </p:nvSpPr>
          <p:spPr bwMode="auto">
            <a:xfrm>
              <a:off x="3038490" y="1597441"/>
              <a:ext cx="144291" cy="144291"/>
            </a:xfrm>
            <a:custGeom>
              <a:avLst/>
              <a:gdLst>
                <a:gd name="T0" fmla="*/ 0 w 212"/>
                <a:gd name="T1" fmla="*/ 104 h 211"/>
                <a:gd name="T2" fmla="*/ 0 w 212"/>
                <a:gd name="T3" fmla="*/ 104 h 211"/>
                <a:gd name="T4" fmla="*/ 105 w 212"/>
                <a:gd name="T5" fmla="*/ 210 h 211"/>
                <a:gd name="T6" fmla="*/ 105 w 212"/>
                <a:gd name="T7" fmla="*/ 210 h 211"/>
                <a:gd name="T8" fmla="*/ 211 w 212"/>
                <a:gd name="T9" fmla="*/ 104 h 211"/>
                <a:gd name="T10" fmla="*/ 211 w 212"/>
                <a:gd name="T11" fmla="*/ 104 h 211"/>
                <a:gd name="T12" fmla="*/ 105 w 212"/>
                <a:gd name="T13" fmla="*/ 0 h 211"/>
                <a:gd name="T14" fmla="*/ 105 w 212"/>
                <a:gd name="T15" fmla="*/ 0 h 211"/>
                <a:gd name="T16" fmla="*/ 0 w 212"/>
                <a:gd name="T17" fmla="*/ 10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11">
                  <a:moveTo>
                    <a:pt x="0" y="104"/>
                  </a:moveTo>
                  <a:lnTo>
                    <a:pt x="0" y="104"/>
                  </a:lnTo>
                  <a:cubicBezTo>
                    <a:pt x="0" y="163"/>
                    <a:pt x="47" y="210"/>
                    <a:pt x="105" y="210"/>
                  </a:cubicBezTo>
                  <a:lnTo>
                    <a:pt x="105" y="210"/>
                  </a:lnTo>
                  <a:cubicBezTo>
                    <a:pt x="163" y="210"/>
                    <a:pt x="211" y="163"/>
                    <a:pt x="211" y="104"/>
                  </a:cubicBezTo>
                  <a:lnTo>
                    <a:pt x="211" y="104"/>
                  </a:lnTo>
                  <a:cubicBezTo>
                    <a:pt x="211" y="47"/>
                    <a:pt x="163" y="0"/>
                    <a:pt x="105" y="0"/>
                  </a:cubicBezTo>
                  <a:lnTo>
                    <a:pt x="105" y="0"/>
                  </a:lnTo>
                  <a:cubicBezTo>
                    <a:pt x="47" y="0"/>
                    <a:pt x="0" y="47"/>
                    <a:pt x="0" y="104"/>
                  </a:cubicBezTo>
                </a:path>
              </a:pathLst>
            </a:custGeom>
            <a:solidFill>
              <a:srgbClr val="1E3877"/>
            </a:solidFill>
            <a:ln>
              <a:noFill/>
            </a:ln>
            <a:effectLst/>
          </p:spPr>
          <p:txBody>
            <a:bodyPr wrap="none" anchor="ctr"/>
            <a:lstStyle/>
            <a:p>
              <a:endParaRPr lang="en-US" sz="1225"/>
            </a:p>
          </p:txBody>
        </p:sp>
        <p:sp>
          <p:nvSpPr>
            <p:cNvPr id="3080" name="Freeform 8">
              <a:extLst>
                <a:ext uri="{FF2B5EF4-FFF2-40B4-BE49-F238E27FC236}">
                  <a16:creationId xmlns:a16="http://schemas.microsoft.com/office/drawing/2014/main" xmlns="" id="{C5FAD048-C280-AA49-8172-FED87EEFB396}"/>
                </a:ext>
              </a:extLst>
            </p:cNvPr>
            <p:cNvSpPr>
              <a:spLocks noChangeArrowheads="1"/>
            </p:cNvSpPr>
            <p:nvPr/>
          </p:nvSpPr>
          <p:spPr bwMode="auto">
            <a:xfrm>
              <a:off x="2993398" y="1753756"/>
              <a:ext cx="237479" cy="159322"/>
            </a:xfrm>
            <a:custGeom>
              <a:avLst/>
              <a:gdLst>
                <a:gd name="T0" fmla="*/ 173 w 347"/>
                <a:gd name="T1" fmla="*/ 0 h 234"/>
                <a:gd name="T2" fmla="*/ 173 w 347"/>
                <a:gd name="T3" fmla="*/ 0 h 234"/>
                <a:gd name="T4" fmla="*/ 11 w 347"/>
                <a:gd name="T5" fmla="*/ 86 h 234"/>
                <a:gd name="T6" fmla="*/ 11 w 347"/>
                <a:gd name="T7" fmla="*/ 86 h 234"/>
                <a:gd name="T8" fmla="*/ 0 w 347"/>
                <a:gd name="T9" fmla="*/ 121 h 234"/>
                <a:gd name="T10" fmla="*/ 0 w 347"/>
                <a:gd name="T11" fmla="*/ 196 h 234"/>
                <a:gd name="T12" fmla="*/ 0 w 347"/>
                <a:gd name="T13" fmla="*/ 196 h 234"/>
                <a:gd name="T14" fmla="*/ 37 w 347"/>
                <a:gd name="T15" fmla="*/ 233 h 234"/>
                <a:gd name="T16" fmla="*/ 310 w 347"/>
                <a:gd name="T17" fmla="*/ 233 h 234"/>
                <a:gd name="T18" fmla="*/ 310 w 347"/>
                <a:gd name="T19" fmla="*/ 233 h 234"/>
                <a:gd name="T20" fmla="*/ 346 w 347"/>
                <a:gd name="T21" fmla="*/ 196 h 234"/>
                <a:gd name="T22" fmla="*/ 346 w 347"/>
                <a:gd name="T23" fmla="*/ 121 h 234"/>
                <a:gd name="T24" fmla="*/ 346 w 347"/>
                <a:gd name="T25" fmla="*/ 121 h 234"/>
                <a:gd name="T26" fmla="*/ 336 w 347"/>
                <a:gd name="T27" fmla="*/ 86 h 234"/>
                <a:gd name="T28" fmla="*/ 336 w 347"/>
                <a:gd name="T29" fmla="*/ 86 h 234"/>
                <a:gd name="T30" fmla="*/ 173 w 347"/>
                <a:gd name="T3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7" h="234">
                  <a:moveTo>
                    <a:pt x="173" y="0"/>
                  </a:moveTo>
                  <a:lnTo>
                    <a:pt x="173" y="0"/>
                  </a:lnTo>
                  <a:cubicBezTo>
                    <a:pt x="105" y="0"/>
                    <a:pt x="46" y="34"/>
                    <a:pt x="11" y="86"/>
                  </a:cubicBezTo>
                  <a:lnTo>
                    <a:pt x="11" y="86"/>
                  </a:lnTo>
                  <a:cubicBezTo>
                    <a:pt x="4" y="96"/>
                    <a:pt x="0" y="109"/>
                    <a:pt x="0" y="121"/>
                  </a:cubicBezTo>
                  <a:lnTo>
                    <a:pt x="0" y="196"/>
                  </a:lnTo>
                  <a:lnTo>
                    <a:pt x="0" y="196"/>
                  </a:lnTo>
                  <a:cubicBezTo>
                    <a:pt x="0" y="217"/>
                    <a:pt x="16" y="233"/>
                    <a:pt x="37" y="233"/>
                  </a:cubicBezTo>
                  <a:lnTo>
                    <a:pt x="310" y="233"/>
                  </a:lnTo>
                  <a:lnTo>
                    <a:pt x="310" y="233"/>
                  </a:lnTo>
                  <a:cubicBezTo>
                    <a:pt x="330" y="233"/>
                    <a:pt x="346" y="217"/>
                    <a:pt x="346" y="196"/>
                  </a:cubicBezTo>
                  <a:lnTo>
                    <a:pt x="346" y="121"/>
                  </a:lnTo>
                  <a:lnTo>
                    <a:pt x="346" y="121"/>
                  </a:lnTo>
                  <a:cubicBezTo>
                    <a:pt x="346" y="109"/>
                    <a:pt x="343" y="96"/>
                    <a:pt x="336" y="86"/>
                  </a:cubicBezTo>
                  <a:lnTo>
                    <a:pt x="336" y="86"/>
                  </a:lnTo>
                  <a:cubicBezTo>
                    <a:pt x="300" y="34"/>
                    <a:pt x="241" y="0"/>
                    <a:pt x="173" y="0"/>
                  </a:cubicBezTo>
                </a:path>
              </a:pathLst>
            </a:custGeom>
            <a:solidFill>
              <a:srgbClr val="1E3877"/>
            </a:solidFill>
            <a:ln>
              <a:noFill/>
            </a:ln>
            <a:effectLst/>
          </p:spPr>
          <p:txBody>
            <a:bodyPr wrap="none" anchor="ctr"/>
            <a:lstStyle/>
            <a:p>
              <a:endParaRPr lang="en-US" sz="1225"/>
            </a:p>
          </p:txBody>
        </p:sp>
        <p:sp>
          <p:nvSpPr>
            <p:cNvPr id="3081" name="Freeform 9">
              <a:extLst>
                <a:ext uri="{FF2B5EF4-FFF2-40B4-BE49-F238E27FC236}">
                  <a16:creationId xmlns:a16="http://schemas.microsoft.com/office/drawing/2014/main" xmlns="" id="{2F31BC1A-3FAA-E04F-A15E-4037A47E3684}"/>
                </a:ext>
              </a:extLst>
            </p:cNvPr>
            <p:cNvSpPr>
              <a:spLocks noChangeArrowheads="1"/>
            </p:cNvSpPr>
            <p:nvPr/>
          </p:nvSpPr>
          <p:spPr bwMode="auto">
            <a:xfrm>
              <a:off x="2939289" y="1561368"/>
              <a:ext cx="132266" cy="144291"/>
            </a:xfrm>
            <a:custGeom>
              <a:avLst/>
              <a:gdLst>
                <a:gd name="T0" fmla="*/ 106 w 195"/>
                <a:gd name="T1" fmla="*/ 211 h 212"/>
                <a:gd name="T2" fmla="*/ 106 w 195"/>
                <a:gd name="T3" fmla="*/ 211 h 212"/>
                <a:gd name="T4" fmla="*/ 134 w 195"/>
                <a:gd name="T5" fmla="*/ 207 h 212"/>
                <a:gd name="T6" fmla="*/ 134 w 195"/>
                <a:gd name="T7" fmla="*/ 207 h 212"/>
                <a:gd name="T8" fmla="*/ 125 w 195"/>
                <a:gd name="T9" fmla="*/ 159 h 212"/>
                <a:gd name="T10" fmla="*/ 125 w 195"/>
                <a:gd name="T11" fmla="*/ 159 h 212"/>
                <a:gd name="T12" fmla="*/ 194 w 195"/>
                <a:gd name="T13" fmla="*/ 47 h 212"/>
                <a:gd name="T14" fmla="*/ 194 w 195"/>
                <a:gd name="T15" fmla="*/ 47 h 212"/>
                <a:gd name="T16" fmla="*/ 106 w 195"/>
                <a:gd name="T17" fmla="*/ 0 h 212"/>
                <a:gd name="T18" fmla="*/ 106 w 195"/>
                <a:gd name="T19" fmla="*/ 0 h 212"/>
                <a:gd name="T20" fmla="*/ 0 w 195"/>
                <a:gd name="T21" fmla="*/ 106 h 212"/>
                <a:gd name="T22" fmla="*/ 0 w 195"/>
                <a:gd name="T23" fmla="*/ 106 h 212"/>
                <a:gd name="T24" fmla="*/ 106 w 195"/>
                <a:gd name="T25" fmla="*/ 2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212">
                  <a:moveTo>
                    <a:pt x="106" y="211"/>
                  </a:moveTo>
                  <a:lnTo>
                    <a:pt x="106" y="211"/>
                  </a:lnTo>
                  <a:cubicBezTo>
                    <a:pt x="116" y="211"/>
                    <a:pt x="125" y="210"/>
                    <a:pt x="134" y="207"/>
                  </a:cubicBezTo>
                  <a:lnTo>
                    <a:pt x="134" y="207"/>
                  </a:lnTo>
                  <a:cubicBezTo>
                    <a:pt x="129" y="192"/>
                    <a:pt x="125" y="176"/>
                    <a:pt x="125" y="159"/>
                  </a:cubicBezTo>
                  <a:lnTo>
                    <a:pt x="125" y="159"/>
                  </a:lnTo>
                  <a:cubicBezTo>
                    <a:pt x="125" y="111"/>
                    <a:pt x="153" y="68"/>
                    <a:pt x="194" y="47"/>
                  </a:cubicBezTo>
                  <a:lnTo>
                    <a:pt x="194" y="47"/>
                  </a:lnTo>
                  <a:cubicBezTo>
                    <a:pt x="175" y="19"/>
                    <a:pt x="143" y="0"/>
                    <a:pt x="106" y="0"/>
                  </a:cubicBezTo>
                  <a:lnTo>
                    <a:pt x="106" y="0"/>
                  </a:lnTo>
                  <a:cubicBezTo>
                    <a:pt x="48" y="0"/>
                    <a:pt x="0" y="47"/>
                    <a:pt x="0" y="106"/>
                  </a:cubicBezTo>
                  <a:lnTo>
                    <a:pt x="0" y="106"/>
                  </a:lnTo>
                  <a:cubicBezTo>
                    <a:pt x="0" y="163"/>
                    <a:pt x="48" y="211"/>
                    <a:pt x="106" y="211"/>
                  </a:cubicBezTo>
                </a:path>
              </a:pathLst>
            </a:custGeom>
            <a:solidFill>
              <a:srgbClr val="1E3877"/>
            </a:solidFill>
            <a:ln>
              <a:noFill/>
            </a:ln>
            <a:effectLst/>
          </p:spPr>
          <p:txBody>
            <a:bodyPr wrap="none" anchor="ctr"/>
            <a:lstStyle/>
            <a:p>
              <a:endParaRPr lang="en-US" sz="1225"/>
            </a:p>
          </p:txBody>
        </p:sp>
        <p:sp>
          <p:nvSpPr>
            <p:cNvPr id="3082" name="Freeform 10">
              <a:extLst>
                <a:ext uri="{FF2B5EF4-FFF2-40B4-BE49-F238E27FC236}">
                  <a16:creationId xmlns:a16="http://schemas.microsoft.com/office/drawing/2014/main" xmlns="" id="{160DA263-DA43-0543-A1F2-177401C8CA25}"/>
                </a:ext>
              </a:extLst>
            </p:cNvPr>
            <p:cNvSpPr>
              <a:spLocks noChangeArrowheads="1"/>
            </p:cNvSpPr>
            <p:nvPr/>
          </p:nvSpPr>
          <p:spPr bwMode="auto">
            <a:xfrm>
              <a:off x="3152720" y="1561368"/>
              <a:ext cx="132266" cy="144291"/>
            </a:xfrm>
            <a:custGeom>
              <a:avLst/>
              <a:gdLst>
                <a:gd name="T0" fmla="*/ 68 w 194"/>
                <a:gd name="T1" fmla="*/ 159 h 212"/>
                <a:gd name="T2" fmla="*/ 68 w 194"/>
                <a:gd name="T3" fmla="*/ 159 h 212"/>
                <a:gd name="T4" fmla="*/ 59 w 194"/>
                <a:gd name="T5" fmla="*/ 207 h 212"/>
                <a:gd name="T6" fmla="*/ 59 w 194"/>
                <a:gd name="T7" fmla="*/ 207 h 212"/>
                <a:gd name="T8" fmla="*/ 87 w 194"/>
                <a:gd name="T9" fmla="*/ 211 h 212"/>
                <a:gd name="T10" fmla="*/ 87 w 194"/>
                <a:gd name="T11" fmla="*/ 211 h 212"/>
                <a:gd name="T12" fmla="*/ 193 w 194"/>
                <a:gd name="T13" fmla="*/ 106 h 212"/>
                <a:gd name="T14" fmla="*/ 193 w 194"/>
                <a:gd name="T15" fmla="*/ 106 h 212"/>
                <a:gd name="T16" fmla="*/ 87 w 194"/>
                <a:gd name="T17" fmla="*/ 0 h 212"/>
                <a:gd name="T18" fmla="*/ 87 w 194"/>
                <a:gd name="T19" fmla="*/ 0 h 212"/>
                <a:gd name="T20" fmla="*/ 0 w 194"/>
                <a:gd name="T21" fmla="*/ 47 h 212"/>
                <a:gd name="T22" fmla="*/ 0 w 194"/>
                <a:gd name="T23" fmla="*/ 47 h 212"/>
                <a:gd name="T24" fmla="*/ 68 w 194"/>
                <a:gd name="T25" fmla="*/ 15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212">
                  <a:moveTo>
                    <a:pt x="68" y="159"/>
                  </a:moveTo>
                  <a:lnTo>
                    <a:pt x="68" y="159"/>
                  </a:lnTo>
                  <a:cubicBezTo>
                    <a:pt x="68" y="176"/>
                    <a:pt x="65" y="192"/>
                    <a:pt x="59" y="207"/>
                  </a:cubicBezTo>
                  <a:lnTo>
                    <a:pt x="59" y="207"/>
                  </a:lnTo>
                  <a:cubicBezTo>
                    <a:pt x="68" y="210"/>
                    <a:pt x="77" y="211"/>
                    <a:pt x="87" y="211"/>
                  </a:cubicBezTo>
                  <a:lnTo>
                    <a:pt x="87" y="211"/>
                  </a:lnTo>
                  <a:cubicBezTo>
                    <a:pt x="145" y="211"/>
                    <a:pt x="193" y="164"/>
                    <a:pt x="193" y="106"/>
                  </a:cubicBezTo>
                  <a:lnTo>
                    <a:pt x="193" y="106"/>
                  </a:lnTo>
                  <a:cubicBezTo>
                    <a:pt x="193" y="47"/>
                    <a:pt x="145" y="0"/>
                    <a:pt x="87" y="0"/>
                  </a:cubicBezTo>
                  <a:lnTo>
                    <a:pt x="87" y="0"/>
                  </a:lnTo>
                  <a:cubicBezTo>
                    <a:pt x="51" y="0"/>
                    <a:pt x="18" y="19"/>
                    <a:pt x="0" y="47"/>
                  </a:cubicBezTo>
                  <a:lnTo>
                    <a:pt x="0" y="47"/>
                  </a:lnTo>
                  <a:cubicBezTo>
                    <a:pt x="40" y="68"/>
                    <a:pt x="68" y="111"/>
                    <a:pt x="68" y="159"/>
                  </a:cubicBezTo>
                </a:path>
              </a:pathLst>
            </a:custGeom>
            <a:solidFill>
              <a:srgbClr val="1E3877"/>
            </a:solidFill>
            <a:ln>
              <a:noFill/>
            </a:ln>
            <a:effectLst/>
          </p:spPr>
          <p:txBody>
            <a:bodyPr wrap="none" anchor="ctr"/>
            <a:lstStyle/>
            <a:p>
              <a:endParaRPr lang="en-US" sz="1225"/>
            </a:p>
          </p:txBody>
        </p:sp>
        <p:sp>
          <p:nvSpPr>
            <p:cNvPr id="3083" name="Freeform 11">
              <a:extLst>
                <a:ext uri="{FF2B5EF4-FFF2-40B4-BE49-F238E27FC236}">
                  <a16:creationId xmlns:a16="http://schemas.microsoft.com/office/drawing/2014/main" xmlns="" id="{7DE3023E-57EF-0A40-B456-1514A6D4CC83}"/>
                </a:ext>
              </a:extLst>
            </p:cNvPr>
            <p:cNvSpPr>
              <a:spLocks noChangeArrowheads="1"/>
            </p:cNvSpPr>
            <p:nvPr/>
          </p:nvSpPr>
          <p:spPr bwMode="auto">
            <a:xfrm>
              <a:off x="3152720" y="1714678"/>
              <a:ext cx="174351" cy="159320"/>
            </a:xfrm>
            <a:custGeom>
              <a:avLst/>
              <a:gdLst>
                <a:gd name="T0" fmla="*/ 245 w 257"/>
                <a:gd name="T1" fmla="*/ 87 h 235"/>
                <a:gd name="T2" fmla="*/ 245 w 257"/>
                <a:gd name="T3" fmla="*/ 87 h 235"/>
                <a:gd name="T4" fmla="*/ 83 w 257"/>
                <a:gd name="T5" fmla="*/ 0 h 235"/>
                <a:gd name="T6" fmla="*/ 83 w 257"/>
                <a:gd name="T7" fmla="*/ 0 h 235"/>
                <a:gd name="T8" fmla="*/ 41 w 257"/>
                <a:gd name="T9" fmla="*/ 5 h 235"/>
                <a:gd name="T10" fmla="*/ 41 w 257"/>
                <a:gd name="T11" fmla="*/ 5 h 235"/>
                <a:gd name="T12" fmla="*/ 0 w 257"/>
                <a:gd name="T13" fmla="*/ 43 h 235"/>
                <a:gd name="T14" fmla="*/ 0 w 257"/>
                <a:gd name="T15" fmla="*/ 43 h 235"/>
                <a:gd name="T16" fmla="*/ 117 w 257"/>
                <a:gd name="T17" fmla="*/ 129 h 235"/>
                <a:gd name="T18" fmla="*/ 117 w 257"/>
                <a:gd name="T19" fmla="*/ 129 h 235"/>
                <a:gd name="T20" fmla="*/ 132 w 257"/>
                <a:gd name="T21" fmla="*/ 176 h 235"/>
                <a:gd name="T22" fmla="*/ 132 w 257"/>
                <a:gd name="T23" fmla="*/ 234 h 235"/>
                <a:gd name="T24" fmla="*/ 220 w 257"/>
                <a:gd name="T25" fmla="*/ 234 h 235"/>
                <a:gd name="T26" fmla="*/ 220 w 257"/>
                <a:gd name="T27" fmla="*/ 234 h 235"/>
                <a:gd name="T28" fmla="*/ 256 w 257"/>
                <a:gd name="T29" fmla="*/ 198 h 235"/>
                <a:gd name="T30" fmla="*/ 256 w 257"/>
                <a:gd name="T31" fmla="*/ 123 h 235"/>
                <a:gd name="T32" fmla="*/ 256 w 257"/>
                <a:gd name="T33" fmla="*/ 123 h 235"/>
                <a:gd name="T34" fmla="*/ 245 w 257"/>
                <a:gd name="T35" fmla="*/ 8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7" h="235">
                  <a:moveTo>
                    <a:pt x="245" y="87"/>
                  </a:moveTo>
                  <a:lnTo>
                    <a:pt x="245" y="87"/>
                  </a:lnTo>
                  <a:cubicBezTo>
                    <a:pt x="210" y="35"/>
                    <a:pt x="151" y="0"/>
                    <a:pt x="83" y="0"/>
                  </a:cubicBezTo>
                  <a:lnTo>
                    <a:pt x="83" y="0"/>
                  </a:lnTo>
                  <a:cubicBezTo>
                    <a:pt x="68" y="0"/>
                    <a:pt x="55" y="2"/>
                    <a:pt x="41" y="5"/>
                  </a:cubicBezTo>
                  <a:lnTo>
                    <a:pt x="41" y="5"/>
                  </a:lnTo>
                  <a:cubicBezTo>
                    <a:pt x="30" y="20"/>
                    <a:pt x="16" y="33"/>
                    <a:pt x="0" y="43"/>
                  </a:cubicBezTo>
                  <a:lnTo>
                    <a:pt x="0" y="43"/>
                  </a:lnTo>
                  <a:cubicBezTo>
                    <a:pt x="48" y="57"/>
                    <a:pt x="89" y="87"/>
                    <a:pt x="117" y="129"/>
                  </a:cubicBezTo>
                  <a:lnTo>
                    <a:pt x="117" y="129"/>
                  </a:lnTo>
                  <a:cubicBezTo>
                    <a:pt x="127" y="143"/>
                    <a:pt x="132" y="159"/>
                    <a:pt x="132" y="176"/>
                  </a:cubicBezTo>
                  <a:lnTo>
                    <a:pt x="132" y="234"/>
                  </a:lnTo>
                  <a:lnTo>
                    <a:pt x="220" y="234"/>
                  </a:lnTo>
                  <a:lnTo>
                    <a:pt x="220" y="234"/>
                  </a:lnTo>
                  <a:cubicBezTo>
                    <a:pt x="240" y="234"/>
                    <a:pt x="256" y="218"/>
                    <a:pt x="256" y="198"/>
                  </a:cubicBezTo>
                  <a:lnTo>
                    <a:pt x="256" y="123"/>
                  </a:lnTo>
                  <a:lnTo>
                    <a:pt x="256" y="123"/>
                  </a:lnTo>
                  <a:cubicBezTo>
                    <a:pt x="256" y="110"/>
                    <a:pt x="252" y="97"/>
                    <a:pt x="245" y="87"/>
                  </a:cubicBezTo>
                </a:path>
              </a:pathLst>
            </a:custGeom>
            <a:solidFill>
              <a:srgbClr val="1E3877"/>
            </a:solidFill>
            <a:ln>
              <a:noFill/>
            </a:ln>
            <a:effectLst/>
          </p:spPr>
          <p:txBody>
            <a:bodyPr wrap="none" anchor="ctr"/>
            <a:lstStyle/>
            <a:p>
              <a:endParaRPr lang="en-US" sz="1225"/>
            </a:p>
          </p:txBody>
        </p:sp>
        <p:sp>
          <p:nvSpPr>
            <p:cNvPr id="3084" name="Freeform 12">
              <a:extLst>
                <a:ext uri="{FF2B5EF4-FFF2-40B4-BE49-F238E27FC236}">
                  <a16:creationId xmlns:a16="http://schemas.microsoft.com/office/drawing/2014/main" xmlns="" id="{6FE88CB1-AABB-AD4D-818F-00B80165B30D}"/>
                </a:ext>
              </a:extLst>
            </p:cNvPr>
            <p:cNvSpPr>
              <a:spLocks noChangeArrowheads="1"/>
            </p:cNvSpPr>
            <p:nvPr/>
          </p:nvSpPr>
          <p:spPr bwMode="auto">
            <a:xfrm>
              <a:off x="2894200" y="1714678"/>
              <a:ext cx="174351" cy="159320"/>
            </a:xfrm>
            <a:custGeom>
              <a:avLst/>
              <a:gdLst>
                <a:gd name="T0" fmla="*/ 256 w 257"/>
                <a:gd name="T1" fmla="*/ 43 h 235"/>
                <a:gd name="T2" fmla="*/ 256 w 257"/>
                <a:gd name="T3" fmla="*/ 43 h 235"/>
                <a:gd name="T4" fmla="*/ 216 w 257"/>
                <a:gd name="T5" fmla="*/ 5 h 235"/>
                <a:gd name="T6" fmla="*/ 216 w 257"/>
                <a:gd name="T7" fmla="*/ 5 h 235"/>
                <a:gd name="T8" fmla="*/ 173 w 257"/>
                <a:gd name="T9" fmla="*/ 0 h 235"/>
                <a:gd name="T10" fmla="*/ 173 w 257"/>
                <a:gd name="T11" fmla="*/ 0 h 235"/>
                <a:gd name="T12" fmla="*/ 11 w 257"/>
                <a:gd name="T13" fmla="*/ 87 h 235"/>
                <a:gd name="T14" fmla="*/ 11 w 257"/>
                <a:gd name="T15" fmla="*/ 87 h 235"/>
                <a:gd name="T16" fmla="*/ 0 w 257"/>
                <a:gd name="T17" fmla="*/ 123 h 235"/>
                <a:gd name="T18" fmla="*/ 0 w 257"/>
                <a:gd name="T19" fmla="*/ 198 h 235"/>
                <a:gd name="T20" fmla="*/ 0 w 257"/>
                <a:gd name="T21" fmla="*/ 198 h 235"/>
                <a:gd name="T22" fmla="*/ 37 w 257"/>
                <a:gd name="T23" fmla="*/ 234 h 235"/>
                <a:gd name="T24" fmla="*/ 124 w 257"/>
                <a:gd name="T25" fmla="*/ 234 h 235"/>
                <a:gd name="T26" fmla="*/ 124 w 257"/>
                <a:gd name="T27" fmla="*/ 176 h 235"/>
                <a:gd name="T28" fmla="*/ 124 w 257"/>
                <a:gd name="T29" fmla="*/ 176 h 235"/>
                <a:gd name="T30" fmla="*/ 139 w 257"/>
                <a:gd name="T31" fmla="*/ 129 h 235"/>
                <a:gd name="T32" fmla="*/ 139 w 257"/>
                <a:gd name="T33" fmla="*/ 129 h 235"/>
                <a:gd name="T34" fmla="*/ 256 w 257"/>
                <a:gd name="T35" fmla="*/ 4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7" h="235">
                  <a:moveTo>
                    <a:pt x="256" y="43"/>
                  </a:moveTo>
                  <a:lnTo>
                    <a:pt x="256" y="43"/>
                  </a:lnTo>
                  <a:cubicBezTo>
                    <a:pt x="239" y="33"/>
                    <a:pt x="226" y="20"/>
                    <a:pt x="216" y="5"/>
                  </a:cubicBezTo>
                  <a:lnTo>
                    <a:pt x="216" y="5"/>
                  </a:lnTo>
                  <a:cubicBezTo>
                    <a:pt x="202" y="2"/>
                    <a:pt x="188" y="0"/>
                    <a:pt x="173" y="0"/>
                  </a:cubicBezTo>
                  <a:lnTo>
                    <a:pt x="173" y="0"/>
                  </a:lnTo>
                  <a:cubicBezTo>
                    <a:pt x="105" y="0"/>
                    <a:pt x="46" y="35"/>
                    <a:pt x="11" y="87"/>
                  </a:cubicBezTo>
                  <a:lnTo>
                    <a:pt x="11" y="87"/>
                  </a:lnTo>
                  <a:cubicBezTo>
                    <a:pt x="4" y="97"/>
                    <a:pt x="0" y="110"/>
                    <a:pt x="0" y="123"/>
                  </a:cubicBezTo>
                  <a:lnTo>
                    <a:pt x="0" y="198"/>
                  </a:lnTo>
                  <a:lnTo>
                    <a:pt x="0" y="198"/>
                  </a:lnTo>
                  <a:cubicBezTo>
                    <a:pt x="0" y="218"/>
                    <a:pt x="16" y="234"/>
                    <a:pt x="37" y="234"/>
                  </a:cubicBezTo>
                  <a:lnTo>
                    <a:pt x="124" y="234"/>
                  </a:lnTo>
                  <a:lnTo>
                    <a:pt x="124" y="176"/>
                  </a:lnTo>
                  <a:lnTo>
                    <a:pt x="124" y="176"/>
                  </a:lnTo>
                  <a:cubicBezTo>
                    <a:pt x="124" y="159"/>
                    <a:pt x="129" y="143"/>
                    <a:pt x="139" y="129"/>
                  </a:cubicBezTo>
                  <a:lnTo>
                    <a:pt x="139" y="129"/>
                  </a:lnTo>
                  <a:cubicBezTo>
                    <a:pt x="168" y="87"/>
                    <a:pt x="208" y="57"/>
                    <a:pt x="256" y="43"/>
                  </a:cubicBezTo>
                </a:path>
              </a:pathLst>
            </a:custGeom>
            <a:solidFill>
              <a:srgbClr val="1E3877"/>
            </a:solidFill>
            <a:ln>
              <a:noFill/>
            </a:ln>
            <a:effectLst/>
          </p:spPr>
          <p:txBody>
            <a:bodyPr wrap="none" anchor="ctr"/>
            <a:lstStyle/>
            <a:p>
              <a:endParaRPr lang="en-US" sz="1225"/>
            </a:p>
          </p:txBody>
        </p:sp>
      </p:grpSp>
      <p:sp>
        <p:nvSpPr>
          <p:cNvPr id="3085" name="Freeform 13">
            <a:extLst>
              <a:ext uri="{FF2B5EF4-FFF2-40B4-BE49-F238E27FC236}">
                <a16:creationId xmlns:a16="http://schemas.microsoft.com/office/drawing/2014/main" xmlns="" id="{CF7D6316-A32F-4D40-9D24-39157664595D}"/>
              </a:ext>
            </a:extLst>
          </p:cNvPr>
          <p:cNvSpPr>
            <a:spLocks noChangeArrowheads="1"/>
          </p:cNvSpPr>
          <p:nvPr/>
        </p:nvSpPr>
        <p:spPr bwMode="auto">
          <a:xfrm>
            <a:off x="6180964" y="717184"/>
            <a:ext cx="257760" cy="339156"/>
          </a:xfrm>
          <a:custGeom>
            <a:avLst/>
            <a:gdLst>
              <a:gd name="T0" fmla="*/ 104 w 417"/>
              <a:gd name="T1" fmla="*/ 330 h 550"/>
              <a:gd name="T2" fmla="*/ 104 w 417"/>
              <a:gd name="T3" fmla="*/ 302 h 550"/>
              <a:gd name="T4" fmla="*/ 298 w 417"/>
              <a:gd name="T5" fmla="*/ 290 h 550"/>
              <a:gd name="T6" fmla="*/ 312 w 417"/>
              <a:gd name="T7" fmla="*/ 302 h 550"/>
              <a:gd name="T8" fmla="*/ 312 w 417"/>
              <a:gd name="T9" fmla="*/ 469 h 550"/>
              <a:gd name="T10" fmla="*/ 298 w 417"/>
              <a:gd name="T11" fmla="*/ 481 h 550"/>
              <a:gd name="T12" fmla="*/ 117 w 417"/>
              <a:gd name="T13" fmla="*/ 481 h 550"/>
              <a:gd name="T14" fmla="*/ 104 w 417"/>
              <a:gd name="T15" fmla="*/ 346 h 550"/>
              <a:gd name="T16" fmla="*/ 312 w 417"/>
              <a:gd name="T17" fmla="*/ 469 h 550"/>
              <a:gd name="T18" fmla="*/ 213 w 417"/>
              <a:gd name="T19" fmla="*/ 199 h 550"/>
              <a:gd name="T20" fmla="*/ 204 w 417"/>
              <a:gd name="T21" fmla="*/ 199 h 550"/>
              <a:gd name="T22" fmla="*/ 174 w 417"/>
              <a:gd name="T23" fmla="*/ 169 h 550"/>
              <a:gd name="T24" fmla="*/ 204 w 417"/>
              <a:gd name="T25" fmla="*/ 131 h 550"/>
              <a:gd name="T26" fmla="*/ 213 w 417"/>
              <a:gd name="T27" fmla="*/ 131 h 550"/>
              <a:gd name="T28" fmla="*/ 242 w 417"/>
              <a:gd name="T29" fmla="*/ 160 h 550"/>
              <a:gd name="T30" fmla="*/ 205 w 417"/>
              <a:gd name="T31" fmla="*/ 22 h 550"/>
              <a:gd name="T32" fmla="*/ 248 w 417"/>
              <a:gd name="T33" fmla="*/ 60 h 550"/>
              <a:gd name="T34" fmla="*/ 163 w 417"/>
              <a:gd name="T35" fmla="*/ 60 h 550"/>
              <a:gd name="T36" fmla="*/ 405 w 417"/>
              <a:gd name="T37" fmla="*/ 299 h 550"/>
              <a:gd name="T38" fmla="*/ 378 w 417"/>
              <a:gd name="T39" fmla="*/ 179 h 550"/>
              <a:gd name="T40" fmla="*/ 269 w 417"/>
              <a:gd name="T41" fmla="*/ 61 h 550"/>
              <a:gd name="T42" fmla="*/ 205 w 417"/>
              <a:gd name="T43" fmla="*/ 0 h 550"/>
              <a:gd name="T44" fmla="*/ 142 w 417"/>
              <a:gd name="T45" fmla="*/ 61 h 550"/>
              <a:gd name="T46" fmla="*/ 38 w 417"/>
              <a:gd name="T47" fmla="*/ 179 h 550"/>
              <a:gd name="T48" fmla="*/ 11 w 417"/>
              <a:gd name="T49" fmla="*/ 299 h 550"/>
              <a:gd name="T50" fmla="*/ 0 w 417"/>
              <a:gd name="T51" fmla="*/ 313 h 550"/>
              <a:gd name="T52" fmla="*/ 0 w 417"/>
              <a:gd name="T53" fmla="*/ 459 h 550"/>
              <a:gd name="T54" fmla="*/ 38 w 417"/>
              <a:gd name="T55" fmla="*/ 472 h 550"/>
              <a:gd name="T56" fmla="*/ 38 w 417"/>
              <a:gd name="T57" fmla="*/ 520 h 550"/>
              <a:gd name="T58" fmla="*/ 349 w 417"/>
              <a:gd name="T59" fmla="*/ 549 h 550"/>
              <a:gd name="T60" fmla="*/ 378 w 417"/>
              <a:gd name="T61" fmla="*/ 520 h 550"/>
              <a:gd name="T62" fmla="*/ 405 w 417"/>
              <a:gd name="T63" fmla="*/ 472 h 550"/>
              <a:gd name="T64" fmla="*/ 416 w 417"/>
              <a:gd name="T65" fmla="*/ 459 h 550"/>
              <a:gd name="T66" fmla="*/ 416 w 417"/>
              <a:gd name="T67" fmla="*/ 3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550">
                <a:moveTo>
                  <a:pt x="312" y="330"/>
                </a:moveTo>
                <a:lnTo>
                  <a:pt x="104" y="330"/>
                </a:lnTo>
                <a:lnTo>
                  <a:pt x="104" y="302"/>
                </a:lnTo>
                <a:lnTo>
                  <a:pt x="104" y="302"/>
                </a:lnTo>
                <a:cubicBezTo>
                  <a:pt x="104" y="295"/>
                  <a:pt x="106" y="290"/>
                  <a:pt x="117" y="290"/>
                </a:cubicBezTo>
                <a:lnTo>
                  <a:pt x="298" y="290"/>
                </a:lnTo>
                <a:lnTo>
                  <a:pt x="298" y="290"/>
                </a:lnTo>
                <a:cubicBezTo>
                  <a:pt x="310" y="290"/>
                  <a:pt x="312" y="295"/>
                  <a:pt x="312" y="302"/>
                </a:cubicBezTo>
                <a:lnTo>
                  <a:pt x="312" y="330"/>
                </a:lnTo>
                <a:close/>
                <a:moveTo>
                  <a:pt x="312" y="469"/>
                </a:moveTo>
                <a:lnTo>
                  <a:pt x="312" y="469"/>
                </a:lnTo>
                <a:cubicBezTo>
                  <a:pt x="312" y="476"/>
                  <a:pt x="310" y="481"/>
                  <a:pt x="298" y="481"/>
                </a:cubicBezTo>
                <a:lnTo>
                  <a:pt x="117" y="481"/>
                </a:lnTo>
                <a:lnTo>
                  <a:pt x="117" y="481"/>
                </a:lnTo>
                <a:cubicBezTo>
                  <a:pt x="106" y="481"/>
                  <a:pt x="104" y="476"/>
                  <a:pt x="104" y="469"/>
                </a:cubicBezTo>
                <a:lnTo>
                  <a:pt x="104" y="346"/>
                </a:lnTo>
                <a:lnTo>
                  <a:pt x="312" y="346"/>
                </a:lnTo>
                <a:lnTo>
                  <a:pt x="312" y="469"/>
                </a:lnTo>
                <a:close/>
                <a:moveTo>
                  <a:pt x="242" y="169"/>
                </a:moveTo>
                <a:lnTo>
                  <a:pt x="213" y="199"/>
                </a:lnTo>
                <a:lnTo>
                  <a:pt x="213" y="199"/>
                </a:lnTo>
                <a:cubicBezTo>
                  <a:pt x="210" y="201"/>
                  <a:pt x="206" y="201"/>
                  <a:pt x="204" y="199"/>
                </a:cubicBezTo>
                <a:lnTo>
                  <a:pt x="174" y="169"/>
                </a:lnTo>
                <a:lnTo>
                  <a:pt x="174" y="169"/>
                </a:lnTo>
                <a:cubicBezTo>
                  <a:pt x="172" y="167"/>
                  <a:pt x="172" y="162"/>
                  <a:pt x="174" y="160"/>
                </a:cubicBezTo>
                <a:lnTo>
                  <a:pt x="204" y="131"/>
                </a:lnTo>
                <a:lnTo>
                  <a:pt x="204" y="131"/>
                </a:lnTo>
                <a:cubicBezTo>
                  <a:pt x="206" y="128"/>
                  <a:pt x="210" y="128"/>
                  <a:pt x="213" y="131"/>
                </a:cubicBezTo>
                <a:lnTo>
                  <a:pt x="242" y="160"/>
                </a:lnTo>
                <a:lnTo>
                  <a:pt x="242" y="160"/>
                </a:lnTo>
                <a:cubicBezTo>
                  <a:pt x="245" y="162"/>
                  <a:pt x="245" y="167"/>
                  <a:pt x="242" y="169"/>
                </a:cubicBezTo>
                <a:close/>
                <a:moveTo>
                  <a:pt x="205" y="22"/>
                </a:moveTo>
                <a:lnTo>
                  <a:pt x="205" y="22"/>
                </a:lnTo>
                <a:cubicBezTo>
                  <a:pt x="244" y="22"/>
                  <a:pt x="248" y="39"/>
                  <a:pt x="248" y="60"/>
                </a:cubicBezTo>
                <a:lnTo>
                  <a:pt x="163" y="60"/>
                </a:lnTo>
                <a:lnTo>
                  <a:pt x="163" y="60"/>
                </a:lnTo>
                <a:cubicBezTo>
                  <a:pt x="163" y="41"/>
                  <a:pt x="169" y="22"/>
                  <a:pt x="205" y="22"/>
                </a:cubicBezTo>
                <a:close/>
                <a:moveTo>
                  <a:pt x="405" y="299"/>
                </a:moveTo>
                <a:lnTo>
                  <a:pt x="378" y="299"/>
                </a:lnTo>
                <a:lnTo>
                  <a:pt x="378" y="179"/>
                </a:lnTo>
                <a:lnTo>
                  <a:pt x="378" y="179"/>
                </a:lnTo>
                <a:cubicBezTo>
                  <a:pt x="378" y="117"/>
                  <a:pt x="330" y="66"/>
                  <a:pt x="269" y="61"/>
                </a:cubicBezTo>
                <a:lnTo>
                  <a:pt x="269" y="61"/>
                </a:lnTo>
                <a:cubicBezTo>
                  <a:pt x="269" y="43"/>
                  <a:pt x="268" y="0"/>
                  <a:pt x="205" y="0"/>
                </a:cubicBezTo>
                <a:lnTo>
                  <a:pt x="205" y="0"/>
                </a:lnTo>
                <a:cubicBezTo>
                  <a:pt x="176" y="0"/>
                  <a:pt x="142" y="11"/>
                  <a:pt x="142" y="61"/>
                </a:cubicBezTo>
                <a:lnTo>
                  <a:pt x="142" y="61"/>
                </a:lnTo>
                <a:cubicBezTo>
                  <a:pt x="83" y="69"/>
                  <a:pt x="38" y="119"/>
                  <a:pt x="38" y="179"/>
                </a:cubicBezTo>
                <a:lnTo>
                  <a:pt x="38" y="299"/>
                </a:lnTo>
                <a:lnTo>
                  <a:pt x="11" y="299"/>
                </a:lnTo>
                <a:lnTo>
                  <a:pt x="11" y="299"/>
                </a:lnTo>
                <a:cubicBezTo>
                  <a:pt x="5" y="299"/>
                  <a:pt x="0" y="302"/>
                  <a:pt x="0" y="313"/>
                </a:cubicBezTo>
                <a:lnTo>
                  <a:pt x="0" y="459"/>
                </a:lnTo>
                <a:lnTo>
                  <a:pt x="0" y="459"/>
                </a:lnTo>
                <a:cubicBezTo>
                  <a:pt x="0" y="469"/>
                  <a:pt x="5" y="472"/>
                  <a:pt x="11" y="472"/>
                </a:cubicBezTo>
                <a:lnTo>
                  <a:pt x="38" y="472"/>
                </a:lnTo>
                <a:lnTo>
                  <a:pt x="38" y="520"/>
                </a:lnTo>
                <a:lnTo>
                  <a:pt x="38" y="520"/>
                </a:lnTo>
                <a:cubicBezTo>
                  <a:pt x="38" y="536"/>
                  <a:pt x="51" y="549"/>
                  <a:pt x="67" y="549"/>
                </a:cubicBezTo>
                <a:lnTo>
                  <a:pt x="349" y="549"/>
                </a:lnTo>
                <a:lnTo>
                  <a:pt x="349" y="549"/>
                </a:lnTo>
                <a:cubicBezTo>
                  <a:pt x="364" y="549"/>
                  <a:pt x="378" y="536"/>
                  <a:pt x="378" y="520"/>
                </a:cubicBezTo>
                <a:lnTo>
                  <a:pt x="378" y="472"/>
                </a:lnTo>
                <a:lnTo>
                  <a:pt x="405" y="472"/>
                </a:lnTo>
                <a:lnTo>
                  <a:pt x="405" y="472"/>
                </a:lnTo>
                <a:cubicBezTo>
                  <a:pt x="411" y="472"/>
                  <a:pt x="416" y="469"/>
                  <a:pt x="416" y="459"/>
                </a:cubicBezTo>
                <a:lnTo>
                  <a:pt x="416" y="313"/>
                </a:lnTo>
                <a:lnTo>
                  <a:pt x="416" y="313"/>
                </a:lnTo>
                <a:cubicBezTo>
                  <a:pt x="416" y="302"/>
                  <a:pt x="411" y="299"/>
                  <a:pt x="405" y="299"/>
                </a:cubicBezTo>
                <a:close/>
              </a:path>
            </a:pathLst>
          </a:custGeom>
          <a:solidFill>
            <a:srgbClr val="1E3877"/>
          </a:solidFill>
          <a:ln>
            <a:noFill/>
          </a:ln>
          <a:effectLst/>
        </p:spPr>
        <p:txBody>
          <a:bodyPr wrap="none" anchor="ctr"/>
          <a:lstStyle/>
          <a:p>
            <a:endParaRPr lang="en-US" sz="1225"/>
          </a:p>
        </p:txBody>
      </p:sp>
      <p:grpSp>
        <p:nvGrpSpPr>
          <p:cNvPr id="4" name="Group 3">
            <a:extLst>
              <a:ext uri="{FF2B5EF4-FFF2-40B4-BE49-F238E27FC236}">
                <a16:creationId xmlns:a16="http://schemas.microsoft.com/office/drawing/2014/main" xmlns="" id="{39C032F7-D7E8-304F-8704-46DC38E69027}"/>
              </a:ext>
            </a:extLst>
          </p:cNvPr>
          <p:cNvGrpSpPr/>
          <p:nvPr/>
        </p:nvGrpSpPr>
        <p:grpSpPr>
          <a:xfrm>
            <a:off x="906388" y="755170"/>
            <a:ext cx="377144" cy="260472"/>
            <a:chOff x="973329" y="566365"/>
            <a:chExt cx="417843" cy="288581"/>
          </a:xfrm>
        </p:grpSpPr>
        <p:sp>
          <p:nvSpPr>
            <p:cNvPr id="3093" name="Freeform 21">
              <a:extLst>
                <a:ext uri="{FF2B5EF4-FFF2-40B4-BE49-F238E27FC236}">
                  <a16:creationId xmlns:a16="http://schemas.microsoft.com/office/drawing/2014/main" xmlns="" id="{756E2768-BDB3-D54D-B199-1698AFCCFB43}"/>
                </a:ext>
              </a:extLst>
            </p:cNvPr>
            <p:cNvSpPr>
              <a:spLocks noChangeArrowheads="1"/>
            </p:cNvSpPr>
            <p:nvPr/>
          </p:nvSpPr>
          <p:spPr bwMode="auto">
            <a:xfrm>
              <a:off x="1060506" y="731697"/>
              <a:ext cx="126254" cy="123249"/>
            </a:xfrm>
            <a:custGeom>
              <a:avLst/>
              <a:gdLst>
                <a:gd name="T0" fmla="*/ 144 w 187"/>
                <a:gd name="T1" fmla="*/ 109 h 182"/>
                <a:gd name="T2" fmla="*/ 148 w 187"/>
                <a:gd name="T3" fmla="*/ 104 h 182"/>
                <a:gd name="T4" fmla="*/ 148 w 187"/>
                <a:gd name="T5" fmla="*/ 104 h 182"/>
                <a:gd name="T6" fmla="*/ 146 w 187"/>
                <a:gd name="T7" fmla="*/ 69 h 182"/>
                <a:gd name="T8" fmla="*/ 146 w 187"/>
                <a:gd name="T9" fmla="*/ 69 h 182"/>
                <a:gd name="T10" fmla="*/ 115 w 187"/>
                <a:gd name="T11" fmla="*/ 68 h 182"/>
                <a:gd name="T12" fmla="*/ 116 w 187"/>
                <a:gd name="T13" fmla="*/ 67 h 182"/>
                <a:gd name="T14" fmla="*/ 116 w 187"/>
                <a:gd name="T15" fmla="*/ 67 h 182"/>
                <a:gd name="T16" fmla="*/ 113 w 187"/>
                <a:gd name="T17" fmla="*/ 32 h 182"/>
                <a:gd name="T18" fmla="*/ 113 w 187"/>
                <a:gd name="T19" fmla="*/ 32 h 182"/>
                <a:gd name="T20" fmla="*/ 77 w 187"/>
                <a:gd name="T21" fmla="*/ 34 h 182"/>
                <a:gd name="T22" fmla="*/ 76 w 187"/>
                <a:gd name="T23" fmla="*/ 35 h 182"/>
                <a:gd name="T24" fmla="*/ 76 w 187"/>
                <a:gd name="T25" fmla="*/ 35 h 182"/>
                <a:gd name="T26" fmla="*/ 69 w 187"/>
                <a:gd name="T27" fmla="*/ 8 h 182"/>
                <a:gd name="T28" fmla="*/ 69 w 187"/>
                <a:gd name="T29" fmla="*/ 8 h 182"/>
                <a:gd name="T30" fmla="*/ 33 w 187"/>
                <a:gd name="T31" fmla="*/ 12 h 182"/>
                <a:gd name="T32" fmla="*/ 8 w 187"/>
                <a:gd name="T33" fmla="*/ 41 h 182"/>
                <a:gd name="T34" fmla="*/ 8 w 187"/>
                <a:gd name="T35" fmla="*/ 41 h 182"/>
                <a:gd name="T36" fmla="*/ 11 w 187"/>
                <a:gd name="T37" fmla="*/ 76 h 182"/>
                <a:gd name="T38" fmla="*/ 11 w 187"/>
                <a:gd name="T39" fmla="*/ 76 h 182"/>
                <a:gd name="T40" fmla="*/ 38 w 187"/>
                <a:gd name="T41" fmla="*/ 80 h 182"/>
                <a:gd name="T42" fmla="*/ 38 w 187"/>
                <a:gd name="T43" fmla="*/ 81 h 182"/>
                <a:gd name="T44" fmla="*/ 38 w 187"/>
                <a:gd name="T45" fmla="*/ 81 h 182"/>
                <a:gd name="T46" fmla="*/ 40 w 187"/>
                <a:gd name="T47" fmla="*/ 117 h 182"/>
                <a:gd name="T48" fmla="*/ 40 w 187"/>
                <a:gd name="T49" fmla="*/ 117 h 182"/>
                <a:gd name="T50" fmla="*/ 76 w 187"/>
                <a:gd name="T51" fmla="*/ 113 h 182"/>
                <a:gd name="T52" fmla="*/ 77 w 187"/>
                <a:gd name="T53" fmla="*/ 113 h 182"/>
                <a:gd name="T54" fmla="*/ 77 w 187"/>
                <a:gd name="T55" fmla="*/ 113 h 182"/>
                <a:gd name="T56" fmla="*/ 83 w 187"/>
                <a:gd name="T57" fmla="*/ 143 h 182"/>
                <a:gd name="T58" fmla="*/ 83 w 187"/>
                <a:gd name="T59" fmla="*/ 143 h 182"/>
                <a:gd name="T60" fmla="*/ 116 w 187"/>
                <a:gd name="T61" fmla="*/ 142 h 182"/>
                <a:gd name="T62" fmla="*/ 116 w 187"/>
                <a:gd name="T63" fmla="*/ 142 h 182"/>
                <a:gd name="T64" fmla="*/ 122 w 187"/>
                <a:gd name="T65" fmla="*/ 172 h 182"/>
                <a:gd name="T66" fmla="*/ 122 w 187"/>
                <a:gd name="T67" fmla="*/ 172 h 182"/>
                <a:gd name="T68" fmla="*/ 158 w 187"/>
                <a:gd name="T69" fmla="*/ 169 h 182"/>
                <a:gd name="T70" fmla="*/ 176 w 187"/>
                <a:gd name="T71" fmla="*/ 147 h 182"/>
                <a:gd name="T72" fmla="*/ 176 w 187"/>
                <a:gd name="T73" fmla="*/ 147 h 182"/>
                <a:gd name="T74" fmla="*/ 174 w 187"/>
                <a:gd name="T75" fmla="*/ 112 h 182"/>
                <a:gd name="T76" fmla="*/ 174 w 187"/>
                <a:gd name="T77" fmla="*/ 112 h 182"/>
                <a:gd name="T78" fmla="*/ 144 w 187"/>
                <a:gd name="T79" fmla="*/ 10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182">
                  <a:moveTo>
                    <a:pt x="144" y="109"/>
                  </a:moveTo>
                  <a:lnTo>
                    <a:pt x="148" y="104"/>
                  </a:lnTo>
                  <a:lnTo>
                    <a:pt x="148" y="104"/>
                  </a:lnTo>
                  <a:cubicBezTo>
                    <a:pt x="158" y="94"/>
                    <a:pt x="156" y="78"/>
                    <a:pt x="146" y="69"/>
                  </a:cubicBezTo>
                  <a:lnTo>
                    <a:pt x="146" y="69"/>
                  </a:lnTo>
                  <a:cubicBezTo>
                    <a:pt x="137" y="61"/>
                    <a:pt x="124" y="61"/>
                    <a:pt x="115" y="68"/>
                  </a:cubicBezTo>
                  <a:lnTo>
                    <a:pt x="116" y="67"/>
                  </a:lnTo>
                  <a:lnTo>
                    <a:pt x="116" y="67"/>
                  </a:lnTo>
                  <a:cubicBezTo>
                    <a:pt x="124" y="56"/>
                    <a:pt x="124" y="41"/>
                    <a:pt x="113" y="32"/>
                  </a:cubicBezTo>
                  <a:lnTo>
                    <a:pt x="113" y="32"/>
                  </a:lnTo>
                  <a:cubicBezTo>
                    <a:pt x="102" y="22"/>
                    <a:pt x="86" y="24"/>
                    <a:pt x="77" y="34"/>
                  </a:cubicBezTo>
                  <a:lnTo>
                    <a:pt x="76" y="35"/>
                  </a:lnTo>
                  <a:lnTo>
                    <a:pt x="76" y="35"/>
                  </a:lnTo>
                  <a:cubicBezTo>
                    <a:pt x="80" y="25"/>
                    <a:pt x="76" y="15"/>
                    <a:pt x="69" y="8"/>
                  </a:cubicBezTo>
                  <a:lnTo>
                    <a:pt x="69" y="8"/>
                  </a:lnTo>
                  <a:cubicBezTo>
                    <a:pt x="59" y="0"/>
                    <a:pt x="43" y="1"/>
                    <a:pt x="33" y="12"/>
                  </a:cubicBezTo>
                  <a:lnTo>
                    <a:pt x="8" y="41"/>
                  </a:lnTo>
                  <a:lnTo>
                    <a:pt x="8" y="41"/>
                  </a:lnTo>
                  <a:cubicBezTo>
                    <a:pt x="0" y="52"/>
                    <a:pt x="0" y="68"/>
                    <a:pt x="11" y="76"/>
                  </a:cubicBezTo>
                  <a:lnTo>
                    <a:pt x="11" y="76"/>
                  </a:lnTo>
                  <a:cubicBezTo>
                    <a:pt x="19" y="83"/>
                    <a:pt x="29" y="85"/>
                    <a:pt x="38" y="80"/>
                  </a:cubicBezTo>
                  <a:lnTo>
                    <a:pt x="38" y="81"/>
                  </a:lnTo>
                  <a:lnTo>
                    <a:pt x="38" y="81"/>
                  </a:lnTo>
                  <a:cubicBezTo>
                    <a:pt x="28" y="91"/>
                    <a:pt x="30" y="107"/>
                    <a:pt x="40" y="117"/>
                  </a:cubicBezTo>
                  <a:lnTo>
                    <a:pt x="40" y="117"/>
                  </a:lnTo>
                  <a:cubicBezTo>
                    <a:pt x="51" y="125"/>
                    <a:pt x="67" y="124"/>
                    <a:pt x="76" y="113"/>
                  </a:cubicBezTo>
                  <a:lnTo>
                    <a:pt x="77" y="113"/>
                  </a:lnTo>
                  <a:lnTo>
                    <a:pt x="77" y="113"/>
                  </a:lnTo>
                  <a:cubicBezTo>
                    <a:pt x="72" y="122"/>
                    <a:pt x="74" y="135"/>
                    <a:pt x="83" y="143"/>
                  </a:cubicBezTo>
                  <a:lnTo>
                    <a:pt x="83" y="143"/>
                  </a:lnTo>
                  <a:cubicBezTo>
                    <a:pt x="92" y="151"/>
                    <a:pt x="107" y="150"/>
                    <a:pt x="116" y="142"/>
                  </a:cubicBezTo>
                  <a:lnTo>
                    <a:pt x="116" y="142"/>
                  </a:lnTo>
                  <a:cubicBezTo>
                    <a:pt x="111" y="152"/>
                    <a:pt x="113" y="164"/>
                    <a:pt x="122" y="172"/>
                  </a:cubicBezTo>
                  <a:lnTo>
                    <a:pt x="122" y="172"/>
                  </a:lnTo>
                  <a:cubicBezTo>
                    <a:pt x="133" y="181"/>
                    <a:pt x="149" y="180"/>
                    <a:pt x="158" y="169"/>
                  </a:cubicBezTo>
                  <a:lnTo>
                    <a:pt x="176" y="147"/>
                  </a:lnTo>
                  <a:lnTo>
                    <a:pt x="176" y="147"/>
                  </a:lnTo>
                  <a:cubicBezTo>
                    <a:pt x="186" y="137"/>
                    <a:pt x="184" y="121"/>
                    <a:pt x="174" y="112"/>
                  </a:cubicBezTo>
                  <a:lnTo>
                    <a:pt x="174" y="112"/>
                  </a:lnTo>
                  <a:cubicBezTo>
                    <a:pt x="165" y="104"/>
                    <a:pt x="153" y="104"/>
                    <a:pt x="144" y="109"/>
                  </a:cubicBezTo>
                </a:path>
              </a:pathLst>
            </a:custGeom>
            <a:solidFill>
              <a:srgbClr val="1E3877"/>
            </a:solidFill>
            <a:ln>
              <a:noFill/>
            </a:ln>
            <a:effectLst/>
          </p:spPr>
          <p:txBody>
            <a:bodyPr wrap="none" anchor="ctr"/>
            <a:lstStyle/>
            <a:p>
              <a:endParaRPr lang="en-US" sz="1225"/>
            </a:p>
          </p:txBody>
        </p:sp>
        <p:sp>
          <p:nvSpPr>
            <p:cNvPr id="3094" name="Freeform 22">
              <a:extLst>
                <a:ext uri="{FF2B5EF4-FFF2-40B4-BE49-F238E27FC236}">
                  <a16:creationId xmlns:a16="http://schemas.microsoft.com/office/drawing/2014/main" xmlns="" id="{B99C3CBE-4852-124F-87FC-68BDDAEAACCC}"/>
                </a:ext>
              </a:extLst>
            </p:cNvPr>
            <p:cNvSpPr>
              <a:spLocks noChangeArrowheads="1"/>
            </p:cNvSpPr>
            <p:nvPr/>
          </p:nvSpPr>
          <p:spPr bwMode="auto">
            <a:xfrm>
              <a:off x="973329" y="575382"/>
              <a:ext cx="93189" cy="162327"/>
            </a:xfrm>
            <a:custGeom>
              <a:avLst/>
              <a:gdLst>
                <a:gd name="T0" fmla="*/ 115 w 136"/>
                <a:gd name="T1" fmla="*/ 12 h 240"/>
                <a:gd name="T2" fmla="*/ 85 w 136"/>
                <a:gd name="T3" fmla="*/ 4 h 240"/>
                <a:gd name="T4" fmla="*/ 85 w 136"/>
                <a:gd name="T5" fmla="*/ 4 h 240"/>
                <a:gd name="T6" fmla="*/ 54 w 136"/>
                <a:gd name="T7" fmla="*/ 22 h 240"/>
                <a:gd name="T8" fmla="*/ 4 w 136"/>
                <a:gd name="T9" fmla="*/ 195 h 240"/>
                <a:gd name="T10" fmla="*/ 4 w 136"/>
                <a:gd name="T11" fmla="*/ 195 h 240"/>
                <a:gd name="T12" fmla="*/ 22 w 136"/>
                <a:gd name="T13" fmla="*/ 227 h 240"/>
                <a:gd name="T14" fmla="*/ 51 w 136"/>
                <a:gd name="T15" fmla="*/ 235 h 240"/>
                <a:gd name="T16" fmla="*/ 51 w 136"/>
                <a:gd name="T17" fmla="*/ 235 h 240"/>
                <a:gd name="T18" fmla="*/ 82 w 136"/>
                <a:gd name="T19" fmla="*/ 218 h 240"/>
                <a:gd name="T20" fmla="*/ 132 w 136"/>
                <a:gd name="T21" fmla="*/ 44 h 240"/>
                <a:gd name="T22" fmla="*/ 132 w 136"/>
                <a:gd name="T23" fmla="*/ 44 h 240"/>
                <a:gd name="T24" fmla="*/ 115 w 136"/>
                <a:gd name="T25" fmla="*/ 1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40">
                  <a:moveTo>
                    <a:pt x="115" y="12"/>
                  </a:moveTo>
                  <a:lnTo>
                    <a:pt x="85" y="4"/>
                  </a:lnTo>
                  <a:lnTo>
                    <a:pt x="85" y="4"/>
                  </a:lnTo>
                  <a:cubicBezTo>
                    <a:pt x="71" y="0"/>
                    <a:pt x="58" y="8"/>
                    <a:pt x="54" y="22"/>
                  </a:cubicBezTo>
                  <a:lnTo>
                    <a:pt x="4" y="195"/>
                  </a:lnTo>
                  <a:lnTo>
                    <a:pt x="4" y="195"/>
                  </a:lnTo>
                  <a:cubicBezTo>
                    <a:pt x="0" y="209"/>
                    <a:pt x="8" y="222"/>
                    <a:pt x="22" y="227"/>
                  </a:cubicBezTo>
                  <a:lnTo>
                    <a:pt x="51" y="235"/>
                  </a:lnTo>
                  <a:lnTo>
                    <a:pt x="51" y="235"/>
                  </a:lnTo>
                  <a:cubicBezTo>
                    <a:pt x="64" y="239"/>
                    <a:pt x="79" y="231"/>
                    <a:pt x="82" y="218"/>
                  </a:cubicBezTo>
                  <a:lnTo>
                    <a:pt x="132" y="44"/>
                  </a:lnTo>
                  <a:lnTo>
                    <a:pt x="132" y="44"/>
                  </a:lnTo>
                  <a:cubicBezTo>
                    <a:pt x="135" y="31"/>
                    <a:pt x="128" y="16"/>
                    <a:pt x="115" y="12"/>
                  </a:cubicBezTo>
                </a:path>
              </a:pathLst>
            </a:custGeom>
            <a:solidFill>
              <a:srgbClr val="1E3877"/>
            </a:solidFill>
            <a:ln>
              <a:noFill/>
            </a:ln>
            <a:effectLst/>
          </p:spPr>
          <p:txBody>
            <a:bodyPr wrap="none" anchor="ctr"/>
            <a:lstStyle/>
            <a:p>
              <a:endParaRPr lang="en-US" sz="1225"/>
            </a:p>
          </p:txBody>
        </p:sp>
        <p:sp>
          <p:nvSpPr>
            <p:cNvPr id="3095" name="Freeform 23">
              <a:extLst>
                <a:ext uri="{FF2B5EF4-FFF2-40B4-BE49-F238E27FC236}">
                  <a16:creationId xmlns:a16="http://schemas.microsoft.com/office/drawing/2014/main" xmlns="" id="{CB811849-11FC-DD4D-B7A5-492FB18F8EA8}"/>
                </a:ext>
              </a:extLst>
            </p:cNvPr>
            <p:cNvSpPr>
              <a:spLocks noChangeArrowheads="1"/>
            </p:cNvSpPr>
            <p:nvPr/>
          </p:nvSpPr>
          <p:spPr bwMode="auto">
            <a:xfrm>
              <a:off x="1297983" y="566365"/>
              <a:ext cx="93189" cy="165332"/>
            </a:xfrm>
            <a:custGeom>
              <a:avLst/>
              <a:gdLst>
                <a:gd name="T0" fmla="*/ 133 w 137"/>
                <a:gd name="T1" fmla="*/ 200 h 241"/>
                <a:gd name="T2" fmla="*/ 81 w 137"/>
                <a:gd name="T3" fmla="*/ 19 h 241"/>
                <a:gd name="T4" fmla="*/ 81 w 137"/>
                <a:gd name="T5" fmla="*/ 19 h 241"/>
                <a:gd name="T6" fmla="*/ 55 w 137"/>
                <a:gd name="T7" fmla="*/ 3 h 241"/>
                <a:gd name="T8" fmla="*/ 18 w 137"/>
                <a:gd name="T9" fmla="*/ 15 h 241"/>
                <a:gd name="T10" fmla="*/ 18 w 137"/>
                <a:gd name="T11" fmla="*/ 15 h 241"/>
                <a:gd name="T12" fmla="*/ 3 w 137"/>
                <a:gd name="T13" fmla="*/ 40 h 241"/>
                <a:gd name="T14" fmla="*/ 55 w 137"/>
                <a:gd name="T15" fmla="*/ 222 h 241"/>
                <a:gd name="T16" fmla="*/ 55 w 137"/>
                <a:gd name="T17" fmla="*/ 222 h 241"/>
                <a:gd name="T18" fmla="*/ 81 w 137"/>
                <a:gd name="T19" fmla="*/ 237 h 241"/>
                <a:gd name="T20" fmla="*/ 119 w 137"/>
                <a:gd name="T21" fmla="*/ 226 h 241"/>
                <a:gd name="T22" fmla="*/ 119 w 137"/>
                <a:gd name="T23" fmla="*/ 226 h 241"/>
                <a:gd name="T24" fmla="*/ 133 w 137"/>
                <a:gd name="T25" fmla="*/ 20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241">
                  <a:moveTo>
                    <a:pt x="133" y="200"/>
                  </a:moveTo>
                  <a:lnTo>
                    <a:pt x="81" y="19"/>
                  </a:lnTo>
                  <a:lnTo>
                    <a:pt x="81" y="19"/>
                  </a:lnTo>
                  <a:cubicBezTo>
                    <a:pt x="78" y="7"/>
                    <a:pt x="66" y="0"/>
                    <a:pt x="55" y="3"/>
                  </a:cubicBezTo>
                  <a:lnTo>
                    <a:pt x="18" y="15"/>
                  </a:lnTo>
                  <a:lnTo>
                    <a:pt x="18" y="15"/>
                  </a:lnTo>
                  <a:cubicBezTo>
                    <a:pt x="7" y="18"/>
                    <a:pt x="0" y="29"/>
                    <a:pt x="3" y="40"/>
                  </a:cubicBezTo>
                  <a:lnTo>
                    <a:pt x="55" y="222"/>
                  </a:lnTo>
                  <a:lnTo>
                    <a:pt x="55" y="222"/>
                  </a:lnTo>
                  <a:cubicBezTo>
                    <a:pt x="58" y="234"/>
                    <a:pt x="70" y="240"/>
                    <a:pt x="81" y="237"/>
                  </a:cubicBezTo>
                  <a:lnTo>
                    <a:pt x="119" y="226"/>
                  </a:lnTo>
                  <a:lnTo>
                    <a:pt x="119" y="226"/>
                  </a:lnTo>
                  <a:cubicBezTo>
                    <a:pt x="130" y="223"/>
                    <a:pt x="136" y="211"/>
                    <a:pt x="133" y="200"/>
                  </a:cubicBezTo>
                </a:path>
              </a:pathLst>
            </a:custGeom>
            <a:solidFill>
              <a:srgbClr val="1E3877"/>
            </a:solidFill>
            <a:ln>
              <a:noFill/>
            </a:ln>
            <a:effectLst/>
          </p:spPr>
          <p:txBody>
            <a:bodyPr wrap="none" anchor="ctr"/>
            <a:lstStyle/>
            <a:p>
              <a:endParaRPr lang="en-US" sz="1225"/>
            </a:p>
          </p:txBody>
        </p:sp>
        <p:sp>
          <p:nvSpPr>
            <p:cNvPr id="3096" name="Freeform 24">
              <a:extLst>
                <a:ext uri="{FF2B5EF4-FFF2-40B4-BE49-F238E27FC236}">
                  <a16:creationId xmlns:a16="http://schemas.microsoft.com/office/drawing/2014/main" xmlns="" id="{98A3F1BA-7D6C-894D-BD61-FA7BF2C3744C}"/>
                </a:ext>
              </a:extLst>
            </p:cNvPr>
            <p:cNvSpPr>
              <a:spLocks noChangeArrowheads="1"/>
            </p:cNvSpPr>
            <p:nvPr/>
          </p:nvSpPr>
          <p:spPr bwMode="auto">
            <a:xfrm>
              <a:off x="1039462" y="605443"/>
              <a:ext cx="270545" cy="246497"/>
            </a:xfrm>
            <a:custGeom>
              <a:avLst/>
              <a:gdLst>
                <a:gd name="T0" fmla="*/ 218 w 396"/>
                <a:gd name="T1" fmla="*/ 66 h 363"/>
                <a:gd name="T2" fmla="*/ 203 w 396"/>
                <a:gd name="T3" fmla="*/ 60 h 363"/>
                <a:gd name="T4" fmla="*/ 155 w 396"/>
                <a:gd name="T5" fmla="*/ 90 h 363"/>
                <a:gd name="T6" fmla="*/ 102 w 396"/>
                <a:gd name="T7" fmla="*/ 111 h 363"/>
                <a:gd name="T8" fmla="*/ 76 w 396"/>
                <a:gd name="T9" fmla="*/ 103 h 363"/>
                <a:gd name="T10" fmla="*/ 67 w 396"/>
                <a:gd name="T11" fmla="*/ 85 h 363"/>
                <a:gd name="T12" fmla="*/ 117 w 396"/>
                <a:gd name="T13" fmla="*/ 8 h 363"/>
                <a:gd name="T14" fmla="*/ 123 w 396"/>
                <a:gd name="T15" fmla="*/ 0 h 363"/>
                <a:gd name="T16" fmla="*/ 0 w 396"/>
                <a:gd name="T17" fmla="*/ 178 h 363"/>
                <a:gd name="T18" fmla="*/ 40 w 396"/>
                <a:gd name="T19" fmla="*/ 204 h 363"/>
                <a:gd name="T20" fmla="*/ 55 w 396"/>
                <a:gd name="T21" fmla="*/ 186 h 363"/>
                <a:gd name="T22" fmla="*/ 85 w 396"/>
                <a:gd name="T23" fmla="*/ 173 h 363"/>
                <a:gd name="T24" fmla="*/ 110 w 396"/>
                <a:gd name="T25" fmla="*/ 181 h 363"/>
                <a:gd name="T26" fmla="*/ 120 w 396"/>
                <a:gd name="T27" fmla="*/ 196 h 363"/>
                <a:gd name="T28" fmla="*/ 128 w 396"/>
                <a:gd name="T29" fmla="*/ 195 h 363"/>
                <a:gd name="T30" fmla="*/ 153 w 396"/>
                <a:gd name="T31" fmla="*/ 204 h 363"/>
                <a:gd name="T32" fmla="*/ 167 w 396"/>
                <a:gd name="T33" fmla="*/ 231 h 363"/>
                <a:gd name="T34" fmla="*/ 167 w 396"/>
                <a:gd name="T35" fmla="*/ 233 h 363"/>
                <a:gd name="T36" fmla="*/ 186 w 396"/>
                <a:gd name="T37" fmla="*/ 242 h 363"/>
                <a:gd name="T38" fmla="*/ 200 w 396"/>
                <a:gd name="T39" fmla="*/ 269 h 363"/>
                <a:gd name="T40" fmla="*/ 199 w 396"/>
                <a:gd name="T41" fmla="*/ 277 h 363"/>
                <a:gd name="T42" fmla="*/ 215 w 396"/>
                <a:gd name="T43" fmla="*/ 284 h 363"/>
                <a:gd name="T44" fmla="*/ 215 w 396"/>
                <a:gd name="T45" fmla="*/ 344 h 363"/>
                <a:gd name="T46" fmla="*/ 224 w 396"/>
                <a:gd name="T47" fmla="*/ 353 h 363"/>
                <a:gd name="T48" fmla="*/ 259 w 396"/>
                <a:gd name="T49" fmla="*/ 350 h 363"/>
                <a:gd name="T50" fmla="*/ 262 w 396"/>
                <a:gd name="T51" fmla="*/ 321 h 363"/>
                <a:gd name="T52" fmla="*/ 299 w 396"/>
                <a:gd name="T53" fmla="*/ 317 h 363"/>
                <a:gd name="T54" fmla="*/ 300 w 396"/>
                <a:gd name="T55" fmla="*/ 286 h 363"/>
                <a:gd name="T56" fmla="*/ 310 w 396"/>
                <a:gd name="T57" fmla="*/ 295 h 363"/>
                <a:gd name="T58" fmla="*/ 348 w 396"/>
                <a:gd name="T59" fmla="*/ 292 h 363"/>
                <a:gd name="T60" fmla="*/ 345 w 396"/>
                <a:gd name="T61" fmla="*/ 256 h 363"/>
                <a:gd name="T62" fmla="*/ 386 w 396"/>
                <a:gd name="T63" fmla="*/ 252 h 363"/>
                <a:gd name="T64" fmla="*/ 218 w 396"/>
                <a:gd name="T65" fmla="*/ 6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363">
                  <a:moveTo>
                    <a:pt x="218" y="66"/>
                  </a:moveTo>
                  <a:lnTo>
                    <a:pt x="218" y="66"/>
                  </a:lnTo>
                  <a:cubicBezTo>
                    <a:pt x="218" y="66"/>
                    <a:pt x="213" y="60"/>
                    <a:pt x="203" y="60"/>
                  </a:cubicBezTo>
                  <a:lnTo>
                    <a:pt x="203" y="60"/>
                  </a:lnTo>
                  <a:cubicBezTo>
                    <a:pt x="197" y="60"/>
                    <a:pt x="180" y="68"/>
                    <a:pt x="155" y="90"/>
                  </a:cubicBezTo>
                  <a:lnTo>
                    <a:pt x="155" y="90"/>
                  </a:lnTo>
                  <a:cubicBezTo>
                    <a:pt x="143" y="100"/>
                    <a:pt x="122" y="111"/>
                    <a:pt x="102" y="111"/>
                  </a:cubicBezTo>
                  <a:lnTo>
                    <a:pt x="102" y="111"/>
                  </a:lnTo>
                  <a:cubicBezTo>
                    <a:pt x="92" y="111"/>
                    <a:pt x="83" y="108"/>
                    <a:pt x="76" y="103"/>
                  </a:cubicBezTo>
                  <a:lnTo>
                    <a:pt x="76" y="103"/>
                  </a:lnTo>
                  <a:cubicBezTo>
                    <a:pt x="71" y="99"/>
                    <a:pt x="68" y="93"/>
                    <a:pt x="67" y="85"/>
                  </a:cubicBezTo>
                  <a:lnTo>
                    <a:pt x="67" y="85"/>
                  </a:lnTo>
                  <a:cubicBezTo>
                    <a:pt x="65" y="59"/>
                    <a:pt x="104" y="19"/>
                    <a:pt x="117" y="8"/>
                  </a:cubicBezTo>
                  <a:lnTo>
                    <a:pt x="117" y="8"/>
                  </a:lnTo>
                  <a:cubicBezTo>
                    <a:pt x="119" y="5"/>
                    <a:pt x="121" y="3"/>
                    <a:pt x="123" y="0"/>
                  </a:cubicBezTo>
                  <a:lnTo>
                    <a:pt x="123" y="0"/>
                  </a:lnTo>
                  <a:cubicBezTo>
                    <a:pt x="96" y="3"/>
                    <a:pt x="67" y="2"/>
                    <a:pt x="50" y="0"/>
                  </a:cubicBezTo>
                  <a:lnTo>
                    <a:pt x="0" y="178"/>
                  </a:lnTo>
                  <a:lnTo>
                    <a:pt x="0" y="178"/>
                  </a:lnTo>
                  <a:cubicBezTo>
                    <a:pt x="11" y="182"/>
                    <a:pt x="27" y="189"/>
                    <a:pt x="40" y="204"/>
                  </a:cubicBezTo>
                  <a:lnTo>
                    <a:pt x="55" y="186"/>
                  </a:lnTo>
                  <a:lnTo>
                    <a:pt x="55" y="186"/>
                  </a:lnTo>
                  <a:cubicBezTo>
                    <a:pt x="63" y="177"/>
                    <a:pt x="73" y="173"/>
                    <a:pt x="85" y="173"/>
                  </a:cubicBezTo>
                  <a:lnTo>
                    <a:pt x="85" y="173"/>
                  </a:lnTo>
                  <a:cubicBezTo>
                    <a:pt x="94" y="173"/>
                    <a:pt x="103" y="176"/>
                    <a:pt x="110" y="181"/>
                  </a:cubicBezTo>
                  <a:lnTo>
                    <a:pt x="110" y="181"/>
                  </a:lnTo>
                  <a:cubicBezTo>
                    <a:pt x="114" y="185"/>
                    <a:pt x="118" y="191"/>
                    <a:pt x="120" y="196"/>
                  </a:cubicBezTo>
                  <a:lnTo>
                    <a:pt x="120" y="196"/>
                  </a:lnTo>
                  <a:cubicBezTo>
                    <a:pt x="123" y="196"/>
                    <a:pt x="126" y="195"/>
                    <a:pt x="128" y="195"/>
                  </a:cubicBezTo>
                  <a:lnTo>
                    <a:pt x="128" y="195"/>
                  </a:lnTo>
                  <a:cubicBezTo>
                    <a:pt x="138" y="195"/>
                    <a:pt x="147" y="198"/>
                    <a:pt x="153" y="204"/>
                  </a:cubicBezTo>
                  <a:lnTo>
                    <a:pt x="153" y="204"/>
                  </a:lnTo>
                  <a:cubicBezTo>
                    <a:pt x="161" y="211"/>
                    <a:pt x="166" y="221"/>
                    <a:pt x="167" y="231"/>
                  </a:cubicBezTo>
                  <a:lnTo>
                    <a:pt x="167" y="231"/>
                  </a:lnTo>
                  <a:cubicBezTo>
                    <a:pt x="167" y="232"/>
                    <a:pt x="167" y="232"/>
                    <a:pt x="167" y="233"/>
                  </a:cubicBezTo>
                  <a:lnTo>
                    <a:pt x="167" y="233"/>
                  </a:lnTo>
                  <a:cubicBezTo>
                    <a:pt x="174" y="234"/>
                    <a:pt x="181" y="237"/>
                    <a:pt x="186" y="242"/>
                  </a:cubicBezTo>
                  <a:lnTo>
                    <a:pt x="186" y="242"/>
                  </a:lnTo>
                  <a:cubicBezTo>
                    <a:pt x="195" y="249"/>
                    <a:pt x="199" y="258"/>
                    <a:pt x="200" y="269"/>
                  </a:cubicBezTo>
                  <a:lnTo>
                    <a:pt x="200" y="269"/>
                  </a:lnTo>
                  <a:cubicBezTo>
                    <a:pt x="200" y="271"/>
                    <a:pt x="200" y="274"/>
                    <a:pt x="199" y="277"/>
                  </a:cubicBezTo>
                  <a:lnTo>
                    <a:pt x="199" y="277"/>
                  </a:lnTo>
                  <a:cubicBezTo>
                    <a:pt x="205" y="278"/>
                    <a:pt x="210" y="281"/>
                    <a:pt x="215" y="284"/>
                  </a:cubicBezTo>
                  <a:lnTo>
                    <a:pt x="215" y="284"/>
                  </a:lnTo>
                  <a:cubicBezTo>
                    <a:pt x="231" y="299"/>
                    <a:pt x="232" y="323"/>
                    <a:pt x="219" y="339"/>
                  </a:cubicBezTo>
                  <a:lnTo>
                    <a:pt x="215" y="344"/>
                  </a:lnTo>
                  <a:lnTo>
                    <a:pt x="224" y="353"/>
                  </a:lnTo>
                  <a:lnTo>
                    <a:pt x="224" y="353"/>
                  </a:lnTo>
                  <a:cubicBezTo>
                    <a:pt x="234" y="362"/>
                    <a:pt x="251" y="360"/>
                    <a:pt x="259" y="350"/>
                  </a:cubicBezTo>
                  <a:lnTo>
                    <a:pt x="259" y="350"/>
                  </a:lnTo>
                  <a:cubicBezTo>
                    <a:pt x="267" y="342"/>
                    <a:pt x="267" y="330"/>
                    <a:pt x="262" y="320"/>
                  </a:cubicBezTo>
                  <a:lnTo>
                    <a:pt x="262" y="321"/>
                  </a:lnTo>
                  <a:lnTo>
                    <a:pt x="262" y="321"/>
                  </a:lnTo>
                  <a:cubicBezTo>
                    <a:pt x="272" y="330"/>
                    <a:pt x="291" y="327"/>
                    <a:pt x="299" y="317"/>
                  </a:cubicBezTo>
                  <a:lnTo>
                    <a:pt x="299" y="317"/>
                  </a:lnTo>
                  <a:cubicBezTo>
                    <a:pt x="307" y="308"/>
                    <a:pt x="307" y="295"/>
                    <a:pt x="300" y="286"/>
                  </a:cubicBezTo>
                  <a:lnTo>
                    <a:pt x="310" y="295"/>
                  </a:lnTo>
                  <a:lnTo>
                    <a:pt x="310" y="295"/>
                  </a:lnTo>
                  <a:cubicBezTo>
                    <a:pt x="320" y="304"/>
                    <a:pt x="339" y="302"/>
                    <a:pt x="348" y="292"/>
                  </a:cubicBezTo>
                  <a:lnTo>
                    <a:pt x="348" y="292"/>
                  </a:lnTo>
                  <a:cubicBezTo>
                    <a:pt x="357" y="281"/>
                    <a:pt x="355" y="265"/>
                    <a:pt x="345" y="256"/>
                  </a:cubicBezTo>
                  <a:lnTo>
                    <a:pt x="345" y="256"/>
                  </a:lnTo>
                  <a:cubicBezTo>
                    <a:pt x="355" y="265"/>
                    <a:pt x="376" y="262"/>
                    <a:pt x="386" y="252"/>
                  </a:cubicBezTo>
                  <a:lnTo>
                    <a:pt x="386" y="252"/>
                  </a:lnTo>
                  <a:cubicBezTo>
                    <a:pt x="395" y="241"/>
                    <a:pt x="393" y="225"/>
                    <a:pt x="383" y="216"/>
                  </a:cubicBezTo>
                  <a:lnTo>
                    <a:pt x="218" y="66"/>
                  </a:lnTo>
                </a:path>
              </a:pathLst>
            </a:custGeom>
            <a:solidFill>
              <a:srgbClr val="1E3877"/>
            </a:solidFill>
            <a:ln>
              <a:noFill/>
            </a:ln>
            <a:effectLst/>
          </p:spPr>
          <p:txBody>
            <a:bodyPr wrap="none" anchor="ctr"/>
            <a:lstStyle/>
            <a:p>
              <a:endParaRPr lang="en-US" sz="1225"/>
            </a:p>
          </p:txBody>
        </p:sp>
        <p:sp>
          <p:nvSpPr>
            <p:cNvPr id="3097" name="Freeform 25">
              <a:extLst>
                <a:ext uri="{FF2B5EF4-FFF2-40B4-BE49-F238E27FC236}">
                  <a16:creationId xmlns:a16="http://schemas.microsoft.com/office/drawing/2014/main" xmlns="" id="{95CAD2A9-4DC7-4142-82E3-39E6F5E75A89}"/>
                </a:ext>
              </a:extLst>
            </p:cNvPr>
            <p:cNvSpPr>
              <a:spLocks noChangeArrowheads="1"/>
            </p:cNvSpPr>
            <p:nvPr/>
          </p:nvSpPr>
          <p:spPr bwMode="auto">
            <a:xfrm>
              <a:off x="1084554" y="584401"/>
              <a:ext cx="246497" cy="159320"/>
            </a:xfrm>
            <a:custGeom>
              <a:avLst/>
              <a:gdLst>
                <a:gd name="T0" fmla="*/ 144 w 360"/>
                <a:gd name="T1" fmla="*/ 5 h 233"/>
                <a:gd name="T2" fmla="*/ 144 w 360"/>
                <a:gd name="T3" fmla="*/ 5 h 233"/>
                <a:gd name="T4" fmla="*/ 59 w 360"/>
                <a:gd name="T5" fmla="*/ 50 h 233"/>
                <a:gd name="T6" fmla="*/ 59 w 360"/>
                <a:gd name="T7" fmla="*/ 50 h 233"/>
                <a:gd name="T8" fmla="*/ 18 w 360"/>
                <a:gd name="T9" fmla="*/ 126 h 233"/>
                <a:gd name="T10" fmla="*/ 18 w 360"/>
                <a:gd name="T11" fmla="*/ 126 h 233"/>
                <a:gd name="T12" fmla="*/ 79 w 360"/>
                <a:gd name="T13" fmla="*/ 113 h 233"/>
                <a:gd name="T14" fmla="*/ 79 w 360"/>
                <a:gd name="T15" fmla="*/ 113 h 233"/>
                <a:gd name="T16" fmla="*/ 136 w 360"/>
                <a:gd name="T17" fmla="*/ 80 h 233"/>
                <a:gd name="T18" fmla="*/ 136 w 360"/>
                <a:gd name="T19" fmla="*/ 80 h 233"/>
                <a:gd name="T20" fmla="*/ 161 w 360"/>
                <a:gd name="T21" fmla="*/ 90 h 233"/>
                <a:gd name="T22" fmla="*/ 315 w 360"/>
                <a:gd name="T23" fmla="*/ 232 h 233"/>
                <a:gd name="T24" fmla="*/ 315 w 360"/>
                <a:gd name="T25" fmla="*/ 232 h 233"/>
                <a:gd name="T26" fmla="*/ 359 w 360"/>
                <a:gd name="T27" fmla="*/ 205 h 233"/>
                <a:gd name="T28" fmla="*/ 307 w 360"/>
                <a:gd name="T29" fmla="*/ 25 h 233"/>
                <a:gd name="T30" fmla="*/ 307 w 360"/>
                <a:gd name="T31" fmla="*/ 25 h 233"/>
                <a:gd name="T32" fmla="*/ 144 w 360"/>
                <a:gd name="T33" fmla="*/ 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0" h="233">
                  <a:moveTo>
                    <a:pt x="144" y="5"/>
                  </a:moveTo>
                  <a:lnTo>
                    <a:pt x="144" y="5"/>
                  </a:lnTo>
                  <a:cubicBezTo>
                    <a:pt x="96" y="0"/>
                    <a:pt x="76" y="34"/>
                    <a:pt x="59" y="50"/>
                  </a:cubicBezTo>
                  <a:lnTo>
                    <a:pt x="59" y="50"/>
                  </a:lnTo>
                  <a:cubicBezTo>
                    <a:pt x="42" y="66"/>
                    <a:pt x="0" y="113"/>
                    <a:pt x="18" y="126"/>
                  </a:cubicBezTo>
                  <a:lnTo>
                    <a:pt x="18" y="126"/>
                  </a:lnTo>
                  <a:cubicBezTo>
                    <a:pt x="35" y="138"/>
                    <a:pt x="65" y="126"/>
                    <a:pt x="79" y="113"/>
                  </a:cubicBezTo>
                  <a:lnTo>
                    <a:pt x="79" y="113"/>
                  </a:lnTo>
                  <a:cubicBezTo>
                    <a:pt x="93" y="101"/>
                    <a:pt x="119" y="80"/>
                    <a:pt x="136" y="80"/>
                  </a:cubicBezTo>
                  <a:lnTo>
                    <a:pt x="136" y="80"/>
                  </a:lnTo>
                  <a:cubicBezTo>
                    <a:pt x="153" y="80"/>
                    <a:pt x="161" y="90"/>
                    <a:pt x="161" y="90"/>
                  </a:cubicBezTo>
                  <a:lnTo>
                    <a:pt x="315" y="232"/>
                  </a:lnTo>
                  <a:lnTo>
                    <a:pt x="315" y="232"/>
                  </a:lnTo>
                  <a:cubicBezTo>
                    <a:pt x="325" y="221"/>
                    <a:pt x="345" y="211"/>
                    <a:pt x="359" y="205"/>
                  </a:cubicBezTo>
                  <a:lnTo>
                    <a:pt x="307" y="25"/>
                  </a:lnTo>
                  <a:lnTo>
                    <a:pt x="307" y="25"/>
                  </a:lnTo>
                  <a:cubicBezTo>
                    <a:pt x="242" y="36"/>
                    <a:pt x="189" y="9"/>
                    <a:pt x="144" y="5"/>
                  </a:cubicBezTo>
                </a:path>
              </a:pathLst>
            </a:custGeom>
            <a:solidFill>
              <a:srgbClr val="1E3877"/>
            </a:solidFill>
            <a:ln>
              <a:noFill/>
            </a:ln>
            <a:effectLst/>
          </p:spPr>
          <p:txBody>
            <a:bodyPr wrap="none" anchor="ctr"/>
            <a:lstStyle/>
            <a:p>
              <a:endParaRPr lang="en-US" sz="1225"/>
            </a:p>
          </p:txBody>
        </p:sp>
      </p:grpSp>
      <p:grpSp>
        <p:nvGrpSpPr>
          <p:cNvPr id="5" name="Group 4">
            <a:extLst>
              <a:ext uri="{FF2B5EF4-FFF2-40B4-BE49-F238E27FC236}">
                <a16:creationId xmlns:a16="http://schemas.microsoft.com/office/drawing/2014/main" xmlns="" id="{CC84D9D7-B69B-1442-B5EF-74237FF980BC}"/>
              </a:ext>
            </a:extLst>
          </p:cNvPr>
          <p:cNvGrpSpPr/>
          <p:nvPr/>
        </p:nvGrpSpPr>
        <p:grpSpPr>
          <a:xfrm>
            <a:off x="2683572" y="711757"/>
            <a:ext cx="287606" cy="350010"/>
            <a:chOff x="2942296" y="518268"/>
            <a:chExt cx="318642" cy="387781"/>
          </a:xfrm>
        </p:grpSpPr>
        <p:sp>
          <p:nvSpPr>
            <p:cNvPr id="3101" name="Freeform 29">
              <a:extLst>
                <a:ext uri="{FF2B5EF4-FFF2-40B4-BE49-F238E27FC236}">
                  <a16:creationId xmlns:a16="http://schemas.microsoft.com/office/drawing/2014/main" xmlns="" id="{85524507-DF56-8147-9F90-94E1694B7975}"/>
                </a:ext>
              </a:extLst>
            </p:cNvPr>
            <p:cNvSpPr>
              <a:spLocks noChangeArrowheads="1"/>
            </p:cNvSpPr>
            <p:nvPr/>
          </p:nvSpPr>
          <p:spPr bwMode="auto">
            <a:xfrm>
              <a:off x="3116648" y="818874"/>
              <a:ext cx="30061" cy="54109"/>
            </a:xfrm>
            <a:custGeom>
              <a:avLst/>
              <a:gdLst>
                <a:gd name="T0" fmla="*/ 24 w 45"/>
                <a:gd name="T1" fmla="*/ 0 h 81"/>
                <a:gd name="T2" fmla="*/ 0 w 45"/>
                <a:gd name="T3" fmla="*/ 80 h 81"/>
                <a:gd name="T4" fmla="*/ 44 w 45"/>
                <a:gd name="T5" fmla="*/ 70 h 81"/>
                <a:gd name="T6" fmla="*/ 24 w 45"/>
                <a:gd name="T7" fmla="*/ 0 h 81"/>
              </a:gdLst>
              <a:ahLst/>
              <a:cxnLst>
                <a:cxn ang="0">
                  <a:pos x="T0" y="T1"/>
                </a:cxn>
                <a:cxn ang="0">
                  <a:pos x="T2" y="T3"/>
                </a:cxn>
                <a:cxn ang="0">
                  <a:pos x="T4" y="T5"/>
                </a:cxn>
                <a:cxn ang="0">
                  <a:pos x="T6" y="T7"/>
                </a:cxn>
              </a:cxnLst>
              <a:rect l="0" t="0" r="r" b="b"/>
              <a:pathLst>
                <a:path w="45" h="81">
                  <a:moveTo>
                    <a:pt x="24" y="0"/>
                  </a:moveTo>
                  <a:lnTo>
                    <a:pt x="0" y="80"/>
                  </a:lnTo>
                  <a:lnTo>
                    <a:pt x="44" y="70"/>
                  </a:lnTo>
                  <a:lnTo>
                    <a:pt x="24" y="0"/>
                  </a:lnTo>
                </a:path>
              </a:pathLst>
            </a:custGeom>
            <a:solidFill>
              <a:srgbClr val="1E3877"/>
            </a:solidFill>
            <a:ln>
              <a:noFill/>
            </a:ln>
            <a:effectLst/>
          </p:spPr>
          <p:txBody>
            <a:bodyPr wrap="none" anchor="ctr"/>
            <a:lstStyle/>
            <a:p>
              <a:endParaRPr lang="en-US" sz="1225"/>
            </a:p>
          </p:txBody>
        </p:sp>
        <p:sp>
          <p:nvSpPr>
            <p:cNvPr id="3102" name="Freeform 30">
              <a:extLst>
                <a:ext uri="{FF2B5EF4-FFF2-40B4-BE49-F238E27FC236}">
                  <a16:creationId xmlns:a16="http://schemas.microsoft.com/office/drawing/2014/main" xmlns="" id="{768F6905-7EB9-B445-951A-2ACE02BC8E20}"/>
                </a:ext>
              </a:extLst>
            </p:cNvPr>
            <p:cNvSpPr>
              <a:spLocks noChangeArrowheads="1"/>
            </p:cNvSpPr>
            <p:nvPr/>
          </p:nvSpPr>
          <p:spPr bwMode="auto">
            <a:xfrm>
              <a:off x="2942296" y="875988"/>
              <a:ext cx="207417" cy="30061"/>
            </a:xfrm>
            <a:custGeom>
              <a:avLst/>
              <a:gdLst>
                <a:gd name="T0" fmla="*/ 0 w 304"/>
                <a:gd name="T1" fmla="*/ 13 h 45"/>
                <a:gd name="T2" fmla="*/ 0 w 304"/>
                <a:gd name="T3" fmla="*/ 44 h 45"/>
                <a:gd name="T4" fmla="*/ 246 w 304"/>
                <a:gd name="T5" fmla="*/ 44 h 45"/>
                <a:gd name="T6" fmla="*/ 303 w 304"/>
                <a:gd name="T7" fmla="*/ 31 h 45"/>
                <a:gd name="T8" fmla="*/ 303 w 304"/>
                <a:gd name="T9" fmla="*/ 0 h 45"/>
                <a:gd name="T10" fmla="*/ 246 w 304"/>
                <a:gd name="T11" fmla="*/ 13 h 45"/>
                <a:gd name="T12" fmla="*/ 0 w 304"/>
                <a:gd name="T13" fmla="*/ 13 h 45"/>
              </a:gdLst>
              <a:ahLst/>
              <a:cxnLst>
                <a:cxn ang="0">
                  <a:pos x="T0" y="T1"/>
                </a:cxn>
                <a:cxn ang="0">
                  <a:pos x="T2" y="T3"/>
                </a:cxn>
                <a:cxn ang="0">
                  <a:pos x="T4" y="T5"/>
                </a:cxn>
                <a:cxn ang="0">
                  <a:pos x="T6" y="T7"/>
                </a:cxn>
                <a:cxn ang="0">
                  <a:pos x="T8" y="T9"/>
                </a:cxn>
                <a:cxn ang="0">
                  <a:pos x="T10" y="T11"/>
                </a:cxn>
                <a:cxn ang="0">
                  <a:pos x="T12" y="T13"/>
                </a:cxn>
              </a:cxnLst>
              <a:rect l="0" t="0" r="r" b="b"/>
              <a:pathLst>
                <a:path w="304" h="45">
                  <a:moveTo>
                    <a:pt x="0" y="13"/>
                  </a:moveTo>
                  <a:lnTo>
                    <a:pt x="0" y="44"/>
                  </a:lnTo>
                  <a:lnTo>
                    <a:pt x="246" y="44"/>
                  </a:lnTo>
                  <a:lnTo>
                    <a:pt x="303" y="31"/>
                  </a:lnTo>
                  <a:lnTo>
                    <a:pt x="303" y="0"/>
                  </a:lnTo>
                  <a:lnTo>
                    <a:pt x="246" y="13"/>
                  </a:lnTo>
                  <a:lnTo>
                    <a:pt x="0" y="13"/>
                  </a:lnTo>
                </a:path>
              </a:pathLst>
            </a:custGeom>
            <a:solidFill>
              <a:srgbClr val="1E3877"/>
            </a:solidFill>
            <a:ln>
              <a:noFill/>
            </a:ln>
            <a:effectLst/>
          </p:spPr>
          <p:txBody>
            <a:bodyPr wrap="none" anchor="ctr"/>
            <a:lstStyle/>
            <a:p>
              <a:endParaRPr lang="en-US" sz="1225"/>
            </a:p>
          </p:txBody>
        </p:sp>
        <p:sp>
          <p:nvSpPr>
            <p:cNvPr id="3103" name="Freeform 31">
              <a:extLst>
                <a:ext uri="{FF2B5EF4-FFF2-40B4-BE49-F238E27FC236}">
                  <a16:creationId xmlns:a16="http://schemas.microsoft.com/office/drawing/2014/main" xmlns="" id="{F9237080-6587-1D45-A370-2F227A2357FB}"/>
                </a:ext>
              </a:extLst>
            </p:cNvPr>
            <p:cNvSpPr>
              <a:spLocks noChangeArrowheads="1"/>
            </p:cNvSpPr>
            <p:nvPr/>
          </p:nvSpPr>
          <p:spPr bwMode="auto">
            <a:xfrm>
              <a:off x="2942296" y="818874"/>
              <a:ext cx="180363" cy="57114"/>
            </a:xfrm>
            <a:custGeom>
              <a:avLst/>
              <a:gdLst>
                <a:gd name="T0" fmla="*/ 214 w 265"/>
                <a:gd name="T1" fmla="*/ 50 h 83"/>
                <a:gd name="T2" fmla="*/ 206 w 265"/>
                <a:gd name="T3" fmla="*/ 52 h 83"/>
                <a:gd name="T4" fmla="*/ 194 w 265"/>
                <a:gd name="T5" fmla="*/ 50 h 83"/>
                <a:gd name="T6" fmla="*/ 187 w 265"/>
                <a:gd name="T7" fmla="*/ 52 h 83"/>
                <a:gd name="T8" fmla="*/ 173 w 265"/>
                <a:gd name="T9" fmla="*/ 52 h 83"/>
                <a:gd name="T10" fmla="*/ 170 w 265"/>
                <a:gd name="T11" fmla="*/ 45 h 83"/>
                <a:gd name="T12" fmla="*/ 164 w 265"/>
                <a:gd name="T13" fmla="*/ 50 h 83"/>
                <a:gd name="T14" fmla="*/ 163 w 265"/>
                <a:gd name="T15" fmla="*/ 52 h 83"/>
                <a:gd name="T16" fmla="*/ 151 w 265"/>
                <a:gd name="T17" fmla="*/ 57 h 83"/>
                <a:gd name="T18" fmla="*/ 144 w 265"/>
                <a:gd name="T19" fmla="*/ 52 h 83"/>
                <a:gd name="T20" fmla="*/ 143 w 265"/>
                <a:gd name="T21" fmla="*/ 50 h 83"/>
                <a:gd name="T22" fmla="*/ 145 w 265"/>
                <a:gd name="T23" fmla="*/ 42 h 83"/>
                <a:gd name="T24" fmla="*/ 141 w 265"/>
                <a:gd name="T25" fmla="*/ 45 h 83"/>
                <a:gd name="T26" fmla="*/ 128 w 265"/>
                <a:gd name="T27" fmla="*/ 54 h 83"/>
                <a:gd name="T28" fmla="*/ 120 w 265"/>
                <a:gd name="T29" fmla="*/ 57 h 83"/>
                <a:gd name="T30" fmla="*/ 115 w 265"/>
                <a:gd name="T31" fmla="*/ 52 h 83"/>
                <a:gd name="T32" fmla="*/ 116 w 265"/>
                <a:gd name="T33" fmla="*/ 46 h 83"/>
                <a:gd name="T34" fmla="*/ 106 w 265"/>
                <a:gd name="T35" fmla="*/ 56 h 83"/>
                <a:gd name="T36" fmla="*/ 96 w 265"/>
                <a:gd name="T37" fmla="*/ 61 h 83"/>
                <a:gd name="T38" fmla="*/ 92 w 265"/>
                <a:gd name="T39" fmla="*/ 60 h 83"/>
                <a:gd name="T40" fmla="*/ 88 w 265"/>
                <a:gd name="T41" fmla="*/ 54 h 83"/>
                <a:gd name="T42" fmla="*/ 90 w 265"/>
                <a:gd name="T43" fmla="*/ 45 h 83"/>
                <a:gd name="T44" fmla="*/ 98 w 265"/>
                <a:gd name="T45" fmla="*/ 37 h 83"/>
                <a:gd name="T46" fmla="*/ 83 w 265"/>
                <a:gd name="T47" fmla="*/ 47 h 83"/>
                <a:gd name="T48" fmla="*/ 78 w 265"/>
                <a:gd name="T49" fmla="*/ 53 h 83"/>
                <a:gd name="T50" fmla="*/ 65 w 265"/>
                <a:gd name="T51" fmla="*/ 57 h 83"/>
                <a:gd name="T52" fmla="*/ 61 w 265"/>
                <a:gd name="T53" fmla="*/ 55 h 83"/>
                <a:gd name="T54" fmla="*/ 63 w 265"/>
                <a:gd name="T55" fmla="*/ 40 h 83"/>
                <a:gd name="T56" fmla="*/ 67 w 265"/>
                <a:gd name="T57" fmla="*/ 33 h 83"/>
                <a:gd name="T58" fmla="*/ 60 w 265"/>
                <a:gd name="T59" fmla="*/ 37 h 83"/>
                <a:gd name="T60" fmla="*/ 53 w 265"/>
                <a:gd name="T61" fmla="*/ 50 h 83"/>
                <a:gd name="T62" fmla="*/ 46 w 265"/>
                <a:gd name="T63" fmla="*/ 55 h 83"/>
                <a:gd name="T64" fmla="*/ 41 w 265"/>
                <a:gd name="T65" fmla="*/ 49 h 83"/>
                <a:gd name="T66" fmla="*/ 52 w 265"/>
                <a:gd name="T67" fmla="*/ 29 h 83"/>
                <a:gd name="T68" fmla="*/ 76 w 265"/>
                <a:gd name="T69" fmla="*/ 25 h 83"/>
                <a:gd name="T70" fmla="*/ 78 w 265"/>
                <a:gd name="T71" fmla="*/ 36 h 83"/>
                <a:gd name="T72" fmla="*/ 106 w 265"/>
                <a:gd name="T73" fmla="*/ 21 h 83"/>
                <a:gd name="T74" fmla="*/ 114 w 265"/>
                <a:gd name="T75" fmla="*/ 21 h 83"/>
                <a:gd name="T76" fmla="*/ 118 w 265"/>
                <a:gd name="T77" fmla="*/ 25 h 83"/>
                <a:gd name="T78" fmla="*/ 119 w 265"/>
                <a:gd name="T79" fmla="*/ 29 h 83"/>
                <a:gd name="T80" fmla="*/ 133 w 265"/>
                <a:gd name="T81" fmla="*/ 29 h 83"/>
                <a:gd name="T82" fmla="*/ 136 w 265"/>
                <a:gd name="T83" fmla="*/ 33 h 83"/>
                <a:gd name="T84" fmla="*/ 143 w 265"/>
                <a:gd name="T85" fmla="*/ 30 h 83"/>
                <a:gd name="T86" fmla="*/ 157 w 265"/>
                <a:gd name="T87" fmla="*/ 31 h 83"/>
                <a:gd name="T88" fmla="*/ 160 w 265"/>
                <a:gd name="T89" fmla="*/ 37 h 83"/>
                <a:gd name="T90" fmla="*/ 178 w 265"/>
                <a:gd name="T91" fmla="*/ 35 h 83"/>
                <a:gd name="T92" fmla="*/ 179 w 265"/>
                <a:gd name="T93" fmla="*/ 36 h 83"/>
                <a:gd name="T94" fmla="*/ 183 w 265"/>
                <a:gd name="T95" fmla="*/ 42 h 83"/>
                <a:gd name="T96" fmla="*/ 183 w 265"/>
                <a:gd name="T97" fmla="*/ 41 h 83"/>
                <a:gd name="T98" fmla="*/ 192 w 265"/>
                <a:gd name="T99" fmla="*/ 39 h 83"/>
                <a:gd name="T100" fmla="*/ 211 w 265"/>
                <a:gd name="T101" fmla="*/ 42 h 83"/>
                <a:gd name="T102" fmla="*/ 214 w 265"/>
                <a:gd name="T103" fmla="*/ 50 h 83"/>
                <a:gd name="T104" fmla="*/ 30 w 265"/>
                <a:gd name="T105" fmla="*/ 0 h 83"/>
                <a:gd name="T106" fmla="*/ 238 w 265"/>
                <a:gd name="T107"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 h="83">
                  <a:moveTo>
                    <a:pt x="214" y="50"/>
                  </a:moveTo>
                  <a:lnTo>
                    <a:pt x="214" y="50"/>
                  </a:lnTo>
                  <a:cubicBezTo>
                    <a:pt x="213" y="52"/>
                    <a:pt x="209" y="54"/>
                    <a:pt x="206" y="52"/>
                  </a:cubicBezTo>
                  <a:lnTo>
                    <a:pt x="206" y="52"/>
                  </a:lnTo>
                  <a:cubicBezTo>
                    <a:pt x="201" y="50"/>
                    <a:pt x="199" y="50"/>
                    <a:pt x="194" y="50"/>
                  </a:cubicBezTo>
                  <a:lnTo>
                    <a:pt x="194" y="50"/>
                  </a:lnTo>
                  <a:cubicBezTo>
                    <a:pt x="191" y="51"/>
                    <a:pt x="189" y="52"/>
                    <a:pt x="187" y="52"/>
                  </a:cubicBezTo>
                  <a:lnTo>
                    <a:pt x="187" y="52"/>
                  </a:lnTo>
                  <a:cubicBezTo>
                    <a:pt x="183" y="54"/>
                    <a:pt x="178" y="55"/>
                    <a:pt x="173" y="52"/>
                  </a:cubicBezTo>
                  <a:lnTo>
                    <a:pt x="173" y="52"/>
                  </a:lnTo>
                  <a:cubicBezTo>
                    <a:pt x="170" y="50"/>
                    <a:pt x="170" y="47"/>
                    <a:pt x="170" y="45"/>
                  </a:cubicBezTo>
                  <a:lnTo>
                    <a:pt x="170" y="45"/>
                  </a:lnTo>
                  <a:cubicBezTo>
                    <a:pt x="169" y="46"/>
                    <a:pt x="166" y="48"/>
                    <a:pt x="165" y="49"/>
                  </a:cubicBezTo>
                  <a:lnTo>
                    <a:pt x="164" y="50"/>
                  </a:lnTo>
                  <a:lnTo>
                    <a:pt x="164" y="50"/>
                  </a:lnTo>
                  <a:cubicBezTo>
                    <a:pt x="163" y="50"/>
                    <a:pt x="163" y="51"/>
                    <a:pt x="163" y="52"/>
                  </a:cubicBezTo>
                  <a:lnTo>
                    <a:pt x="163" y="52"/>
                  </a:lnTo>
                  <a:cubicBezTo>
                    <a:pt x="160" y="54"/>
                    <a:pt x="157" y="58"/>
                    <a:pt x="151" y="57"/>
                  </a:cubicBezTo>
                  <a:lnTo>
                    <a:pt x="151" y="57"/>
                  </a:lnTo>
                  <a:cubicBezTo>
                    <a:pt x="150" y="57"/>
                    <a:pt x="146" y="56"/>
                    <a:pt x="144" y="52"/>
                  </a:cubicBezTo>
                  <a:lnTo>
                    <a:pt x="144" y="52"/>
                  </a:lnTo>
                  <a:cubicBezTo>
                    <a:pt x="144" y="51"/>
                    <a:pt x="143" y="51"/>
                    <a:pt x="143" y="50"/>
                  </a:cubicBezTo>
                  <a:lnTo>
                    <a:pt x="143" y="50"/>
                  </a:lnTo>
                  <a:cubicBezTo>
                    <a:pt x="143" y="47"/>
                    <a:pt x="143" y="44"/>
                    <a:pt x="145" y="42"/>
                  </a:cubicBezTo>
                  <a:lnTo>
                    <a:pt x="145" y="42"/>
                  </a:lnTo>
                  <a:cubicBezTo>
                    <a:pt x="143" y="42"/>
                    <a:pt x="142" y="43"/>
                    <a:pt x="141" y="45"/>
                  </a:cubicBezTo>
                  <a:lnTo>
                    <a:pt x="128" y="54"/>
                  </a:lnTo>
                  <a:lnTo>
                    <a:pt x="128" y="54"/>
                  </a:lnTo>
                  <a:cubicBezTo>
                    <a:pt x="125" y="57"/>
                    <a:pt x="122" y="57"/>
                    <a:pt x="120" y="57"/>
                  </a:cubicBezTo>
                  <a:lnTo>
                    <a:pt x="120" y="57"/>
                  </a:lnTo>
                  <a:cubicBezTo>
                    <a:pt x="118" y="56"/>
                    <a:pt x="116" y="54"/>
                    <a:pt x="115" y="52"/>
                  </a:cubicBezTo>
                  <a:lnTo>
                    <a:pt x="115" y="52"/>
                  </a:lnTo>
                  <a:cubicBezTo>
                    <a:pt x="115" y="50"/>
                    <a:pt x="115" y="48"/>
                    <a:pt x="116" y="46"/>
                  </a:cubicBezTo>
                  <a:lnTo>
                    <a:pt x="116" y="46"/>
                  </a:lnTo>
                  <a:cubicBezTo>
                    <a:pt x="112" y="49"/>
                    <a:pt x="109" y="53"/>
                    <a:pt x="106" y="56"/>
                  </a:cubicBezTo>
                  <a:lnTo>
                    <a:pt x="106" y="56"/>
                  </a:lnTo>
                  <a:cubicBezTo>
                    <a:pt x="103" y="59"/>
                    <a:pt x="99" y="61"/>
                    <a:pt x="96" y="61"/>
                  </a:cubicBezTo>
                  <a:lnTo>
                    <a:pt x="96" y="61"/>
                  </a:lnTo>
                  <a:cubicBezTo>
                    <a:pt x="95" y="61"/>
                    <a:pt x="94" y="61"/>
                    <a:pt x="92" y="60"/>
                  </a:cubicBezTo>
                  <a:lnTo>
                    <a:pt x="92" y="60"/>
                  </a:lnTo>
                  <a:cubicBezTo>
                    <a:pt x="90" y="59"/>
                    <a:pt x="88" y="57"/>
                    <a:pt x="88" y="54"/>
                  </a:cubicBezTo>
                  <a:lnTo>
                    <a:pt x="88" y="54"/>
                  </a:lnTo>
                  <a:cubicBezTo>
                    <a:pt x="87" y="51"/>
                    <a:pt x="89" y="47"/>
                    <a:pt x="90" y="45"/>
                  </a:cubicBezTo>
                  <a:lnTo>
                    <a:pt x="90" y="45"/>
                  </a:lnTo>
                  <a:cubicBezTo>
                    <a:pt x="92" y="42"/>
                    <a:pt x="95" y="39"/>
                    <a:pt x="98" y="37"/>
                  </a:cubicBezTo>
                  <a:lnTo>
                    <a:pt x="98" y="37"/>
                  </a:lnTo>
                  <a:cubicBezTo>
                    <a:pt x="93" y="39"/>
                    <a:pt x="89" y="42"/>
                    <a:pt x="85" y="45"/>
                  </a:cubicBezTo>
                  <a:lnTo>
                    <a:pt x="83" y="47"/>
                  </a:lnTo>
                  <a:lnTo>
                    <a:pt x="83" y="47"/>
                  </a:lnTo>
                  <a:cubicBezTo>
                    <a:pt x="82" y="50"/>
                    <a:pt x="80" y="51"/>
                    <a:pt x="78" y="53"/>
                  </a:cubicBezTo>
                  <a:lnTo>
                    <a:pt x="78" y="53"/>
                  </a:lnTo>
                  <a:cubicBezTo>
                    <a:pt x="75" y="56"/>
                    <a:pt x="70" y="57"/>
                    <a:pt x="65" y="57"/>
                  </a:cubicBezTo>
                  <a:lnTo>
                    <a:pt x="65" y="57"/>
                  </a:lnTo>
                  <a:cubicBezTo>
                    <a:pt x="63" y="57"/>
                    <a:pt x="62" y="57"/>
                    <a:pt x="61" y="55"/>
                  </a:cubicBezTo>
                  <a:lnTo>
                    <a:pt x="61" y="55"/>
                  </a:lnTo>
                  <a:cubicBezTo>
                    <a:pt x="56" y="50"/>
                    <a:pt x="60" y="45"/>
                    <a:pt x="63" y="40"/>
                  </a:cubicBezTo>
                  <a:lnTo>
                    <a:pt x="63" y="40"/>
                  </a:lnTo>
                  <a:cubicBezTo>
                    <a:pt x="65" y="37"/>
                    <a:pt x="67" y="34"/>
                    <a:pt x="67" y="33"/>
                  </a:cubicBezTo>
                  <a:lnTo>
                    <a:pt x="67" y="33"/>
                  </a:lnTo>
                  <a:cubicBezTo>
                    <a:pt x="67" y="32"/>
                    <a:pt x="62" y="34"/>
                    <a:pt x="60" y="37"/>
                  </a:cubicBezTo>
                  <a:lnTo>
                    <a:pt x="60" y="37"/>
                  </a:lnTo>
                  <a:cubicBezTo>
                    <a:pt x="56" y="40"/>
                    <a:pt x="53" y="46"/>
                    <a:pt x="53" y="50"/>
                  </a:cubicBezTo>
                  <a:lnTo>
                    <a:pt x="53" y="50"/>
                  </a:lnTo>
                  <a:cubicBezTo>
                    <a:pt x="52" y="54"/>
                    <a:pt x="50" y="56"/>
                    <a:pt x="46" y="55"/>
                  </a:cubicBezTo>
                  <a:lnTo>
                    <a:pt x="46" y="55"/>
                  </a:lnTo>
                  <a:cubicBezTo>
                    <a:pt x="42" y="55"/>
                    <a:pt x="41" y="52"/>
                    <a:pt x="41" y="49"/>
                  </a:cubicBezTo>
                  <a:lnTo>
                    <a:pt x="41" y="49"/>
                  </a:lnTo>
                  <a:cubicBezTo>
                    <a:pt x="42" y="42"/>
                    <a:pt x="47" y="34"/>
                    <a:pt x="52" y="29"/>
                  </a:cubicBezTo>
                  <a:lnTo>
                    <a:pt x="52" y="29"/>
                  </a:lnTo>
                  <a:cubicBezTo>
                    <a:pt x="65" y="17"/>
                    <a:pt x="72" y="22"/>
                    <a:pt x="76" y="25"/>
                  </a:cubicBezTo>
                  <a:lnTo>
                    <a:pt x="76" y="25"/>
                  </a:lnTo>
                  <a:cubicBezTo>
                    <a:pt x="79" y="28"/>
                    <a:pt x="79" y="32"/>
                    <a:pt x="78" y="36"/>
                  </a:cubicBezTo>
                  <a:lnTo>
                    <a:pt x="78" y="36"/>
                  </a:lnTo>
                  <a:cubicBezTo>
                    <a:pt x="86" y="29"/>
                    <a:pt x="95" y="23"/>
                    <a:pt x="106" y="21"/>
                  </a:cubicBezTo>
                  <a:lnTo>
                    <a:pt x="106" y="21"/>
                  </a:lnTo>
                  <a:cubicBezTo>
                    <a:pt x="108" y="20"/>
                    <a:pt x="110" y="20"/>
                    <a:pt x="114" y="21"/>
                  </a:cubicBezTo>
                  <a:lnTo>
                    <a:pt x="114" y="21"/>
                  </a:lnTo>
                  <a:cubicBezTo>
                    <a:pt x="116" y="22"/>
                    <a:pt x="118" y="22"/>
                    <a:pt x="118" y="25"/>
                  </a:cubicBezTo>
                  <a:lnTo>
                    <a:pt x="118" y="25"/>
                  </a:lnTo>
                  <a:cubicBezTo>
                    <a:pt x="119" y="27"/>
                    <a:pt x="119" y="28"/>
                    <a:pt x="119" y="29"/>
                  </a:cubicBezTo>
                  <a:lnTo>
                    <a:pt x="119" y="29"/>
                  </a:lnTo>
                  <a:cubicBezTo>
                    <a:pt x="125" y="27"/>
                    <a:pt x="130" y="27"/>
                    <a:pt x="133" y="29"/>
                  </a:cubicBezTo>
                  <a:lnTo>
                    <a:pt x="133" y="29"/>
                  </a:lnTo>
                  <a:cubicBezTo>
                    <a:pt x="135" y="30"/>
                    <a:pt x="135" y="31"/>
                    <a:pt x="136" y="33"/>
                  </a:cubicBezTo>
                  <a:lnTo>
                    <a:pt x="136" y="33"/>
                  </a:lnTo>
                  <a:cubicBezTo>
                    <a:pt x="138" y="32"/>
                    <a:pt x="140" y="30"/>
                    <a:pt x="143" y="30"/>
                  </a:cubicBezTo>
                  <a:lnTo>
                    <a:pt x="143" y="30"/>
                  </a:lnTo>
                  <a:cubicBezTo>
                    <a:pt x="146" y="28"/>
                    <a:pt x="153" y="28"/>
                    <a:pt x="157" y="31"/>
                  </a:cubicBezTo>
                  <a:lnTo>
                    <a:pt x="157" y="31"/>
                  </a:lnTo>
                  <a:cubicBezTo>
                    <a:pt x="159" y="34"/>
                    <a:pt x="160" y="35"/>
                    <a:pt x="160" y="37"/>
                  </a:cubicBezTo>
                  <a:lnTo>
                    <a:pt x="160" y="37"/>
                  </a:lnTo>
                  <a:cubicBezTo>
                    <a:pt x="165" y="34"/>
                    <a:pt x="172" y="31"/>
                    <a:pt x="178" y="35"/>
                  </a:cubicBezTo>
                  <a:lnTo>
                    <a:pt x="178" y="35"/>
                  </a:lnTo>
                  <a:cubicBezTo>
                    <a:pt x="179" y="35"/>
                    <a:pt x="179" y="36"/>
                    <a:pt x="179" y="36"/>
                  </a:cubicBezTo>
                  <a:lnTo>
                    <a:pt x="179" y="36"/>
                  </a:lnTo>
                  <a:cubicBezTo>
                    <a:pt x="181" y="37"/>
                    <a:pt x="181" y="40"/>
                    <a:pt x="183" y="42"/>
                  </a:cubicBezTo>
                  <a:lnTo>
                    <a:pt x="183" y="42"/>
                  </a:lnTo>
                  <a:cubicBezTo>
                    <a:pt x="183" y="42"/>
                    <a:pt x="183" y="42"/>
                    <a:pt x="183" y="41"/>
                  </a:cubicBezTo>
                  <a:lnTo>
                    <a:pt x="183" y="41"/>
                  </a:lnTo>
                  <a:cubicBezTo>
                    <a:pt x="186" y="40"/>
                    <a:pt x="189" y="39"/>
                    <a:pt x="192" y="39"/>
                  </a:cubicBezTo>
                  <a:lnTo>
                    <a:pt x="192" y="39"/>
                  </a:lnTo>
                  <a:cubicBezTo>
                    <a:pt x="200" y="37"/>
                    <a:pt x="205" y="39"/>
                    <a:pt x="211" y="42"/>
                  </a:cubicBezTo>
                  <a:lnTo>
                    <a:pt x="211" y="42"/>
                  </a:lnTo>
                  <a:cubicBezTo>
                    <a:pt x="214" y="43"/>
                    <a:pt x="215" y="46"/>
                    <a:pt x="214" y="50"/>
                  </a:cubicBezTo>
                  <a:close/>
                  <a:moveTo>
                    <a:pt x="264" y="0"/>
                  </a:moveTo>
                  <a:lnTo>
                    <a:pt x="30" y="0"/>
                  </a:lnTo>
                  <a:lnTo>
                    <a:pt x="0" y="82"/>
                  </a:lnTo>
                  <a:lnTo>
                    <a:pt x="238" y="82"/>
                  </a:lnTo>
                  <a:lnTo>
                    <a:pt x="264" y="0"/>
                  </a:lnTo>
                  <a:close/>
                </a:path>
              </a:pathLst>
            </a:custGeom>
            <a:solidFill>
              <a:srgbClr val="1E3877"/>
            </a:solidFill>
            <a:ln>
              <a:noFill/>
            </a:ln>
            <a:effectLst/>
          </p:spPr>
          <p:txBody>
            <a:bodyPr wrap="none" anchor="ctr"/>
            <a:lstStyle/>
            <a:p>
              <a:endParaRPr lang="en-US" sz="1225"/>
            </a:p>
          </p:txBody>
        </p:sp>
        <p:sp>
          <p:nvSpPr>
            <p:cNvPr id="3104" name="Freeform 32">
              <a:extLst>
                <a:ext uri="{FF2B5EF4-FFF2-40B4-BE49-F238E27FC236}">
                  <a16:creationId xmlns:a16="http://schemas.microsoft.com/office/drawing/2014/main" xmlns="" id="{1F8559B9-5A86-6E40-88C8-DF1B03CE9843}"/>
                </a:ext>
              </a:extLst>
            </p:cNvPr>
            <p:cNvSpPr>
              <a:spLocks noChangeArrowheads="1"/>
            </p:cNvSpPr>
            <p:nvPr/>
          </p:nvSpPr>
          <p:spPr bwMode="auto">
            <a:xfrm>
              <a:off x="2993398" y="698632"/>
              <a:ext cx="267540" cy="180363"/>
            </a:xfrm>
            <a:custGeom>
              <a:avLst/>
              <a:gdLst>
                <a:gd name="T0" fmla="*/ 380 w 393"/>
                <a:gd name="T1" fmla="*/ 98 h 266"/>
                <a:gd name="T2" fmla="*/ 380 w 393"/>
                <a:gd name="T3" fmla="*/ 98 h 266"/>
                <a:gd name="T4" fmla="*/ 196 w 393"/>
                <a:gd name="T5" fmla="*/ 0 h 266"/>
                <a:gd name="T6" fmla="*/ 196 w 393"/>
                <a:gd name="T7" fmla="*/ 0 h 266"/>
                <a:gd name="T8" fmla="*/ 12 w 393"/>
                <a:gd name="T9" fmla="*/ 98 h 266"/>
                <a:gd name="T10" fmla="*/ 12 w 393"/>
                <a:gd name="T11" fmla="*/ 98 h 266"/>
                <a:gd name="T12" fmla="*/ 0 w 393"/>
                <a:gd name="T13" fmla="*/ 138 h 266"/>
                <a:gd name="T14" fmla="*/ 0 w 393"/>
                <a:gd name="T15" fmla="*/ 156 h 266"/>
                <a:gd name="T16" fmla="*/ 218 w 393"/>
                <a:gd name="T17" fmla="*/ 156 h 266"/>
                <a:gd name="T18" fmla="*/ 249 w 393"/>
                <a:gd name="T19" fmla="*/ 256 h 266"/>
                <a:gd name="T20" fmla="*/ 249 w 393"/>
                <a:gd name="T21" fmla="*/ 265 h 266"/>
                <a:gd name="T22" fmla="*/ 351 w 393"/>
                <a:gd name="T23" fmla="*/ 265 h 266"/>
                <a:gd name="T24" fmla="*/ 351 w 393"/>
                <a:gd name="T25" fmla="*/ 265 h 266"/>
                <a:gd name="T26" fmla="*/ 392 w 393"/>
                <a:gd name="T27" fmla="*/ 223 h 266"/>
                <a:gd name="T28" fmla="*/ 392 w 393"/>
                <a:gd name="T29" fmla="*/ 138 h 266"/>
                <a:gd name="T30" fmla="*/ 392 w 393"/>
                <a:gd name="T31" fmla="*/ 138 h 266"/>
                <a:gd name="T32" fmla="*/ 380 w 393"/>
                <a:gd name="T33" fmla="*/ 9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3" h="266">
                  <a:moveTo>
                    <a:pt x="380" y="98"/>
                  </a:moveTo>
                  <a:lnTo>
                    <a:pt x="380" y="98"/>
                  </a:lnTo>
                  <a:cubicBezTo>
                    <a:pt x="340" y="39"/>
                    <a:pt x="272" y="0"/>
                    <a:pt x="196" y="0"/>
                  </a:cubicBezTo>
                  <a:lnTo>
                    <a:pt x="196" y="0"/>
                  </a:lnTo>
                  <a:cubicBezTo>
                    <a:pt x="120" y="0"/>
                    <a:pt x="52" y="39"/>
                    <a:pt x="12" y="98"/>
                  </a:cubicBezTo>
                  <a:lnTo>
                    <a:pt x="12" y="98"/>
                  </a:lnTo>
                  <a:cubicBezTo>
                    <a:pt x="4" y="110"/>
                    <a:pt x="0" y="124"/>
                    <a:pt x="0" y="138"/>
                  </a:cubicBezTo>
                  <a:lnTo>
                    <a:pt x="0" y="156"/>
                  </a:lnTo>
                  <a:lnTo>
                    <a:pt x="218" y="156"/>
                  </a:lnTo>
                  <a:lnTo>
                    <a:pt x="249" y="256"/>
                  </a:lnTo>
                  <a:lnTo>
                    <a:pt x="249" y="265"/>
                  </a:lnTo>
                  <a:lnTo>
                    <a:pt x="351" y="265"/>
                  </a:lnTo>
                  <a:lnTo>
                    <a:pt x="351" y="265"/>
                  </a:lnTo>
                  <a:cubicBezTo>
                    <a:pt x="374" y="265"/>
                    <a:pt x="392" y="246"/>
                    <a:pt x="392" y="223"/>
                  </a:cubicBezTo>
                  <a:lnTo>
                    <a:pt x="392" y="138"/>
                  </a:lnTo>
                  <a:lnTo>
                    <a:pt x="392" y="138"/>
                  </a:lnTo>
                  <a:cubicBezTo>
                    <a:pt x="392" y="124"/>
                    <a:pt x="388" y="110"/>
                    <a:pt x="380" y="98"/>
                  </a:cubicBezTo>
                </a:path>
              </a:pathLst>
            </a:custGeom>
            <a:solidFill>
              <a:srgbClr val="1E3877"/>
            </a:solidFill>
            <a:ln>
              <a:noFill/>
            </a:ln>
            <a:effectLst/>
          </p:spPr>
          <p:txBody>
            <a:bodyPr wrap="none" anchor="ctr"/>
            <a:lstStyle/>
            <a:p>
              <a:endParaRPr lang="en-US" sz="1225"/>
            </a:p>
          </p:txBody>
        </p:sp>
        <p:sp>
          <p:nvSpPr>
            <p:cNvPr id="3105" name="Freeform 33">
              <a:extLst>
                <a:ext uri="{FF2B5EF4-FFF2-40B4-BE49-F238E27FC236}">
                  <a16:creationId xmlns:a16="http://schemas.microsoft.com/office/drawing/2014/main" xmlns="" id="{58F36B48-0C28-0B4F-97A5-8969CF87EA2F}"/>
                </a:ext>
              </a:extLst>
            </p:cNvPr>
            <p:cNvSpPr>
              <a:spLocks noChangeArrowheads="1"/>
            </p:cNvSpPr>
            <p:nvPr/>
          </p:nvSpPr>
          <p:spPr bwMode="auto">
            <a:xfrm>
              <a:off x="3041495" y="518268"/>
              <a:ext cx="168339" cy="168339"/>
            </a:xfrm>
            <a:custGeom>
              <a:avLst/>
              <a:gdLst>
                <a:gd name="T0" fmla="*/ 123 w 247"/>
                <a:gd name="T1" fmla="*/ 245 h 246"/>
                <a:gd name="T2" fmla="*/ 123 w 247"/>
                <a:gd name="T3" fmla="*/ 245 h 246"/>
                <a:gd name="T4" fmla="*/ 246 w 247"/>
                <a:gd name="T5" fmla="*/ 122 h 246"/>
                <a:gd name="T6" fmla="*/ 246 w 247"/>
                <a:gd name="T7" fmla="*/ 122 h 246"/>
                <a:gd name="T8" fmla="*/ 123 w 247"/>
                <a:gd name="T9" fmla="*/ 0 h 246"/>
                <a:gd name="T10" fmla="*/ 123 w 247"/>
                <a:gd name="T11" fmla="*/ 0 h 246"/>
                <a:gd name="T12" fmla="*/ 0 w 247"/>
                <a:gd name="T13" fmla="*/ 122 h 246"/>
                <a:gd name="T14" fmla="*/ 0 w 247"/>
                <a:gd name="T15" fmla="*/ 122 h 246"/>
                <a:gd name="T16" fmla="*/ 123 w 247"/>
                <a:gd name="T17" fmla="*/ 24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6">
                  <a:moveTo>
                    <a:pt x="123" y="245"/>
                  </a:moveTo>
                  <a:lnTo>
                    <a:pt x="123" y="245"/>
                  </a:lnTo>
                  <a:cubicBezTo>
                    <a:pt x="191" y="245"/>
                    <a:pt x="246" y="190"/>
                    <a:pt x="246" y="122"/>
                  </a:cubicBezTo>
                  <a:lnTo>
                    <a:pt x="246" y="122"/>
                  </a:lnTo>
                  <a:cubicBezTo>
                    <a:pt x="246" y="54"/>
                    <a:pt x="191" y="0"/>
                    <a:pt x="123" y="0"/>
                  </a:cubicBezTo>
                  <a:lnTo>
                    <a:pt x="123" y="0"/>
                  </a:lnTo>
                  <a:cubicBezTo>
                    <a:pt x="55" y="0"/>
                    <a:pt x="0" y="54"/>
                    <a:pt x="0" y="122"/>
                  </a:cubicBezTo>
                  <a:lnTo>
                    <a:pt x="0" y="122"/>
                  </a:lnTo>
                  <a:cubicBezTo>
                    <a:pt x="0" y="190"/>
                    <a:pt x="55" y="245"/>
                    <a:pt x="123" y="245"/>
                  </a:cubicBezTo>
                </a:path>
              </a:pathLst>
            </a:custGeom>
            <a:solidFill>
              <a:srgbClr val="1E3877"/>
            </a:solidFill>
            <a:ln>
              <a:noFill/>
            </a:ln>
            <a:effectLst/>
          </p:spPr>
          <p:txBody>
            <a:bodyPr wrap="none" anchor="ctr"/>
            <a:lstStyle/>
            <a:p>
              <a:endParaRPr lang="en-US" sz="1225"/>
            </a:p>
          </p:txBody>
        </p:sp>
      </p:grpSp>
      <p:grpSp>
        <p:nvGrpSpPr>
          <p:cNvPr id="6" name="Group 5">
            <a:extLst>
              <a:ext uri="{FF2B5EF4-FFF2-40B4-BE49-F238E27FC236}">
                <a16:creationId xmlns:a16="http://schemas.microsoft.com/office/drawing/2014/main" xmlns="" id="{6F2EBBD6-0111-1F48-867A-5370D0E16592}"/>
              </a:ext>
            </a:extLst>
          </p:cNvPr>
          <p:cNvGrpSpPr/>
          <p:nvPr/>
        </p:nvGrpSpPr>
        <p:grpSpPr>
          <a:xfrm>
            <a:off x="4444478" y="709043"/>
            <a:ext cx="263186" cy="350013"/>
            <a:chOff x="4893225" y="515261"/>
            <a:chExt cx="291588" cy="387783"/>
          </a:xfrm>
        </p:grpSpPr>
        <p:sp>
          <p:nvSpPr>
            <p:cNvPr id="3109" name="Freeform 37">
              <a:extLst>
                <a:ext uri="{FF2B5EF4-FFF2-40B4-BE49-F238E27FC236}">
                  <a16:creationId xmlns:a16="http://schemas.microsoft.com/office/drawing/2014/main" xmlns="" id="{5911B8ED-ADDE-054A-8A73-B2726831AE17}"/>
                </a:ext>
              </a:extLst>
            </p:cNvPr>
            <p:cNvSpPr>
              <a:spLocks noChangeArrowheads="1"/>
            </p:cNvSpPr>
            <p:nvPr/>
          </p:nvSpPr>
          <p:spPr bwMode="auto">
            <a:xfrm>
              <a:off x="4950341" y="515261"/>
              <a:ext cx="177356" cy="177358"/>
            </a:xfrm>
            <a:custGeom>
              <a:avLst/>
              <a:gdLst>
                <a:gd name="T0" fmla="*/ 128 w 259"/>
                <a:gd name="T1" fmla="*/ 259 h 260"/>
                <a:gd name="T2" fmla="*/ 128 w 259"/>
                <a:gd name="T3" fmla="*/ 259 h 260"/>
                <a:gd name="T4" fmla="*/ 258 w 259"/>
                <a:gd name="T5" fmla="*/ 130 h 260"/>
                <a:gd name="T6" fmla="*/ 258 w 259"/>
                <a:gd name="T7" fmla="*/ 130 h 260"/>
                <a:gd name="T8" fmla="*/ 128 w 259"/>
                <a:gd name="T9" fmla="*/ 0 h 260"/>
                <a:gd name="T10" fmla="*/ 128 w 259"/>
                <a:gd name="T11" fmla="*/ 0 h 260"/>
                <a:gd name="T12" fmla="*/ 0 w 259"/>
                <a:gd name="T13" fmla="*/ 130 h 260"/>
                <a:gd name="T14" fmla="*/ 0 w 259"/>
                <a:gd name="T15" fmla="*/ 130 h 260"/>
                <a:gd name="T16" fmla="*/ 128 w 259"/>
                <a:gd name="T17" fmla="*/ 2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260">
                  <a:moveTo>
                    <a:pt x="128" y="259"/>
                  </a:moveTo>
                  <a:lnTo>
                    <a:pt x="128" y="259"/>
                  </a:lnTo>
                  <a:cubicBezTo>
                    <a:pt x="201" y="259"/>
                    <a:pt x="258" y="201"/>
                    <a:pt x="258" y="130"/>
                  </a:cubicBezTo>
                  <a:lnTo>
                    <a:pt x="258" y="130"/>
                  </a:lnTo>
                  <a:cubicBezTo>
                    <a:pt x="258" y="57"/>
                    <a:pt x="201" y="0"/>
                    <a:pt x="128" y="0"/>
                  </a:cubicBezTo>
                  <a:lnTo>
                    <a:pt x="128" y="0"/>
                  </a:lnTo>
                  <a:cubicBezTo>
                    <a:pt x="58" y="0"/>
                    <a:pt x="0" y="57"/>
                    <a:pt x="0" y="130"/>
                  </a:cubicBezTo>
                  <a:lnTo>
                    <a:pt x="0" y="130"/>
                  </a:lnTo>
                  <a:cubicBezTo>
                    <a:pt x="0" y="201"/>
                    <a:pt x="58" y="259"/>
                    <a:pt x="128" y="259"/>
                  </a:cubicBezTo>
                </a:path>
              </a:pathLst>
            </a:custGeom>
            <a:solidFill>
              <a:srgbClr val="1E3877"/>
            </a:solidFill>
            <a:ln>
              <a:noFill/>
            </a:ln>
            <a:effectLst/>
          </p:spPr>
          <p:txBody>
            <a:bodyPr wrap="none" anchor="ctr"/>
            <a:lstStyle/>
            <a:p>
              <a:endParaRPr lang="en-US" sz="1225"/>
            </a:p>
          </p:txBody>
        </p:sp>
        <p:sp>
          <p:nvSpPr>
            <p:cNvPr id="3110" name="Freeform 38">
              <a:extLst>
                <a:ext uri="{FF2B5EF4-FFF2-40B4-BE49-F238E27FC236}">
                  <a16:creationId xmlns:a16="http://schemas.microsoft.com/office/drawing/2014/main" xmlns="" id="{859F2EC9-9F86-3741-80C6-48F953D73E4A}"/>
                </a:ext>
              </a:extLst>
            </p:cNvPr>
            <p:cNvSpPr>
              <a:spLocks noChangeArrowheads="1"/>
            </p:cNvSpPr>
            <p:nvPr/>
          </p:nvSpPr>
          <p:spPr bwMode="auto">
            <a:xfrm>
              <a:off x="4896232" y="827891"/>
              <a:ext cx="93187" cy="75152"/>
            </a:xfrm>
            <a:custGeom>
              <a:avLst/>
              <a:gdLst>
                <a:gd name="T0" fmla="*/ 121 w 137"/>
                <a:gd name="T1" fmla="*/ 15 h 110"/>
                <a:gd name="T2" fmla="*/ 121 w 137"/>
                <a:gd name="T3" fmla="*/ 15 h 110"/>
                <a:gd name="T4" fmla="*/ 66 w 137"/>
                <a:gd name="T5" fmla="*/ 15 h 110"/>
                <a:gd name="T6" fmla="*/ 0 w 137"/>
                <a:gd name="T7" fmla="*/ 81 h 110"/>
                <a:gd name="T8" fmla="*/ 0 w 137"/>
                <a:gd name="T9" fmla="*/ 81 h 110"/>
                <a:gd name="T10" fmla="*/ 41 w 137"/>
                <a:gd name="T11" fmla="*/ 109 h 110"/>
                <a:gd name="T12" fmla="*/ 83 w 137"/>
                <a:gd name="T13" fmla="*/ 109 h 110"/>
                <a:gd name="T14" fmla="*/ 121 w 137"/>
                <a:gd name="T15" fmla="*/ 70 h 110"/>
                <a:gd name="T16" fmla="*/ 121 w 137"/>
                <a:gd name="T17" fmla="*/ 70 h 110"/>
                <a:gd name="T18" fmla="*/ 121 w 137"/>
                <a:gd name="T19"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10">
                  <a:moveTo>
                    <a:pt x="121" y="15"/>
                  </a:moveTo>
                  <a:lnTo>
                    <a:pt x="121" y="15"/>
                  </a:lnTo>
                  <a:cubicBezTo>
                    <a:pt x="106" y="0"/>
                    <a:pt x="81" y="0"/>
                    <a:pt x="66" y="15"/>
                  </a:cubicBezTo>
                  <a:lnTo>
                    <a:pt x="0" y="81"/>
                  </a:lnTo>
                  <a:lnTo>
                    <a:pt x="0" y="81"/>
                  </a:lnTo>
                  <a:cubicBezTo>
                    <a:pt x="7" y="98"/>
                    <a:pt x="23" y="109"/>
                    <a:pt x="41" y="109"/>
                  </a:cubicBezTo>
                  <a:lnTo>
                    <a:pt x="83" y="109"/>
                  </a:lnTo>
                  <a:lnTo>
                    <a:pt x="121" y="70"/>
                  </a:lnTo>
                  <a:lnTo>
                    <a:pt x="121" y="70"/>
                  </a:lnTo>
                  <a:cubicBezTo>
                    <a:pt x="136" y="55"/>
                    <a:pt x="136" y="30"/>
                    <a:pt x="121" y="15"/>
                  </a:cubicBezTo>
                </a:path>
              </a:pathLst>
            </a:custGeom>
            <a:solidFill>
              <a:srgbClr val="1E3877"/>
            </a:solidFill>
            <a:ln>
              <a:noFill/>
            </a:ln>
            <a:effectLst/>
          </p:spPr>
          <p:txBody>
            <a:bodyPr wrap="none" anchor="ctr"/>
            <a:lstStyle/>
            <a:p>
              <a:endParaRPr lang="en-US" sz="1225"/>
            </a:p>
          </p:txBody>
        </p:sp>
        <p:sp>
          <p:nvSpPr>
            <p:cNvPr id="3111" name="Freeform 39">
              <a:extLst>
                <a:ext uri="{FF2B5EF4-FFF2-40B4-BE49-F238E27FC236}">
                  <a16:creationId xmlns:a16="http://schemas.microsoft.com/office/drawing/2014/main" xmlns="" id="{3BD7380E-5FF6-8444-A698-18696B28B2C6}"/>
                </a:ext>
              </a:extLst>
            </p:cNvPr>
            <p:cNvSpPr>
              <a:spLocks noChangeArrowheads="1"/>
            </p:cNvSpPr>
            <p:nvPr/>
          </p:nvSpPr>
          <p:spPr bwMode="auto">
            <a:xfrm>
              <a:off x="4893225" y="707649"/>
              <a:ext cx="291588" cy="195395"/>
            </a:xfrm>
            <a:custGeom>
              <a:avLst/>
              <a:gdLst>
                <a:gd name="T0" fmla="*/ 212 w 427"/>
                <a:gd name="T1" fmla="*/ 199 h 288"/>
                <a:gd name="T2" fmla="*/ 212 w 427"/>
                <a:gd name="T3" fmla="*/ 199 h 288"/>
                <a:gd name="T4" fmla="*/ 138 w 427"/>
                <a:gd name="T5" fmla="*/ 109 h 288"/>
                <a:gd name="T6" fmla="*/ 138 w 427"/>
                <a:gd name="T7" fmla="*/ 109 h 288"/>
                <a:gd name="T8" fmla="*/ 212 w 427"/>
                <a:gd name="T9" fmla="*/ 82 h 288"/>
                <a:gd name="T10" fmla="*/ 212 w 427"/>
                <a:gd name="T11" fmla="*/ 82 h 288"/>
                <a:gd name="T12" fmla="*/ 289 w 427"/>
                <a:gd name="T13" fmla="*/ 109 h 288"/>
                <a:gd name="T14" fmla="*/ 289 w 427"/>
                <a:gd name="T15" fmla="*/ 109 h 288"/>
                <a:gd name="T16" fmla="*/ 212 w 427"/>
                <a:gd name="T17" fmla="*/ 199 h 288"/>
                <a:gd name="T18" fmla="*/ 413 w 427"/>
                <a:gd name="T19" fmla="*/ 105 h 288"/>
                <a:gd name="T20" fmla="*/ 413 w 427"/>
                <a:gd name="T21" fmla="*/ 105 h 288"/>
                <a:gd name="T22" fmla="*/ 212 w 427"/>
                <a:gd name="T23" fmla="*/ 0 h 288"/>
                <a:gd name="T24" fmla="*/ 212 w 427"/>
                <a:gd name="T25" fmla="*/ 0 h 288"/>
                <a:gd name="T26" fmla="*/ 14 w 427"/>
                <a:gd name="T27" fmla="*/ 105 h 288"/>
                <a:gd name="T28" fmla="*/ 14 w 427"/>
                <a:gd name="T29" fmla="*/ 105 h 288"/>
                <a:gd name="T30" fmla="*/ 0 w 427"/>
                <a:gd name="T31" fmla="*/ 149 h 288"/>
                <a:gd name="T32" fmla="*/ 0 w 427"/>
                <a:gd name="T33" fmla="*/ 242 h 288"/>
                <a:gd name="T34" fmla="*/ 0 w 427"/>
                <a:gd name="T35" fmla="*/ 242 h 288"/>
                <a:gd name="T36" fmla="*/ 0 w 427"/>
                <a:gd name="T37" fmla="*/ 244 h 288"/>
                <a:gd name="T38" fmla="*/ 60 w 427"/>
                <a:gd name="T39" fmla="*/ 184 h 288"/>
                <a:gd name="T40" fmla="*/ 60 w 427"/>
                <a:gd name="T41" fmla="*/ 184 h 288"/>
                <a:gd name="T42" fmla="*/ 135 w 427"/>
                <a:gd name="T43" fmla="*/ 184 h 288"/>
                <a:gd name="T44" fmla="*/ 135 w 427"/>
                <a:gd name="T45" fmla="*/ 184 h 288"/>
                <a:gd name="T46" fmla="*/ 135 w 427"/>
                <a:gd name="T47" fmla="*/ 258 h 288"/>
                <a:gd name="T48" fmla="*/ 106 w 427"/>
                <a:gd name="T49" fmla="*/ 287 h 288"/>
                <a:gd name="T50" fmla="*/ 325 w 427"/>
                <a:gd name="T51" fmla="*/ 287 h 288"/>
                <a:gd name="T52" fmla="*/ 293 w 427"/>
                <a:gd name="T53" fmla="*/ 256 h 288"/>
                <a:gd name="T54" fmla="*/ 293 w 427"/>
                <a:gd name="T55" fmla="*/ 256 h 288"/>
                <a:gd name="T56" fmla="*/ 278 w 427"/>
                <a:gd name="T57" fmla="*/ 219 h 288"/>
                <a:gd name="T58" fmla="*/ 278 w 427"/>
                <a:gd name="T59" fmla="*/ 219 h 288"/>
                <a:gd name="T60" fmla="*/ 293 w 427"/>
                <a:gd name="T61" fmla="*/ 182 h 288"/>
                <a:gd name="T62" fmla="*/ 293 w 427"/>
                <a:gd name="T63" fmla="*/ 182 h 288"/>
                <a:gd name="T64" fmla="*/ 368 w 427"/>
                <a:gd name="T65" fmla="*/ 182 h 288"/>
                <a:gd name="T66" fmla="*/ 426 w 427"/>
                <a:gd name="T67" fmla="*/ 239 h 288"/>
                <a:gd name="T68" fmla="*/ 426 w 427"/>
                <a:gd name="T69" fmla="*/ 149 h 288"/>
                <a:gd name="T70" fmla="*/ 426 w 427"/>
                <a:gd name="T71" fmla="*/ 149 h 288"/>
                <a:gd name="T72" fmla="*/ 413 w 427"/>
                <a:gd name="T73" fmla="*/ 10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7" h="288">
                  <a:moveTo>
                    <a:pt x="212" y="199"/>
                  </a:moveTo>
                  <a:lnTo>
                    <a:pt x="212" y="199"/>
                  </a:lnTo>
                  <a:cubicBezTo>
                    <a:pt x="190" y="170"/>
                    <a:pt x="138" y="147"/>
                    <a:pt x="138" y="109"/>
                  </a:cubicBezTo>
                  <a:lnTo>
                    <a:pt x="138" y="109"/>
                  </a:lnTo>
                  <a:cubicBezTo>
                    <a:pt x="138" y="54"/>
                    <a:pt x="199" y="49"/>
                    <a:pt x="212" y="82"/>
                  </a:cubicBezTo>
                  <a:lnTo>
                    <a:pt x="212" y="82"/>
                  </a:lnTo>
                  <a:cubicBezTo>
                    <a:pt x="226" y="49"/>
                    <a:pt x="289" y="54"/>
                    <a:pt x="289" y="109"/>
                  </a:cubicBezTo>
                  <a:lnTo>
                    <a:pt x="289" y="109"/>
                  </a:lnTo>
                  <a:cubicBezTo>
                    <a:pt x="289" y="147"/>
                    <a:pt x="235" y="170"/>
                    <a:pt x="212" y="199"/>
                  </a:cubicBezTo>
                  <a:close/>
                  <a:moveTo>
                    <a:pt x="413" y="105"/>
                  </a:moveTo>
                  <a:lnTo>
                    <a:pt x="413" y="105"/>
                  </a:lnTo>
                  <a:cubicBezTo>
                    <a:pt x="369" y="41"/>
                    <a:pt x="296" y="0"/>
                    <a:pt x="212" y="0"/>
                  </a:cubicBezTo>
                  <a:lnTo>
                    <a:pt x="212" y="0"/>
                  </a:lnTo>
                  <a:cubicBezTo>
                    <a:pt x="130" y="0"/>
                    <a:pt x="57" y="41"/>
                    <a:pt x="14" y="105"/>
                  </a:cubicBezTo>
                  <a:lnTo>
                    <a:pt x="14" y="105"/>
                  </a:lnTo>
                  <a:cubicBezTo>
                    <a:pt x="5" y="119"/>
                    <a:pt x="0" y="134"/>
                    <a:pt x="0" y="149"/>
                  </a:cubicBezTo>
                  <a:lnTo>
                    <a:pt x="0" y="242"/>
                  </a:lnTo>
                  <a:lnTo>
                    <a:pt x="0" y="242"/>
                  </a:lnTo>
                  <a:cubicBezTo>
                    <a:pt x="0" y="243"/>
                    <a:pt x="0" y="243"/>
                    <a:pt x="0" y="244"/>
                  </a:cubicBezTo>
                  <a:lnTo>
                    <a:pt x="60" y="184"/>
                  </a:lnTo>
                  <a:lnTo>
                    <a:pt x="60" y="184"/>
                  </a:lnTo>
                  <a:cubicBezTo>
                    <a:pt x="81" y="163"/>
                    <a:pt x="114" y="163"/>
                    <a:pt x="135" y="184"/>
                  </a:cubicBezTo>
                  <a:lnTo>
                    <a:pt x="135" y="184"/>
                  </a:lnTo>
                  <a:cubicBezTo>
                    <a:pt x="155" y="204"/>
                    <a:pt x="155" y="237"/>
                    <a:pt x="135" y="258"/>
                  </a:cubicBezTo>
                  <a:lnTo>
                    <a:pt x="106" y="287"/>
                  </a:lnTo>
                  <a:lnTo>
                    <a:pt x="325" y="287"/>
                  </a:lnTo>
                  <a:lnTo>
                    <a:pt x="293" y="256"/>
                  </a:lnTo>
                  <a:lnTo>
                    <a:pt x="293" y="256"/>
                  </a:lnTo>
                  <a:cubicBezTo>
                    <a:pt x="284" y="246"/>
                    <a:pt x="278" y="233"/>
                    <a:pt x="278" y="219"/>
                  </a:cubicBezTo>
                  <a:lnTo>
                    <a:pt x="278" y="219"/>
                  </a:lnTo>
                  <a:cubicBezTo>
                    <a:pt x="278" y="205"/>
                    <a:pt x="284" y="192"/>
                    <a:pt x="293" y="182"/>
                  </a:cubicBezTo>
                  <a:lnTo>
                    <a:pt x="293" y="182"/>
                  </a:lnTo>
                  <a:cubicBezTo>
                    <a:pt x="314" y="161"/>
                    <a:pt x="347" y="161"/>
                    <a:pt x="368" y="182"/>
                  </a:cubicBezTo>
                  <a:lnTo>
                    <a:pt x="426" y="239"/>
                  </a:lnTo>
                  <a:lnTo>
                    <a:pt x="426" y="149"/>
                  </a:lnTo>
                  <a:lnTo>
                    <a:pt x="426" y="149"/>
                  </a:lnTo>
                  <a:cubicBezTo>
                    <a:pt x="426" y="134"/>
                    <a:pt x="421" y="119"/>
                    <a:pt x="413" y="105"/>
                  </a:cubicBezTo>
                  <a:close/>
                </a:path>
              </a:pathLst>
            </a:custGeom>
            <a:solidFill>
              <a:srgbClr val="1E3877"/>
            </a:solidFill>
            <a:ln>
              <a:noFill/>
            </a:ln>
            <a:effectLst/>
          </p:spPr>
          <p:txBody>
            <a:bodyPr wrap="none" anchor="ctr"/>
            <a:lstStyle/>
            <a:p>
              <a:endParaRPr lang="en-US" sz="1225"/>
            </a:p>
          </p:txBody>
        </p:sp>
        <p:sp>
          <p:nvSpPr>
            <p:cNvPr id="3112" name="Freeform 40">
              <a:extLst>
                <a:ext uri="{FF2B5EF4-FFF2-40B4-BE49-F238E27FC236}">
                  <a16:creationId xmlns:a16="http://schemas.microsoft.com/office/drawing/2014/main" xmlns="" id="{04223586-7519-3344-935B-1E482121580D}"/>
                </a:ext>
              </a:extLst>
            </p:cNvPr>
            <p:cNvSpPr>
              <a:spLocks noChangeArrowheads="1"/>
            </p:cNvSpPr>
            <p:nvPr/>
          </p:nvSpPr>
          <p:spPr bwMode="auto">
            <a:xfrm>
              <a:off x="5091625" y="827891"/>
              <a:ext cx="90182" cy="75152"/>
            </a:xfrm>
            <a:custGeom>
              <a:avLst/>
              <a:gdLst>
                <a:gd name="T0" fmla="*/ 12 w 134"/>
                <a:gd name="T1" fmla="*/ 15 h 111"/>
                <a:gd name="T2" fmla="*/ 12 w 134"/>
                <a:gd name="T3" fmla="*/ 15 h 111"/>
                <a:gd name="T4" fmla="*/ 0 w 134"/>
                <a:gd name="T5" fmla="*/ 42 h 111"/>
                <a:gd name="T6" fmla="*/ 0 w 134"/>
                <a:gd name="T7" fmla="*/ 42 h 111"/>
                <a:gd name="T8" fmla="*/ 12 w 134"/>
                <a:gd name="T9" fmla="*/ 70 h 111"/>
                <a:gd name="T10" fmla="*/ 53 w 134"/>
                <a:gd name="T11" fmla="*/ 110 h 111"/>
                <a:gd name="T12" fmla="*/ 90 w 134"/>
                <a:gd name="T13" fmla="*/ 110 h 111"/>
                <a:gd name="T14" fmla="*/ 90 w 134"/>
                <a:gd name="T15" fmla="*/ 110 h 111"/>
                <a:gd name="T16" fmla="*/ 133 w 134"/>
                <a:gd name="T17" fmla="*/ 79 h 111"/>
                <a:gd name="T18" fmla="*/ 67 w 134"/>
                <a:gd name="T19" fmla="*/ 15 h 111"/>
                <a:gd name="T20" fmla="*/ 67 w 134"/>
                <a:gd name="T21" fmla="*/ 15 h 111"/>
                <a:gd name="T22" fmla="*/ 12 w 134"/>
                <a:gd name="T23" fmla="*/ 1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111">
                  <a:moveTo>
                    <a:pt x="12" y="15"/>
                  </a:moveTo>
                  <a:lnTo>
                    <a:pt x="12" y="15"/>
                  </a:lnTo>
                  <a:cubicBezTo>
                    <a:pt x="5" y="22"/>
                    <a:pt x="0" y="31"/>
                    <a:pt x="0" y="42"/>
                  </a:cubicBezTo>
                  <a:lnTo>
                    <a:pt x="0" y="42"/>
                  </a:lnTo>
                  <a:cubicBezTo>
                    <a:pt x="0" y="52"/>
                    <a:pt x="5" y="63"/>
                    <a:pt x="12" y="70"/>
                  </a:cubicBezTo>
                  <a:lnTo>
                    <a:pt x="53" y="110"/>
                  </a:lnTo>
                  <a:lnTo>
                    <a:pt x="90" y="110"/>
                  </a:lnTo>
                  <a:lnTo>
                    <a:pt x="90" y="110"/>
                  </a:lnTo>
                  <a:cubicBezTo>
                    <a:pt x="110" y="110"/>
                    <a:pt x="127" y="97"/>
                    <a:pt x="133" y="79"/>
                  </a:cubicBezTo>
                  <a:lnTo>
                    <a:pt x="67" y="15"/>
                  </a:lnTo>
                  <a:lnTo>
                    <a:pt x="67" y="15"/>
                  </a:lnTo>
                  <a:cubicBezTo>
                    <a:pt x="52" y="0"/>
                    <a:pt x="27" y="0"/>
                    <a:pt x="12" y="15"/>
                  </a:cubicBezTo>
                </a:path>
              </a:pathLst>
            </a:custGeom>
            <a:solidFill>
              <a:srgbClr val="1E3877"/>
            </a:solidFill>
            <a:ln>
              <a:noFill/>
            </a:ln>
            <a:effectLst/>
          </p:spPr>
          <p:txBody>
            <a:bodyPr wrap="none" anchor="ctr"/>
            <a:lstStyle/>
            <a:p>
              <a:endParaRPr lang="en-US" sz="1225"/>
            </a:p>
          </p:txBody>
        </p:sp>
      </p:grpSp>
      <p:grpSp>
        <p:nvGrpSpPr>
          <p:cNvPr id="7" name="Group 6">
            <a:extLst>
              <a:ext uri="{FF2B5EF4-FFF2-40B4-BE49-F238E27FC236}">
                <a16:creationId xmlns:a16="http://schemas.microsoft.com/office/drawing/2014/main" xmlns="" id="{E2A4DB58-D412-A34A-908C-41492BC53C57}"/>
              </a:ext>
            </a:extLst>
          </p:cNvPr>
          <p:cNvGrpSpPr/>
          <p:nvPr/>
        </p:nvGrpSpPr>
        <p:grpSpPr>
          <a:xfrm>
            <a:off x="7868608" y="782303"/>
            <a:ext cx="369005" cy="227913"/>
            <a:chOff x="8686867" y="596426"/>
            <a:chExt cx="408824" cy="252508"/>
          </a:xfrm>
        </p:grpSpPr>
        <p:sp>
          <p:nvSpPr>
            <p:cNvPr id="3145" name="Freeform 73">
              <a:extLst>
                <a:ext uri="{FF2B5EF4-FFF2-40B4-BE49-F238E27FC236}">
                  <a16:creationId xmlns:a16="http://schemas.microsoft.com/office/drawing/2014/main" xmlns="" id="{A1A37C0D-3C78-B64C-AC1E-30BEF46BB475}"/>
                </a:ext>
              </a:extLst>
            </p:cNvPr>
            <p:cNvSpPr>
              <a:spLocks noChangeArrowheads="1"/>
            </p:cNvSpPr>
            <p:nvPr/>
          </p:nvSpPr>
          <p:spPr bwMode="auto">
            <a:xfrm>
              <a:off x="8765024" y="668571"/>
              <a:ext cx="240484" cy="102206"/>
            </a:xfrm>
            <a:custGeom>
              <a:avLst/>
              <a:gdLst>
                <a:gd name="T0" fmla="*/ 324 w 354"/>
                <a:gd name="T1" fmla="*/ 27 h 149"/>
                <a:gd name="T2" fmla="*/ 324 w 354"/>
                <a:gd name="T3" fmla="*/ 27 h 149"/>
                <a:gd name="T4" fmla="*/ 177 w 354"/>
                <a:gd name="T5" fmla="*/ 0 h 149"/>
                <a:gd name="T6" fmla="*/ 177 w 354"/>
                <a:gd name="T7" fmla="*/ 0 h 149"/>
                <a:gd name="T8" fmla="*/ 30 w 354"/>
                <a:gd name="T9" fmla="*/ 27 h 149"/>
                <a:gd name="T10" fmla="*/ 30 w 354"/>
                <a:gd name="T11" fmla="*/ 27 h 149"/>
                <a:gd name="T12" fmla="*/ 2 w 354"/>
                <a:gd name="T13" fmla="*/ 137 h 149"/>
                <a:gd name="T14" fmla="*/ 2 w 354"/>
                <a:gd name="T15" fmla="*/ 137 h 149"/>
                <a:gd name="T16" fmla="*/ 0 w 354"/>
                <a:gd name="T17" fmla="*/ 148 h 149"/>
                <a:gd name="T18" fmla="*/ 0 w 354"/>
                <a:gd name="T19" fmla="*/ 148 h 149"/>
                <a:gd name="T20" fmla="*/ 86 w 354"/>
                <a:gd name="T21" fmla="*/ 130 h 149"/>
                <a:gd name="T22" fmla="*/ 86 w 354"/>
                <a:gd name="T23" fmla="*/ 130 h 149"/>
                <a:gd name="T24" fmla="*/ 174 w 354"/>
                <a:gd name="T25" fmla="*/ 142 h 149"/>
                <a:gd name="T26" fmla="*/ 174 w 354"/>
                <a:gd name="T27" fmla="*/ 142 h 149"/>
                <a:gd name="T28" fmla="*/ 178 w 354"/>
                <a:gd name="T29" fmla="*/ 142 h 149"/>
                <a:gd name="T30" fmla="*/ 178 w 354"/>
                <a:gd name="T31" fmla="*/ 142 h 149"/>
                <a:gd name="T32" fmla="*/ 181 w 354"/>
                <a:gd name="T33" fmla="*/ 142 h 149"/>
                <a:gd name="T34" fmla="*/ 181 w 354"/>
                <a:gd name="T35" fmla="*/ 142 h 149"/>
                <a:gd name="T36" fmla="*/ 268 w 354"/>
                <a:gd name="T37" fmla="*/ 130 h 149"/>
                <a:gd name="T38" fmla="*/ 268 w 354"/>
                <a:gd name="T39" fmla="*/ 130 h 149"/>
                <a:gd name="T40" fmla="*/ 353 w 354"/>
                <a:gd name="T41" fmla="*/ 148 h 149"/>
                <a:gd name="T42" fmla="*/ 353 w 354"/>
                <a:gd name="T43" fmla="*/ 148 h 149"/>
                <a:gd name="T44" fmla="*/ 352 w 354"/>
                <a:gd name="T45" fmla="*/ 137 h 149"/>
                <a:gd name="T46" fmla="*/ 352 w 354"/>
                <a:gd name="T47" fmla="*/ 137 h 149"/>
                <a:gd name="T48" fmla="*/ 324 w 354"/>
                <a:gd name="T49" fmla="*/ 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149">
                  <a:moveTo>
                    <a:pt x="324" y="27"/>
                  </a:moveTo>
                  <a:lnTo>
                    <a:pt x="324" y="27"/>
                  </a:lnTo>
                  <a:cubicBezTo>
                    <a:pt x="312" y="6"/>
                    <a:pt x="240" y="1"/>
                    <a:pt x="177" y="0"/>
                  </a:cubicBezTo>
                  <a:lnTo>
                    <a:pt x="177" y="0"/>
                  </a:lnTo>
                  <a:cubicBezTo>
                    <a:pt x="114" y="1"/>
                    <a:pt x="42" y="6"/>
                    <a:pt x="30" y="27"/>
                  </a:cubicBezTo>
                  <a:lnTo>
                    <a:pt x="30" y="27"/>
                  </a:lnTo>
                  <a:cubicBezTo>
                    <a:pt x="18" y="49"/>
                    <a:pt x="7" y="115"/>
                    <a:pt x="2" y="137"/>
                  </a:cubicBezTo>
                  <a:lnTo>
                    <a:pt x="2" y="137"/>
                  </a:lnTo>
                  <a:cubicBezTo>
                    <a:pt x="1" y="140"/>
                    <a:pt x="1" y="144"/>
                    <a:pt x="0" y="148"/>
                  </a:cubicBezTo>
                  <a:lnTo>
                    <a:pt x="0" y="148"/>
                  </a:lnTo>
                  <a:cubicBezTo>
                    <a:pt x="21" y="131"/>
                    <a:pt x="71" y="130"/>
                    <a:pt x="86" y="130"/>
                  </a:cubicBezTo>
                  <a:lnTo>
                    <a:pt x="86" y="130"/>
                  </a:lnTo>
                  <a:cubicBezTo>
                    <a:pt x="112" y="130"/>
                    <a:pt x="156" y="138"/>
                    <a:pt x="174" y="142"/>
                  </a:cubicBezTo>
                  <a:lnTo>
                    <a:pt x="174" y="142"/>
                  </a:lnTo>
                  <a:cubicBezTo>
                    <a:pt x="174" y="142"/>
                    <a:pt x="176" y="142"/>
                    <a:pt x="178" y="142"/>
                  </a:cubicBezTo>
                  <a:lnTo>
                    <a:pt x="178" y="142"/>
                  </a:lnTo>
                  <a:cubicBezTo>
                    <a:pt x="179" y="142"/>
                    <a:pt x="180" y="142"/>
                    <a:pt x="181" y="142"/>
                  </a:cubicBezTo>
                  <a:lnTo>
                    <a:pt x="181" y="142"/>
                  </a:lnTo>
                  <a:cubicBezTo>
                    <a:pt x="199" y="138"/>
                    <a:pt x="244" y="130"/>
                    <a:pt x="268" y="130"/>
                  </a:cubicBezTo>
                  <a:lnTo>
                    <a:pt x="268" y="130"/>
                  </a:lnTo>
                  <a:cubicBezTo>
                    <a:pt x="293" y="130"/>
                    <a:pt x="335" y="132"/>
                    <a:pt x="353" y="148"/>
                  </a:cubicBezTo>
                  <a:lnTo>
                    <a:pt x="353" y="148"/>
                  </a:lnTo>
                  <a:cubicBezTo>
                    <a:pt x="353" y="144"/>
                    <a:pt x="353" y="140"/>
                    <a:pt x="352" y="137"/>
                  </a:cubicBezTo>
                  <a:lnTo>
                    <a:pt x="352" y="137"/>
                  </a:lnTo>
                  <a:cubicBezTo>
                    <a:pt x="348" y="115"/>
                    <a:pt x="336" y="49"/>
                    <a:pt x="324" y="27"/>
                  </a:cubicBezTo>
                </a:path>
              </a:pathLst>
            </a:custGeom>
            <a:solidFill>
              <a:srgbClr val="1E3877"/>
            </a:solidFill>
            <a:ln>
              <a:noFill/>
            </a:ln>
            <a:effectLst/>
          </p:spPr>
          <p:txBody>
            <a:bodyPr wrap="none" anchor="ctr"/>
            <a:lstStyle/>
            <a:p>
              <a:endParaRPr lang="en-US" sz="1225"/>
            </a:p>
          </p:txBody>
        </p:sp>
        <p:sp>
          <p:nvSpPr>
            <p:cNvPr id="3146" name="Freeform 74">
              <a:extLst>
                <a:ext uri="{FF2B5EF4-FFF2-40B4-BE49-F238E27FC236}">
                  <a16:creationId xmlns:a16="http://schemas.microsoft.com/office/drawing/2014/main" xmlns="" id="{0C0E7F65-B21F-FB4D-BB2E-75068F7D19B2}"/>
                </a:ext>
              </a:extLst>
            </p:cNvPr>
            <p:cNvSpPr>
              <a:spLocks noChangeArrowheads="1"/>
            </p:cNvSpPr>
            <p:nvPr/>
          </p:nvSpPr>
          <p:spPr bwMode="auto">
            <a:xfrm>
              <a:off x="8762019" y="767770"/>
              <a:ext cx="246497" cy="48097"/>
            </a:xfrm>
            <a:custGeom>
              <a:avLst/>
              <a:gdLst>
                <a:gd name="T0" fmla="*/ 270 w 360"/>
                <a:gd name="T1" fmla="*/ 0 h 69"/>
                <a:gd name="T2" fmla="*/ 270 w 360"/>
                <a:gd name="T3" fmla="*/ 0 h 69"/>
                <a:gd name="T4" fmla="*/ 186 w 360"/>
                <a:gd name="T5" fmla="*/ 12 h 69"/>
                <a:gd name="T6" fmla="*/ 186 w 360"/>
                <a:gd name="T7" fmla="*/ 12 h 69"/>
                <a:gd name="T8" fmla="*/ 173 w 360"/>
                <a:gd name="T9" fmla="*/ 12 h 69"/>
                <a:gd name="T10" fmla="*/ 173 w 360"/>
                <a:gd name="T11" fmla="*/ 12 h 69"/>
                <a:gd name="T12" fmla="*/ 88 w 360"/>
                <a:gd name="T13" fmla="*/ 0 h 69"/>
                <a:gd name="T14" fmla="*/ 88 w 360"/>
                <a:gd name="T15" fmla="*/ 0 h 69"/>
                <a:gd name="T16" fmla="*/ 7 w 360"/>
                <a:gd name="T17" fmla="*/ 28 h 69"/>
                <a:gd name="T18" fmla="*/ 7 w 360"/>
                <a:gd name="T19" fmla="*/ 28 h 69"/>
                <a:gd name="T20" fmla="*/ 179 w 360"/>
                <a:gd name="T21" fmla="*/ 64 h 69"/>
                <a:gd name="T22" fmla="*/ 179 w 360"/>
                <a:gd name="T23" fmla="*/ 64 h 69"/>
                <a:gd name="T24" fmla="*/ 352 w 360"/>
                <a:gd name="T25" fmla="*/ 28 h 69"/>
                <a:gd name="T26" fmla="*/ 352 w 360"/>
                <a:gd name="T27" fmla="*/ 28 h 69"/>
                <a:gd name="T28" fmla="*/ 270 w 36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0" h="69">
                  <a:moveTo>
                    <a:pt x="270" y="0"/>
                  </a:moveTo>
                  <a:lnTo>
                    <a:pt x="270" y="0"/>
                  </a:lnTo>
                  <a:cubicBezTo>
                    <a:pt x="247" y="0"/>
                    <a:pt x="203" y="8"/>
                    <a:pt x="186" y="12"/>
                  </a:cubicBezTo>
                  <a:lnTo>
                    <a:pt x="186" y="12"/>
                  </a:lnTo>
                  <a:cubicBezTo>
                    <a:pt x="181" y="13"/>
                    <a:pt x="177" y="13"/>
                    <a:pt x="173" y="12"/>
                  </a:cubicBezTo>
                  <a:lnTo>
                    <a:pt x="173" y="12"/>
                  </a:lnTo>
                  <a:cubicBezTo>
                    <a:pt x="156" y="8"/>
                    <a:pt x="113" y="0"/>
                    <a:pt x="88" y="0"/>
                  </a:cubicBezTo>
                  <a:lnTo>
                    <a:pt x="88" y="0"/>
                  </a:lnTo>
                  <a:cubicBezTo>
                    <a:pt x="61" y="0"/>
                    <a:pt x="0" y="5"/>
                    <a:pt x="7" y="28"/>
                  </a:cubicBezTo>
                  <a:lnTo>
                    <a:pt x="7" y="28"/>
                  </a:lnTo>
                  <a:cubicBezTo>
                    <a:pt x="7" y="28"/>
                    <a:pt x="13" y="68"/>
                    <a:pt x="179" y="64"/>
                  </a:cubicBezTo>
                  <a:lnTo>
                    <a:pt x="179" y="64"/>
                  </a:lnTo>
                  <a:cubicBezTo>
                    <a:pt x="346" y="59"/>
                    <a:pt x="352" y="28"/>
                    <a:pt x="352" y="28"/>
                  </a:cubicBezTo>
                  <a:lnTo>
                    <a:pt x="352" y="28"/>
                  </a:lnTo>
                  <a:cubicBezTo>
                    <a:pt x="359" y="5"/>
                    <a:pt x="303" y="0"/>
                    <a:pt x="270" y="0"/>
                  </a:cubicBezTo>
                </a:path>
              </a:pathLst>
            </a:custGeom>
            <a:solidFill>
              <a:srgbClr val="1E3877"/>
            </a:solidFill>
            <a:ln>
              <a:noFill/>
            </a:ln>
            <a:effectLst/>
          </p:spPr>
          <p:txBody>
            <a:bodyPr wrap="none" anchor="ctr"/>
            <a:lstStyle/>
            <a:p>
              <a:endParaRPr lang="en-US" sz="1225"/>
            </a:p>
          </p:txBody>
        </p:sp>
        <p:sp>
          <p:nvSpPr>
            <p:cNvPr id="3147" name="Freeform 75">
              <a:extLst>
                <a:ext uri="{FF2B5EF4-FFF2-40B4-BE49-F238E27FC236}">
                  <a16:creationId xmlns:a16="http://schemas.microsoft.com/office/drawing/2014/main" xmlns="" id="{81CA2A00-4B92-D742-A930-B5FF64B6DB39}"/>
                </a:ext>
              </a:extLst>
            </p:cNvPr>
            <p:cNvSpPr>
              <a:spLocks noChangeArrowheads="1"/>
            </p:cNvSpPr>
            <p:nvPr/>
          </p:nvSpPr>
          <p:spPr bwMode="auto">
            <a:xfrm>
              <a:off x="8698891" y="638510"/>
              <a:ext cx="63128" cy="210424"/>
            </a:xfrm>
            <a:custGeom>
              <a:avLst/>
              <a:gdLst>
                <a:gd name="T0" fmla="*/ 59 w 93"/>
                <a:gd name="T1" fmla="*/ 150 h 307"/>
                <a:gd name="T2" fmla="*/ 59 w 93"/>
                <a:gd name="T3" fmla="*/ 150 h 307"/>
                <a:gd name="T4" fmla="*/ 45 w 93"/>
                <a:gd name="T5" fmla="*/ 129 h 307"/>
                <a:gd name="T6" fmla="*/ 45 w 93"/>
                <a:gd name="T7" fmla="*/ 129 h 307"/>
                <a:gd name="T8" fmla="*/ 38 w 93"/>
                <a:gd name="T9" fmla="*/ 82 h 307"/>
                <a:gd name="T10" fmla="*/ 38 w 93"/>
                <a:gd name="T11" fmla="*/ 82 h 307"/>
                <a:gd name="T12" fmla="*/ 31 w 93"/>
                <a:gd name="T13" fmla="*/ 43 h 307"/>
                <a:gd name="T14" fmla="*/ 31 w 93"/>
                <a:gd name="T15" fmla="*/ 43 h 307"/>
                <a:gd name="T16" fmla="*/ 46 w 93"/>
                <a:gd name="T17" fmla="*/ 27 h 307"/>
                <a:gd name="T18" fmla="*/ 46 w 93"/>
                <a:gd name="T19" fmla="*/ 27 h 307"/>
                <a:gd name="T20" fmla="*/ 68 w 93"/>
                <a:gd name="T21" fmla="*/ 22 h 307"/>
                <a:gd name="T22" fmla="*/ 92 w 93"/>
                <a:gd name="T23" fmla="*/ 13 h 307"/>
                <a:gd name="T24" fmla="*/ 92 w 93"/>
                <a:gd name="T25" fmla="*/ 13 h 307"/>
                <a:gd name="T26" fmla="*/ 40 w 93"/>
                <a:gd name="T27" fmla="*/ 11 h 307"/>
                <a:gd name="T28" fmla="*/ 40 w 93"/>
                <a:gd name="T29" fmla="*/ 11 h 307"/>
                <a:gd name="T30" fmla="*/ 15 w 93"/>
                <a:gd name="T31" fmla="*/ 42 h 307"/>
                <a:gd name="T32" fmla="*/ 15 w 93"/>
                <a:gd name="T33" fmla="*/ 42 h 307"/>
                <a:gd name="T34" fmla="*/ 21 w 93"/>
                <a:gd name="T35" fmla="*/ 86 h 307"/>
                <a:gd name="T36" fmla="*/ 21 w 93"/>
                <a:gd name="T37" fmla="*/ 86 h 307"/>
                <a:gd name="T38" fmla="*/ 28 w 93"/>
                <a:gd name="T39" fmla="*/ 129 h 307"/>
                <a:gd name="T40" fmla="*/ 28 w 93"/>
                <a:gd name="T41" fmla="*/ 129 h 307"/>
                <a:gd name="T42" fmla="*/ 14 w 93"/>
                <a:gd name="T43" fmla="*/ 150 h 307"/>
                <a:gd name="T44" fmla="*/ 14 w 93"/>
                <a:gd name="T45" fmla="*/ 150 h 307"/>
                <a:gd name="T46" fmla="*/ 26 w 93"/>
                <a:gd name="T47" fmla="*/ 170 h 307"/>
                <a:gd name="T48" fmla="*/ 26 w 93"/>
                <a:gd name="T49" fmla="*/ 170 h 307"/>
                <a:gd name="T50" fmla="*/ 22 w 93"/>
                <a:gd name="T51" fmla="*/ 229 h 307"/>
                <a:gd name="T52" fmla="*/ 22 w 93"/>
                <a:gd name="T53" fmla="*/ 229 h 307"/>
                <a:gd name="T54" fmla="*/ 0 w 93"/>
                <a:gd name="T55" fmla="*/ 288 h 307"/>
                <a:gd name="T56" fmla="*/ 0 w 93"/>
                <a:gd name="T57" fmla="*/ 288 h 307"/>
                <a:gd name="T58" fmla="*/ 31 w 93"/>
                <a:gd name="T59" fmla="*/ 303 h 307"/>
                <a:gd name="T60" fmla="*/ 31 w 93"/>
                <a:gd name="T61" fmla="*/ 303 h 307"/>
                <a:gd name="T62" fmla="*/ 65 w 93"/>
                <a:gd name="T63" fmla="*/ 287 h 307"/>
                <a:gd name="T64" fmla="*/ 65 w 93"/>
                <a:gd name="T65" fmla="*/ 287 h 307"/>
                <a:gd name="T66" fmla="*/ 49 w 93"/>
                <a:gd name="T67" fmla="*/ 169 h 307"/>
                <a:gd name="T68" fmla="*/ 49 w 93"/>
                <a:gd name="T69" fmla="*/ 169 h 307"/>
                <a:gd name="T70" fmla="*/ 59 w 93"/>
                <a:gd name="T71" fmla="*/ 15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307">
                  <a:moveTo>
                    <a:pt x="59" y="150"/>
                  </a:moveTo>
                  <a:lnTo>
                    <a:pt x="59" y="150"/>
                  </a:lnTo>
                  <a:cubicBezTo>
                    <a:pt x="59" y="141"/>
                    <a:pt x="53" y="133"/>
                    <a:pt x="45" y="129"/>
                  </a:cubicBezTo>
                  <a:lnTo>
                    <a:pt x="45" y="129"/>
                  </a:lnTo>
                  <a:cubicBezTo>
                    <a:pt x="44" y="118"/>
                    <a:pt x="40" y="97"/>
                    <a:pt x="38" y="82"/>
                  </a:cubicBezTo>
                  <a:lnTo>
                    <a:pt x="38" y="82"/>
                  </a:lnTo>
                  <a:cubicBezTo>
                    <a:pt x="35" y="67"/>
                    <a:pt x="31" y="50"/>
                    <a:pt x="31" y="43"/>
                  </a:cubicBezTo>
                  <a:lnTo>
                    <a:pt x="31" y="43"/>
                  </a:lnTo>
                  <a:cubicBezTo>
                    <a:pt x="32" y="31"/>
                    <a:pt x="46" y="27"/>
                    <a:pt x="46" y="27"/>
                  </a:cubicBezTo>
                  <a:lnTo>
                    <a:pt x="46" y="27"/>
                  </a:lnTo>
                  <a:cubicBezTo>
                    <a:pt x="55" y="23"/>
                    <a:pt x="62" y="22"/>
                    <a:pt x="68" y="22"/>
                  </a:cubicBezTo>
                  <a:lnTo>
                    <a:pt x="92" y="13"/>
                  </a:lnTo>
                  <a:lnTo>
                    <a:pt x="92" y="13"/>
                  </a:lnTo>
                  <a:cubicBezTo>
                    <a:pt x="87" y="11"/>
                    <a:pt x="67" y="0"/>
                    <a:pt x="40" y="11"/>
                  </a:cubicBezTo>
                  <a:lnTo>
                    <a:pt x="40" y="11"/>
                  </a:lnTo>
                  <a:cubicBezTo>
                    <a:pt x="39" y="11"/>
                    <a:pt x="16" y="19"/>
                    <a:pt x="15" y="42"/>
                  </a:cubicBezTo>
                  <a:lnTo>
                    <a:pt x="15" y="42"/>
                  </a:lnTo>
                  <a:cubicBezTo>
                    <a:pt x="15" y="51"/>
                    <a:pt x="18" y="68"/>
                    <a:pt x="21" y="86"/>
                  </a:cubicBezTo>
                  <a:lnTo>
                    <a:pt x="21" y="86"/>
                  </a:lnTo>
                  <a:cubicBezTo>
                    <a:pt x="23" y="97"/>
                    <a:pt x="28" y="119"/>
                    <a:pt x="28" y="129"/>
                  </a:cubicBezTo>
                  <a:lnTo>
                    <a:pt x="28" y="129"/>
                  </a:lnTo>
                  <a:cubicBezTo>
                    <a:pt x="20" y="132"/>
                    <a:pt x="14" y="140"/>
                    <a:pt x="14" y="150"/>
                  </a:cubicBezTo>
                  <a:lnTo>
                    <a:pt x="14" y="150"/>
                  </a:lnTo>
                  <a:cubicBezTo>
                    <a:pt x="14" y="158"/>
                    <a:pt x="19" y="166"/>
                    <a:pt x="26" y="170"/>
                  </a:cubicBezTo>
                  <a:lnTo>
                    <a:pt x="26" y="170"/>
                  </a:lnTo>
                  <a:cubicBezTo>
                    <a:pt x="27" y="183"/>
                    <a:pt x="27" y="204"/>
                    <a:pt x="22" y="229"/>
                  </a:cubicBezTo>
                  <a:lnTo>
                    <a:pt x="22" y="229"/>
                  </a:lnTo>
                  <a:cubicBezTo>
                    <a:pt x="16" y="259"/>
                    <a:pt x="0" y="288"/>
                    <a:pt x="0" y="288"/>
                  </a:cubicBezTo>
                  <a:lnTo>
                    <a:pt x="0" y="288"/>
                  </a:lnTo>
                  <a:cubicBezTo>
                    <a:pt x="0" y="288"/>
                    <a:pt x="8" y="306"/>
                    <a:pt x="31" y="303"/>
                  </a:cubicBezTo>
                  <a:lnTo>
                    <a:pt x="31" y="303"/>
                  </a:lnTo>
                  <a:cubicBezTo>
                    <a:pt x="56" y="301"/>
                    <a:pt x="65" y="287"/>
                    <a:pt x="65" y="287"/>
                  </a:cubicBezTo>
                  <a:lnTo>
                    <a:pt x="65" y="287"/>
                  </a:lnTo>
                  <a:cubicBezTo>
                    <a:pt x="65" y="287"/>
                    <a:pt x="59" y="201"/>
                    <a:pt x="49" y="169"/>
                  </a:cubicBezTo>
                  <a:lnTo>
                    <a:pt x="49" y="169"/>
                  </a:lnTo>
                  <a:cubicBezTo>
                    <a:pt x="55" y="164"/>
                    <a:pt x="59" y="158"/>
                    <a:pt x="59" y="150"/>
                  </a:cubicBezTo>
                </a:path>
              </a:pathLst>
            </a:custGeom>
            <a:solidFill>
              <a:srgbClr val="1E3877"/>
            </a:solidFill>
            <a:ln>
              <a:noFill/>
            </a:ln>
            <a:effectLst/>
          </p:spPr>
          <p:txBody>
            <a:bodyPr wrap="none" anchor="ctr"/>
            <a:lstStyle/>
            <a:p>
              <a:endParaRPr lang="en-US" sz="1225"/>
            </a:p>
          </p:txBody>
        </p:sp>
        <p:sp>
          <p:nvSpPr>
            <p:cNvPr id="3148" name="Freeform 76">
              <a:extLst>
                <a:ext uri="{FF2B5EF4-FFF2-40B4-BE49-F238E27FC236}">
                  <a16:creationId xmlns:a16="http://schemas.microsoft.com/office/drawing/2014/main" xmlns="" id="{CA55F513-5B1A-0748-8898-9175559139CC}"/>
                </a:ext>
              </a:extLst>
            </p:cNvPr>
            <p:cNvSpPr>
              <a:spLocks noChangeArrowheads="1"/>
            </p:cNvSpPr>
            <p:nvPr/>
          </p:nvSpPr>
          <p:spPr bwMode="auto">
            <a:xfrm>
              <a:off x="8686867" y="674583"/>
              <a:ext cx="21043" cy="21041"/>
            </a:xfrm>
            <a:custGeom>
              <a:avLst/>
              <a:gdLst>
                <a:gd name="T0" fmla="*/ 26 w 32"/>
                <a:gd name="T1" fmla="*/ 0 h 29"/>
                <a:gd name="T2" fmla="*/ 3 w 32"/>
                <a:gd name="T3" fmla="*/ 11 h 29"/>
                <a:gd name="T4" fmla="*/ 3 w 32"/>
                <a:gd name="T5" fmla="*/ 11 h 29"/>
                <a:gd name="T6" fmla="*/ 3 w 32"/>
                <a:gd name="T7" fmla="*/ 19 h 29"/>
                <a:gd name="T8" fmla="*/ 31 w 32"/>
                <a:gd name="T9" fmla="*/ 28 h 29"/>
                <a:gd name="T10" fmla="*/ 31 w 32"/>
                <a:gd name="T11" fmla="*/ 28 h 29"/>
                <a:gd name="T12" fmla="*/ 26 w 32"/>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2" h="29">
                  <a:moveTo>
                    <a:pt x="26" y="0"/>
                  </a:moveTo>
                  <a:lnTo>
                    <a:pt x="3" y="11"/>
                  </a:lnTo>
                  <a:lnTo>
                    <a:pt x="3" y="11"/>
                  </a:lnTo>
                  <a:cubicBezTo>
                    <a:pt x="0" y="13"/>
                    <a:pt x="0" y="17"/>
                    <a:pt x="3" y="19"/>
                  </a:cubicBezTo>
                  <a:lnTo>
                    <a:pt x="31" y="28"/>
                  </a:lnTo>
                  <a:lnTo>
                    <a:pt x="31" y="28"/>
                  </a:lnTo>
                  <a:cubicBezTo>
                    <a:pt x="29" y="18"/>
                    <a:pt x="27" y="8"/>
                    <a:pt x="26" y="0"/>
                  </a:cubicBezTo>
                </a:path>
              </a:pathLst>
            </a:custGeom>
            <a:solidFill>
              <a:srgbClr val="1E3877"/>
            </a:solidFill>
            <a:ln>
              <a:noFill/>
            </a:ln>
            <a:effectLst/>
          </p:spPr>
          <p:txBody>
            <a:bodyPr wrap="none" anchor="ctr"/>
            <a:lstStyle/>
            <a:p>
              <a:endParaRPr lang="en-US" sz="1225"/>
            </a:p>
          </p:txBody>
        </p:sp>
        <p:sp>
          <p:nvSpPr>
            <p:cNvPr id="3149" name="Freeform 77">
              <a:extLst>
                <a:ext uri="{FF2B5EF4-FFF2-40B4-BE49-F238E27FC236}">
                  <a16:creationId xmlns:a16="http://schemas.microsoft.com/office/drawing/2014/main" xmlns="" id="{C70C1406-160A-0140-8D87-10F1B53B9047}"/>
                </a:ext>
              </a:extLst>
            </p:cNvPr>
            <p:cNvSpPr>
              <a:spLocks noChangeArrowheads="1"/>
            </p:cNvSpPr>
            <p:nvPr/>
          </p:nvSpPr>
          <p:spPr bwMode="auto">
            <a:xfrm>
              <a:off x="8725947" y="596426"/>
              <a:ext cx="369744" cy="120242"/>
            </a:xfrm>
            <a:custGeom>
              <a:avLst/>
              <a:gdLst>
                <a:gd name="T0" fmla="*/ 535 w 541"/>
                <a:gd name="T1" fmla="*/ 123 h 177"/>
                <a:gd name="T2" fmla="*/ 250 w 541"/>
                <a:gd name="T3" fmla="*/ 2 h 177"/>
                <a:gd name="T4" fmla="*/ 250 w 541"/>
                <a:gd name="T5" fmla="*/ 2 h 177"/>
                <a:gd name="T6" fmla="*/ 233 w 541"/>
                <a:gd name="T7" fmla="*/ 2 h 177"/>
                <a:gd name="T8" fmla="*/ 69 w 541"/>
                <a:gd name="T9" fmla="*/ 72 h 177"/>
                <a:gd name="T10" fmla="*/ 69 w 541"/>
                <a:gd name="T11" fmla="*/ 72 h 177"/>
                <a:gd name="T12" fmla="*/ 31 w 541"/>
                <a:gd name="T13" fmla="*/ 89 h 177"/>
                <a:gd name="T14" fmla="*/ 31 w 541"/>
                <a:gd name="T15" fmla="*/ 89 h 177"/>
                <a:gd name="T16" fmla="*/ 0 w 541"/>
                <a:gd name="T17" fmla="*/ 101 h 177"/>
                <a:gd name="T18" fmla="*/ 0 w 541"/>
                <a:gd name="T19" fmla="*/ 101 h 177"/>
                <a:gd name="T20" fmla="*/ 0 w 541"/>
                <a:gd name="T21" fmla="*/ 103 h 177"/>
                <a:gd name="T22" fmla="*/ 0 w 541"/>
                <a:gd name="T23" fmla="*/ 103 h 177"/>
                <a:gd name="T24" fmla="*/ 6 w 541"/>
                <a:gd name="T25" fmla="*/ 140 h 177"/>
                <a:gd name="T26" fmla="*/ 6 w 541"/>
                <a:gd name="T27" fmla="*/ 140 h 177"/>
                <a:gd name="T28" fmla="*/ 8 w 541"/>
                <a:gd name="T29" fmla="*/ 153 h 177"/>
                <a:gd name="T30" fmla="*/ 61 w 541"/>
                <a:gd name="T31" fmla="*/ 171 h 177"/>
                <a:gd name="T32" fmla="*/ 61 w 541"/>
                <a:gd name="T33" fmla="*/ 171 h 177"/>
                <a:gd name="T34" fmla="*/ 76 w 541"/>
                <a:gd name="T35" fmla="*/ 127 h 177"/>
                <a:gd name="T36" fmla="*/ 76 w 541"/>
                <a:gd name="T37" fmla="*/ 127 h 177"/>
                <a:gd name="T38" fmla="*/ 235 w 541"/>
                <a:gd name="T39" fmla="*/ 93 h 177"/>
                <a:gd name="T40" fmla="*/ 235 w 541"/>
                <a:gd name="T41" fmla="*/ 93 h 177"/>
                <a:gd name="T42" fmla="*/ 394 w 541"/>
                <a:gd name="T43" fmla="*/ 127 h 177"/>
                <a:gd name="T44" fmla="*/ 394 w 541"/>
                <a:gd name="T45" fmla="*/ 127 h 177"/>
                <a:gd name="T46" fmla="*/ 410 w 541"/>
                <a:gd name="T47" fmla="*/ 176 h 177"/>
                <a:gd name="T48" fmla="*/ 535 w 541"/>
                <a:gd name="T49" fmla="*/ 132 h 177"/>
                <a:gd name="T50" fmla="*/ 535 w 541"/>
                <a:gd name="T51" fmla="*/ 132 h 177"/>
                <a:gd name="T52" fmla="*/ 535 w 541"/>
                <a:gd name="T53" fmla="*/ 12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177">
                  <a:moveTo>
                    <a:pt x="535" y="123"/>
                  </a:moveTo>
                  <a:lnTo>
                    <a:pt x="250" y="2"/>
                  </a:lnTo>
                  <a:lnTo>
                    <a:pt x="250" y="2"/>
                  </a:lnTo>
                  <a:cubicBezTo>
                    <a:pt x="245" y="0"/>
                    <a:pt x="239" y="0"/>
                    <a:pt x="233" y="2"/>
                  </a:cubicBezTo>
                  <a:lnTo>
                    <a:pt x="69" y="72"/>
                  </a:lnTo>
                  <a:lnTo>
                    <a:pt x="69" y="72"/>
                  </a:lnTo>
                  <a:lnTo>
                    <a:pt x="31" y="89"/>
                  </a:lnTo>
                  <a:lnTo>
                    <a:pt x="31" y="89"/>
                  </a:lnTo>
                  <a:lnTo>
                    <a:pt x="0" y="101"/>
                  </a:lnTo>
                  <a:lnTo>
                    <a:pt x="0" y="101"/>
                  </a:lnTo>
                  <a:cubicBezTo>
                    <a:pt x="0" y="102"/>
                    <a:pt x="0" y="102"/>
                    <a:pt x="0" y="103"/>
                  </a:cubicBezTo>
                  <a:lnTo>
                    <a:pt x="0" y="103"/>
                  </a:lnTo>
                  <a:cubicBezTo>
                    <a:pt x="0" y="109"/>
                    <a:pt x="3" y="126"/>
                    <a:pt x="6" y="140"/>
                  </a:cubicBezTo>
                  <a:lnTo>
                    <a:pt x="6" y="140"/>
                  </a:lnTo>
                  <a:cubicBezTo>
                    <a:pt x="7" y="145"/>
                    <a:pt x="8" y="149"/>
                    <a:pt x="8" y="153"/>
                  </a:cubicBezTo>
                  <a:lnTo>
                    <a:pt x="61" y="171"/>
                  </a:lnTo>
                  <a:lnTo>
                    <a:pt x="61" y="171"/>
                  </a:lnTo>
                  <a:cubicBezTo>
                    <a:pt x="66" y="153"/>
                    <a:pt x="71" y="137"/>
                    <a:pt x="76" y="127"/>
                  </a:cubicBezTo>
                  <a:lnTo>
                    <a:pt x="76" y="127"/>
                  </a:lnTo>
                  <a:cubicBezTo>
                    <a:pt x="89" y="105"/>
                    <a:pt x="133" y="95"/>
                    <a:pt x="235" y="93"/>
                  </a:cubicBezTo>
                  <a:lnTo>
                    <a:pt x="235" y="93"/>
                  </a:lnTo>
                  <a:cubicBezTo>
                    <a:pt x="337" y="95"/>
                    <a:pt x="381" y="105"/>
                    <a:pt x="394" y="127"/>
                  </a:cubicBezTo>
                  <a:lnTo>
                    <a:pt x="394" y="127"/>
                  </a:lnTo>
                  <a:cubicBezTo>
                    <a:pt x="400" y="138"/>
                    <a:pt x="404" y="155"/>
                    <a:pt x="410" y="176"/>
                  </a:cubicBezTo>
                  <a:lnTo>
                    <a:pt x="535" y="132"/>
                  </a:lnTo>
                  <a:lnTo>
                    <a:pt x="535" y="132"/>
                  </a:lnTo>
                  <a:cubicBezTo>
                    <a:pt x="540" y="130"/>
                    <a:pt x="540" y="125"/>
                    <a:pt x="535" y="123"/>
                  </a:cubicBezTo>
                </a:path>
              </a:pathLst>
            </a:custGeom>
            <a:solidFill>
              <a:srgbClr val="1E3877"/>
            </a:solidFill>
            <a:ln>
              <a:noFill/>
            </a:ln>
            <a:effectLst/>
          </p:spPr>
          <p:txBody>
            <a:bodyPr wrap="none" anchor="ctr"/>
            <a:lstStyle/>
            <a:p>
              <a:endParaRPr lang="en-US" sz="1225"/>
            </a:p>
          </p:txBody>
        </p:sp>
      </p:grpSp>
      <p:grpSp>
        <p:nvGrpSpPr>
          <p:cNvPr id="11" name="Group 10">
            <a:extLst>
              <a:ext uri="{FF2B5EF4-FFF2-40B4-BE49-F238E27FC236}">
                <a16:creationId xmlns:a16="http://schemas.microsoft.com/office/drawing/2014/main" xmlns="" id="{06D95F3F-34A6-8843-9ABB-516964F037D7}"/>
              </a:ext>
            </a:extLst>
          </p:cNvPr>
          <p:cNvGrpSpPr/>
          <p:nvPr/>
        </p:nvGrpSpPr>
        <p:grpSpPr>
          <a:xfrm>
            <a:off x="6137551" y="1560526"/>
            <a:ext cx="336445" cy="336445"/>
            <a:chOff x="6769004" y="1543332"/>
            <a:chExt cx="372751" cy="372751"/>
          </a:xfrm>
        </p:grpSpPr>
        <p:sp>
          <p:nvSpPr>
            <p:cNvPr id="3184" name="Freeform 112">
              <a:extLst>
                <a:ext uri="{FF2B5EF4-FFF2-40B4-BE49-F238E27FC236}">
                  <a16:creationId xmlns:a16="http://schemas.microsoft.com/office/drawing/2014/main" xmlns="" id="{F0C4A6FC-03F8-944B-BEF3-9133E12E38B9}"/>
                </a:ext>
              </a:extLst>
            </p:cNvPr>
            <p:cNvSpPr>
              <a:spLocks noChangeArrowheads="1"/>
            </p:cNvSpPr>
            <p:nvPr/>
          </p:nvSpPr>
          <p:spPr bwMode="auto">
            <a:xfrm>
              <a:off x="6886241" y="1621489"/>
              <a:ext cx="54109" cy="51104"/>
            </a:xfrm>
            <a:custGeom>
              <a:avLst/>
              <a:gdLst>
                <a:gd name="T0" fmla="*/ 39 w 78"/>
                <a:gd name="T1" fmla="*/ 76 h 77"/>
                <a:gd name="T2" fmla="*/ 39 w 78"/>
                <a:gd name="T3" fmla="*/ 76 h 77"/>
                <a:gd name="T4" fmla="*/ 77 w 78"/>
                <a:gd name="T5" fmla="*/ 38 h 77"/>
                <a:gd name="T6" fmla="*/ 77 w 78"/>
                <a:gd name="T7" fmla="*/ 38 h 77"/>
                <a:gd name="T8" fmla="*/ 39 w 78"/>
                <a:gd name="T9" fmla="*/ 0 h 77"/>
                <a:gd name="T10" fmla="*/ 39 w 78"/>
                <a:gd name="T11" fmla="*/ 0 h 77"/>
                <a:gd name="T12" fmla="*/ 0 w 78"/>
                <a:gd name="T13" fmla="*/ 38 h 77"/>
                <a:gd name="T14" fmla="*/ 0 w 78"/>
                <a:gd name="T15" fmla="*/ 38 h 77"/>
                <a:gd name="T16" fmla="*/ 39 w 78"/>
                <a:gd name="T1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39" y="76"/>
                  </a:moveTo>
                  <a:lnTo>
                    <a:pt x="39" y="76"/>
                  </a:lnTo>
                  <a:cubicBezTo>
                    <a:pt x="60" y="76"/>
                    <a:pt x="77" y="59"/>
                    <a:pt x="77" y="38"/>
                  </a:cubicBezTo>
                  <a:lnTo>
                    <a:pt x="77" y="38"/>
                  </a:lnTo>
                  <a:cubicBezTo>
                    <a:pt x="77" y="17"/>
                    <a:pt x="60" y="0"/>
                    <a:pt x="39" y="0"/>
                  </a:cubicBezTo>
                  <a:lnTo>
                    <a:pt x="39" y="0"/>
                  </a:lnTo>
                  <a:cubicBezTo>
                    <a:pt x="17" y="0"/>
                    <a:pt x="0" y="17"/>
                    <a:pt x="0" y="38"/>
                  </a:cubicBezTo>
                  <a:lnTo>
                    <a:pt x="0" y="38"/>
                  </a:lnTo>
                  <a:cubicBezTo>
                    <a:pt x="0" y="59"/>
                    <a:pt x="17" y="76"/>
                    <a:pt x="39" y="76"/>
                  </a:cubicBezTo>
                </a:path>
              </a:pathLst>
            </a:custGeom>
            <a:solidFill>
              <a:srgbClr val="1E3877"/>
            </a:solidFill>
            <a:ln>
              <a:noFill/>
            </a:ln>
            <a:effectLst/>
          </p:spPr>
          <p:txBody>
            <a:bodyPr wrap="none" anchor="ctr"/>
            <a:lstStyle/>
            <a:p>
              <a:endParaRPr lang="en-US" sz="1225"/>
            </a:p>
          </p:txBody>
        </p:sp>
        <p:sp>
          <p:nvSpPr>
            <p:cNvPr id="3185" name="Freeform 113">
              <a:extLst>
                <a:ext uri="{FF2B5EF4-FFF2-40B4-BE49-F238E27FC236}">
                  <a16:creationId xmlns:a16="http://schemas.microsoft.com/office/drawing/2014/main" xmlns="" id="{970F6CC2-0115-7C4B-B16E-424D979EC8B6}"/>
                </a:ext>
              </a:extLst>
            </p:cNvPr>
            <p:cNvSpPr>
              <a:spLocks noChangeArrowheads="1"/>
            </p:cNvSpPr>
            <p:nvPr/>
          </p:nvSpPr>
          <p:spPr bwMode="auto">
            <a:xfrm>
              <a:off x="6871210" y="1678605"/>
              <a:ext cx="87177" cy="60121"/>
            </a:xfrm>
            <a:custGeom>
              <a:avLst/>
              <a:gdLst>
                <a:gd name="T0" fmla="*/ 64 w 128"/>
                <a:gd name="T1" fmla="*/ 0 h 86"/>
                <a:gd name="T2" fmla="*/ 64 w 128"/>
                <a:gd name="T3" fmla="*/ 0 h 86"/>
                <a:gd name="T4" fmla="*/ 4 w 128"/>
                <a:gd name="T5" fmla="*/ 32 h 86"/>
                <a:gd name="T6" fmla="*/ 4 w 128"/>
                <a:gd name="T7" fmla="*/ 32 h 86"/>
                <a:gd name="T8" fmla="*/ 0 w 128"/>
                <a:gd name="T9" fmla="*/ 44 h 86"/>
                <a:gd name="T10" fmla="*/ 0 w 128"/>
                <a:gd name="T11" fmla="*/ 72 h 86"/>
                <a:gd name="T12" fmla="*/ 0 w 128"/>
                <a:gd name="T13" fmla="*/ 72 h 86"/>
                <a:gd name="T14" fmla="*/ 13 w 128"/>
                <a:gd name="T15" fmla="*/ 85 h 86"/>
                <a:gd name="T16" fmla="*/ 114 w 128"/>
                <a:gd name="T17" fmla="*/ 85 h 86"/>
                <a:gd name="T18" fmla="*/ 114 w 128"/>
                <a:gd name="T19" fmla="*/ 85 h 86"/>
                <a:gd name="T20" fmla="*/ 127 w 128"/>
                <a:gd name="T21" fmla="*/ 72 h 86"/>
                <a:gd name="T22" fmla="*/ 127 w 128"/>
                <a:gd name="T23" fmla="*/ 44 h 86"/>
                <a:gd name="T24" fmla="*/ 127 w 128"/>
                <a:gd name="T25" fmla="*/ 44 h 86"/>
                <a:gd name="T26" fmla="*/ 123 w 128"/>
                <a:gd name="T27" fmla="*/ 32 h 86"/>
                <a:gd name="T28" fmla="*/ 123 w 128"/>
                <a:gd name="T29" fmla="*/ 32 h 86"/>
                <a:gd name="T30" fmla="*/ 64 w 128"/>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86">
                  <a:moveTo>
                    <a:pt x="64" y="0"/>
                  </a:moveTo>
                  <a:lnTo>
                    <a:pt x="64" y="0"/>
                  </a:lnTo>
                  <a:cubicBezTo>
                    <a:pt x="39" y="0"/>
                    <a:pt x="17" y="13"/>
                    <a:pt x="4" y="32"/>
                  </a:cubicBezTo>
                  <a:lnTo>
                    <a:pt x="4" y="32"/>
                  </a:lnTo>
                  <a:cubicBezTo>
                    <a:pt x="2" y="35"/>
                    <a:pt x="0" y="40"/>
                    <a:pt x="0" y="44"/>
                  </a:cubicBezTo>
                  <a:lnTo>
                    <a:pt x="0" y="72"/>
                  </a:lnTo>
                  <a:lnTo>
                    <a:pt x="0" y="72"/>
                  </a:lnTo>
                  <a:cubicBezTo>
                    <a:pt x="0" y="79"/>
                    <a:pt x="6" y="85"/>
                    <a:pt x="13" y="85"/>
                  </a:cubicBezTo>
                  <a:lnTo>
                    <a:pt x="114" y="85"/>
                  </a:lnTo>
                  <a:lnTo>
                    <a:pt x="114" y="85"/>
                  </a:lnTo>
                  <a:cubicBezTo>
                    <a:pt x="121" y="85"/>
                    <a:pt x="127" y="79"/>
                    <a:pt x="127" y="72"/>
                  </a:cubicBezTo>
                  <a:lnTo>
                    <a:pt x="127" y="44"/>
                  </a:lnTo>
                  <a:lnTo>
                    <a:pt x="127" y="44"/>
                  </a:lnTo>
                  <a:cubicBezTo>
                    <a:pt x="127" y="40"/>
                    <a:pt x="125" y="35"/>
                    <a:pt x="123" y="32"/>
                  </a:cubicBezTo>
                  <a:lnTo>
                    <a:pt x="123" y="32"/>
                  </a:lnTo>
                  <a:cubicBezTo>
                    <a:pt x="110" y="13"/>
                    <a:pt x="88" y="0"/>
                    <a:pt x="64" y="0"/>
                  </a:cubicBezTo>
                </a:path>
              </a:pathLst>
            </a:custGeom>
            <a:solidFill>
              <a:srgbClr val="1E3877"/>
            </a:solidFill>
            <a:ln>
              <a:noFill/>
            </a:ln>
            <a:effectLst/>
          </p:spPr>
          <p:txBody>
            <a:bodyPr wrap="none" anchor="ctr"/>
            <a:lstStyle/>
            <a:p>
              <a:endParaRPr lang="en-US" sz="1225"/>
            </a:p>
          </p:txBody>
        </p:sp>
        <p:sp>
          <p:nvSpPr>
            <p:cNvPr id="3186" name="Freeform 114">
              <a:extLst>
                <a:ext uri="{FF2B5EF4-FFF2-40B4-BE49-F238E27FC236}">
                  <a16:creationId xmlns:a16="http://schemas.microsoft.com/office/drawing/2014/main" xmlns="" id="{19C75B81-3C4B-114F-894F-C3EDA58899D9}"/>
                </a:ext>
              </a:extLst>
            </p:cNvPr>
            <p:cNvSpPr>
              <a:spLocks noChangeArrowheads="1"/>
            </p:cNvSpPr>
            <p:nvPr/>
          </p:nvSpPr>
          <p:spPr bwMode="auto">
            <a:xfrm>
              <a:off x="6769004" y="1543332"/>
              <a:ext cx="372751" cy="372751"/>
            </a:xfrm>
            <a:custGeom>
              <a:avLst/>
              <a:gdLst>
                <a:gd name="T0" fmla="*/ 302 w 547"/>
                <a:gd name="T1" fmla="*/ 302 h 547"/>
                <a:gd name="T2" fmla="*/ 302 w 547"/>
                <a:gd name="T3" fmla="*/ 302 h 547"/>
                <a:gd name="T4" fmla="*/ 109 w 547"/>
                <a:gd name="T5" fmla="*/ 302 h 547"/>
                <a:gd name="T6" fmla="*/ 109 w 547"/>
                <a:gd name="T7" fmla="*/ 302 h 547"/>
                <a:gd name="T8" fmla="*/ 109 w 547"/>
                <a:gd name="T9" fmla="*/ 109 h 547"/>
                <a:gd name="T10" fmla="*/ 109 w 547"/>
                <a:gd name="T11" fmla="*/ 109 h 547"/>
                <a:gd name="T12" fmla="*/ 302 w 547"/>
                <a:gd name="T13" fmla="*/ 109 h 547"/>
                <a:gd name="T14" fmla="*/ 302 w 547"/>
                <a:gd name="T15" fmla="*/ 109 h 547"/>
                <a:gd name="T16" fmla="*/ 302 w 547"/>
                <a:gd name="T17" fmla="*/ 302 h 547"/>
                <a:gd name="T18" fmla="*/ 529 w 547"/>
                <a:gd name="T19" fmla="*/ 466 h 547"/>
                <a:gd name="T20" fmla="*/ 357 w 547"/>
                <a:gd name="T21" fmla="*/ 314 h 547"/>
                <a:gd name="T22" fmla="*/ 357 w 547"/>
                <a:gd name="T23" fmla="*/ 314 h 547"/>
                <a:gd name="T24" fmla="*/ 337 w 547"/>
                <a:gd name="T25" fmla="*/ 73 h 547"/>
                <a:gd name="T26" fmla="*/ 337 w 547"/>
                <a:gd name="T27" fmla="*/ 73 h 547"/>
                <a:gd name="T28" fmla="*/ 73 w 547"/>
                <a:gd name="T29" fmla="*/ 73 h 547"/>
                <a:gd name="T30" fmla="*/ 73 w 547"/>
                <a:gd name="T31" fmla="*/ 73 h 547"/>
                <a:gd name="T32" fmla="*/ 73 w 547"/>
                <a:gd name="T33" fmla="*/ 337 h 547"/>
                <a:gd name="T34" fmla="*/ 73 w 547"/>
                <a:gd name="T35" fmla="*/ 337 h 547"/>
                <a:gd name="T36" fmla="*/ 316 w 547"/>
                <a:gd name="T37" fmla="*/ 356 h 547"/>
                <a:gd name="T38" fmla="*/ 466 w 547"/>
                <a:gd name="T39" fmla="*/ 529 h 547"/>
                <a:gd name="T40" fmla="*/ 466 w 547"/>
                <a:gd name="T41" fmla="*/ 529 h 547"/>
                <a:gd name="T42" fmla="*/ 529 w 547"/>
                <a:gd name="T43" fmla="*/ 529 h 547"/>
                <a:gd name="T44" fmla="*/ 529 w 547"/>
                <a:gd name="T45" fmla="*/ 529 h 547"/>
                <a:gd name="T46" fmla="*/ 529 w 547"/>
                <a:gd name="T47" fmla="*/ 466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7" h="547">
                  <a:moveTo>
                    <a:pt x="302" y="302"/>
                  </a:moveTo>
                  <a:lnTo>
                    <a:pt x="302" y="302"/>
                  </a:lnTo>
                  <a:cubicBezTo>
                    <a:pt x="249" y="355"/>
                    <a:pt x="163" y="355"/>
                    <a:pt x="109" y="302"/>
                  </a:cubicBezTo>
                  <a:lnTo>
                    <a:pt x="109" y="302"/>
                  </a:lnTo>
                  <a:cubicBezTo>
                    <a:pt x="55" y="248"/>
                    <a:pt x="55" y="162"/>
                    <a:pt x="109" y="109"/>
                  </a:cubicBezTo>
                  <a:lnTo>
                    <a:pt x="109" y="109"/>
                  </a:lnTo>
                  <a:cubicBezTo>
                    <a:pt x="163" y="55"/>
                    <a:pt x="249" y="55"/>
                    <a:pt x="302" y="109"/>
                  </a:cubicBezTo>
                  <a:lnTo>
                    <a:pt x="302" y="109"/>
                  </a:lnTo>
                  <a:cubicBezTo>
                    <a:pt x="355" y="162"/>
                    <a:pt x="355" y="248"/>
                    <a:pt x="302" y="302"/>
                  </a:cubicBezTo>
                  <a:close/>
                  <a:moveTo>
                    <a:pt x="529" y="466"/>
                  </a:moveTo>
                  <a:lnTo>
                    <a:pt x="357" y="314"/>
                  </a:lnTo>
                  <a:lnTo>
                    <a:pt x="357" y="314"/>
                  </a:lnTo>
                  <a:cubicBezTo>
                    <a:pt x="410" y="240"/>
                    <a:pt x="404" y="138"/>
                    <a:pt x="337" y="73"/>
                  </a:cubicBezTo>
                  <a:lnTo>
                    <a:pt x="337" y="73"/>
                  </a:lnTo>
                  <a:cubicBezTo>
                    <a:pt x="265" y="0"/>
                    <a:pt x="146" y="0"/>
                    <a:pt x="73" y="73"/>
                  </a:cubicBezTo>
                  <a:lnTo>
                    <a:pt x="73" y="73"/>
                  </a:lnTo>
                  <a:cubicBezTo>
                    <a:pt x="0" y="146"/>
                    <a:pt x="0" y="265"/>
                    <a:pt x="73" y="337"/>
                  </a:cubicBezTo>
                  <a:lnTo>
                    <a:pt x="73" y="337"/>
                  </a:lnTo>
                  <a:cubicBezTo>
                    <a:pt x="139" y="404"/>
                    <a:pt x="242" y="410"/>
                    <a:pt x="316" y="356"/>
                  </a:cubicBezTo>
                  <a:lnTo>
                    <a:pt x="466" y="529"/>
                  </a:lnTo>
                  <a:lnTo>
                    <a:pt x="466" y="529"/>
                  </a:lnTo>
                  <a:cubicBezTo>
                    <a:pt x="484" y="546"/>
                    <a:pt x="512" y="546"/>
                    <a:pt x="529" y="529"/>
                  </a:cubicBezTo>
                  <a:lnTo>
                    <a:pt x="529" y="529"/>
                  </a:lnTo>
                  <a:cubicBezTo>
                    <a:pt x="546" y="512"/>
                    <a:pt x="546" y="484"/>
                    <a:pt x="529" y="466"/>
                  </a:cubicBezTo>
                  <a:close/>
                </a:path>
              </a:pathLst>
            </a:custGeom>
            <a:solidFill>
              <a:srgbClr val="1E3877"/>
            </a:solidFill>
            <a:ln>
              <a:noFill/>
            </a:ln>
            <a:effectLst/>
          </p:spPr>
          <p:txBody>
            <a:bodyPr wrap="none" anchor="ctr"/>
            <a:lstStyle/>
            <a:p>
              <a:endParaRPr lang="en-US" sz="1225"/>
            </a:p>
          </p:txBody>
        </p:sp>
      </p:grpSp>
      <p:sp>
        <p:nvSpPr>
          <p:cNvPr id="3190" name="Freeform 118">
            <a:extLst>
              <a:ext uri="{FF2B5EF4-FFF2-40B4-BE49-F238E27FC236}">
                <a16:creationId xmlns:a16="http://schemas.microsoft.com/office/drawing/2014/main" xmlns="" id="{D7959DE2-92A4-0F45-9B96-31DB34D19EE2}"/>
              </a:ext>
            </a:extLst>
          </p:cNvPr>
          <p:cNvSpPr>
            <a:spLocks noChangeArrowheads="1"/>
          </p:cNvSpPr>
          <p:nvPr/>
        </p:nvSpPr>
        <p:spPr bwMode="auto">
          <a:xfrm>
            <a:off x="2664581" y="5812513"/>
            <a:ext cx="336445" cy="336445"/>
          </a:xfrm>
          <a:custGeom>
            <a:avLst/>
            <a:gdLst>
              <a:gd name="T0" fmla="*/ 302 w 548"/>
              <a:gd name="T1" fmla="*/ 303 h 548"/>
              <a:gd name="T2" fmla="*/ 302 w 548"/>
              <a:gd name="T3" fmla="*/ 303 h 548"/>
              <a:gd name="T4" fmla="*/ 109 w 548"/>
              <a:gd name="T5" fmla="*/ 303 h 548"/>
              <a:gd name="T6" fmla="*/ 109 w 548"/>
              <a:gd name="T7" fmla="*/ 303 h 548"/>
              <a:gd name="T8" fmla="*/ 109 w 548"/>
              <a:gd name="T9" fmla="*/ 109 h 548"/>
              <a:gd name="T10" fmla="*/ 109 w 548"/>
              <a:gd name="T11" fmla="*/ 109 h 548"/>
              <a:gd name="T12" fmla="*/ 302 w 548"/>
              <a:gd name="T13" fmla="*/ 109 h 548"/>
              <a:gd name="T14" fmla="*/ 302 w 548"/>
              <a:gd name="T15" fmla="*/ 109 h 548"/>
              <a:gd name="T16" fmla="*/ 302 w 548"/>
              <a:gd name="T17" fmla="*/ 303 h 548"/>
              <a:gd name="T18" fmla="*/ 338 w 548"/>
              <a:gd name="T19" fmla="*/ 73 h 548"/>
              <a:gd name="T20" fmla="*/ 338 w 548"/>
              <a:gd name="T21" fmla="*/ 73 h 548"/>
              <a:gd name="T22" fmla="*/ 73 w 548"/>
              <a:gd name="T23" fmla="*/ 73 h 548"/>
              <a:gd name="T24" fmla="*/ 73 w 548"/>
              <a:gd name="T25" fmla="*/ 73 h 548"/>
              <a:gd name="T26" fmla="*/ 73 w 548"/>
              <a:gd name="T27" fmla="*/ 338 h 548"/>
              <a:gd name="T28" fmla="*/ 73 w 548"/>
              <a:gd name="T29" fmla="*/ 338 h 548"/>
              <a:gd name="T30" fmla="*/ 316 w 548"/>
              <a:gd name="T31" fmla="*/ 357 h 548"/>
              <a:gd name="T32" fmla="*/ 466 w 548"/>
              <a:gd name="T33" fmla="*/ 530 h 548"/>
              <a:gd name="T34" fmla="*/ 466 w 548"/>
              <a:gd name="T35" fmla="*/ 530 h 548"/>
              <a:gd name="T36" fmla="*/ 529 w 548"/>
              <a:gd name="T37" fmla="*/ 530 h 548"/>
              <a:gd name="T38" fmla="*/ 529 w 548"/>
              <a:gd name="T39" fmla="*/ 530 h 548"/>
              <a:gd name="T40" fmla="*/ 529 w 548"/>
              <a:gd name="T41" fmla="*/ 466 h 548"/>
              <a:gd name="T42" fmla="*/ 357 w 548"/>
              <a:gd name="T43" fmla="*/ 314 h 548"/>
              <a:gd name="T44" fmla="*/ 357 w 548"/>
              <a:gd name="T45" fmla="*/ 314 h 548"/>
              <a:gd name="T46" fmla="*/ 338 w 548"/>
              <a:gd name="T47" fmla="*/ 7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8" h="548">
                <a:moveTo>
                  <a:pt x="302" y="303"/>
                </a:moveTo>
                <a:lnTo>
                  <a:pt x="302" y="303"/>
                </a:lnTo>
                <a:cubicBezTo>
                  <a:pt x="248" y="356"/>
                  <a:pt x="162" y="356"/>
                  <a:pt x="109" y="303"/>
                </a:cubicBezTo>
                <a:lnTo>
                  <a:pt x="109" y="303"/>
                </a:lnTo>
                <a:cubicBezTo>
                  <a:pt x="55" y="249"/>
                  <a:pt x="55" y="162"/>
                  <a:pt x="109" y="109"/>
                </a:cubicBezTo>
                <a:lnTo>
                  <a:pt x="109" y="109"/>
                </a:lnTo>
                <a:cubicBezTo>
                  <a:pt x="162" y="56"/>
                  <a:pt x="248" y="56"/>
                  <a:pt x="302" y="109"/>
                </a:cubicBezTo>
                <a:lnTo>
                  <a:pt x="302" y="109"/>
                </a:lnTo>
                <a:cubicBezTo>
                  <a:pt x="356" y="162"/>
                  <a:pt x="356" y="249"/>
                  <a:pt x="302" y="303"/>
                </a:cubicBezTo>
                <a:close/>
                <a:moveTo>
                  <a:pt x="338" y="73"/>
                </a:moveTo>
                <a:lnTo>
                  <a:pt x="338" y="73"/>
                </a:lnTo>
                <a:cubicBezTo>
                  <a:pt x="265" y="0"/>
                  <a:pt x="146" y="0"/>
                  <a:pt x="73" y="73"/>
                </a:cubicBezTo>
                <a:lnTo>
                  <a:pt x="73" y="73"/>
                </a:lnTo>
                <a:cubicBezTo>
                  <a:pt x="0" y="147"/>
                  <a:pt x="0" y="265"/>
                  <a:pt x="73" y="338"/>
                </a:cubicBezTo>
                <a:lnTo>
                  <a:pt x="73" y="338"/>
                </a:lnTo>
                <a:cubicBezTo>
                  <a:pt x="139" y="404"/>
                  <a:pt x="243" y="410"/>
                  <a:pt x="316" y="357"/>
                </a:cubicBezTo>
                <a:lnTo>
                  <a:pt x="466" y="530"/>
                </a:lnTo>
                <a:lnTo>
                  <a:pt x="466" y="530"/>
                </a:lnTo>
                <a:cubicBezTo>
                  <a:pt x="484" y="547"/>
                  <a:pt x="512" y="547"/>
                  <a:pt x="529" y="530"/>
                </a:cubicBezTo>
                <a:lnTo>
                  <a:pt x="529" y="530"/>
                </a:lnTo>
                <a:cubicBezTo>
                  <a:pt x="547" y="512"/>
                  <a:pt x="547" y="484"/>
                  <a:pt x="529" y="466"/>
                </a:cubicBezTo>
                <a:lnTo>
                  <a:pt x="357" y="314"/>
                </a:lnTo>
                <a:lnTo>
                  <a:pt x="357" y="314"/>
                </a:lnTo>
                <a:cubicBezTo>
                  <a:pt x="410" y="242"/>
                  <a:pt x="404" y="139"/>
                  <a:pt x="338" y="73"/>
                </a:cubicBezTo>
                <a:close/>
              </a:path>
            </a:pathLst>
          </a:custGeom>
          <a:solidFill>
            <a:srgbClr val="1E3877"/>
          </a:solidFill>
          <a:ln>
            <a:noFill/>
          </a:ln>
          <a:effectLst/>
        </p:spPr>
        <p:txBody>
          <a:bodyPr wrap="none" anchor="ctr"/>
          <a:lstStyle/>
          <a:p>
            <a:endParaRPr lang="en-US" sz="1225"/>
          </a:p>
        </p:txBody>
      </p:sp>
      <p:grpSp>
        <p:nvGrpSpPr>
          <p:cNvPr id="12" name="Group 11">
            <a:extLst>
              <a:ext uri="{FF2B5EF4-FFF2-40B4-BE49-F238E27FC236}">
                <a16:creationId xmlns:a16="http://schemas.microsoft.com/office/drawing/2014/main" xmlns="" id="{42D69CF7-C240-A54D-9720-D930BE26B807}"/>
              </a:ext>
            </a:extLst>
          </p:cNvPr>
          <p:cNvGrpSpPr/>
          <p:nvPr/>
        </p:nvGrpSpPr>
        <p:grpSpPr>
          <a:xfrm>
            <a:off x="7882177" y="1555099"/>
            <a:ext cx="331017" cy="350012"/>
            <a:chOff x="8701898" y="1537320"/>
            <a:chExt cx="366739" cy="387782"/>
          </a:xfrm>
        </p:grpSpPr>
        <p:sp>
          <p:nvSpPr>
            <p:cNvPr id="3205" name="Freeform 133">
              <a:extLst>
                <a:ext uri="{FF2B5EF4-FFF2-40B4-BE49-F238E27FC236}">
                  <a16:creationId xmlns:a16="http://schemas.microsoft.com/office/drawing/2014/main" xmlns="" id="{C23F3320-E0B4-1545-8190-3086895B9DAC}"/>
                </a:ext>
              </a:extLst>
            </p:cNvPr>
            <p:cNvSpPr>
              <a:spLocks noChangeArrowheads="1"/>
            </p:cNvSpPr>
            <p:nvPr/>
          </p:nvSpPr>
          <p:spPr bwMode="auto">
            <a:xfrm>
              <a:off x="8701898" y="1693635"/>
              <a:ext cx="366739" cy="231467"/>
            </a:xfrm>
            <a:custGeom>
              <a:avLst/>
              <a:gdLst>
                <a:gd name="T0" fmla="*/ 106 w 539"/>
                <a:gd name="T1" fmla="*/ 192 h 341"/>
                <a:gd name="T2" fmla="*/ 145 w 539"/>
                <a:gd name="T3" fmla="*/ 153 h 341"/>
                <a:gd name="T4" fmla="*/ 145 w 539"/>
                <a:gd name="T5" fmla="*/ 260 h 341"/>
                <a:gd name="T6" fmla="*/ 106 w 539"/>
                <a:gd name="T7" fmla="*/ 221 h 341"/>
                <a:gd name="T8" fmla="*/ 145 w 539"/>
                <a:gd name="T9" fmla="*/ 260 h 341"/>
                <a:gd name="T10" fmla="*/ 31 w 539"/>
                <a:gd name="T11" fmla="*/ 192 h 341"/>
                <a:gd name="T12" fmla="*/ 70 w 539"/>
                <a:gd name="T13" fmla="*/ 153 h 341"/>
                <a:gd name="T14" fmla="*/ 70 w 539"/>
                <a:gd name="T15" fmla="*/ 260 h 341"/>
                <a:gd name="T16" fmla="*/ 31 w 539"/>
                <a:gd name="T17" fmla="*/ 221 h 341"/>
                <a:gd name="T18" fmla="*/ 70 w 539"/>
                <a:gd name="T19" fmla="*/ 260 h 341"/>
                <a:gd name="T20" fmla="*/ 248 w 539"/>
                <a:gd name="T21" fmla="*/ 90 h 341"/>
                <a:gd name="T22" fmla="*/ 266 w 539"/>
                <a:gd name="T23" fmla="*/ 72 h 341"/>
                <a:gd name="T24" fmla="*/ 285 w 539"/>
                <a:gd name="T25" fmla="*/ 90 h 341"/>
                <a:gd name="T26" fmla="*/ 266 w 539"/>
                <a:gd name="T27" fmla="*/ 108 h 341"/>
                <a:gd name="T28" fmla="*/ 299 w 539"/>
                <a:gd name="T29" fmla="*/ 299 h 341"/>
                <a:gd name="T30" fmla="*/ 234 w 539"/>
                <a:gd name="T31" fmla="*/ 203 h 341"/>
                <a:gd name="T32" fmla="*/ 299 w 539"/>
                <a:gd name="T33" fmla="*/ 299 h 341"/>
                <a:gd name="T34" fmla="*/ 463 w 539"/>
                <a:gd name="T35" fmla="*/ 192 h 341"/>
                <a:gd name="T36" fmla="*/ 503 w 539"/>
                <a:gd name="T37" fmla="*/ 153 h 341"/>
                <a:gd name="T38" fmla="*/ 503 w 539"/>
                <a:gd name="T39" fmla="*/ 260 h 341"/>
                <a:gd name="T40" fmla="*/ 463 w 539"/>
                <a:gd name="T41" fmla="*/ 221 h 341"/>
                <a:gd name="T42" fmla="*/ 503 w 539"/>
                <a:gd name="T43" fmla="*/ 260 h 341"/>
                <a:gd name="T44" fmla="*/ 388 w 539"/>
                <a:gd name="T45" fmla="*/ 192 h 341"/>
                <a:gd name="T46" fmla="*/ 427 w 539"/>
                <a:gd name="T47" fmla="*/ 153 h 341"/>
                <a:gd name="T48" fmla="*/ 427 w 539"/>
                <a:gd name="T49" fmla="*/ 260 h 341"/>
                <a:gd name="T50" fmla="*/ 388 w 539"/>
                <a:gd name="T51" fmla="*/ 221 h 341"/>
                <a:gd name="T52" fmla="*/ 427 w 539"/>
                <a:gd name="T53" fmla="*/ 260 h 341"/>
                <a:gd name="T54" fmla="*/ 538 w 539"/>
                <a:gd name="T55" fmla="*/ 125 h 341"/>
                <a:gd name="T56" fmla="*/ 351 w 539"/>
                <a:gd name="T57" fmla="*/ 85 h 341"/>
                <a:gd name="T58" fmla="*/ 357 w 539"/>
                <a:gd name="T59" fmla="*/ 67 h 341"/>
                <a:gd name="T60" fmla="*/ 263 w 539"/>
                <a:gd name="T61" fmla="*/ 0 h 341"/>
                <a:gd name="T62" fmla="*/ 176 w 539"/>
                <a:gd name="T63" fmla="*/ 67 h 341"/>
                <a:gd name="T64" fmla="*/ 181 w 539"/>
                <a:gd name="T65" fmla="*/ 85 h 341"/>
                <a:gd name="T66" fmla="*/ 0 w 539"/>
                <a:gd name="T67" fmla="*/ 125 h 341"/>
                <a:gd name="T68" fmla="*/ 175 w 539"/>
                <a:gd name="T69" fmla="*/ 299 h 341"/>
                <a:gd name="T70" fmla="*/ 0 w 539"/>
                <a:gd name="T71" fmla="*/ 340 h 341"/>
                <a:gd name="T72" fmla="*/ 538 w 539"/>
                <a:gd name="T73" fmla="*/ 299 h 341"/>
                <a:gd name="T74" fmla="*/ 538 w 539"/>
                <a:gd name="T75" fmla="*/ 29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9" h="341">
                  <a:moveTo>
                    <a:pt x="145" y="192"/>
                  </a:moveTo>
                  <a:lnTo>
                    <a:pt x="106" y="192"/>
                  </a:lnTo>
                  <a:lnTo>
                    <a:pt x="106" y="153"/>
                  </a:lnTo>
                  <a:lnTo>
                    <a:pt x="145" y="153"/>
                  </a:lnTo>
                  <a:lnTo>
                    <a:pt x="145" y="192"/>
                  </a:lnTo>
                  <a:close/>
                  <a:moveTo>
                    <a:pt x="145" y="260"/>
                  </a:moveTo>
                  <a:lnTo>
                    <a:pt x="106" y="260"/>
                  </a:lnTo>
                  <a:lnTo>
                    <a:pt x="106" y="221"/>
                  </a:lnTo>
                  <a:lnTo>
                    <a:pt x="145" y="221"/>
                  </a:lnTo>
                  <a:lnTo>
                    <a:pt x="145" y="260"/>
                  </a:lnTo>
                  <a:close/>
                  <a:moveTo>
                    <a:pt x="70" y="192"/>
                  </a:moveTo>
                  <a:lnTo>
                    <a:pt x="31" y="192"/>
                  </a:lnTo>
                  <a:lnTo>
                    <a:pt x="31" y="153"/>
                  </a:lnTo>
                  <a:lnTo>
                    <a:pt x="70" y="153"/>
                  </a:lnTo>
                  <a:lnTo>
                    <a:pt x="70" y="192"/>
                  </a:lnTo>
                  <a:close/>
                  <a:moveTo>
                    <a:pt x="70" y="260"/>
                  </a:moveTo>
                  <a:lnTo>
                    <a:pt x="31" y="260"/>
                  </a:lnTo>
                  <a:lnTo>
                    <a:pt x="31" y="221"/>
                  </a:lnTo>
                  <a:lnTo>
                    <a:pt x="70" y="221"/>
                  </a:lnTo>
                  <a:lnTo>
                    <a:pt x="70" y="260"/>
                  </a:lnTo>
                  <a:close/>
                  <a:moveTo>
                    <a:pt x="248" y="90"/>
                  </a:moveTo>
                  <a:lnTo>
                    <a:pt x="248" y="90"/>
                  </a:lnTo>
                  <a:cubicBezTo>
                    <a:pt x="248" y="80"/>
                    <a:pt x="256" y="72"/>
                    <a:pt x="266" y="72"/>
                  </a:cubicBezTo>
                  <a:lnTo>
                    <a:pt x="266" y="72"/>
                  </a:lnTo>
                  <a:cubicBezTo>
                    <a:pt x="277" y="72"/>
                    <a:pt x="285" y="80"/>
                    <a:pt x="285" y="90"/>
                  </a:cubicBezTo>
                  <a:lnTo>
                    <a:pt x="285" y="90"/>
                  </a:lnTo>
                  <a:cubicBezTo>
                    <a:pt x="285" y="100"/>
                    <a:pt x="277" y="108"/>
                    <a:pt x="266" y="108"/>
                  </a:cubicBezTo>
                  <a:lnTo>
                    <a:pt x="266" y="108"/>
                  </a:lnTo>
                  <a:cubicBezTo>
                    <a:pt x="256" y="108"/>
                    <a:pt x="248" y="100"/>
                    <a:pt x="248" y="90"/>
                  </a:cubicBezTo>
                  <a:close/>
                  <a:moveTo>
                    <a:pt x="299" y="299"/>
                  </a:moveTo>
                  <a:lnTo>
                    <a:pt x="234" y="299"/>
                  </a:lnTo>
                  <a:lnTo>
                    <a:pt x="234" y="203"/>
                  </a:lnTo>
                  <a:lnTo>
                    <a:pt x="299" y="203"/>
                  </a:lnTo>
                  <a:lnTo>
                    <a:pt x="299" y="299"/>
                  </a:lnTo>
                  <a:close/>
                  <a:moveTo>
                    <a:pt x="503" y="192"/>
                  </a:moveTo>
                  <a:lnTo>
                    <a:pt x="463" y="192"/>
                  </a:lnTo>
                  <a:lnTo>
                    <a:pt x="463" y="153"/>
                  </a:lnTo>
                  <a:lnTo>
                    <a:pt x="503" y="153"/>
                  </a:lnTo>
                  <a:lnTo>
                    <a:pt x="503" y="192"/>
                  </a:lnTo>
                  <a:close/>
                  <a:moveTo>
                    <a:pt x="503" y="260"/>
                  </a:moveTo>
                  <a:lnTo>
                    <a:pt x="463" y="260"/>
                  </a:lnTo>
                  <a:lnTo>
                    <a:pt x="463" y="221"/>
                  </a:lnTo>
                  <a:lnTo>
                    <a:pt x="503" y="221"/>
                  </a:lnTo>
                  <a:lnTo>
                    <a:pt x="503" y="260"/>
                  </a:lnTo>
                  <a:close/>
                  <a:moveTo>
                    <a:pt x="427" y="192"/>
                  </a:moveTo>
                  <a:lnTo>
                    <a:pt x="388" y="192"/>
                  </a:lnTo>
                  <a:lnTo>
                    <a:pt x="388" y="153"/>
                  </a:lnTo>
                  <a:lnTo>
                    <a:pt x="427" y="153"/>
                  </a:lnTo>
                  <a:lnTo>
                    <a:pt x="427" y="192"/>
                  </a:lnTo>
                  <a:close/>
                  <a:moveTo>
                    <a:pt x="427" y="260"/>
                  </a:moveTo>
                  <a:lnTo>
                    <a:pt x="388" y="260"/>
                  </a:lnTo>
                  <a:lnTo>
                    <a:pt x="388" y="221"/>
                  </a:lnTo>
                  <a:lnTo>
                    <a:pt x="427" y="221"/>
                  </a:lnTo>
                  <a:lnTo>
                    <a:pt x="427" y="260"/>
                  </a:lnTo>
                  <a:close/>
                  <a:moveTo>
                    <a:pt x="538" y="299"/>
                  </a:moveTo>
                  <a:lnTo>
                    <a:pt x="538" y="125"/>
                  </a:lnTo>
                  <a:lnTo>
                    <a:pt x="503" y="85"/>
                  </a:lnTo>
                  <a:lnTo>
                    <a:pt x="351" y="85"/>
                  </a:lnTo>
                  <a:lnTo>
                    <a:pt x="351" y="65"/>
                  </a:lnTo>
                  <a:lnTo>
                    <a:pt x="357" y="67"/>
                  </a:lnTo>
                  <a:lnTo>
                    <a:pt x="363" y="56"/>
                  </a:lnTo>
                  <a:lnTo>
                    <a:pt x="263" y="0"/>
                  </a:lnTo>
                  <a:lnTo>
                    <a:pt x="170" y="56"/>
                  </a:lnTo>
                  <a:lnTo>
                    <a:pt x="176" y="67"/>
                  </a:lnTo>
                  <a:lnTo>
                    <a:pt x="181" y="65"/>
                  </a:lnTo>
                  <a:lnTo>
                    <a:pt x="181" y="85"/>
                  </a:lnTo>
                  <a:lnTo>
                    <a:pt x="35" y="85"/>
                  </a:lnTo>
                  <a:lnTo>
                    <a:pt x="0" y="125"/>
                  </a:lnTo>
                  <a:lnTo>
                    <a:pt x="0" y="299"/>
                  </a:lnTo>
                  <a:lnTo>
                    <a:pt x="175" y="299"/>
                  </a:lnTo>
                  <a:lnTo>
                    <a:pt x="0" y="299"/>
                  </a:lnTo>
                  <a:lnTo>
                    <a:pt x="0" y="340"/>
                  </a:lnTo>
                  <a:lnTo>
                    <a:pt x="538" y="340"/>
                  </a:lnTo>
                  <a:lnTo>
                    <a:pt x="538" y="299"/>
                  </a:lnTo>
                  <a:lnTo>
                    <a:pt x="359" y="299"/>
                  </a:lnTo>
                  <a:lnTo>
                    <a:pt x="538" y="299"/>
                  </a:lnTo>
                  <a:close/>
                </a:path>
              </a:pathLst>
            </a:custGeom>
            <a:solidFill>
              <a:srgbClr val="1E3877"/>
            </a:solidFill>
            <a:ln>
              <a:noFill/>
            </a:ln>
            <a:effectLst/>
          </p:spPr>
          <p:txBody>
            <a:bodyPr wrap="none" anchor="ctr"/>
            <a:lstStyle/>
            <a:p>
              <a:endParaRPr lang="en-US" sz="1225"/>
            </a:p>
          </p:txBody>
        </p:sp>
        <p:sp>
          <p:nvSpPr>
            <p:cNvPr id="3206" name="Freeform 134">
              <a:extLst>
                <a:ext uri="{FF2B5EF4-FFF2-40B4-BE49-F238E27FC236}">
                  <a16:creationId xmlns:a16="http://schemas.microsoft.com/office/drawing/2014/main" xmlns="" id="{F9B44BAF-F3F9-8649-9D58-F71441B85DC8}"/>
                </a:ext>
              </a:extLst>
            </p:cNvPr>
            <p:cNvSpPr>
              <a:spLocks noChangeArrowheads="1"/>
            </p:cNvSpPr>
            <p:nvPr/>
          </p:nvSpPr>
          <p:spPr bwMode="auto">
            <a:xfrm>
              <a:off x="8807109" y="1537320"/>
              <a:ext cx="153310" cy="141286"/>
            </a:xfrm>
            <a:custGeom>
              <a:avLst/>
              <a:gdLst>
                <a:gd name="T0" fmla="*/ 54 w 225"/>
                <a:gd name="T1" fmla="*/ 151 h 207"/>
                <a:gd name="T2" fmla="*/ 104 w 225"/>
                <a:gd name="T3" fmla="*/ 202 h 207"/>
                <a:gd name="T4" fmla="*/ 104 w 225"/>
                <a:gd name="T5" fmla="*/ 202 h 207"/>
                <a:gd name="T6" fmla="*/ 120 w 225"/>
                <a:gd name="T7" fmla="*/ 202 h 207"/>
                <a:gd name="T8" fmla="*/ 171 w 225"/>
                <a:gd name="T9" fmla="*/ 151 h 207"/>
                <a:gd name="T10" fmla="*/ 221 w 225"/>
                <a:gd name="T11" fmla="*/ 100 h 207"/>
                <a:gd name="T12" fmla="*/ 221 w 225"/>
                <a:gd name="T13" fmla="*/ 100 h 207"/>
                <a:gd name="T14" fmla="*/ 213 w 225"/>
                <a:gd name="T15" fmla="*/ 91 h 207"/>
                <a:gd name="T16" fmla="*/ 165 w 225"/>
                <a:gd name="T17" fmla="*/ 91 h 207"/>
                <a:gd name="T18" fmla="*/ 165 w 225"/>
                <a:gd name="T19" fmla="*/ 8 h 207"/>
                <a:gd name="T20" fmla="*/ 165 w 225"/>
                <a:gd name="T21" fmla="*/ 8 h 207"/>
                <a:gd name="T22" fmla="*/ 156 w 225"/>
                <a:gd name="T23" fmla="*/ 0 h 207"/>
                <a:gd name="T24" fmla="*/ 67 w 225"/>
                <a:gd name="T25" fmla="*/ 0 h 207"/>
                <a:gd name="T26" fmla="*/ 67 w 225"/>
                <a:gd name="T27" fmla="*/ 0 h 207"/>
                <a:gd name="T28" fmla="*/ 57 w 225"/>
                <a:gd name="T29" fmla="*/ 8 h 207"/>
                <a:gd name="T30" fmla="*/ 57 w 225"/>
                <a:gd name="T31" fmla="*/ 91 h 207"/>
                <a:gd name="T32" fmla="*/ 12 w 225"/>
                <a:gd name="T33" fmla="*/ 91 h 207"/>
                <a:gd name="T34" fmla="*/ 12 w 225"/>
                <a:gd name="T35" fmla="*/ 91 h 207"/>
                <a:gd name="T36" fmla="*/ 4 w 225"/>
                <a:gd name="T37" fmla="*/ 100 h 207"/>
                <a:gd name="T38" fmla="*/ 54 w 225"/>
                <a:gd name="T39" fmla="*/ 15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5" h="207">
                  <a:moveTo>
                    <a:pt x="54" y="151"/>
                  </a:moveTo>
                  <a:lnTo>
                    <a:pt x="104" y="202"/>
                  </a:lnTo>
                  <a:lnTo>
                    <a:pt x="104" y="202"/>
                  </a:lnTo>
                  <a:cubicBezTo>
                    <a:pt x="108" y="206"/>
                    <a:pt x="117" y="206"/>
                    <a:pt x="120" y="202"/>
                  </a:cubicBezTo>
                  <a:lnTo>
                    <a:pt x="171" y="151"/>
                  </a:lnTo>
                  <a:lnTo>
                    <a:pt x="221" y="100"/>
                  </a:lnTo>
                  <a:lnTo>
                    <a:pt x="221" y="100"/>
                  </a:lnTo>
                  <a:cubicBezTo>
                    <a:pt x="224" y="96"/>
                    <a:pt x="220" y="91"/>
                    <a:pt x="213" y="91"/>
                  </a:cubicBezTo>
                  <a:lnTo>
                    <a:pt x="165" y="91"/>
                  </a:lnTo>
                  <a:lnTo>
                    <a:pt x="165" y="8"/>
                  </a:lnTo>
                  <a:lnTo>
                    <a:pt x="165" y="8"/>
                  </a:lnTo>
                  <a:cubicBezTo>
                    <a:pt x="165" y="4"/>
                    <a:pt x="160" y="0"/>
                    <a:pt x="156" y="0"/>
                  </a:cubicBezTo>
                  <a:lnTo>
                    <a:pt x="67" y="0"/>
                  </a:lnTo>
                  <a:lnTo>
                    <a:pt x="67" y="0"/>
                  </a:lnTo>
                  <a:cubicBezTo>
                    <a:pt x="62" y="0"/>
                    <a:pt x="57" y="4"/>
                    <a:pt x="57" y="8"/>
                  </a:cubicBezTo>
                  <a:lnTo>
                    <a:pt x="57" y="91"/>
                  </a:lnTo>
                  <a:lnTo>
                    <a:pt x="12" y="91"/>
                  </a:lnTo>
                  <a:lnTo>
                    <a:pt x="12" y="91"/>
                  </a:lnTo>
                  <a:cubicBezTo>
                    <a:pt x="4" y="91"/>
                    <a:pt x="0" y="96"/>
                    <a:pt x="4" y="100"/>
                  </a:cubicBezTo>
                  <a:lnTo>
                    <a:pt x="54" y="151"/>
                  </a:lnTo>
                </a:path>
              </a:pathLst>
            </a:custGeom>
            <a:solidFill>
              <a:srgbClr val="1E3877"/>
            </a:solidFill>
            <a:ln>
              <a:noFill/>
            </a:ln>
            <a:effectLst/>
          </p:spPr>
          <p:txBody>
            <a:bodyPr wrap="none" anchor="ctr"/>
            <a:lstStyle/>
            <a:p>
              <a:endParaRPr lang="en-US" sz="1225"/>
            </a:p>
          </p:txBody>
        </p:sp>
      </p:grpSp>
      <p:grpSp>
        <p:nvGrpSpPr>
          <p:cNvPr id="17" name="Group 16">
            <a:extLst>
              <a:ext uri="{FF2B5EF4-FFF2-40B4-BE49-F238E27FC236}">
                <a16:creationId xmlns:a16="http://schemas.microsoft.com/office/drawing/2014/main" xmlns="" id="{05EF2E2A-BBBB-964C-901B-1640D3223A76}"/>
              </a:ext>
            </a:extLst>
          </p:cNvPr>
          <p:cNvGrpSpPr/>
          <p:nvPr/>
        </p:nvGrpSpPr>
        <p:grpSpPr>
          <a:xfrm>
            <a:off x="960654" y="2428288"/>
            <a:ext cx="263187" cy="317452"/>
            <a:chOff x="1033450" y="2589439"/>
            <a:chExt cx="291589" cy="351709"/>
          </a:xfrm>
        </p:grpSpPr>
        <p:sp>
          <p:nvSpPr>
            <p:cNvPr id="3220" name="Freeform 148">
              <a:extLst>
                <a:ext uri="{FF2B5EF4-FFF2-40B4-BE49-F238E27FC236}">
                  <a16:creationId xmlns:a16="http://schemas.microsoft.com/office/drawing/2014/main" xmlns="" id="{1FBEC1CC-0623-3442-9894-E10862C5D7C0}"/>
                </a:ext>
              </a:extLst>
            </p:cNvPr>
            <p:cNvSpPr>
              <a:spLocks noChangeArrowheads="1"/>
            </p:cNvSpPr>
            <p:nvPr/>
          </p:nvSpPr>
          <p:spPr bwMode="auto">
            <a:xfrm>
              <a:off x="1033450" y="2646555"/>
              <a:ext cx="57116" cy="12024"/>
            </a:xfrm>
            <a:custGeom>
              <a:avLst/>
              <a:gdLst>
                <a:gd name="T0" fmla="*/ 8 w 83"/>
                <a:gd name="T1" fmla="*/ 17 h 18"/>
                <a:gd name="T2" fmla="*/ 74 w 83"/>
                <a:gd name="T3" fmla="*/ 17 h 18"/>
                <a:gd name="T4" fmla="*/ 74 w 83"/>
                <a:gd name="T5" fmla="*/ 17 h 18"/>
                <a:gd name="T6" fmla="*/ 82 w 83"/>
                <a:gd name="T7" fmla="*/ 8 h 18"/>
                <a:gd name="T8" fmla="*/ 82 w 83"/>
                <a:gd name="T9" fmla="*/ 8 h 18"/>
                <a:gd name="T10" fmla="*/ 74 w 83"/>
                <a:gd name="T11" fmla="*/ 0 h 18"/>
                <a:gd name="T12" fmla="*/ 8 w 83"/>
                <a:gd name="T13" fmla="*/ 0 h 18"/>
                <a:gd name="T14" fmla="*/ 8 w 83"/>
                <a:gd name="T15" fmla="*/ 0 h 18"/>
                <a:gd name="T16" fmla="*/ 0 w 83"/>
                <a:gd name="T17" fmla="*/ 8 h 18"/>
                <a:gd name="T18" fmla="*/ 0 w 83"/>
                <a:gd name="T19" fmla="*/ 8 h 18"/>
                <a:gd name="T20" fmla="*/ 8 w 83"/>
                <a:gd name="T2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8" y="17"/>
                  </a:moveTo>
                  <a:lnTo>
                    <a:pt x="74" y="17"/>
                  </a:lnTo>
                  <a:lnTo>
                    <a:pt x="74" y="17"/>
                  </a:lnTo>
                  <a:cubicBezTo>
                    <a:pt x="79" y="17"/>
                    <a:pt x="82" y="13"/>
                    <a:pt x="82" y="8"/>
                  </a:cubicBezTo>
                  <a:lnTo>
                    <a:pt x="82" y="8"/>
                  </a:lnTo>
                  <a:cubicBezTo>
                    <a:pt x="82" y="4"/>
                    <a:pt x="79" y="0"/>
                    <a:pt x="74" y="0"/>
                  </a:cubicBezTo>
                  <a:lnTo>
                    <a:pt x="8" y="0"/>
                  </a:lnTo>
                  <a:lnTo>
                    <a:pt x="8" y="0"/>
                  </a:lnTo>
                  <a:cubicBezTo>
                    <a:pt x="4" y="0"/>
                    <a:pt x="0" y="4"/>
                    <a:pt x="0" y="8"/>
                  </a:cubicBezTo>
                  <a:lnTo>
                    <a:pt x="0" y="8"/>
                  </a:lnTo>
                  <a:cubicBezTo>
                    <a:pt x="0" y="13"/>
                    <a:pt x="4" y="17"/>
                    <a:pt x="8" y="17"/>
                  </a:cubicBezTo>
                </a:path>
              </a:pathLst>
            </a:custGeom>
            <a:solidFill>
              <a:srgbClr val="1E3877"/>
            </a:solidFill>
            <a:ln>
              <a:noFill/>
            </a:ln>
            <a:effectLst/>
          </p:spPr>
          <p:txBody>
            <a:bodyPr wrap="none" anchor="ctr"/>
            <a:lstStyle/>
            <a:p>
              <a:endParaRPr lang="en-US" sz="1225"/>
            </a:p>
          </p:txBody>
        </p:sp>
        <p:sp>
          <p:nvSpPr>
            <p:cNvPr id="3221" name="Freeform 149">
              <a:extLst>
                <a:ext uri="{FF2B5EF4-FFF2-40B4-BE49-F238E27FC236}">
                  <a16:creationId xmlns:a16="http://schemas.microsoft.com/office/drawing/2014/main" xmlns="" id="{4E3B2047-5C74-0247-AA8F-C62E5527B841}"/>
                </a:ext>
              </a:extLst>
            </p:cNvPr>
            <p:cNvSpPr>
              <a:spLocks noChangeArrowheads="1"/>
            </p:cNvSpPr>
            <p:nvPr/>
          </p:nvSpPr>
          <p:spPr bwMode="auto">
            <a:xfrm>
              <a:off x="1033450" y="2754773"/>
              <a:ext cx="57116" cy="12024"/>
            </a:xfrm>
            <a:custGeom>
              <a:avLst/>
              <a:gdLst>
                <a:gd name="T0" fmla="*/ 8 w 83"/>
                <a:gd name="T1" fmla="*/ 17 h 18"/>
                <a:gd name="T2" fmla="*/ 74 w 83"/>
                <a:gd name="T3" fmla="*/ 17 h 18"/>
                <a:gd name="T4" fmla="*/ 74 w 83"/>
                <a:gd name="T5" fmla="*/ 17 h 18"/>
                <a:gd name="T6" fmla="*/ 82 w 83"/>
                <a:gd name="T7" fmla="*/ 8 h 18"/>
                <a:gd name="T8" fmla="*/ 82 w 83"/>
                <a:gd name="T9" fmla="*/ 8 h 18"/>
                <a:gd name="T10" fmla="*/ 74 w 83"/>
                <a:gd name="T11" fmla="*/ 0 h 18"/>
                <a:gd name="T12" fmla="*/ 8 w 83"/>
                <a:gd name="T13" fmla="*/ 0 h 18"/>
                <a:gd name="T14" fmla="*/ 8 w 83"/>
                <a:gd name="T15" fmla="*/ 0 h 18"/>
                <a:gd name="T16" fmla="*/ 0 w 83"/>
                <a:gd name="T17" fmla="*/ 8 h 18"/>
                <a:gd name="T18" fmla="*/ 0 w 83"/>
                <a:gd name="T19" fmla="*/ 8 h 18"/>
                <a:gd name="T20" fmla="*/ 8 w 83"/>
                <a:gd name="T2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8" y="17"/>
                  </a:moveTo>
                  <a:lnTo>
                    <a:pt x="74" y="17"/>
                  </a:lnTo>
                  <a:lnTo>
                    <a:pt x="74" y="17"/>
                  </a:lnTo>
                  <a:cubicBezTo>
                    <a:pt x="79" y="17"/>
                    <a:pt x="82" y="13"/>
                    <a:pt x="82" y="8"/>
                  </a:cubicBezTo>
                  <a:lnTo>
                    <a:pt x="82" y="8"/>
                  </a:lnTo>
                  <a:cubicBezTo>
                    <a:pt x="82" y="4"/>
                    <a:pt x="79" y="0"/>
                    <a:pt x="74" y="0"/>
                  </a:cubicBezTo>
                  <a:lnTo>
                    <a:pt x="8" y="0"/>
                  </a:lnTo>
                  <a:lnTo>
                    <a:pt x="8" y="0"/>
                  </a:lnTo>
                  <a:cubicBezTo>
                    <a:pt x="4" y="0"/>
                    <a:pt x="0" y="4"/>
                    <a:pt x="0" y="8"/>
                  </a:cubicBezTo>
                  <a:lnTo>
                    <a:pt x="0" y="8"/>
                  </a:lnTo>
                  <a:cubicBezTo>
                    <a:pt x="0" y="13"/>
                    <a:pt x="4" y="17"/>
                    <a:pt x="8" y="17"/>
                  </a:cubicBezTo>
                </a:path>
              </a:pathLst>
            </a:custGeom>
            <a:solidFill>
              <a:srgbClr val="1E3877"/>
            </a:solidFill>
            <a:ln>
              <a:noFill/>
            </a:ln>
            <a:effectLst/>
          </p:spPr>
          <p:txBody>
            <a:bodyPr wrap="none" anchor="ctr"/>
            <a:lstStyle/>
            <a:p>
              <a:endParaRPr lang="en-US" sz="1225"/>
            </a:p>
          </p:txBody>
        </p:sp>
        <p:sp>
          <p:nvSpPr>
            <p:cNvPr id="3222" name="Freeform 150">
              <a:extLst>
                <a:ext uri="{FF2B5EF4-FFF2-40B4-BE49-F238E27FC236}">
                  <a16:creationId xmlns:a16="http://schemas.microsoft.com/office/drawing/2014/main" xmlns="" id="{DCBB6BDD-2B99-8D47-82A6-B7BB8B88A6C0}"/>
                </a:ext>
              </a:extLst>
            </p:cNvPr>
            <p:cNvSpPr>
              <a:spLocks noChangeArrowheads="1"/>
            </p:cNvSpPr>
            <p:nvPr/>
          </p:nvSpPr>
          <p:spPr bwMode="auto">
            <a:xfrm>
              <a:off x="1048482" y="2589439"/>
              <a:ext cx="276557" cy="351709"/>
            </a:xfrm>
            <a:custGeom>
              <a:avLst/>
              <a:gdLst>
                <a:gd name="T0" fmla="*/ 388 w 405"/>
                <a:gd name="T1" fmla="*/ 470 h 515"/>
                <a:gd name="T2" fmla="*/ 388 w 405"/>
                <a:gd name="T3" fmla="*/ 470 h 515"/>
                <a:gd name="T4" fmla="*/ 360 w 405"/>
                <a:gd name="T5" fmla="*/ 497 h 515"/>
                <a:gd name="T6" fmla="*/ 97 w 405"/>
                <a:gd name="T7" fmla="*/ 497 h 515"/>
                <a:gd name="T8" fmla="*/ 97 w 405"/>
                <a:gd name="T9" fmla="*/ 17 h 515"/>
                <a:gd name="T10" fmla="*/ 360 w 405"/>
                <a:gd name="T11" fmla="*/ 17 h 515"/>
                <a:gd name="T12" fmla="*/ 360 w 405"/>
                <a:gd name="T13" fmla="*/ 17 h 515"/>
                <a:gd name="T14" fmla="*/ 388 w 405"/>
                <a:gd name="T15" fmla="*/ 44 h 515"/>
                <a:gd name="T16" fmla="*/ 388 w 405"/>
                <a:gd name="T17" fmla="*/ 470 h 515"/>
                <a:gd name="T18" fmla="*/ 360 w 405"/>
                <a:gd name="T19" fmla="*/ 0 h 515"/>
                <a:gd name="T20" fmla="*/ 97 w 405"/>
                <a:gd name="T21" fmla="*/ 0 h 515"/>
                <a:gd name="T22" fmla="*/ 97 w 405"/>
                <a:gd name="T23" fmla="*/ 0 h 515"/>
                <a:gd name="T24" fmla="*/ 0 w 405"/>
                <a:gd name="T25" fmla="*/ 0 h 515"/>
                <a:gd name="T26" fmla="*/ 0 w 405"/>
                <a:gd name="T27" fmla="*/ 72 h 515"/>
                <a:gd name="T28" fmla="*/ 43 w 405"/>
                <a:gd name="T29" fmla="*/ 72 h 515"/>
                <a:gd name="T30" fmla="*/ 43 w 405"/>
                <a:gd name="T31" fmla="*/ 72 h 515"/>
                <a:gd name="T32" fmla="*/ 52 w 405"/>
                <a:gd name="T33" fmla="*/ 70 h 515"/>
                <a:gd name="T34" fmla="*/ 52 w 405"/>
                <a:gd name="T35" fmla="*/ 70 h 515"/>
                <a:gd name="T36" fmla="*/ 73 w 405"/>
                <a:gd name="T37" fmla="*/ 90 h 515"/>
                <a:gd name="T38" fmla="*/ 73 w 405"/>
                <a:gd name="T39" fmla="*/ 90 h 515"/>
                <a:gd name="T40" fmla="*/ 52 w 405"/>
                <a:gd name="T41" fmla="*/ 111 h 515"/>
                <a:gd name="T42" fmla="*/ 52 w 405"/>
                <a:gd name="T43" fmla="*/ 111 h 515"/>
                <a:gd name="T44" fmla="*/ 43 w 405"/>
                <a:gd name="T45" fmla="*/ 109 h 515"/>
                <a:gd name="T46" fmla="*/ 0 w 405"/>
                <a:gd name="T47" fmla="*/ 109 h 515"/>
                <a:gd name="T48" fmla="*/ 0 w 405"/>
                <a:gd name="T49" fmla="*/ 232 h 515"/>
                <a:gd name="T50" fmla="*/ 43 w 405"/>
                <a:gd name="T51" fmla="*/ 232 h 515"/>
                <a:gd name="T52" fmla="*/ 43 w 405"/>
                <a:gd name="T53" fmla="*/ 232 h 515"/>
                <a:gd name="T54" fmla="*/ 52 w 405"/>
                <a:gd name="T55" fmla="*/ 230 h 515"/>
                <a:gd name="T56" fmla="*/ 52 w 405"/>
                <a:gd name="T57" fmla="*/ 230 h 515"/>
                <a:gd name="T58" fmla="*/ 73 w 405"/>
                <a:gd name="T59" fmla="*/ 250 h 515"/>
                <a:gd name="T60" fmla="*/ 73 w 405"/>
                <a:gd name="T61" fmla="*/ 250 h 515"/>
                <a:gd name="T62" fmla="*/ 52 w 405"/>
                <a:gd name="T63" fmla="*/ 271 h 515"/>
                <a:gd name="T64" fmla="*/ 52 w 405"/>
                <a:gd name="T65" fmla="*/ 271 h 515"/>
                <a:gd name="T66" fmla="*/ 43 w 405"/>
                <a:gd name="T67" fmla="*/ 269 h 515"/>
                <a:gd name="T68" fmla="*/ 0 w 405"/>
                <a:gd name="T69" fmla="*/ 269 h 515"/>
                <a:gd name="T70" fmla="*/ 0 w 405"/>
                <a:gd name="T71" fmla="*/ 392 h 515"/>
                <a:gd name="T72" fmla="*/ 43 w 405"/>
                <a:gd name="T73" fmla="*/ 392 h 515"/>
                <a:gd name="T74" fmla="*/ 43 w 405"/>
                <a:gd name="T75" fmla="*/ 392 h 515"/>
                <a:gd name="T76" fmla="*/ 52 w 405"/>
                <a:gd name="T77" fmla="*/ 390 h 515"/>
                <a:gd name="T78" fmla="*/ 52 w 405"/>
                <a:gd name="T79" fmla="*/ 390 h 515"/>
                <a:gd name="T80" fmla="*/ 73 w 405"/>
                <a:gd name="T81" fmla="*/ 411 h 515"/>
                <a:gd name="T82" fmla="*/ 73 w 405"/>
                <a:gd name="T83" fmla="*/ 411 h 515"/>
                <a:gd name="T84" fmla="*/ 52 w 405"/>
                <a:gd name="T85" fmla="*/ 431 h 515"/>
                <a:gd name="T86" fmla="*/ 52 w 405"/>
                <a:gd name="T87" fmla="*/ 431 h 515"/>
                <a:gd name="T88" fmla="*/ 43 w 405"/>
                <a:gd name="T89" fmla="*/ 429 h 515"/>
                <a:gd name="T90" fmla="*/ 0 w 405"/>
                <a:gd name="T91" fmla="*/ 429 h 515"/>
                <a:gd name="T92" fmla="*/ 0 w 405"/>
                <a:gd name="T93" fmla="*/ 514 h 515"/>
                <a:gd name="T94" fmla="*/ 97 w 405"/>
                <a:gd name="T95" fmla="*/ 514 h 515"/>
                <a:gd name="T96" fmla="*/ 97 w 405"/>
                <a:gd name="T97" fmla="*/ 514 h 515"/>
                <a:gd name="T98" fmla="*/ 360 w 405"/>
                <a:gd name="T99" fmla="*/ 514 h 515"/>
                <a:gd name="T100" fmla="*/ 360 w 405"/>
                <a:gd name="T101" fmla="*/ 514 h 515"/>
                <a:gd name="T102" fmla="*/ 404 w 405"/>
                <a:gd name="T103" fmla="*/ 470 h 515"/>
                <a:gd name="T104" fmla="*/ 404 w 405"/>
                <a:gd name="T105" fmla="*/ 44 h 515"/>
                <a:gd name="T106" fmla="*/ 404 w 405"/>
                <a:gd name="T107" fmla="*/ 44 h 515"/>
                <a:gd name="T108" fmla="*/ 360 w 405"/>
                <a:gd name="T10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5" h="515">
                  <a:moveTo>
                    <a:pt x="388" y="470"/>
                  </a:moveTo>
                  <a:lnTo>
                    <a:pt x="388" y="470"/>
                  </a:lnTo>
                  <a:cubicBezTo>
                    <a:pt x="388" y="485"/>
                    <a:pt x="375" y="497"/>
                    <a:pt x="360" y="497"/>
                  </a:cubicBezTo>
                  <a:lnTo>
                    <a:pt x="97" y="497"/>
                  </a:lnTo>
                  <a:lnTo>
                    <a:pt x="97" y="17"/>
                  </a:lnTo>
                  <a:lnTo>
                    <a:pt x="360" y="17"/>
                  </a:lnTo>
                  <a:lnTo>
                    <a:pt x="360" y="17"/>
                  </a:lnTo>
                  <a:cubicBezTo>
                    <a:pt x="375" y="17"/>
                    <a:pt x="388" y="29"/>
                    <a:pt x="388" y="44"/>
                  </a:cubicBezTo>
                  <a:lnTo>
                    <a:pt x="388" y="470"/>
                  </a:lnTo>
                  <a:close/>
                  <a:moveTo>
                    <a:pt x="360" y="0"/>
                  </a:moveTo>
                  <a:lnTo>
                    <a:pt x="97" y="0"/>
                  </a:lnTo>
                  <a:lnTo>
                    <a:pt x="97" y="0"/>
                  </a:lnTo>
                  <a:lnTo>
                    <a:pt x="0" y="0"/>
                  </a:lnTo>
                  <a:lnTo>
                    <a:pt x="0" y="72"/>
                  </a:lnTo>
                  <a:lnTo>
                    <a:pt x="43" y="72"/>
                  </a:lnTo>
                  <a:lnTo>
                    <a:pt x="43" y="72"/>
                  </a:lnTo>
                  <a:cubicBezTo>
                    <a:pt x="46" y="70"/>
                    <a:pt x="49" y="70"/>
                    <a:pt x="52" y="70"/>
                  </a:cubicBezTo>
                  <a:lnTo>
                    <a:pt x="52" y="70"/>
                  </a:lnTo>
                  <a:cubicBezTo>
                    <a:pt x="64" y="70"/>
                    <a:pt x="73" y="79"/>
                    <a:pt x="73" y="90"/>
                  </a:cubicBezTo>
                  <a:lnTo>
                    <a:pt x="73" y="90"/>
                  </a:lnTo>
                  <a:cubicBezTo>
                    <a:pt x="73" y="102"/>
                    <a:pt x="64" y="111"/>
                    <a:pt x="52" y="111"/>
                  </a:cubicBezTo>
                  <a:lnTo>
                    <a:pt x="52" y="111"/>
                  </a:lnTo>
                  <a:cubicBezTo>
                    <a:pt x="49" y="111"/>
                    <a:pt x="46" y="110"/>
                    <a:pt x="43" y="109"/>
                  </a:cubicBezTo>
                  <a:lnTo>
                    <a:pt x="0" y="109"/>
                  </a:lnTo>
                  <a:lnTo>
                    <a:pt x="0" y="232"/>
                  </a:lnTo>
                  <a:lnTo>
                    <a:pt x="43" y="232"/>
                  </a:lnTo>
                  <a:lnTo>
                    <a:pt x="43" y="232"/>
                  </a:lnTo>
                  <a:cubicBezTo>
                    <a:pt x="46" y="231"/>
                    <a:pt x="49" y="230"/>
                    <a:pt x="52" y="230"/>
                  </a:cubicBezTo>
                  <a:lnTo>
                    <a:pt x="52" y="230"/>
                  </a:lnTo>
                  <a:cubicBezTo>
                    <a:pt x="64" y="230"/>
                    <a:pt x="73" y="239"/>
                    <a:pt x="73" y="250"/>
                  </a:cubicBezTo>
                  <a:lnTo>
                    <a:pt x="73" y="250"/>
                  </a:lnTo>
                  <a:cubicBezTo>
                    <a:pt x="73" y="262"/>
                    <a:pt x="64" y="271"/>
                    <a:pt x="52" y="271"/>
                  </a:cubicBezTo>
                  <a:lnTo>
                    <a:pt x="52" y="271"/>
                  </a:lnTo>
                  <a:cubicBezTo>
                    <a:pt x="49" y="271"/>
                    <a:pt x="46" y="270"/>
                    <a:pt x="43" y="269"/>
                  </a:cubicBezTo>
                  <a:lnTo>
                    <a:pt x="0" y="269"/>
                  </a:lnTo>
                  <a:lnTo>
                    <a:pt x="0" y="392"/>
                  </a:lnTo>
                  <a:lnTo>
                    <a:pt x="43" y="392"/>
                  </a:lnTo>
                  <a:lnTo>
                    <a:pt x="43" y="392"/>
                  </a:lnTo>
                  <a:cubicBezTo>
                    <a:pt x="46" y="391"/>
                    <a:pt x="49" y="390"/>
                    <a:pt x="52" y="390"/>
                  </a:cubicBezTo>
                  <a:lnTo>
                    <a:pt x="52" y="390"/>
                  </a:lnTo>
                  <a:cubicBezTo>
                    <a:pt x="64" y="390"/>
                    <a:pt x="73" y="399"/>
                    <a:pt x="73" y="411"/>
                  </a:cubicBezTo>
                  <a:lnTo>
                    <a:pt x="73" y="411"/>
                  </a:lnTo>
                  <a:cubicBezTo>
                    <a:pt x="73" y="422"/>
                    <a:pt x="64" y="431"/>
                    <a:pt x="52" y="431"/>
                  </a:cubicBezTo>
                  <a:lnTo>
                    <a:pt x="52" y="431"/>
                  </a:lnTo>
                  <a:cubicBezTo>
                    <a:pt x="49" y="431"/>
                    <a:pt x="46" y="430"/>
                    <a:pt x="43" y="429"/>
                  </a:cubicBezTo>
                  <a:lnTo>
                    <a:pt x="0" y="429"/>
                  </a:lnTo>
                  <a:lnTo>
                    <a:pt x="0" y="514"/>
                  </a:lnTo>
                  <a:lnTo>
                    <a:pt x="97" y="514"/>
                  </a:lnTo>
                  <a:lnTo>
                    <a:pt x="97" y="514"/>
                  </a:lnTo>
                  <a:lnTo>
                    <a:pt x="360" y="514"/>
                  </a:lnTo>
                  <a:lnTo>
                    <a:pt x="360" y="514"/>
                  </a:lnTo>
                  <a:cubicBezTo>
                    <a:pt x="385" y="514"/>
                    <a:pt x="404" y="494"/>
                    <a:pt x="404" y="470"/>
                  </a:cubicBezTo>
                  <a:lnTo>
                    <a:pt x="404" y="44"/>
                  </a:lnTo>
                  <a:lnTo>
                    <a:pt x="404" y="44"/>
                  </a:lnTo>
                  <a:cubicBezTo>
                    <a:pt x="404" y="20"/>
                    <a:pt x="385" y="0"/>
                    <a:pt x="360" y="0"/>
                  </a:cubicBezTo>
                  <a:close/>
                </a:path>
              </a:pathLst>
            </a:custGeom>
            <a:solidFill>
              <a:srgbClr val="1E3877"/>
            </a:solidFill>
            <a:ln>
              <a:noFill/>
            </a:ln>
            <a:effectLst/>
          </p:spPr>
          <p:txBody>
            <a:bodyPr wrap="none" anchor="ctr"/>
            <a:lstStyle/>
            <a:p>
              <a:endParaRPr lang="en-US" sz="1225"/>
            </a:p>
          </p:txBody>
        </p:sp>
        <p:sp>
          <p:nvSpPr>
            <p:cNvPr id="3223" name="Freeform 151">
              <a:extLst>
                <a:ext uri="{FF2B5EF4-FFF2-40B4-BE49-F238E27FC236}">
                  <a16:creationId xmlns:a16="http://schemas.microsoft.com/office/drawing/2014/main" xmlns="" id="{5B4443B3-96D5-0D40-9B05-87034B48FD0C}"/>
                </a:ext>
              </a:extLst>
            </p:cNvPr>
            <p:cNvSpPr>
              <a:spLocks noChangeArrowheads="1"/>
            </p:cNvSpPr>
            <p:nvPr/>
          </p:nvSpPr>
          <p:spPr bwMode="auto">
            <a:xfrm>
              <a:off x="1033450" y="2862991"/>
              <a:ext cx="57116" cy="12024"/>
            </a:xfrm>
            <a:custGeom>
              <a:avLst/>
              <a:gdLst>
                <a:gd name="T0" fmla="*/ 82 w 83"/>
                <a:gd name="T1" fmla="*/ 9 h 18"/>
                <a:gd name="T2" fmla="*/ 82 w 83"/>
                <a:gd name="T3" fmla="*/ 9 h 18"/>
                <a:gd name="T4" fmla="*/ 74 w 83"/>
                <a:gd name="T5" fmla="*/ 0 h 18"/>
                <a:gd name="T6" fmla="*/ 8 w 83"/>
                <a:gd name="T7" fmla="*/ 0 h 18"/>
                <a:gd name="T8" fmla="*/ 8 w 83"/>
                <a:gd name="T9" fmla="*/ 0 h 18"/>
                <a:gd name="T10" fmla="*/ 0 w 83"/>
                <a:gd name="T11" fmla="*/ 9 h 18"/>
                <a:gd name="T12" fmla="*/ 0 w 83"/>
                <a:gd name="T13" fmla="*/ 9 h 18"/>
                <a:gd name="T14" fmla="*/ 8 w 83"/>
                <a:gd name="T15" fmla="*/ 17 h 18"/>
                <a:gd name="T16" fmla="*/ 74 w 83"/>
                <a:gd name="T17" fmla="*/ 17 h 18"/>
                <a:gd name="T18" fmla="*/ 74 w 83"/>
                <a:gd name="T19" fmla="*/ 17 h 18"/>
                <a:gd name="T20" fmla="*/ 82 w 83"/>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82" y="9"/>
                  </a:moveTo>
                  <a:lnTo>
                    <a:pt x="82" y="9"/>
                  </a:lnTo>
                  <a:cubicBezTo>
                    <a:pt x="82" y="4"/>
                    <a:pt x="79" y="0"/>
                    <a:pt x="74" y="0"/>
                  </a:cubicBezTo>
                  <a:lnTo>
                    <a:pt x="8" y="0"/>
                  </a:lnTo>
                  <a:lnTo>
                    <a:pt x="8" y="0"/>
                  </a:lnTo>
                  <a:cubicBezTo>
                    <a:pt x="3" y="0"/>
                    <a:pt x="0" y="4"/>
                    <a:pt x="0" y="9"/>
                  </a:cubicBezTo>
                  <a:lnTo>
                    <a:pt x="0" y="9"/>
                  </a:lnTo>
                  <a:cubicBezTo>
                    <a:pt x="0" y="13"/>
                    <a:pt x="3" y="17"/>
                    <a:pt x="8" y="17"/>
                  </a:cubicBezTo>
                  <a:lnTo>
                    <a:pt x="74" y="17"/>
                  </a:lnTo>
                  <a:lnTo>
                    <a:pt x="74" y="17"/>
                  </a:lnTo>
                  <a:cubicBezTo>
                    <a:pt x="79" y="17"/>
                    <a:pt x="82" y="13"/>
                    <a:pt x="82" y="9"/>
                  </a:cubicBezTo>
                </a:path>
              </a:pathLst>
            </a:custGeom>
            <a:solidFill>
              <a:srgbClr val="1E3877"/>
            </a:solidFill>
            <a:ln>
              <a:noFill/>
            </a:ln>
            <a:effectLst/>
          </p:spPr>
          <p:txBody>
            <a:bodyPr wrap="none" anchor="ctr"/>
            <a:lstStyle/>
            <a:p>
              <a:endParaRPr lang="en-US" sz="1225"/>
            </a:p>
          </p:txBody>
        </p:sp>
        <p:sp>
          <p:nvSpPr>
            <p:cNvPr id="3224" name="Freeform 152">
              <a:extLst>
                <a:ext uri="{FF2B5EF4-FFF2-40B4-BE49-F238E27FC236}">
                  <a16:creationId xmlns:a16="http://schemas.microsoft.com/office/drawing/2014/main" xmlns="" id="{E7CC6EF6-7935-2A40-9DE4-C393AD02EB83}"/>
                </a:ext>
              </a:extLst>
            </p:cNvPr>
            <p:cNvSpPr>
              <a:spLocks noChangeArrowheads="1"/>
            </p:cNvSpPr>
            <p:nvPr/>
          </p:nvSpPr>
          <p:spPr bwMode="auto">
            <a:xfrm>
              <a:off x="1177741" y="2682628"/>
              <a:ext cx="72145" cy="72145"/>
            </a:xfrm>
            <a:custGeom>
              <a:avLst/>
              <a:gdLst>
                <a:gd name="T0" fmla="*/ 53 w 108"/>
                <a:gd name="T1" fmla="*/ 107 h 108"/>
                <a:gd name="T2" fmla="*/ 53 w 108"/>
                <a:gd name="T3" fmla="*/ 107 h 108"/>
                <a:gd name="T4" fmla="*/ 107 w 108"/>
                <a:gd name="T5" fmla="*/ 53 h 108"/>
                <a:gd name="T6" fmla="*/ 107 w 108"/>
                <a:gd name="T7" fmla="*/ 53 h 108"/>
                <a:gd name="T8" fmla="*/ 53 w 108"/>
                <a:gd name="T9" fmla="*/ 0 h 108"/>
                <a:gd name="T10" fmla="*/ 53 w 108"/>
                <a:gd name="T11" fmla="*/ 0 h 108"/>
                <a:gd name="T12" fmla="*/ 0 w 108"/>
                <a:gd name="T13" fmla="*/ 53 h 108"/>
                <a:gd name="T14" fmla="*/ 0 w 108"/>
                <a:gd name="T15" fmla="*/ 53 h 108"/>
                <a:gd name="T16" fmla="*/ 53 w 108"/>
                <a:gd name="T17"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8">
                  <a:moveTo>
                    <a:pt x="53" y="107"/>
                  </a:moveTo>
                  <a:lnTo>
                    <a:pt x="53" y="107"/>
                  </a:lnTo>
                  <a:cubicBezTo>
                    <a:pt x="83" y="107"/>
                    <a:pt x="107" y="83"/>
                    <a:pt x="107" y="53"/>
                  </a:cubicBezTo>
                  <a:lnTo>
                    <a:pt x="107" y="53"/>
                  </a:lnTo>
                  <a:cubicBezTo>
                    <a:pt x="107" y="24"/>
                    <a:pt x="83" y="0"/>
                    <a:pt x="53" y="0"/>
                  </a:cubicBezTo>
                  <a:lnTo>
                    <a:pt x="53" y="0"/>
                  </a:lnTo>
                  <a:cubicBezTo>
                    <a:pt x="24" y="0"/>
                    <a:pt x="0" y="24"/>
                    <a:pt x="0" y="53"/>
                  </a:cubicBezTo>
                  <a:lnTo>
                    <a:pt x="0" y="53"/>
                  </a:lnTo>
                  <a:cubicBezTo>
                    <a:pt x="0" y="83"/>
                    <a:pt x="24" y="107"/>
                    <a:pt x="53" y="107"/>
                  </a:cubicBezTo>
                </a:path>
              </a:pathLst>
            </a:custGeom>
            <a:solidFill>
              <a:srgbClr val="1E3877"/>
            </a:solidFill>
            <a:ln>
              <a:noFill/>
            </a:ln>
            <a:effectLst/>
          </p:spPr>
          <p:txBody>
            <a:bodyPr wrap="none" anchor="ctr"/>
            <a:lstStyle/>
            <a:p>
              <a:endParaRPr lang="en-US" sz="1225"/>
            </a:p>
          </p:txBody>
        </p:sp>
        <p:sp>
          <p:nvSpPr>
            <p:cNvPr id="3225" name="Freeform 153">
              <a:extLst>
                <a:ext uri="{FF2B5EF4-FFF2-40B4-BE49-F238E27FC236}">
                  <a16:creationId xmlns:a16="http://schemas.microsoft.com/office/drawing/2014/main" xmlns="" id="{A4581C1D-2D19-6449-856F-D770D0B4776F}"/>
                </a:ext>
              </a:extLst>
            </p:cNvPr>
            <p:cNvSpPr>
              <a:spLocks noChangeArrowheads="1"/>
            </p:cNvSpPr>
            <p:nvPr/>
          </p:nvSpPr>
          <p:spPr bwMode="auto">
            <a:xfrm>
              <a:off x="1153693" y="2769803"/>
              <a:ext cx="120242" cy="81164"/>
            </a:xfrm>
            <a:custGeom>
              <a:avLst/>
              <a:gdLst>
                <a:gd name="T0" fmla="*/ 87 w 175"/>
                <a:gd name="T1" fmla="*/ 0 h 119"/>
                <a:gd name="T2" fmla="*/ 87 w 175"/>
                <a:gd name="T3" fmla="*/ 0 h 119"/>
                <a:gd name="T4" fmla="*/ 7 w 175"/>
                <a:gd name="T5" fmla="*/ 43 h 119"/>
                <a:gd name="T6" fmla="*/ 7 w 175"/>
                <a:gd name="T7" fmla="*/ 43 h 119"/>
                <a:gd name="T8" fmla="*/ 0 w 175"/>
                <a:gd name="T9" fmla="*/ 62 h 119"/>
                <a:gd name="T10" fmla="*/ 0 w 175"/>
                <a:gd name="T11" fmla="*/ 99 h 119"/>
                <a:gd name="T12" fmla="*/ 0 w 175"/>
                <a:gd name="T13" fmla="*/ 99 h 119"/>
                <a:gd name="T14" fmla="*/ 19 w 175"/>
                <a:gd name="T15" fmla="*/ 118 h 119"/>
                <a:gd name="T16" fmla="*/ 156 w 175"/>
                <a:gd name="T17" fmla="*/ 118 h 119"/>
                <a:gd name="T18" fmla="*/ 156 w 175"/>
                <a:gd name="T19" fmla="*/ 118 h 119"/>
                <a:gd name="T20" fmla="*/ 174 w 175"/>
                <a:gd name="T21" fmla="*/ 99 h 119"/>
                <a:gd name="T22" fmla="*/ 174 w 175"/>
                <a:gd name="T23" fmla="*/ 62 h 119"/>
                <a:gd name="T24" fmla="*/ 174 w 175"/>
                <a:gd name="T25" fmla="*/ 62 h 119"/>
                <a:gd name="T26" fmla="*/ 169 w 175"/>
                <a:gd name="T27" fmla="*/ 43 h 119"/>
                <a:gd name="T28" fmla="*/ 169 w 175"/>
                <a:gd name="T29" fmla="*/ 43 h 119"/>
                <a:gd name="T30" fmla="*/ 87 w 175"/>
                <a:gd name="T3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5" h="119">
                  <a:moveTo>
                    <a:pt x="87" y="0"/>
                  </a:moveTo>
                  <a:lnTo>
                    <a:pt x="87" y="0"/>
                  </a:lnTo>
                  <a:cubicBezTo>
                    <a:pt x="54" y="0"/>
                    <a:pt x="24" y="17"/>
                    <a:pt x="7" y="43"/>
                  </a:cubicBezTo>
                  <a:lnTo>
                    <a:pt x="7" y="43"/>
                  </a:lnTo>
                  <a:cubicBezTo>
                    <a:pt x="2" y="49"/>
                    <a:pt x="0" y="55"/>
                    <a:pt x="0" y="62"/>
                  </a:cubicBezTo>
                  <a:lnTo>
                    <a:pt x="0" y="99"/>
                  </a:lnTo>
                  <a:lnTo>
                    <a:pt x="0" y="99"/>
                  </a:lnTo>
                  <a:cubicBezTo>
                    <a:pt x="0" y="110"/>
                    <a:pt x="9" y="118"/>
                    <a:pt x="19" y="118"/>
                  </a:cubicBezTo>
                  <a:lnTo>
                    <a:pt x="156" y="118"/>
                  </a:lnTo>
                  <a:lnTo>
                    <a:pt x="156" y="118"/>
                  </a:lnTo>
                  <a:cubicBezTo>
                    <a:pt x="166" y="118"/>
                    <a:pt x="174" y="110"/>
                    <a:pt x="174" y="99"/>
                  </a:cubicBezTo>
                  <a:lnTo>
                    <a:pt x="174" y="62"/>
                  </a:lnTo>
                  <a:lnTo>
                    <a:pt x="174" y="62"/>
                  </a:lnTo>
                  <a:cubicBezTo>
                    <a:pt x="174" y="55"/>
                    <a:pt x="172" y="49"/>
                    <a:pt x="169" y="43"/>
                  </a:cubicBezTo>
                  <a:lnTo>
                    <a:pt x="169" y="43"/>
                  </a:lnTo>
                  <a:cubicBezTo>
                    <a:pt x="151" y="17"/>
                    <a:pt x="121" y="0"/>
                    <a:pt x="87" y="0"/>
                  </a:cubicBezTo>
                </a:path>
              </a:pathLst>
            </a:custGeom>
            <a:solidFill>
              <a:srgbClr val="1E3877"/>
            </a:solidFill>
            <a:ln>
              <a:noFill/>
            </a:ln>
            <a:effectLst/>
          </p:spPr>
          <p:txBody>
            <a:bodyPr wrap="none" anchor="ctr"/>
            <a:lstStyle/>
            <a:p>
              <a:endParaRPr lang="en-US" sz="1225"/>
            </a:p>
          </p:txBody>
        </p:sp>
      </p:grpSp>
      <p:grpSp>
        <p:nvGrpSpPr>
          <p:cNvPr id="8" name="Group 7">
            <a:extLst>
              <a:ext uri="{FF2B5EF4-FFF2-40B4-BE49-F238E27FC236}">
                <a16:creationId xmlns:a16="http://schemas.microsoft.com/office/drawing/2014/main" xmlns="" id="{34FF0C10-2C2A-CB43-B24B-5B341ED3D5C3}"/>
              </a:ext>
            </a:extLst>
          </p:cNvPr>
          <p:cNvGrpSpPr/>
          <p:nvPr/>
        </p:nvGrpSpPr>
        <p:grpSpPr>
          <a:xfrm>
            <a:off x="922669" y="1552388"/>
            <a:ext cx="352723" cy="355436"/>
            <a:chOff x="991366" y="1534315"/>
            <a:chExt cx="390787" cy="393792"/>
          </a:xfrm>
        </p:grpSpPr>
        <p:sp>
          <p:nvSpPr>
            <p:cNvPr id="3244" name="Freeform 172">
              <a:extLst>
                <a:ext uri="{FF2B5EF4-FFF2-40B4-BE49-F238E27FC236}">
                  <a16:creationId xmlns:a16="http://schemas.microsoft.com/office/drawing/2014/main" xmlns="" id="{4001C981-2D0F-EF4B-993C-0AD106EF8E25}"/>
                </a:ext>
              </a:extLst>
            </p:cNvPr>
            <p:cNvSpPr>
              <a:spLocks noChangeArrowheads="1"/>
            </p:cNvSpPr>
            <p:nvPr/>
          </p:nvSpPr>
          <p:spPr bwMode="auto">
            <a:xfrm>
              <a:off x="991366" y="1642533"/>
              <a:ext cx="153310" cy="243490"/>
            </a:xfrm>
            <a:custGeom>
              <a:avLst/>
              <a:gdLst>
                <a:gd name="T0" fmla="*/ 220 w 224"/>
                <a:gd name="T1" fmla="*/ 355 h 356"/>
                <a:gd name="T2" fmla="*/ 220 w 224"/>
                <a:gd name="T3" fmla="*/ 355 h 356"/>
                <a:gd name="T4" fmla="*/ 223 w 224"/>
                <a:gd name="T5" fmla="*/ 240 h 356"/>
                <a:gd name="T6" fmla="*/ 223 w 224"/>
                <a:gd name="T7" fmla="*/ 240 h 356"/>
                <a:gd name="T8" fmla="*/ 179 w 224"/>
                <a:gd name="T9" fmla="*/ 186 h 356"/>
                <a:gd name="T10" fmla="*/ 179 w 224"/>
                <a:gd name="T11" fmla="*/ 186 h 356"/>
                <a:gd name="T12" fmla="*/ 128 w 224"/>
                <a:gd name="T13" fmla="*/ 164 h 356"/>
                <a:gd name="T14" fmla="*/ 128 w 224"/>
                <a:gd name="T15" fmla="*/ 164 h 356"/>
                <a:gd name="T16" fmla="*/ 141 w 224"/>
                <a:gd name="T17" fmla="*/ 203 h 356"/>
                <a:gd name="T18" fmla="*/ 141 w 224"/>
                <a:gd name="T19" fmla="*/ 203 h 356"/>
                <a:gd name="T20" fmla="*/ 173 w 224"/>
                <a:gd name="T21" fmla="*/ 241 h 356"/>
                <a:gd name="T22" fmla="*/ 173 w 224"/>
                <a:gd name="T23" fmla="*/ 241 h 356"/>
                <a:gd name="T24" fmla="*/ 174 w 224"/>
                <a:gd name="T25" fmla="*/ 244 h 356"/>
                <a:gd name="T26" fmla="*/ 174 w 224"/>
                <a:gd name="T27" fmla="*/ 244 h 356"/>
                <a:gd name="T28" fmla="*/ 164 w 224"/>
                <a:gd name="T29" fmla="*/ 262 h 356"/>
                <a:gd name="T30" fmla="*/ 164 w 224"/>
                <a:gd name="T31" fmla="*/ 262 h 356"/>
                <a:gd name="T32" fmla="*/ 142 w 224"/>
                <a:gd name="T33" fmla="*/ 254 h 356"/>
                <a:gd name="T34" fmla="*/ 142 w 224"/>
                <a:gd name="T35" fmla="*/ 254 h 356"/>
                <a:gd name="T36" fmla="*/ 89 w 224"/>
                <a:gd name="T37" fmla="*/ 203 h 356"/>
                <a:gd name="T38" fmla="*/ 89 w 224"/>
                <a:gd name="T39" fmla="*/ 203 h 356"/>
                <a:gd name="T40" fmla="*/ 74 w 224"/>
                <a:gd name="T41" fmla="*/ 176 h 356"/>
                <a:gd name="T42" fmla="*/ 42 w 224"/>
                <a:gd name="T43" fmla="*/ 21 h 356"/>
                <a:gd name="T44" fmla="*/ 42 w 224"/>
                <a:gd name="T45" fmla="*/ 21 h 356"/>
                <a:gd name="T46" fmla="*/ 18 w 224"/>
                <a:gd name="T47" fmla="*/ 3 h 356"/>
                <a:gd name="T48" fmla="*/ 18 w 224"/>
                <a:gd name="T49" fmla="*/ 3 h 356"/>
                <a:gd name="T50" fmla="*/ 1 w 224"/>
                <a:gd name="T51" fmla="*/ 27 h 356"/>
                <a:gd name="T52" fmla="*/ 6 w 224"/>
                <a:gd name="T53" fmla="*/ 213 h 356"/>
                <a:gd name="T54" fmla="*/ 6 w 224"/>
                <a:gd name="T55" fmla="*/ 213 h 356"/>
                <a:gd name="T56" fmla="*/ 23 w 224"/>
                <a:gd name="T57" fmla="*/ 253 h 356"/>
                <a:gd name="T58" fmla="*/ 23 w 224"/>
                <a:gd name="T59" fmla="*/ 253 h 356"/>
                <a:gd name="T60" fmla="*/ 64 w 224"/>
                <a:gd name="T61" fmla="*/ 295 h 356"/>
                <a:gd name="T62" fmla="*/ 64 w 224"/>
                <a:gd name="T63" fmla="*/ 295 h 356"/>
                <a:gd name="T64" fmla="*/ 104 w 224"/>
                <a:gd name="T65" fmla="*/ 355 h 356"/>
                <a:gd name="T66" fmla="*/ 220 w 224"/>
                <a:gd name="T67"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4" h="356">
                  <a:moveTo>
                    <a:pt x="220" y="355"/>
                  </a:moveTo>
                  <a:lnTo>
                    <a:pt x="220" y="355"/>
                  </a:lnTo>
                  <a:cubicBezTo>
                    <a:pt x="223" y="317"/>
                    <a:pt x="223" y="266"/>
                    <a:pt x="223" y="240"/>
                  </a:cubicBezTo>
                  <a:lnTo>
                    <a:pt x="223" y="240"/>
                  </a:lnTo>
                  <a:cubicBezTo>
                    <a:pt x="222" y="209"/>
                    <a:pt x="193" y="195"/>
                    <a:pt x="179" y="186"/>
                  </a:cubicBezTo>
                  <a:lnTo>
                    <a:pt x="179" y="186"/>
                  </a:lnTo>
                  <a:cubicBezTo>
                    <a:pt x="167" y="177"/>
                    <a:pt x="135" y="152"/>
                    <a:pt x="128" y="164"/>
                  </a:cubicBezTo>
                  <a:lnTo>
                    <a:pt x="128" y="164"/>
                  </a:lnTo>
                  <a:cubicBezTo>
                    <a:pt x="121" y="176"/>
                    <a:pt x="131" y="195"/>
                    <a:pt x="141" y="203"/>
                  </a:cubicBezTo>
                  <a:lnTo>
                    <a:pt x="141" y="203"/>
                  </a:lnTo>
                  <a:cubicBezTo>
                    <a:pt x="150" y="212"/>
                    <a:pt x="170" y="231"/>
                    <a:pt x="173" y="241"/>
                  </a:cubicBezTo>
                  <a:lnTo>
                    <a:pt x="173" y="241"/>
                  </a:lnTo>
                  <a:cubicBezTo>
                    <a:pt x="174" y="242"/>
                    <a:pt x="174" y="243"/>
                    <a:pt x="174" y="244"/>
                  </a:cubicBezTo>
                  <a:lnTo>
                    <a:pt x="174" y="244"/>
                  </a:lnTo>
                  <a:cubicBezTo>
                    <a:pt x="175" y="251"/>
                    <a:pt x="171" y="260"/>
                    <a:pt x="164" y="262"/>
                  </a:cubicBezTo>
                  <a:lnTo>
                    <a:pt x="164" y="262"/>
                  </a:lnTo>
                  <a:cubicBezTo>
                    <a:pt x="159" y="264"/>
                    <a:pt x="152" y="264"/>
                    <a:pt x="142" y="254"/>
                  </a:cubicBezTo>
                  <a:lnTo>
                    <a:pt x="142" y="254"/>
                  </a:lnTo>
                  <a:cubicBezTo>
                    <a:pt x="130" y="241"/>
                    <a:pt x="102" y="218"/>
                    <a:pt x="89" y="203"/>
                  </a:cubicBezTo>
                  <a:lnTo>
                    <a:pt x="89" y="203"/>
                  </a:lnTo>
                  <a:cubicBezTo>
                    <a:pt x="82" y="196"/>
                    <a:pt x="76" y="186"/>
                    <a:pt x="74" y="176"/>
                  </a:cubicBezTo>
                  <a:lnTo>
                    <a:pt x="42" y="21"/>
                  </a:lnTo>
                  <a:lnTo>
                    <a:pt x="42" y="21"/>
                  </a:lnTo>
                  <a:cubicBezTo>
                    <a:pt x="41" y="10"/>
                    <a:pt x="30" y="0"/>
                    <a:pt x="18" y="3"/>
                  </a:cubicBezTo>
                  <a:lnTo>
                    <a:pt x="18" y="3"/>
                  </a:lnTo>
                  <a:cubicBezTo>
                    <a:pt x="6" y="5"/>
                    <a:pt x="0" y="16"/>
                    <a:pt x="1" y="27"/>
                  </a:cubicBezTo>
                  <a:lnTo>
                    <a:pt x="6" y="213"/>
                  </a:lnTo>
                  <a:lnTo>
                    <a:pt x="6" y="213"/>
                  </a:lnTo>
                  <a:cubicBezTo>
                    <a:pt x="6" y="227"/>
                    <a:pt x="12" y="242"/>
                    <a:pt x="23" y="253"/>
                  </a:cubicBezTo>
                  <a:lnTo>
                    <a:pt x="23" y="253"/>
                  </a:lnTo>
                  <a:cubicBezTo>
                    <a:pt x="40" y="270"/>
                    <a:pt x="64" y="295"/>
                    <a:pt x="64" y="295"/>
                  </a:cubicBezTo>
                  <a:lnTo>
                    <a:pt x="64" y="295"/>
                  </a:lnTo>
                  <a:cubicBezTo>
                    <a:pt x="96" y="320"/>
                    <a:pt x="102" y="341"/>
                    <a:pt x="104" y="355"/>
                  </a:cubicBezTo>
                  <a:lnTo>
                    <a:pt x="220" y="355"/>
                  </a:lnTo>
                </a:path>
              </a:pathLst>
            </a:custGeom>
            <a:solidFill>
              <a:srgbClr val="1E3877"/>
            </a:solidFill>
            <a:ln>
              <a:noFill/>
            </a:ln>
            <a:effectLst/>
          </p:spPr>
          <p:txBody>
            <a:bodyPr wrap="none" anchor="ctr"/>
            <a:lstStyle/>
            <a:p>
              <a:endParaRPr lang="en-US" sz="1225"/>
            </a:p>
          </p:txBody>
        </p:sp>
        <p:sp>
          <p:nvSpPr>
            <p:cNvPr id="3245" name="Freeform 173">
              <a:extLst>
                <a:ext uri="{FF2B5EF4-FFF2-40B4-BE49-F238E27FC236}">
                  <a16:creationId xmlns:a16="http://schemas.microsoft.com/office/drawing/2014/main" xmlns="" id="{613DF79E-8F45-464E-91BD-E3FD1CCFDEF3}"/>
                </a:ext>
              </a:extLst>
            </p:cNvPr>
            <p:cNvSpPr>
              <a:spLocks noChangeArrowheads="1"/>
            </p:cNvSpPr>
            <p:nvPr/>
          </p:nvSpPr>
          <p:spPr bwMode="auto">
            <a:xfrm>
              <a:off x="1051487" y="1892034"/>
              <a:ext cx="102206" cy="36073"/>
            </a:xfrm>
            <a:custGeom>
              <a:avLst/>
              <a:gdLst>
                <a:gd name="T0" fmla="*/ 137 w 150"/>
                <a:gd name="T1" fmla="*/ 0 h 53"/>
                <a:gd name="T2" fmla="*/ 12 w 150"/>
                <a:gd name="T3" fmla="*/ 0 h 53"/>
                <a:gd name="T4" fmla="*/ 12 w 150"/>
                <a:gd name="T5" fmla="*/ 0 h 53"/>
                <a:gd name="T6" fmla="*/ 0 w 150"/>
                <a:gd name="T7" fmla="*/ 12 h 53"/>
                <a:gd name="T8" fmla="*/ 0 w 150"/>
                <a:gd name="T9" fmla="*/ 41 h 53"/>
                <a:gd name="T10" fmla="*/ 0 w 150"/>
                <a:gd name="T11" fmla="*/ 41 h 53"/>
                <a:gd name="T12" fmla="*/ 12 w 150"/>
                <a:gd name="T13" fmla="*/ 52 h 53"/>
                <a:gd name="T14" fmla="*/ 137 w 150"/>
                <a:gd name="T15" fmla="*/ 52 h 53"/>
                <a:gd name="T16" fmla="*/ 137 w 150"/>
                <a:gd name="T17" fmla="*/ 52 h 53"/>
                <a:gd name="T18" fmla="*/ 149 w 150"/>
                <a:gd name="T19" fmla="*/ 41 h 53"/>
                <a:gd name="T20" fmla="*/ 149 w 150"/>
                <a:gd name="T21" fmla="*/ 12 h 53"/>
                <a:gd name="T22" fmla="*/ 149 w 150"/>
                <a:gd name="T23" fmla="*/ 12 h 53"/>
                <a:gd name="T24" fmla="*/ 137 w 150"/>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3">
                  <a:moveTo>
                    <a:pt x="137" y="0"/>
                  </a:moveTo>
                  <a:lnTo>
                    <a:pt x="12" y="0"/>
                  </a:lnTo>
                  <a:lnTo>
                    <a:pt x="12" y="0"/>
                  </a:lnTo>
                  <a:cubicBezTo>
                    <a:pt x="6" y="0"/>
                    <a:pt x="0" y="6"/>
                    <a:pt x="0" y="12"/>
                  </a:cubicBezTo>
                  <a:lnTo>
                    <a:pt x="0" y="41"/>
                  </a:lnTo>
                  <a:lnTo>
                    <a:pt x="0" y="41"/>
                  </a:lnTo>
                  <a:cubicBezTo>
                    <a:pt x="0" y="48"/>
                    <a:pt x="6" y="52"/>
                    <a:pt x="12" y="52"/>
                  </a:cubicBezTo>
                  <a:lnTo>
                    <a:pt x="137" y="52"/>
                  </a:lnTo>
                  <a:lnTo>
                    <a:pt x="137" y="52"/>
                  </a:lnTo>
                  <a:cubicBezTo>
                    <a:pt x="143" y="52"/>
                    <a:pt x="149" y="48"/>
                    <a:pt x="149" y="41"/>
                  </a:cubicBezTo>
                  <a:lnTo>
                    <a:pt x="149" y="12"/>
                  </a:lnTo>
                  <a:lnTo>
                    <a:pt x="149" y="12"/>
                  </a:lnTo>
                  <a:cubicBezTo>
                    <a:pt x="149" y="6"/>
                    <a:pt x="143" y="0"/>
                    <a:pt x="137" y="0"/>
                  </a:cubicBezTo>
                </a:path>
              </a:pathLst>
            </a:custGeom>
            <a:solidFill>
              <a:srgbClr val="1E3877"/>
            </a:solidFill>
            <a:ln>
              <a:noFill/>
            </a:ln>
            <a:effectLst/>
          </p:spPr>
          <p:txBody>
            <a:bodyPr wrap="none" anchor="ctr"/>
            <a:lstStyle/>
            <a:p>
              <a:endParaRPr lang="en-US" sz="1225"/>
            </a:p>
          </p:txBody>
        </p:sp>
        <p:sp>
          <p:nvSpPr>
            <p:cNvPr id="3246" name="Freeform 174">
              <a:extLst>
                <a:ext uri="{FF2B5EF4-FFF2-40B4-BE49-F238E27FC236}">
                  <a16:creationId xmlns:a16="http://schemas.microsoft.com/office/drawing/2014/main" xmlns="" id="{CE2E9E00-992F-2640-A3CD-F9E2EB8E0651}"/>
                </a:ext>
              </a:extLst>
            </p:cNvPr>
            <p:cNvSpPr>
              <a:spLocks noChangeArrowheads="1"/>
            </p:cNvSpPr>
            <p:nvPr/>
          </p:nvSpPr>
          <p:spPr bwMode="auto">
            <a:xfrm>
              <a:off x="1228845" y="1642533"/>
              <a:ext cx="153308" cy="243490"/>
            </a:xfrm>
            <a:custGeom>
              <a:avLst/>
              <a:gdLst>
                <a:gd name="T0" fmla="*/ 205 w 223"/>
                <a:gd name="T1" fmla="*/ 3 h 356"/>
                <a:gd name="T2" fmla="*/ 205 w 223"/>
                <a:gd name="T3" fmla="*/ 3 h 356"/>
                <a:gd name="T4" fmla="*/ 181 w 223"/>
                <a:gd name="T5" fmla="*/ 21 h 356"/>
                <a:gd name="T6" fmla="*/ 149 w 223"/>
                <a:gd name="T7" fmla="*/ 176 h 356"/>
                <a:gd name="T8" fmla="*/ 149 w 223"/>
                <a:gd name="T9" fmla="*/ 176 h 356"/>
                <a:gd name="T10" fmla="*/ 134 w 223"/>
                <a:gd name="T11" fmla="*/ 203 h 356"/>
                <a:gd name="T12" fmla="*/ 134 w 223"/>
                <a:gd name="T13" fmla="*/ 203 h 356"/>
                <a:gd name="T14" fmla="*/ 80 w 223"/>
                <a:gd name="T15" fmla="*/ 254 h 356"/>
                <a:gd name="T16" fmla="*/ 80 w 223"/>
                <a:gd name="T17" fmla="*/ 254 h 356"/>
                <a:gd name="T18" fmla="*/ 58 w 223"/>
                <a:gd name="T19" fmla="*/ 262 h 356"/>
                <a:gd name="T20" fmla="*/ 58 w 223"/>
                <a:gd name="T21" fmla="*/ 262 h 356"/>
                <a:gd name="T22" fmla="*/ 49 w 223"/>
                <a:gd name="T23" fmla="*/ 244 h 356"/>
                <a:gd name="T24" fmla="*/ 49 w 223"/>
                <a:gd name="T25" fmla="*/ 244 h 356"/>
                <a:gd name="T26" fmla="*/ 49 w 223"/>
                <a:gd name="T27" fmla="*/ 241 h 356"/>
                <a:gd name="T28" fmla="*/ 49 w 223"/>
                <a:gd name="T29" fmla="*/ 241 h 356"/>
                <a:gd name="T30" fmla="*/ 81 w 223"/>
                <a:gd name="T31" fmla="*/ 203 h 356"/>
                <a:gd name="T32" fmla="*/ 81 w 223"/>
                <a:gd name="T33" fmla="*/ 203 h 356"/>
                <a:gd name="T34" fmla="*/ 94 w 223"/>
                <a:gd name="T35" fmla="*/ 164 h 356"/>
                <a:gd name="T36" fmla="*/ 94 w 223"/>
                <a:gd name="T37" fmla="*/ 164 h 356"/>
                <a:gd name="T38" fmla="*/ 43 w 223"/>
                <a:gd name="T39" fmla="*/ 186 h 356"/>
                <a:gd name="T40" fmla="*/ 43 w 223"/>
                <a:gd name="T41" fmla="*/ 186 h 356"/>
                <a:gd name="T42" fmla="*/ 0 w 223"/>
                <a:gd name="T43" fmla="*/ 240 h 356"/>
                <a:gd name="T44" fmla="*/ 0 w 223"/>
                <a:gd name="T45" fmla="*/ 240 h 356"/>
                <a:gd name="T46" fmla="*/ 3 w 223"/>
                <a:gd name="T47" fmla="*/ 355 h 356"/>
                <a:gd name="T48" fmla="*/ 119 w 223"/>
                <a:gd name="T49" fmla="*/ 355 h 356"/>
                <a:gd name="T50" fmla="*/ 119 w 223"/>
                <a:gd name="T51" fmla="*/ 355 h 356"/>
                <a:gd name="T52" fmla="*/ 158 w 223"/>
                <a:gd name="T53" fmla="*/ 295 h 356"/>
                <a:gd name="T54" fmla="*/ 158 w 223"/>
                <a:gd name="T55" fmla="*/ 295 h 356"/>
                <a:gd name="T56" fmla="*/ 199 w 223"/>
                <a:gd name="T57" fmla="*/ 253 h 356"/>
                <a:gd name="T58" fmla="*/ 199 w 223"/>
                <a:gd name="T59" fmla="*/ 253 h 356"/>
                <a:gd name="T60" fmla="*/ 217 w 223"/>
                <a:gd name="T61" fmla="*/ 213 h 356"/>
                <a:gd name="T62" fmla="*/ 222 w 223"/>
                <a:gd name="T63" fmla="*/ 27 h 356"/>
                <a:gd name="T64" fmla="*/ 222 w 223"/>
                <a:gd name="T65" fmla="*/ 27 h 356"/>
                <a:gd name="T66" fmla="*/ 205 w 223"/>
                <a:gd name="T67" fmla="*/ 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3" h="356">
                  <a:moveTo>
                    <a:pt x="205" y="3"/>
                  </a:moveTo>
                  <a:lnTo>
                    <a:pt x="205" y="3"/>
                  </a:lnTo>
                  <a:cubicBezTo>
                    <a:pt x="193" y="0"/>
                    <a:pt x="182" y="10"/>
                    <a:pt x="181" y="21"/>
                  </a:cubicBezTo>
                  <a:lnTo>
                    <a:pt x="149" y="176"/>
                  </a:lnTo>
                  <a:lnTo>
                    <a:pt x="149" y="176"/>
                  </a:lnTo>
                  <a:cubicBezTo>
                    <a:pt x="146" y="186"/>
                    <a:pt x="141" y="196"/>
                    <a:pt x="134" y="203"/>
                  </a:cubicBezTo>
                  <a:lnTo>
                    <a:pt x="134" y="203"/>
                  </a:lnTo>
                  <a:cubicBezTo>
                    <a:pt x="120" y="218"/>
                    <a:pt x="93" y="241"/>
                    <a:pt x="80" y="254"/>
                  </a:cubicBezTo>
                  <a:lnTo>
                    <a:pt x="80" y="254"/>
                  </a:lnTo>
                  <a:cubicBezTo>
                    <a:pt x="71" y="264"/>
                    <a:pt x="64" y="264"/>
                    <a:pt x="58" y="262"/>
                  </a:cubicBezTo>
                  <a:lnTo>
                    <a:pt x="58" y="262"/>
                  </a:lnTo>
                  <a:cubicBezTo>
                    <a:pt x="51" y="260"/>
                    <a:pt x="47" y="251"/>
                    <a:pt x="49" y="244"/>
                  </a:cubicBezTo>
                  <a:lnTo>
                    <a:pt x="49" y="244"/>
                  </a:lnTo>
                  <a:cubicBezTo>
                    <a:pt x="49" y="243"/>
                    <a:pt x="49" y="242"/>
                    <a:pt x="49" y="241"/>
                  </a:cubicBezTo>
                  <a:lnTo>
                    <a:pt x="49" y="241"/>
                  </a:lnTo>
                  <a:cubicBezTo>
                    <a:pt x="52" y="231"/>
                    <a:pt x="73" y="212"/>
                    <a:pt x="81" y="203"/>
                  </a:cubicBezTo>
                  <a:lnTo>
                    <a:pt x="81" y="203"/>
                  </a:lnTo>
                  <a:cubicBezTo>
                    <a:pt x="90" y="195"/>
                    <a:pt x="101" y="176"/>
                    <a:pt x="94" y="164"/>
                  </a:cubicBezTo>
                  <a:lnTo>
                    <a:pt x="94" y="164"/>
                  </a:lnTo>
                  <a:cubicBezTo>
                    <a:pt x="87" y="152"/>
                    <a:pt x="55" y="177"/>
                    <a:pt x="43" y="186"/>
                  </a:cubicBezTo>
                  <a:lnTo>
                    <a:pt x="43" y="186"/>
                  </a:lnTo>
                  <a:cubicBezTo>
                    <a:pt x="30" y="195"/>
                    <a:pt x="1" y="209"/>
                    <a:pt x="0" y="240"/>
                  </a:cubicBezTo>
                  <a:lnTo>
                    <a:pt x="0" y="240"/>
                  </a:lnTo>
                  <a:cubicBezTo>
                    <a:pt x="0" y="266"/>
                    <a:pt x="0" y="317"/>
                    <a:pt x="3" y="355"/>
                  </a:cubicBezTo>
                  <a:lnTo>
                    <a:pt x="119" y="355"/>
                  </a:lnTo>
                  <a:lnTo>
                    <a:pt x="119" y="355"/>
                  </a:lnTo>
                  <a:cubicBezTo>
                    <a:pt x="121" y="341"/>
                    <a:pt x="126" y="320"/>
                    <a:pt x="158" y="295"/>
                  </a:cubicBezTo>
                  <a:lnTo>
                    <a:pt x="158" y="295"/>
                  </a:lnTo>
                  <a:cubicBezTo>
                    <a:pt x="158" y="295"/>
                    <a:pt x="182" y="270"/>
                    <a:pt x="199" y="253"/>
                  </a:cubicBezTo>
                  <a:lnTo>
                    <a:pt x="199" y="253"/>
                  </a:lnTo>
                  <a:cubicBezTo>
                    <a:pt x="210" y="242"/>
                    <a:pt x="216" y="227"/>
                    <a:pt x="217" y="213"/>
                  </a:cubicBezTo>
                  <a:lnTo>
                    <a:pt x="222" y="27"/>
                  </a:lnTo>
                  <a:lnTo>
                    <a:pt x="222" y="27"/>
                  </a:lnTo>
                  <a:cubicBezTo>
                    <a:pt x="222" y="16"/>
                    <a:pt x="216" y="5"/>
                    <a:pt x="205" y="3"/>
                  </a:cubicBezTo>
                </a:path>
              </a:pathLst>
            </a:custGeom>
            <a:solidFill>
              <a:srgbClr val="1E3877"/>
            </a:solidFill>
            <a:ln>
              <a:noFill/>
            </a:ln>
            <a:effectLst/>
          </p:spPr>
          <p:txBody>
            <a:bodyPr wrap="none" anchor="ctr"/>
            <a:lstStyle/>
            <a:p>
              <a:endParaRPr lang="en-US" sz="1225"/>
            </a:p>
          </p:txBody>
        </p:sp>
        <p:sp>
          <p:nvSpPr>
            <p:cNvPr id="3247" name="Freeform 175">
              <a:extLst>
                <a:ext uri="{FF2B5EF4-FFF2-40B4-BE49-F238E27FC236}">
                  <a16:creationId xmlns:a16="http://schemas.microsoft.com/office/drawing/2014/main" xmlns="" id="{A3F28E91-6E29-9B47-B243-B2D03D0B0513}"/>
                </a:ext>
              </a:extLst>
            </p:cNvPr>
            <p:cNvSpPr>
              <a:spLocks noChangeArrowheads="1"/>
            </p:cNvSpPr>
            <p:nvPr/>
          </p:nvSpPr>
          <p:spPr bwMode="auto">
            <a:xfrm>
              <a:off x="1219826" y="1892034"/>
              <a:ext cx="102206" cy="36073"/>
            </a:xfrm>
            <a:custGeom>
              <a:avLst/>
              <a:gdLst>
                <a:gd name="T0" fmla="*/ 136 w 149"/>
                <a:gd name="T1" fmla="*/ 0 h 53"/>
                <a:gd name="T2" fmla="*/ 12 w 149"/>
                <a:gd name="T3" fmla="*/ 0 h 53"/>
                <a:gd name="T4" fmla="*/ 12 w 149"/>
                <a:gd name="T5" fmla="*/ 0 h 53"/>
                <a:gd name="T6" fmla="*/ 0 w 149"/>
                <a:gd name="T7" fmla="*/ 12 h 53"/>
                <a:gd name="T8" fmla="*/ 0 w 149"/>
                <a:gd name="T9" fmla="*/ 40 h 53"/>
                <a:gd name="T10" fmla="*/ 0 w 149"/>
                <a:gd name="T11" fmla="*/ 40 h 53"/>
                <a:gd name="T12" fmla="*/ 12 w 149"/>
                <a:gd name="T13" fmla="*/ 52 h 53"/>
                <a:gd name="T14" fmla="*/ 136 w 149"/>
                <a:gd name="T15" fmla="*/ 52 h 53"/>
                <a:gd name="T16" fmla="*/ 136 w 149"/>
                <a:gd name="T17" fmla="*/ 52 h 53"/>
                <a:gd name="T18" fmla="*/ 148 w 149"/>
                <a:gd name="T19" fmla="*/ 40 h 53"/>
                <a:gd name="T20" fmla="*/ 148 w 149"/>
                <a:gd name="T21" fmla="*/ 12 h 53"/>
                <a:gd name="T22" fmla="*/ 148 w 149"/>
                <a:gd name="T23" fmla="*/ 12 h 53"/>
                <a:gd name="T24" fmla="*/ 136 w 149"/>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53">
                  <a:moveTo>
                    <a:pt x="136" y="0"/>
                  </a:moveTo>
                  <a:lnTo>
                    <a:pt x="12" y="0"/>
                  </a:lnTo>
                  <a:lnTo>
                    <a:pt x="12" y="0"/>
                  </a:lnTo>
                  <a:cubicBezTo>
                    <a:pt x="5" y="0"/>
                    <a:pt x="0" y="6"/>
                    <a:pt x="0" y="12"/>
                  </a:cubicBezTo>
                  <a:lnTo>
                    <a:pt x="0" y="40"/>
                  </a:lnTo>
                  <a:lnTo>
                    <a:pt x="0" y="40"/>
                  </a:lnTo>
                  <a:cubicBezTo>
                    <a:pt x="0" y="48"/>
                    <a:pt x="5" y="52"/>
                    <a:pt x="12" y="52"/>
                  </a:cubicBezTo>
                  <a:lnTo>
                    <a:pt x="136" y="52"/>
                  </a:lnTo>
                  <a:lnTo>
                    <a:pt x="136" y="52"/>
                  </a:lnTo>
                  <a:cubicBezTo>
                    <a:pt x="143" y="52"/>
                    <a:pt x="148" y="48"/>
                    <a:pt x="148" y="40"/>
                  </a:cubicBezTo>
                  <a:lnTo>
                    <a:pt x="148" y="12"/>
                  </a:lnTo>
                  <a:lnTo>
                    <a:pt x="148" y="12"/>
                  </a:lnTo>
                  <a:cubicBezTo>
                    <a:pt x="148" y="6"/>
                    <a:pt x="143" y="0"/>
                    <a:pt x="136" y="0"/>
                  </a:cubicBezTo>
                </a:path>
              </a:pathLst>
            </a:custGeom>
            <a:solidFill>
              <a:srgbClr val="1E3877"/>
            </a:solidFill>
            <a:ln>
              <a:noFill/>
            </a:ln>
            <a:effectLst/>
          </p:spPr>
          <p:txBody>
            <a:bodyPr wrap="none" anchor="ctr"/>
            <a:lstStyle/>
            <a:p>
              <a:endParaRPr lang="en-US" sz="1225"/>
            </a:p>
          </p:txBody>
        </p:sp>
        <p:sp>
          <p:nvSpPr>
            <p:cNvPr id="3248" name="Freeform 176">
              <a:extLst>
                <a:ext uri="{FF2B5EF4-FFF2-40B4-BE49-F238E27FC236}">
                  <a16:creationId xmlns:a16="http://schemas.microsoft.com/office/drawing/2014/main" xmlns="" id="{21DEC602-7304-984A-ADF1-ED8B80749920}"/>
                </a:ext>
              </a:extLst>
            </p:cNvPr>
            <p:cNvSpPr>
              <a:spLocks noChangeArrowheads="1"/>
            </p:cNvSpPr>
            <p:nvPr/>
          </p:nvSpPr>
          <p:spPr bwMode="auto">
            <a:xfrm>
              <a:off x="1093571" y="1534315"/>
              <a:ext cx="186375" cy="207417"/>
            </a:xfrm>
            <a:custGeom>
              <a:avLst/>
              <a:gdLst>
                <a:gd name="T0" fmla="*/ 17 w 272"/>
                <a:gd name="T1" fmla="*/ 87 h 306"/>
                <a:gd name="T2" fmla="*/ 112 w 272"/>
                <a:gd name="T3" fmla="*/ 81 h 306"/>
                <a:gd name="T4" fmla="*/ 17 w 272"/>
                <a:gd name="T5" fmla="*/ 136 h 306"/>
                <a:gd name="T6" fmla="*/ 254 w 272"/>
                <a:gd name="T7" fmla="*/ 87 h 306"/>
                <a:gd name="T8" fmla="*/ 160 w 272"/>
                <a:gd name="T9" fmla="*/ 136 h 306"/>
                <a:gd name="T10" fmla="*/ 247 w 272"/>
                <a:gd name="T11" fmla="*/ 81 h 306"/>
                <a:gd name="T12" fmla="*/ 254 w 272"/>
                <a:gd name="T13" fmla="*/ 87 h 306"/>
                <a:gd name="T14" fmla="*/ 240 w 272"/>
                <a:gd name="T15" fmla="*/ 161 h 306"/>
                <a:gd name="T16" fmla="*/ 160 w 272"/>
                <a:gd name="T17" fmla="*/ 289 h 306"/>
                <a:gd name="T18" fmla="*/ 32 w 272"/>
                <a:gd name="T19" fmla="*/ 161 h 306"/>
                <a:gd name="T20" fmla="*/ 112 w 272"/>
                <a:gd name="T21" fmla="*/ 289 h 306"/>
                <a:gd name="T22" fmla="*/ 32 w 272"/>
                <a:gd name="T23" fmla="*/ 161 h 306"/>
                <a:gd name="T24" fmla="*/ 80 w 272"/>
                <a:gd name="T25" fmla="*/ 35 h 306"/>
                <a:gd name="T26" fmla="*/ 85 w 272"/>
                <a:gd name="T27" fmla="*/ 30 h 306"/>
                <a:gd name="T28" fmla="*/ 88 w 272"/>
                <a:gd name="T29" fmla="*/ 30 h 306"/>
                <a:gd name="T30" fmla="*/ 93 w 272"/>
                <a:gd name="T31" fmla="*/ 30 h 306"/>
                <a:gd name="T32" fmla="*/ 113 w 272"/>
                <a:gd name="T33" fmla="*/ 50 h 306"/>
                <a:gd name="T34" fmla="*/ 85 w 272"/>
                <a:gd name="T35" fmla="*/ 48 h 306"/>
                <a:gd name="T36" fmla="*/ 182 w 272"/>
                <a:gd name="T37" fmla="*/ 30 h 306"/>
                <a:gd name="T38" fmla="*/ 189 w 272"/>
                <a:gd name="T39" fmla="*/ 30 h 306"/>
                <a:gd name="T40" fmla="*/ 195 w 272"/>
                <a:gd name="T41" fmla="*/ 35 h 306"/>
                <a:gd name="T42" fmla="*/ 195 w 272"/>
                <a:gd name="T43" fmla="*/ 43 h 306"/>
                <a:gd name="T44" fmla="*/ 190 w 272"/>
                <a:gd name="T45" fmla="*/ 48 h 306"/>
                <a:gd name="T46" fmla="*/ 162 w 272"/>
                <a:gd name="T47" fmla="*/ 50 h 306"/>
                <a:gd name="T48" fmla="*/ 182 w 272"/>
                <a:gd name="T49" fmla="*/ 30 h 306"/>
                <a:gd name="T50" fmla="*/ 15 w 272"/>
                <a:gd name="T51" fmla="*/ 290 h 306"/>
                <a:gd name="T52" fmla="*/ 242 w 272"/>
                <a:gd name="T53" fmla="*/ 305 h 306"/>
                <a:gd name="T54" fmla="*/ 257 w 272"/>
                <a:gd name="T55" fmla="*/ 290 h 306"/>
                <a:gd name="T56" fmla="*/ 271 w 272"/>
                <a:gd name="T57" fmla="*/ 153 h 306"/>
                <a:gd name="T58" fmla="*/ 271 w 272"/>
                <a:gd name="T59" fmla="*/ 87 h 306"/>
                <a:gd name="T60" fmla="*/ 215 w 272"/>
                <a:gd name="T61" fmla="*/ 64 h 306"/>
                <a:gd name="T62" fmla="*/ 221 w 272"/>
                <a:gd name="T63" fmla="*/ 25 h 306"/>
                <a:gd name="T64" fmla="*/ 201 w 272"/>
                <a:gd name="T65" fmla="*/ 4 h 306"/>
                <a:gd name="T66" fmla="*/ 171 w 272"/>
                <a:gd name="T67" fmla="*/ 4 h 306"/>
                <a:gd name="T68" fmla="*/ 137 w 272"/>
                <a:gd name="T69" fmla="*/ 35 h 306"/>
                <a:gd name="T70" fmla="*/ 103 w 272"/>
                <a:gd name="T71" fmla="*/ 4 h 306"/>
                <a:gd name="T72" fmla="*/ 74 w 272"/>
                <a:gd name="T73" fmla="*/ 4 h 306"/>
                <a:gd name="T74" fmla="*/ 53 w 272"/>
                <a:gd name="T75" fmla="*/ 25 h 306"/>
                <a:gd name="T76" fmla="*/ 60 w 272"/>
                <a:gd name="T77" fmla="*/ 64 h 306"/>
                <a:gd name="T78" fmla="*/ 24 w 272"/>
                <a:gd name="T79" fmla="*/ 64 h 306"/>
                <a:gd name="T80" fmla="*/ 0 w 272"/>
                <a:gd name="T81" fmla="*/ 153 h 306"/>
                <a:gd name="T82" fmla="*/ 15 w 272"/>
                <a:gd name="T83" fmla="*/ 29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2" h="306">
                  <a:moveTo>
                    <a:pt x="17" y="87"/>
                  </a:moveTo>
                  <a:lnTo>
                    <a:pt x="17" y="87"/>
                  </a:lnTo>
                  <a:cubicBezTo>
                    <a:pt x="17" y="83"/>
                    <a:pt x="20" y="81"/>
                    <a:pt x="24" y="81"/>
                  </a:cubicBezTo>
                  <a:lnTo>
                    <a:pt x="112" y="81"/>
                  </a:lnTo>
                  <a:lnTo>
                    <a:pt x="112" y="136"/>
                  </a:lnTo>
                  <a:lnTo>
                    <a:pt x="17" y="136"/>
                  </a:lnTo>
                  <a:lnTo>
                    <a:pt x="17" y="87"/>
                  </a:lnTo>
                  <a:close/>
                  <a:moveTo>
                    <a:pt x="254" y="87"/>
                  </a:moveTo>
                  <a:lnTo>
                    <a:pt x="254" y="136"/>
                  </a:lnTo>
                  <a:lnTo>
                    <a:pt x="160" y="136"/>
                  </a:lnTo>
                  <a:lnTo>
                    <a:pt x="160" y="81"/>
                  </a:lnTo>
                  <a:lnTo>
                    <a:pt x="247" y="81"/>
                  </a:lnTo>
                  <a:lnTo>
                    <a:pt x="247" y="81"/>
                  </a:lnTo>
                  <a:cubicBezTo>
                    <a:pt x="252" y="81"/>
                    <a:pt x="254" y="83"/>
                    <a:pt x="254" y="87"/>
                  </a:cubicBezTo>
                  <a:close/>
                  <a:moveTo>
                    <a:pt x="160" y="161"/>
                  </a:moveTo>
                  <a:lnTo>
                    <a:pt x="240" y="161"/>
                  </a:lnTo>
                  <a:lnTo>
                    <a:pt x="240" y="289"/>
                  </a:lnTo>
                  <a:lnTo>
                    <a:pt x="160" y="289"/>
                  </a:lnTo>
                  <a:lnTo>
                    <a:pt x="160" y="161"/>
                  </a:lnTo>
                  <a:close/>
                  <a:moveTo>
                    <a:pt x="32" y="161"/>
                  </a:moveTo>
                  <a:lnTo>
                    <a:pt x="112" y="161"/>
                  </a:lnTo>
                  <a:lnTo>
                    <a:pt x="112" y="289"/>
                  </a:lnTo>
                  <a:lnTo>
                    <a:pt x="32" y="289"/>
                  </a:lnTo>
                  <a:lnTo>
                    <a:pt x="32" y="161"/>
                  </a:lnTo>
                  <a:close/>
                  <a:moveTo>
                    <a:pt x="80" y="35"/>
                  </a:moveTo>
                  <a:lnTo>
                    <a:pt x="80" y="35"/>
                  </a:lnTo>
                  <a:cubicBezTo>
                    <a:pt x="80" y="33"/>
                    <a:pt x="82" y="31"/>
                    <a:pt x="85" y="30"/>
                  </a:cubicBezTo>
                  <a:lnTo>
                    <a:pt x="85" y="30"/>
                  </a:lnTo>
                  <a:cubicBezTo>
                    <a:pt x="86" y="30"/>
                    <a:pt x="87" y="30"/>
                    <a:pt x="88" y="30"/>
                  </a:cubicBezTo>
                  <a:lnTo>
                    <a:pt x="88" y="30"/>
                  </a:lnTo>
                  <a:cubicBezTo>
                    <a:pt x="89" y="30"/>
                    <a:pt x="91" y="30"/>
                    <a:pt x="93" y="30"/>
                  </a:cubicBezTo>
                  <a:lnTo>
                    <a:pt x="93" y="30"/>
                  </a:lnTo>
                  <a:cubicBezTo>
                    <a:pt x="96" y="32"/>
                    <a:pt x="103" y="40"/>
                    <a:pt x="113" y="50"/>
                  </a:cubicBezTo>
                  <a:lnTo>
                    <a:pt x="113" y="50"/>
                  </a:lnTo>
                  <a:cubicBezTo>
                    <a:pt x="99" y="50"/>
                    <a:pt x="88" y="50"/>
                    <a:pt x="85" y="48"/>
                  </a:cubicBezTo>
                  <a:lnTo>
                    <a:pt x="85" y="48"/>
                  </a:lnTo>
                  <a:cubicBezTo>
                    <a:pt x="80" y="46"/>
                    <a:pt x="77" y="41"/>
                    <a:pt x="80" y="35"/>
                  </a:cubicBezTo>
                  <a:close/>
                  <a:moveTo>
                    <a:pt x="182" y="30"/>
                  </a:moveTo>
                  <a:lnTo>
                    <a:pt x="182" y="30"/>
                  </a:lnTo>
                  <a:cubicBezTo>
                    <a:pt x="184" y="30"/>
                    <a:pt x="187" y="30"/>
                    <a:pt x="189" y="30"/>
                  </a:cubicBezTo>
                  <a:lnTo>
                    <a:pt x="189" y="30"/>
                  </a:lnTo>
                  <a:cubicBezTo>
                    <a:pt x="191" y="31"/>
                    <a:pt x="194" y="33"/>
                    <a:pt x="195" y="35"/>
                  </a:cubicBezTo>
                  <a:lnTo>
                    <a:pt x="195" y="35"/>
                  </a:lnTo>
                  <a:cubicBezTo>
                    <a:pt x="196" y="38"/>
                    <a:pt x="196" y="41"/>
                    <a:pt x="195" y="43"/>
                  </a:cubicBezTo>
                  <a:lnTo>
                    <a:pt x="195" y="43"/>
                  </a:lnTo>
                  <a:cubicBezTo>
                    <a:pt x="194" y="45"/>
                    <a:pt x="192" y="47"/>
                    <a:pt x="190" y="48"/>
                  </a:cubicBezTo>
                  <a:lnTo>
                    <a:pt x="190" y="48"/>
                  </a:lnTo>
                  <a:cubicBezTo>
                    <a:pt x="186" y="50"/>
                    <a:pt x="175" y="50"/>
                    <a:pt x="162" y="50"/>
                  </a:cubicBezTo>
                  <a:lnTo>
                    <a:pt x="162" y="50"/>
                  </a:lnTo>
                  <a:cubicBezTo>
                    <a:pt x="171" y="40"/>
                    <a:pt x="179" y="32"/>
                    <a:pt x="182" y="30"/>
                  </a:cubicBezTo>
                  <a:close/>
                  <a:moveTo>
                    <a:pt x="15" y="290"/>
                  </a:moveTo>
                  <a:lnTo>
                    <a:pt x="15" y="290"/>
                  </a:lnTo>
                  <a:cubicBezTo>
                    <a:pt x="15" y="299"/>
                    <a:pt x="21" y="305"/>
                    <a:pt x="30" y="305"/>
                  </a:cubicBezTo>
                  <a:lnTo>
                    <a:pt x="242" y="305"/>
                  </a:lnTo>
                  <a:lnTo>
                    <a:pt x="242" y="305"/>
                  </a:lnTo>
                  <a:cubicBezTo>
                    <a:pt x="250" y="305"/>
                    <a:pt x="257" y="299"/>
                    <a:pt x="257" y="290"/>
                  </a:cubicBezTo>
                  <a:lnTo>
                    <a:pt x="257" y="153"/>
                  </a:lnTo>
                  <a:lnTo>
                    <a:pt x="271" y="153"/>
                  </a:lnTo>
                  <a:lnTo>
                    <a:pt x="271" y="87"/>
                  </a:lnTo>
                  <a:lnTo>
                    <a:pt x="271" y="87"/>
                  </a:lnTo>
                  <a:cubicBezTo>
                    <a:pt x="271" y="74"/>
                    <a:pt x="260" y="64"/>
                    <a:pt x="247" y="64"/>
                  </a:cubicBezTo>
                  <a:lnTo>
                    <a:pt x="215" y="64"/>
                  </a:lnTo>
                  <a:lnTo>
                    <a:pt x="215" y="64"/>
                  </a:lnTo>
                  <a:cubicBezTo>
                    <a:pt x="224" y="53"/>
                    <a:pt x="227" y="38"/>
                    <a:pt x="221" y="25"/>
                  </a:cubicBezTo>
                  <a:lnTo>
                    <a:pt x="221" y="25"/>
                  </a:lnTo>
                  <a:cubicBezTo>
                    <a:pt x="217" y="15"/>
                    <a:pt x="209" y="8"/>
                    <a:pt x="201" y="4"/>
                  </a:cubicBezTo>
                  <a:lnTo>
                    <a:pt x="201" y="4"/>
                  </a:lnTo>
                  <a:cubicBezTo>
                    <a:pt x="191" y="0"/>
                    <a:pt x="181" y="0"/>
                    <a:pt x="171" y="4"/>
                  </a:cubicBezTo>
                  <a:lnTo>
                    <a:pt x="171" y="4"/>
                  </a:lnTo>
                  <a:cubicBezTo>
                    <a:pt x="162" y="8"/>
                    <a:pt x="148" y="22"/>
                    <a:pt x="137" y="35"/>
                  </a:cubicBezTo>
                  <a:lnTo>
                    <a:pt x="137" y="35"/>
                  </a:lnTo>
                  <a:cubicBezTo>
                    <a:pt x="126" y="22"/>
                    <a:pt x="113" y="8"/>
                    <a:pt x="103" y="4"/>
                  </a:cubicBezTo>
                  <a:lnTo>
                    <a:pt x="103" y="4"/>
                  </a:lnTo>
                  <a:cubicBezTo>
                    <a:pt x="94" y="0"/>
                    <a:pt x="84" y="0"/>
                    <a:pt x="74" y="4"/>
                  </a:cubicBezTo>
                  <a:lnTo>
                    <a:pt x="74" y="4"/>
                  </a:lnTo>
                  <a:cubicBezTo>
                    <a:pt x="65" y="8"/>
                    <a:pt x="57" y="15"/>
                    <a:pt x="53" y="25"/>
                  </a:cubicBezTo>
                  <a:lnTo>
                    <a:pt x="53" y="25"/>
                  </a:lnTo>
                  <a:cubicBezTo>
                    <a:pt x="48" y="38"/>
                    <a:pt x="51" y="53"/>
                    <a:pt x="60" y="64"/>
                  </a:cubicBezTo>
                  <a:lnTo>
                    <a:pt x="24" y="64"/>
                  </a:lnTo>
                  <a:lnTo>
                    <a:pt x="24" y="64"/>
                  </a:lnTo>
                  <a:cubicBezTo>
                    <a:pt x="11" y="64"/>
                    <a:pt x="0" y="74"/>
                    <a:pt x="0" y="87"/>
                  </a:cubicBezTo>
                  <a:lnTo>
                    <a:pt x="0" y="153"/>
                  </a:lnTo>
                  <a:lnTo>
                    <a:pt x="15" y="153"/>
                  </a:lnTo>
                  <a:lnTo>
                    <a:pt x="15" y="290"/>
                  </a:lnTo>
                  <a:close/>
                </a:path>
              </a:pathLst>
            </a:custGeom>
            <a:solidFill>
              <a:srgbClr val="1E3877"/>
            </a:solidFill>
            <a:ln>
              <a:noFill/>
            </a:ln>
            <a:effectLst/>
          </p:spPr>
          <p:txBody>
            <a:bodyPr wrap="none" anchor="ctr"/>
            <a:lstStyle/>
            <a:p>
              <a:endParaRPr lang="en-US" sz="1225"/>
            </a:p>
          </p:txBody>
        </p:sp>
      </p:grpSp>
      <p:sp>
        <p:nvSpPr>
          <p:cNvPr id="3257" name="Freeform 185">
            <a:extLst>
              <a:ext uri="{FF2B5EF4-FFF2-40B4-BE49-F238E27FC236}">
                <a16:creationId xmlns:a16="http://schemas.microsoft.com/office/drawing/2014/main" xmlns="" id="{562A88FB-33BD-5348-B8A5-5C3EE7FA3BBE}"/>
              </a:ext>
            </a:extLst>
          </p:cNvPr>
          <p:cNvSpPr>
            <a:spLocks noChangeArrowheads="1"/>
          </p:cNvSpPr>
          <p:nvPr/>
        </p:nvSpPr>
        <p:spPr bwMode="auto">
          <a:xfrm>
            <a:off x="7909308" y="3274345"/>
            <a:ext cx="282179" cy="325592"/>
          </a:xfrm>
          <a:custGeom>
            <a:avLst/>
            <a:gdLst>
              <a:gd name="T0" fmla="*/ 271 w 460"/>
              <a:gd name="T1" fmla="*/ 245 h 527"/>
              <a:gd name="T2" fmla="*/ 424 w 460"/>
              <a:gd name="T3" fmla="*/ 133 h 527"/>
              <a:gd name="T4" fmla="*/ 442 w 460"/>
              <a:gd name="T5" fmla="*/ 151 h 527"/>
              <a:gd name="T6" fmla="*/ 414 w 460"/>
              <a:gd name="T7" fmla="*/ 509 h 527"/>
              <a:gd name="T8" fmla="*/ 271 w 460"/>
              <a:gd name="T9" fmla="*/ 280 h 527"/>
              <a:gd name="T10" fmla="*/ 417 w 460"/>
              <a:gd name="T11" fmla="*/ 506 h 527"/>
              <a:gd name="T12" fmla="*/ 414 w 460"/>
              <a:gd name="T13" fmla="*/ 509 h 527"/>
              <a:gd name="T14" fmla="*/ 41 w 460"/>
              <a:gd name="T15" fmla="*/ 280 h 527"/>
              <a:gd name="T16" fmla="*/ 187 w 460"/>
              <a:gd name="T17" fmla="*/ 509 h 527"/>
              <a:gd name="T18" fmla="*/ 44 w 460"/>
              <a:gd name="T19" fmla="*/ 509 h 527"/>
              <a:gd name="T20" fmla="*/ 16 w 460"/>
              <a:gd name="T21" fmla="*/ 151 h 527"/>
              <a:gd name="T22" fmla="*/ 33 w 460"/>
              <a:gd name="T23" fmla="*/ 133 h 527"/>
              <a:gd name="T24" fmla="*/ 187 w 460"/>
              <a:gd name="T25" fmla="*/ 245 h 527"/>
              <a:gd name="T26" fmla="*/ 16 w 460"/>
              <a:gd name="T27" fmla="*/ 151 h 527"/>
              <a:gd name="T28" fmla="*/ 131 w 460"/>
              <a:gd name="T29" fmla="*/ 61 h 527"/>
              <a:gd name="T30" fmla="*/ 140 w 460"/>
              <a:gd name="T31" fmla="*/ 52 h 527"/>
              <a:gd name="T32" fmla="*/ 146 w 460"/>
              <a:gd name="T33" fmla="*/ 51 h 527"/>
              <a:gd name="T34" fmla="*/ 152 w 460"/>
              <a:gd name="T35" fmla="*/ 52 h 527"/>
              <a:gd name="T36" fmla="*/ 188 w 460"/>
              <a:gd name="T37" fmla="*/ 85 h 527"/>
              <a:gd name="T38" fmla="*/ 140 w 460"/>
              <a:gd name="T39" fmla="*/ 84 h 527"/>
              <a:gd name="T40" fmla="*/ 309 w 460"/>
              <a:gd name="T41" fmla="*/ 52 h 527"/>
              <a:gd name="T42" fmla="*/ 323 w 460"/>
              <a:gd name="T43" fmla="*/ 52 h 527"/>
              <a:gd name="T44" fmla="*/ 331 w 460"/>
              <a:gd name="T45" fmla="*/ 61 h 527"/>
              <a:gd name="T46" fmla="*/ 332 w 460"/>
              <a:gd name="T47" fmla="*/ 74 h 527"/>
              <a:gd name="T48" fmla="*/ 323 w 460"/>
              <a:gd name="T49" fmla="*/ 84 h 527"/>
              <a:gd name="T50" fmla="*/ 275 w 460"/>
              <a:gd name="T51" fmla="*/ 85 h 527"/>
              <a:gd name="T52" fmla="*/ 309 w 460"/>
              <a:gd name="T53" fmla="*/ 52 h 527"/>
              <a:gd name="T54" fmla="*/ 459 w 460"/>
              <a:gd name="T55" fmla="*/ 151 h 527"/>
              <a:gd name="T56" fmla="*/ 361 w 460"/>
              <a:gd name="T57" fmla="*/ 117 h 527"/>
              <a:gd name="T58" fmla="*/ 377 w 460"/>
              <a:gd name="T59" fmla="*/ 41 h 527"/>
              <a:gd name="T60" fmla="*/ 341 w 460"/>
              <a:gd name="T61" fmla="*/ 6 h 527"/>
              <a:gd name="T62" fmla="*/ 290 w 460"/>
              <a:gd name="T63" fmla="*/ 7 h 527"/>
              <a:gd name="T64" fmla="*/ 232 w 460"/>
              <a:gd name="T65" fmla="*/ 60 h 527"/>
              <a:gd name="T66" fmla="*/ 172 w 460"/>
              <a:gd name="T67" fmla="*/ 7 h 527"/>
              <a:gd name="T68" fmla="*/ 121 w 460"/>
              <a:gd name="T69" fmla="*/ 6 h 527"/>
              <a:gd name="T70" fmla="*/ 85 w 460"/>
              <a:gd name="T71" fmla="*/ 42 h 527"/>
              <a:gd name="T72" fmla="*/ 102 w 460"/>
              <a:gd name="T73" fmla="*/ 117 h 527"/>
              <a:gd name="T74" fmla="*/ 33 w 460"/>
              <a:gd name="T75" fmla="*/ 117 h 527"/>
              <a:gd name="T76" fmla="*/ 0 w 460"/>
              <a:gd name="T77" fmla="*/ 260 h 527"/>
              <a:gd name="T78" fmla="*/ 24 w 460"/>
              <a:gd name="T79" fmla="*/ 506 h 527"/>
              <a:gd name="T80" fmla="*/ 44 w 460"/>
              <a:gd name="T81" fmla="*/ 526 h 527"/>
              <a:gd name="T82" fmla="*/ 414 w 460"/>
              <a:gd name="T83" fmla="*/ 526 h 527"/>
              <a:gd name="T84" fmla="*/ 434 w 460"/>
              <a:gd name="T85" fmla="*/ 260 h 527"/>
              <a:gd name="T86" fmla="*/ 459 w 460"/>
              <a:gd name="T87" fmla="*/ 15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7">
                <a:moveTo>
                  <a:pt x="442" y="245"/>
                </a:moveTo>
                <a:lnTo>
                  <a:pt x="271" y="245"/>
                </a:lnTo>
                <a:lnTo>
                  <a:pt x="271" y="133"/>
                </a:lnTo>
                <a:lnTo>
                  <a:pt x="424" y="133"/>
                </a:lnTo>
                <a:lnTo>
                  <a:pt x="424" y="133"/>
                </a:lnTo>
                <a:cubicBezTo>
                  <a:pt x="434" y="133"/>
                  <a:pt x="442" y="142"/>
                  <a:pt x="442" y="151"/>
                </a:cubicBezTo>
                <a:lnTo>
                  <a:pt x="442" y="245"/>
                </a:lnTo>
                <a:close/>
                <a:moveTo>
                  <a:pt x="414" y="509"/>
                </a:moveTo>
                <a:lnTo>
                  <a:pt x="271" y="509"/>
                </a:lnTo>
                <a:lnTo>
                  <a:pt x="271" y="280"/>
                </a:lnTo>
                <a:lnTo>
                  <a:pt x="417" y="280"/>
                </a:lnTo>
                <a:lnTo>
                  <a:pt x="417" y="506"/>
                </a:lnTo>
                <a:lnTo>
                  <a:pt x="417" y="506"/>
                </a:lnTo>
                <a:cubicBezTo>
                  <a:pt x="417" y="507"/>
                  <a:pt x="416" y="509"/>
                  <a:pt x="414" y="509"/>
                </a:cubicBezTo>
                <a:close/>
                <a:moveTo>
                  <a:pt x="41" y="506"/>
                </a:moveTo>
                <a:lnTo>
                  <a:pt x="41" y="280"/>
                </a:lnTo>
                <a:lnTo>
                  <a:pt x="187" y="280"/>
                </a:lnTo>
                <a:lnTo>
                  <a:pt x="187" y="509"/>
                </a:lnTo>
                <a:lnTo>
                  <a:pt x="44" y="509"/>
                </a:lnTo>
                <a:lnTo>
                  <a:pt x="44" y="509"/>
                </a:lnTo>
                <a:cubicBezTo>
                  <a:pt x="42" y="509"/>
                  <a:pt x="41" y="507"/>
                  <a:pt x="41" y="506"/>
                </a:cubicBezTo>
                <a:close/>
                <a:moveTo>
                  <a:pt x="16" y="151"/>
                </a:moveTo>
                <a:lnTo>
                  <a:pt x="16" y="151"/>
                </a:lnTo>
                <a:cubicBezTo>
                  <a:pt x="16" y="142"/>
                  <a:pt x="24" y="133"/>
                  <a:pt x="33" y="133"/>
                </a:cubicBezTo>
                <a:lnTo>
                  <a:pt x="187" y="133"/>
                </a:lnTo>
                <a:lnTo>
                  <a:pt x="187" y="245"/>
                </a:lnTo>
                <a:lnTo>
                  <a:pt x="16" y="245"/>
                </a:lnTo>
                <a:lnTo>
                  <a:pt x="16" y="151"/>
                </a:lnTo>
                <a:close/>
                <a:moveTo>
                  <a:pt x="131" y="61"/>
                </a:moveTo>
                <a:lnTo>
                  <a:pt x="131" y="61"/>
                </a:lnTo>
                <a:cubicBezTo>
                  <a:pt x="132" y="57"/>
                  <a:pt x="136" y="53"/>
                  <a:pt x="140" y="52"/>
                </a:cubicBezTo>
                <a:lnTo>
                  <a:pt x="140" y="52"/>
                </a:lnTo>
                <a:cubicBezTo>
                  <a:pt x="142" y="51"/>
                  <a:pt x="145" y="51"/>
                  <a:pt x="146" y="51"/>
                </a:cubicBezTo>
                <a:lnTo>
                  <a:pt x="146" y="51"/>
                </a:lnTo>
                <a:cubicBezTo>
                  <a:pt x="149" y="51"/>
                  <a:pt x="151" y="51"/>
                  <a:pt x="152" y="52"/>
                </a:cubicBezTo>
                <a:lnTo>
                  <a:pt x="152" y="52"/>
                </a:lnTo>
                <a:cubicBezTo>
                  <a:pt x="159" y="55"/>
                  <a:pt x="172" y="69"/>
                  <a:pt x="188" y="85"/>
                </a:cubicBezTo>
                <a:lnTo>
                  <a:pt x="188" y="85"/>
                </a:lnTo>
                <a:cubicBezTo>
                  <a:pt x="165" y="86"/>
                  <a:pt x="146" y="85"/>
                  <a:pt x="140" y="84"/>
                </a:cubicBezTo>
                <a:lnTo>
                  <a:pt x="140" y="84"/>
                </a:lnTo>
                <a:cubicBezTo>
                  <a:pt x="131" y="80"/>
                  <a:pt x="127" y="69"/>
                  <a:pt x="131" y="61"/>
                </a:cubicBezTo>
                <a:close/>
                <a:moveTo>
                  <a:pt x="309" y="52"/>
                </a:moveTo>
                <a:lnTo>
                  <a:pt x="309" y="52"/>
                </a:lnTo>
                <a:cubicBezTo>
                  <a:pt x="314" y="50"/>
                  <a:pt x="318" y="50"/>
                  <a:pt x="323" y="52"/>
                </a:cubicBezTo>
                <a:lnTo>
                  <a:pt x="323" y="52"/>
                </a:lnTo>
                <a:cubicBezTo>
                  <a:pt x="327" y="53"/>
                  <a:pt x="330" y="57"/>
                  <a:pt x="331" y="61"/>
                </a:cubicBezTo>
                <a:lnTo>
                  <a:pt x="331" y="61"/>
                </a:lnTo>
                <a:cubicBezTo>
                  <a:pt x="334" y="65"/>
                  <a:pt x="334" y="70"/>
                  <a:pt x="332" y="74"/>
                </a:cubicBezTo>
                <a:lnTo>
                  <a:pt x="332" y="74"/>
                </a:lnTo>
                <a:cubicBezTo>
                  <a:pt x="330" y="78"/>
                  <a:pt x="327" y="81"/>
                  <a:pt x="323" y="84"/>
                </a:cubicBezTo>
                <a:lnTo>
                  <a:pt x="323" y="84"/>
                </a:lnTo>
                <a:cubicBezTo>
                  <a:pt x="316" y="85"/>
                  <a:pt x="297" y="86"/>
                  <a:pt x="275" y="85"/>
                </a:cubicBezTo>
                <a:lnTo>
                  <a:pt x="275" y="85"/>
                </a:lnTo>
                <a:cubicBezTo>
                  <a:pt x="290" y="69"/>
                  <a:pt x="304" y="55"/>
                  <a:pt x="309" y="52"/>
                </a:cubicBezTo>
                <a:close/>
                <a:moveTo>
                  <a:pt x="459" y="151"/>
                </a:moveTo>
                <a:lnTo>
                  <a:pt x="459" y="151"/>
                </a:lnTo>
                <a:cubicBezTo>
                  <a:pt x="459" y="132"/>
                  <a:pt x="443" y="117"/>
                  <a:pt x="424" y="117"/>
                </a:cubicBezTo>
                <a:lnTo>
                  <a:pt x="361" y="117"/>
                </a:lnTo>
                <a:lnTo>
                  <a:pt x="361" y="117"/>
                </a:lnTo>
                <a:cubicBezTo>
                  <a:pt x="381" y="98"/>
                  <a:pt x="389" y="69"/>
                  <a:pt x="377" y="41"/>
                </a:cubicBezTo>
                <a:lnTo>
                  <a:pt x="377" y="41"/>
                </a:lnTo>
                <a:cubicBezTo>
                  <a:pt x="370" y="26"/>
                  <a:pt x="357" y="13"/>
                  <a:pt x="341" y="6"/>
                </a:cubicBezTo>
                <a:lnTo>
                  <a:pt x="341" y="6"/>
                </a:lnTo>
                <a:cubicBezTo>
                  <a:pt x="324" y="0"/>
                  <a:pt x="307" y="0"/>
                  <a:pt x="290" y="7"/>
                </a:cubicBezTo>
                <a:lnTo>
                  <a:pt x="290" y="7"/>
                </a:lnTo>
                <a:cubicBezTo>
                  <a:pt x="275" y="13"/>
                  <a:pt x="251" y="37"/>
                  <a:pt x="232" y="60"/>
                </a:cubicBezTo>
                <a:lnTo>
                  <a:pt x="232" y="60"/>
                </a:lnTo>
                <a:cubicBezTo>
                  <a:pt x="212" y="37"/>
                  <a:pt x="188" y="13"/>
                  <a:pt x="172" y="7"/>
                </a:cubicBezTo>
                <a:lnTo>
                  <a:pt x="172" y="7"/>
                </a:lnTo>
                <a:cubicBezTo>
                  <a:pt x="156" y="0"/>
                  <a:pt x="138" y="0"/>
                  <a:pt x="121" y="6"/>
                </a:cubicBezTo>
                <a:lnTo>
                  <a:pt x="121" y="6"/>
                </a:lnTo>
                <a:cubicBezTo>
                  <a:pt x="105" y="13"/>
                  <a:pt x="92" y="26"/>
                  <a:pt x="85" y="42"/>
                </a:cubicBezTo>
                <a:lnTo>
                  <a:pt x="85" y="42"/>
                </a:lnTo>
                <a:cubicBezTo>
                  <a:pt x="74" y="69"/>
                  <a:pt x="81" y="98"/>
                  <a:pt x="102" y="117"/>
                </a:cubicBezTo>
                <a:lnTo>
                  <a:pt x="33" y="117"/>
                </a:lnTo>
                <a:lnTo>
                  <a:pt x="33" y="117"/>
                </a:lnTo>
                <a:cubicBezTo>
                  <a:pt x="15" y="117"/>
                  <a:pt x="0" y="132"/>
                  <a:pt x="0" y="151"/>
                </a:cubicBezTo>
                <a:lnTo>
                  <a:pt x="0" y="260"/>
                </a:lnTo>
                <a:lnTo>
                  <a:pt x="24" y="260"/>
                </a:lnTo>
                <a:lnTo>
                  <a:pt x="24" y="506"/>
                </a:lnTo>
                <a:lnTo>
                  <a:pt x="24" y="506"/>
                </a:lnTo>
                <a:cubicBezTo>
                  <a:pt x="24" y="517"/>
                  <a:pt x="33" y="526"/>
                  <a:pt x="44" y="526"/>
                </a:cubicBezTo>
                <a:lnTo>
                  <a:pt x="414" y="526"/>
                </a:lnTo>
                <a:lnTo>
                  <a:pt x="414" y="526"/>
                </a:lnTo>
                <a:cubicBezTo>
                  <a:pt x="425" y="526"/>
                  <a:pt x="434" y="517"/>
                  <a:pt x="434" y="506"/>
                </a:cubicBezTo>
                <a:lnTo>
                  <a:pt x="434" y="260"/>
                </a:lnTo>
                <a:lnTo>
                  <a:pt x="459" y="260"/>
                </a:lnTo>
                <a:lnTo>
                  <a:pt x="459" y="151"/>
                </a:lnTo>
                <a:close/>
              </a:path>
            </a:pathLst>
          </a:custGeom>
          <a:solidFill>
            <a:srgbClr val="1E3877"/>
          </a:solidFill>
          <a:ln>
            <a:noFill/>
          </a:ln>
          <a:effectLst/>
        </p:spPr>
        <p:txBody>
          <a:bodyPr wrap="none" anchor="ctr"/>
          <a:lstStyle/>
          <a:p>
            <a:endParaRPr lang="en-US" sz="1225"/>
          </a:p>
        </p:txBody>
      </p:sp>
      <p:grpSp>
        <p:nvGrpSpPr>
          <p:cNvPr id="14" name="Group 13">
            <a:extLst>
              <a:ext uri="{FF2B5EF4-FFF2-40B4-BE49-F238E27FC236}">
                <a16:creationId xmlns:a16="http://schemas.microsoft.com/office/drawing/2014/main" xmlns="" id="{FD914267-40D7-F548-808D-C2B28ED1B7D5}"/>
              </a:ext>
            </a:extLst>
          </p:cNvPr>
          <p:cNvGrpSpPr/>
          <p:nvPr/>
        </p:nvGrpSpPr>
        <p:grpSpPr>
          <a:xfrm>
            <a:off x="6129412" y="2409297"/>
            <a:ext cx="350009" cy="333729"/>
            <a:chOff x="6759987" y="2568398"/>
            <a:chExt cx="387780" cy="369743"/>
          </a:xfrm>
        </p:grpSpPr>
        <p:sp>
          <p:nvSpPr>
            <p:cNvPr id="3267" name="Freeform 195">
              <a:extLst>
                <a:ext uri="{FF2B5EF4-FFF2-40B4-BE49-F238E27FC236}">
                  <a16:creationId xmlns:a16="http://schemas.microsoft.com/office/drawing/2014/main" xmlns="" id="{694456D1-1A3C-3D4F-B8CF-4D61ABBABFD9}"/>
                </a:ext>
              </a:extLst>
            </p:cNvPr>
            <p:cNvSpPr>
              <a:spLocks noChangeArrowheads="1"/>
            </p:cNvSpPr>
            <p:nvPr/>
          </p:nvSpPr>
          <p:spPr bwMode="auto">
            <a:xfrm>
              <a:off x="6765999" y="2568398"/>
              <a:ext cx="354715" cy="348702"/>
            </a:xfrm>
            <a:custGeom>
              <a:avLst/>
              <a:gdLst>
                <a:gd name="T0" fmla="*/ 9 w 521"/>
                <a:gd name="T1" fmla="*/ 510 h 511"/>
                <a:gd name="T2" fmla="*/ 9 w 521"/>
                <a:gd name="T3" fmla="*/ 510 h 511"/>
                <a:gd name="T4" fmla="*/ 16 w 521"/>
                <a:gd name="T5" fmla="*/ 507 h 511"/>
                <a:gd name="T6" fmla="*/ 35 w 521"/>
                <a:gd name="T7" fmla="*/ 488 h 511"/>
                <a:gd name="T8" fmla="*/ 35 w 521"/>
                <a:gd name="T9" fmla="*/ 488 h 511"/>
                <a:gd name="T10" fmla="*/ 149 w 521"/>
                <a:gd name="T11" fmla="*/ 435 h 511"/>
                <a:gd name="T12" fmla="*/ 365 w 521"/>
                <a:gd name="T13" fmla="*/ 220 h 511"/>
                <a:gd name="T14" fmla="*/ 482 w 521"/>
                <a:gd name="T15" fmla="*/ 104 h 511"/>
                <a:gd name="T16" fmla="*/ 482 w 521"/>
                <a:gd name="T17" fmla="*/ 104 h 511"/>
                <a:gd name="T18" fmla="*/ 483 w 521"/>
                <a:gd name="T19" fmla="*/ 104 h 511"/>
                <a:gd name="T20" fmla="*/ 483 w 521"/>
                <a:gd name="T21" fmla="*/ 104 h 511"/>
                <a:gd name="T22" fmla="*/ 501 w 521"/>
                <a:gd name="T23" fmla="*/ 134 h 511"/>
                <a:gd name="T24" fmla="*/ 501 w 521"/>
                <a:gd name="T25" fmla="*/ 134 h 511"/>
                <a:gd name="T26" fmla="*/ 486 w 521"/>
                <a:gd name="T27" fmla="*/ 168 h 511"/>
                <a:gd name="T28" fmla="*/ 486 w 521"/>
                <a:gd name="T29" fmla="*/ 168 h 511"/>
                <a:gd name="T30" fmla="*/ 420 w 521"/>
                <a:gd name="T31" fmla="*/ 206 h 511"/>
                <a:gd name="T32" fmla="*/ 420 w 521"/>
                <a:gd name="T33" fmla="*/ 206 h 511"/>
                <a:gd name="T34" fmla="*/ 358 w 521"/>
                <a:gd name="T35" fmla="*/ 242 h 511"/>
                <a:gd name="T36" fmla="*/ 358 w 521"/>
                <a:gd name="T37" fmla="*/ 242 h 511"/>
                <a:gd name="T38" fmla="*/ 319 w 521"/>
                <a:gd name="T39" fmla="*/ 319 h 511"/>
                <a:gd name="T40" fmla="*/ 319 w 521"/>
                <a:gd name="T41" fmla="*/ 319 h 511"/>
                <a:gd name="T42" fmla="*/ 327 w 521"/>
                <a:gd name="T43" fmla="*/ 327 h 511"/>
                <a:gd name="T44" fmla="*/ 327 w 521"/>
                <a:gd name="T45" fmla="*/ 327 h 511"/>
                <a:gd name="T46" fmla="*/ 327 w 521"/>
                <a:gd name="T47" fmla="*/ 327 h 511"/>
                <a:gd name="T48" fmla="*/ 327 w 521"/>
                <a:gd name="T49" fmla="*/ 327 h 511"/>
                <a:gd name="T50" fmla="*/ 335 w 521"/>
                <a:gd name="T51" fmla="*/ 319 h 511"/>
                <a:gd name="T52" fmla="*/ 335 w 521"/>
                <a:gd name="T53" fmla="*/ 319 h 511"/>
                <a:gd name="T54" fmla="*/ 369 w 521"/>
                <a:gd name="T55" fmla="*/ 254 h 511"/>
                <a:gd name="T56" fmla="*/ 369 w 521"/>
                <a:gd name="T57" fmla="*/ 254 h 511"/>
                <a:gd name="T58" fmla="*/ 426 w 521"/>
                <a:gd name="T59" fmla="*/ 222 h 511"/>
                <a:gd name="T60" fmla="*/ 426 w 521"/>
                <a:gd name="T61" fmla="*/ 222 h 511"/>
                <a:gd name="T62" fmla="*/ 498 w 521"/>
                <a:gd name="T63" fmla="*/ 180 h 511"/>
                <a:gd name="T64" fmla="*/ 498 w 521"/>
                <a:gd name="T65" fmla="*/ 180 h 511"/>
                <a:gd name="T66" fmla="*/ 518 w 521"/>
                <a:gd name="T67" fmla="*/ 132 h 511"/>
                <a:gd name="T68" fmla="*/ 518 w 521"/>
                <a:gd name="T69" fmla="*/ 132 h 511"/>
                <a:gd name="T70" fmla="*/ 493 w 521"/>
                <a:gd name="T71" fmla="*/ 92 h 511"/>
                <a:gd name="T72" fmla="*/ 493 w 521"/>
                <a:gd name="T73" fmla="*/ 92 h 511"/>
                <a:gd name="T74" fmla="*/ 493 w 521"/>
                <a:gd name="T75" fmla="*/ 92 h 511"/>
                <a:gd name="T76" fmla="*/ 493 w 521"/>
                <a:gd name="T77" fmla="*/ 27 h 511"/>
                <a:gd name="T78" fmla="*/ 484 w 521"/>
                <a:gd name="T79" fmla="*/ 17 h 511"/>
                <a:gd name="T80" fmla="*/ 484 w 521"/>
                <a:gd name="T81" fmla="*/ 17 h 511"/>
                <a:gd name="T82" fmla="*/ 419 w 521"/>
                <a:gd name="T83" fmla="*/ 17 h 511"/>
                <a:gd name="T84" fmla="*/ 291 w 521"/>
                <a:gd name="T85" fmla="*/ 146 h 511"/>
                <a:gd name="T86" fmla="*/ 75 w 521"/>
                <a:gd name="T87" fmla="*/ 362 h 511"/>
                <a:gd name="T88" fmla="*/ 23 w 521"/>
                <a:gd name="T89" fmla="*/ 476 h 511"/>
                <a:gd name="T90" fmla="*/ 23 w 521"/>
                <a:gd name="T91" fmla="*/ 476 h 511"/>
                <a:gd name="T92" fmla="*/ 4 w 521"/>
                <a:gd name="T93" fmla="*/ 495 h 511"/>
                <a:gd name="T94" fmla="*/ 4 w 521"/>
                <a:gd name="T95" fmla="*/ 495 h 511"/>
                <a:gd name="T96" fmla="*/ 4 w 521"/>
                <a:gd name="T97" fmla="*/ 507 h 511"/>
                <a:gd name="T98" fmla="*/ 4 w 521"/>
                <a:gd name="T99" fmla="*/ 507 h 511"/>
                <a:gd name="T100" fmla="*/ 9 w 521"/>
                <a:gd name="T101" fmla="*/ 5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1" h="511">
                  <a:moveTo>
                    <a:pt x="9" y="510"/>
                  </a:moveTo>
                  <a:lnTo>
                    <a:pt x="9" y="510"/>
                  </a:lnTo>
                  <a:cubicBezTo>
                    <a:pt x="12" y="510"/>
                    <a:pt x="14" y="509"/>
                    <a:pt x="16" y="507"/>
                  </a:cubicBezTo>
                  <a:lnTo>
                    <a:pt x="35" y="488"/>
                  </a:lnTo>
                  <a:lnTo>
                    <a:pt x="35" y="488"/>
                  </a:lnTo>
                  <a:lnTo>
                    <a:pt x="149" y="435"/>
                  </a:lnTo>
                  <a:lnTo>
                    <a:pt x="365" y="220"/>
                  </a:lnTo>
                  <a:lnTo>
                    <a:pt x="482" y="104"/>
                  </a:lnTo>
                  <a:lnTo>
                    <a:pt x="482" y="104"/>
                  </a:lnTo>
                  <a:cubicBezTo>
                    <a:pt x="482" y="104"/>
                    <a:pt x="482" y="104"/>
                    <a:pt x="483" y="104"/>
                  </a:cubicBezTo>
                  <a:lnTo>
                    <a:pt x="483" y="104"/>
                  </a:lnTo>
                  <a:cubicBezTo>
                    <a:pt x="483" y="104"/>
                    <a:pt x="500" y="117"/>
                    <a:pt x="501" y="134"/>
                  </a:cubicBezTo>
                  <a:lnTo>
                    <a:pt x="501" y="134"/>
                  </a:lnTo>
                  <a:cubicBezTo>
                    <a:pt x="503" y="144"/>
                    <a:pt x="498" y="156"/>
                    <a:pt x="486" y="168"/>
                  </a:cubicBezTo>
                  <a:lnTo>
                    <a:pt x="486" y="168"/>
                  </a:lnTo>
                  <a:cubicBezTo>
                    <a:pt x="464" y="189"/>
                    <a:pt x="442" y="198"/>
                    <a:pt x="420" y="206"/>
                  </a:cubicBezTo>
                  <a:lnTo>
                    <a:pt x="420" y="206"/>
                  </a:lnTo>
                  <a:cubicBezTo>
                    <a:pt x="398" y="214"/>
                    <a:pt x="377" y="223"/>
                    <a:pt x="358" y="242"/>
                  </a:cubicBezTo>
                  <a:lnTo>
                    <a:pt x="358" y="242"/>
                  </a:lnTo>
                  <a:cubicBezTo>
                    <a:pt x="317" y="283"/>
                    <a:pt x="318" y="318"/>
                    <a:pt x="319" y="319"/>
                  </a:cubicBezTo>
                  <a:lnTo>
                    <a:pt x="319" y="319"/>
                  </a:lnTo>
                  <a:cubicBezTo>
                    <a:pt x="319" y="323"/>
                    <a:pt x="322" y="327"/>
                    <a:pt x="327" y="327"/>
                  </a:cubicBezTo>
                  <a:lnTo>
                    <a:pt x="327" y="327"/>
                  </a:lnTo>
                  <a:lnTo>
                    <a:pt x="327" y="327"/>
                  </a:lnTo>
                  <a:lnTo>
                    <a:pt x="327" y="327"/>
                  </a:lnTo>
                  <a:cubicBezTo>
                    <a:pt x="331" y="327"/>
                    <a:pt x="335" y="323"/>
                    <a:pt x="335" y="319"/>
                  </a:cubicBezTo>
                  <a:lnTo>
                    <a:pt x="335" y="319"/>
                  </a:lnTo>
                  <a:cubicBezTo>
                    <a:pt x="335" y="319"/>
                    <a:pt x="335" y="288"/>
                    <a:pt x="369" y="254"/>
                  </a:cubicBezTo>
                  <a:lnTo>
                    <a:pt x="369" y="254"/>
                  </a:lnTo>
                  <a:cubicBezTo>
                    <a:pt x="387" y="237"/>
                    <a:pt x="406" y="230"/>
                    <a:pt x="426" y="222"/>
                  </a:cubicBezTo>
                  <a:lnTo>
                    <a:pt x="426" y="222"/>
                  </a:lnTo>
                  <a:cubicBezTo>
                    <a:pt x="450" y="213"/>
                    <a:pt x="474" y="203"/>
                    <a:pt x="498" y="180"/>
                  </a:cubicBezTo>
                  <a:lnTo>
                    <a:pt x="498" y="180"/>
                  </a:lnTo>
                  <a:cubicBezTo>
                    <a:pt x="513" y="164"/>
                    <a:pt x="520" y="148"/>
                    <a:pt x="518" y="132"/>
                  </a:cubicBezTo>
                  <a:lnTo>
                    <a:pt x="518" y="132"/>
                  </a:lnTo>
                  <a:cubicBezTo>
                    <a:pt x="516" y="110"/>
                    <a:pt x="498" y="96"/>
                    <a:pt x="493" y="92"/>
                  </a:cubicBezTo>
                  <a:lnTo>
                    <a:pt x="493" y="92"/>
                  </a:lnTo>
                  <a:lnTo>
                    <a:pt x="493" y="92"/>
                  </a:lnTo>
                  <a:cubicBezTo>
                    <a:pt x="511" y="74"/>
                    <a:pt x="511" y="44"/>
                    <a:pt x="493" y="27"/>
                  </a:cubicBezTo>
                  <a:lnTo>
                    <a:pt x="484" y="17"/>
                  </a:lnTo>
                  <a:lnTo>
                    <a:pt x="484" y="17"/>
                  </a:lnTo>
                  <a:cubicBezTo>
                    <a:pt x="466" y="0"/>
                    <a:pt x="437" y="0"/>
                    <a:pt x="419" y="17"/>
                  </a:cubicBezTo>
                  <a:lnTo>
                    <a:pt x="291" y="146"/>
                  </a:lnTo>
                  <a:lnTo>
                    <a:pt x="75" y="362"/>
                  </a:lnTo>
                  <a:lnTo>
                    <a:pt x="23" y="476"/>
                  </a:lnTo>
                  <a:lnTo>
                    <a:pt x="23" y="476"/>
                  </a:lnTo>
                  <a:lnTo>
                    <a:pt x="4" y="495"/>
                  </a:lnTo>
                  <a:lnTo>
                    <a:pt x="4" y="495"/>
                  </a:lnTo>
                  <a:cubicBezTo>
                    <a:pt x="0" y="498"/>
                    <a:pt x="0" y="503"/>
                    <a:pt x="4" y="507"/>
                  </a:cubicBezTo>
                  <a:lnTo>
                    <a:pt x="4" y="507"/>
                  </a:lnTo>
                  <a:cubicBezTo>
                    <a:pt x="5" y="509"/>
                    <a:pt x="7" y="510"/>
                    <a:pt x="9" y="510"/>
                  </a:cubicBezTo>
                </a:path>
              </a:pathLst>
            </a:custGeom>
            <a:solidFill>
              <a:srgbClr val="1E3877"/>
            </a:solidFill>
            <a:ln>
              <a:noFill/>
            </a:ln>
            <a:effectLst/>
          </p:spPr>
          <p:txBody>
            <a:bodyPr wrap="none" anchor="ctr"/>
            <a:lstStyle/>
            <a:p>
              <a:endParaRPr lang="en-US" sz="1225"/>
            </a:p>
          </p:txBody>
        </p:sp>
        <p:sp>
          <p:nvSpPr>
            <p:cNvPr id="3268" name="Freeform 196">
              <a:extLst>
                <a:ext uri="{FF2B5EF4-FFF2-40B4-BE49-F238E27FC236}">
                  <a16:creationId xmlns:a16="http://schemas.microsoft.com/office/drawing/2014/main" xmlns="" id="{B6C2C26A-739C-F244-9774-9132C02CC60D}"/>
                </a:ext>
              </a:extLst>
            </p:cNvPr>
            <p:cNvSpPr>
              <a:spLocks noChangeArrowheads="1"/>
            </p:cNvSpPr>
            <p:nvPr/>
          </p:nvSpPr>
          <p:spPr bwMode="auto">
            <a:xfrm>
              <a:off x="6759987" y="2926117"/>
              <a:ext cx="387780" cy="12024"/>
            </a:xfrm>
            <a:custGeom>
              <a:avLst/>
              <a:gdLst>
                <a:gd name="T0" fmla="*/ 562 w 571"/>
                <a:gd name="T1" fmla="*/ 1 h 19"/>
                <a:gd name="T2" fmla="*/ 562 w 571"/>
                <a:gd name="T3" fmla="*/ 1 h 19"/>
                <a:gd name="T4" fmla="*/ 8 w 571"/>
                <a:gd name="T5" fmla="*/ 1 h 19"/>
                <a:gd name="T6" fmla="*/ 8 w 571"/>
                <a:gd name="T7" fmla="*/ 1 h 19"/>
                <a:gd name="T8" fmla="*/ 2 w 571"/>
                <a:gd name="T9" fmla="*/ 12 h 19"/>
                <a:gd name="T10" fmla="*/ 2 w 571"/>
                <a:gd name="T11" fmla="*/ 12 h 19"/>
                <a:gd name="T12" fmla="*/ 10 w 571"/>
                <a:gd name="T13" fmla="*/ 18 h 19"/>
                <a:gd name="T14" fmla="*/ 10 w 571"/>
                <a:gd name="T15" fmla="*/ 18 h 19"/>
                <a:gd name="T16" fmla="*/ 11 w 571"/>
                <a:gd name="T17" fmla="*/ 18 h 19"/>
                <a:gd name="T18" fmla="*/ 11 w 571"/>
                <a:gd name="T19" fmla="*/ 18 h 19"/>
                <a:gd name="T20" fmla="*/ 562 w 571"/>
                <a:gd name="T21" fmla="*/ 18 h 19"/>
                <a:gd name="T22" fmla="*/ 562 w 571"/>
                <a:gd name="T23" fmla="*/ 18 h 19"/>
                <a:gd name="T24" fmla="*/ 562 w 571"/>
                <a:gd name="T25" fmla="*/ 18 h 19"/>
                <a:gd name="T26" fmla="*/ 570 w 571"/>
                <a:gd name="T27" fmla="*/ 10 h 19"/>
                <a:gd name="T28" fmla="*/ 570 w 571"/>
                <a:gd name="T29" fmla="*/ 10 h 19"/>
                <a:gd name="T30" fmla="*/ 562 w 571"/>
                <a:gd name="T3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1" h="19">
                  <a:moveTo>
                    <a:pt x="562" y="1"/>
                  </a:moveTo>
                  <a:lnTo>
                    <a:pt x="562" y="1"/>
                  </a:lnTo>
                  <a:cubicBezTo>
                    <a:pt x="358" y="1"/>
                    <a:pt x="14" y="0"/>
                    <a:pt x="8" y="1"/>
                  </a:cubicBezTo>
                  <a:lnTo>
                    <a:pt x="8" y="1"/>
                  </a:lnTo>
                  <a:cubicBezTo>
                    <a:pt x="3" y="2"/>
                    <a:pt x="0" y="7"/>
                    <a:pt x="2" y="12"/>
                  </a:cubicBezTo>
                  <a:lnTo>
                    <a:pt x="2" y="12"/>
                  </a:lnTo>
                  <a:cubicBezTo>
                    <a:pt x="2" y="15"/>
                    <a:pt x="6" y="18"/>
                    <a:pt x="10" y="18"/>
                  </a:cubicBezTo>
                  <a:lnTo>
                    <a:pt x="10" y="18"/>
                  </a:lnTo>
                  <a:cubicBezTo>
                    <a:pt x="10" y="18"/>
                    <a:pt x="10" y="18"/>
                    <a:pt x="11" y="18"/>
                  </a:cubicBezTo>
                  <a:lnTo>
                    <a:pt x="11" y="18"/>
                  </a:lnTo>
                  <a:cubicBezTo>
                    <a:pt x="25" y="17"/>
                    <a:pt x="413" y="18"/>
                    <a:pt x="562" y="18"/>
                  </a:cubicBezTo>
                  <a:lnTo>
                    <a:pt x="562" y="18"/>
                  </a:lnTo>
                  <a:lnTo>
                    <a:pt x="562" y="18"/>
                  </a:lnTo>
                  <a:cubicBezTo>
                    <a:pt x="567" y="18"/>
                    <a:pt x="570" y="14"/>
                    <a:pt x="570" y="10"/>
                  </a:cubicBezTo>
                  <a:lnTo>
                    <a:pt x="570" y="10"/>
                  </a:lnTo>
                  <a:cubicBezTo>
                    <a:pt x="570" y="5"/>
                    <a:pt x="567" y="1"/>
                    <a:pt x="562" y="1"/>
                  </a:cubicBezTo>
                </a:path>
              </a:pathLst>
            </a:custGeom>
            <a:solidFill>
              <a:srgbClr val="1E3877"/>
            </a:solidFill>
            <a:ln>
              <a:noFill/>
            </a:ln>
            <a:effectLst/>
          </p:spPr>
          <p:txBody>
            <a:bodyPr wrap="none" anchor="ctr"/>
            <a:lstStyle/>
            <a:p>
              <a:endParaRPr lang="en-US" sz="1225"/>
            </a:p>
          </p:txBody>
        </p:sp>
      </p:grpSp>
      <p:grpSp>
        <p:nvGrpSpPr>
          <p:cNvPr id="13" name="Group 12">
            <a:extLst>
              <a:ext uri="{FF2B5EF4-FFF2-40B4-BE49-F238E27FC236}">
                <a16:creationId xmlns:a16="http://schemas.microsoft.com/office/drawing/2014/main" xmlns="" id="{064889E3-5A72-AE40-B833-B158FD8B6AA4}"/>
              </a:ext>
            </a:extLst>
          </p:cNvPr>
          <p:cNvGrpSpPr/>
          <p:nvPr/>
        </p:nvGrpSpPr>
        <p:grpSpPr>
          <a:xfrm>
            <a:off x="7884890" y="2452708"/>
            <a:ext cx="320165" cy="263186"/>
            <a:chOff x="8704903" y="2616495"/>
            <a:chExt cx="354715" cy="291586"/>
          </a:xfrm>
        </p:grpSpPr>
        <p:sp>
          <p:nvSpPr>
            <p:cNvPr id="3270" name="Freeform 198">
              <a:extLst>
                <a:ext uri="{FF2B5EF4-FFF2-40B4-BE49-F238E27FC236}">
                  <a16:creationId xmlns:a16="http://schemas.microsoft.com/office/drawing/2014/main" xmlns="" id="{ACFCA8C4-F320-5043-99DE-7653F612CB8B}"/>
                </a:ext>
              </a:extLst>
            </p:cNvPr>
            <p:cNvSpPr>
              <a:spLocks noChangeArrowheads="1"/>
            </p:cNvSpPr>
            <p:nvPr/>
          </p:nvSpPr>
          <p:spPr bwMode="auto">
            <a:xfrm>
              <a:off x="8704903" y="2616495"/>
              <a:ext cx="354715" cy="162327"/>
            </a:xfrm>
            <a:custGeom>
              <a:avLst/>
              <a:gdLst>
                <a:gd name="T0" fmla="*/ 342 w 520"/>
                <a:gd name="T1" fmla="*/ 75 h 240"/>
                <a:gd name="T2" fmla="*/ 176 w 520"/>
                <a:gd name="T3" fmla="*/ 75 h 240"/>
                <a:gd name="T4" fmla="*/ 176 w 520"/>
                <a:gd name="T5" fmla="*/ 41 h 240"/>
                <a:gd name="T6" fmla="*/ 176 w 520"/>
                <a:gd name="T7" fmla="*/ 41 h 240"/>
                <a:gd name="T8" fmla="*/ 188 w 520"/>
                <a:gd name="T9" fmla="*/ 31 h 240"/>
                <a:gd name="T10" fmla="*/ 329 w 520"/>
                <a:gd name="T11" fmla="*/ 31 h 240"/>
                <a:gd name="T12" fmla="*/ 329 w 520"/>
                <a:gd name="T13" fmla="*/ 31 h 240"/>
                <a:gd name="T14" fmla="*/ 342 w 520"/>
                <a:gd name="T15" fmla="*/ 41 h 240"/>
                <a:gd name="T16" fmla="*/ 342 w 520"/>
                <a:gd name="T17" fmla="*/ 75 h 240"/>
                <a:gd name="T18" fmla="*/ 513 w 520"/>
                <a:gd name="T19" fmla="*/ 75 h 240"/>
                <a:gd name="T20" fmla="*/ 507 w 520"/>
                <a:gd name="T21" fmla="*/ 75 h 240"/>
                <a:gd name="T22" fmla="*/ 378 w 520"/>
                <a:gd name="T23" fmla="*/ 75 h 240"/>
                <a:gd name="T24" fmla="*/ 378 w 520"/>
                <a:gd name="T25" fmla="*/ 18 h 240"/>
                <a:gd name="T26" fmla="*/ 378 w 520"/>
                <a:gd name="T27" fmla="*/ 18 h 240"/>
                <a:gd name="T28" fmla="*/ 360 w 520"/>
                <a:gd name="T29" fmla="*/ 0 h 240"/>
                <a:gd name="T30" fmla="*/ 158 w 520"/>
                <a:gd name="T31" fmla="*/ 0 h 240"/>
                <a:gd name="T32" fmla="*/ 158 w 520"/>
                <a:gd name="T33" fmla="*/ 0 h 240"/>
                <a:gd name="T34" fmla="*/ 140 w 520"/>
                <a:gd name="T35" fmla="*/ 18 h 240"/>
                <a:gd name="T36" fmla="*/ 140 w 520"/>
                <a:gd name="T37" fmla="*/ 75 h 240"/>
                <a:gd name="T38" fmla="*/ 29 w 520"/>
                <a:gd name="T39" fmla="*/ 75 h 240"/>
                <a:gd name="T40" fmla="*/ 5 w 520"/>
                <a:gd name="T41" fmla="*/ 75 h 240"/>
                <a:gd name="T42" fmla="*/ 5 w 520"/>
                <a:gd name="T43" fmla="*/ 75 h 240"/>
                <a:gd name="T44" fmla="*/ 0 w 520"/>
                <a:gd name="T45" fmla="*/ 79 h 240"/>
                <a:gd name="T46" fmla="*/ 0 w 520"/>
                <a:gd name="T47" fmla="*/ 119 h 240"/>
                <a:gd name="T48" fmla="*/ 0 w 520"/>
                <a:gd name="T49" fmla="*/ 119 h 240"/>
                <a:gd name="T50" fmla="*/ 1 w 520"/>
                <a:gd name="T51" fmla="*/ 138 h 240"/>
                <a:gd name="T52" fmla="*/ 1 w 520"/>
                <a:gd name="T53" fmla="*/ 138 h 240"/>
                <a:gd name="T54" fmla="*/ 1 w 520"/>
                <a:gd name="T55" fmla="*/ 138 h 240"/>
                <a:gd name="T56" fmla="*/ 1 w 520"/>
                <a:gd name="T57" fmla="*/ 138 h 240"/>
                <a:gd name="T58" fmla="*/ 165 w 520"/>
                <a:gd name="T59" fmla="*/ 239 h 240"/>
                <a:gd name="T60" fmla="*/ 211 w 520"/>
                <a:gd name="T61" fmla="*/ 239 h 240"/>
                <a:gd name="T62" fmla="*/ 211 w 520"/>
                <a:gd name="T63" fmla="*/ 237 h 240"/>
                <a:gd name="T64" fmla="*/ 211 w 520"/>
                <a:gd name="T65" fmla="*/ 237 h 240"/>
                <a:gd name="T66" fmla="*/ 229 w 520"/>
                <a:gd name="T67" fmla="*/ 219 h 240"/>
                <a:gd name="T68" fmla="*/ 293 w 520"/>
                <a:gd name="T69" fmla="*/ 219 h 240"/>
                <a:gd name="T70" fmla="*/ 293 w 520"/>
                <a:gd name="T71" fmla="*/ 219 h 240"/>
                <a:gd name="T72" fmla="*/ 312 w 520"/>
                <a:gd name="T73" fmla="*/ 237 h 240"/>
                <a:gd name="T74" fmla="*/ 312 w 520"/>
                <a:gd name="T75" fmla="*/ 239 h 240"/>
                <a:gd name="T76" fmla="*/ 347 w 520"/>
                <a:gd name="T77" fmla="*/ 239 h 240"/>
                <a:gd name="T78" fmla="*/ 347 w 520"/>
                <a:gd name="T79" fmla="*/ 239 h 240"/>
                <a:gd name="T80" fmla="*/ 519 w 520"/>
                <a:gd name="T81" fmla="*/ 114 h 240"/>
                <a:gd name="T82" fmla="*/ 519 w 520"/>
                <a:gd name="T83" fmla="*/ 79 h 240"/>
                <a:gd name="T84" fmla="*/ 519 w 520"/>
                <a:gd name="T85" fmla="*/ 79 h 240"/>
                <a:gd name="T86" fmla="*/ 513 w 520"/>
                <a:gd name="T87"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0" h="240">
                  <a:moveTo>
                    <a:pt x="342" y="75"/>
                  </a:moveTo>
                  <a:lnTo>
                    <a:pt x="176" y="75"/>
                  </a:lnTo>
                  <a:lnTo>
                    <a:pt x="176" y="41"/>
                  </a:lnTo>
                  <a:lnTo>
                    <a:pt x="176" y="41"/>
                  </a:lnTo>
                  <a:cubicBezTo>
                    <a:pt x="176" y="35"/>
                    <a:pt x="181" y="31"/>
                    <a:pt x="188" y="31"/>
                  </a:cubicBezTo>
                  <a:lnTo>
                    <a:pt x="329" y="31"/>
                  </a:lnTo>
                  <a:lnTo>
                    <a:pt x="329" y="31"/>
                  </a:lnTo>
                  <a:cubicBezTo>
                    <a:pt x="336" y="31"/>
                    <a:pt x="342" y="35"/>
                    <a:pt x="342" y="41"/>
                  </a:cubicBezTo>
                  <a:lnTo>
                    <a:pt x="342" y="75"/>
                  </a:lnTo>
                  <a:close/>
                  <a:moveTo>
                    <a:pt x="513" y="75"/>
                  </a:moveTo>
                  <a:lnTo>
                    <a:pt x="507" y="75"/>
                  </a:lnTo>
                  <a:lnTo>
                    <a:pt x="378" y="75"/>
                  </a:lnTo>
                  <a:lnTo>
                    <a:pt x="378" y="18"/>
                  </a:lnTo>
                  <a:lnTo>
                    <a:pt x="378" y="18"/>
                  </a:lnTo>
                  <a:cubicBezTo>
                    <a:pt x="378" y="7"/>
                    <a:pt x="370" y="0"/>
                    <a:pt x="360" y="0"/>
                  </a:cubicBezTo>
                  <a:lnTo>
                    <a:pt x="158" y="0"/>
                  </a:lnTo>
                  <a:lnTo>
                    <a:pt x="158" y="0"/>
                  </a:lnTo>
                  <a:cubicBezTo>
                    <a:pt x="148" y="0"/>
                    <a:pt x="140" y="7"/>
                    <a:pt x="140" y="18"/>
                  </a:cubicBezTo>
                  <a:lnTo>
                    <a:pt x="140" y="75"/>
                  </a:lnTo>
                  <a:lnTo>
                    <a:pt x="29" y="75"/>
                  </a:lnTo>
                  <a:lnTo>
                    <a:pt x="5" y="75"/>
                  </a:lnTo>
                  <a:lnTo>
                    <a:pt x="5" y="75"/>
                  </a:lnTo>
                  <a:cubicBezTo>
                    <a:pt x="3" y="75"/>
                    <a:pt x="0" y="77"/>
                    <a:pt x="0" y="79"/>
                  </a:cubicBezTo>
                  <a:lnTo>
                    <a:pt x="0" y="119"/>
                  </a:lnTo>
                  <a:lnTo>
                    <a:pt x="0" y="119"/>
                  </a:lnTo>
                  <a:cubicBezTo>
                    <a:pt x="0" y="126"/>
                    <a:pt x="0" y="132"/>
                    <a:pt x="1" y="138"/>
                  </a:cubicBezTo>
                  <a:lnTo>
                    <a:pt x="1" y="138"/>
                  </a:lnTo>
                  <a:lnTo>
                    <a:pt x="1" y="138"/>
                  </a:lnTo>
                  <a:lnTo>
                    <a:pt x="1" y="138"/>
                  </a:lnTo>
                  <a:cubicBezTo>
                    <a:pt x="13" y="225"/>
                    <a:pt x="110" y="239"/>
                    <a:pt x="165" y="239"/>
                  </a:cubicBezTo>
                  <a:lnTo>
                    <a:pt x="211" y="239"/>
                  </a:lnTo>
                  <a:lnTo>
                    <a:pt x="211" y="237"/>
                  </a:lnTo>
                  <a:lnTo>
                    <a:pt x="211" y="237"/>
                  </a:lnTo>
                  <a:cubicBezTo>
                    <a:pt x="211" y="227"/>
                    <a:pt x="219" y="219"/>
                    <a:pt x="229" y="219"/>
                  </a:cubicBezTo>
                  <a:lnTo>
                    <a:pt x="293" y="219"/>
                  </a:lnTo>
                  <a:lnTo>
                    <a:pt x="293" y="219"/>
                  </a:lnTo>
                  <a:cubicBezTo>
                    <a:pt x="304" y="219"/>
                    <a:pt x="312" y="227"/>
                    <a:pt x="312" y="237"/>
                  </a:cubicBezTo>
                  <a:lnTo>
                    <a:pt x="312" y="239"/>
                  </a:lnTo>
                  <a:lnTo>
                    <a:pt x="347" y="239"/>
                  </a:lnTo>
                  <a:lnTo>
                    <a:pt x="347" y="239"/>
                  </a:lnTo>
                  <a:cubicBezTo>
                    <a:pt x="395" y="239"/>
                    <a:pt x="519" y="227"/>
                    <a:pt x="519" y="114"/>
                  </a:cubicBezTo>
                  <a:lnTo>
                    <a:pt x="519" y="79"/>
                  </a:lnTo>
                  <a:lnTo>
                    <a:pt x="519" y="79"/>
                  </a:lnTo>
                  <a:cubicBezTo>
                    <a:pt x="519" y="77"/>
                    <a:pt x="516" y="75"/>
                    <a:pt x="513" y="75"/>
                  </a:cubicBezTo>
                  <a:close/>
                </a:path>
              </a:pathLst>
            </a:custGeom>
            <a:solidFill>
              <a:srgbClr val="1E3877"/>
            </a:solidFill>
            <a:ln>
              <a:noFill/>
            </a:ln>
            <a:effectLst/>
          </p:spPr>
          <p:txBody>
            <a:bodyPr wrap="none" anchor="ctr"/>
            <a:lstStyle/>
            <a:p>
              <a:endParaRPr lang="en-US" sz="1225"/>
            </a:p>
          </p:txBody>
        </p:sp>
        <p:sp>
          <p:nvSpPr>
            <p:cNvPr id="3271" name="Freeform 199">
              <a:extLst>
                <a:ext uri="{FF2B5EF4-FFF2-40B4-BE49-F238E27FC236}">
                  <a16:creationId xmlns:a16="http://schemas.microsoft.com/office/drawing/2014/main" xmlns="" id="{9320E875-3561-D04F-B411-8861EC76B487}"/>
                </a:ext>
              </a:extLst>
            </p:cNvPr>
            <p:cNvSpPr>
              <a:spLocks noChangeArrowheads="1"/>
            </p:cNvSpPr>
            <p:nvPr/>
          </p:nvSpPr>
          <p:spPr bwMode="auto">
            <a:xfrm>
              <a:off x="8713922" y="2748761"/>
              <a:ext cx="339683" cy="159320"/>
            </a:xfrm>
            <a:custGeom>
              <a:avLst/>
              <a:gdLst>
                <a:gd name="T0" fmla="*/ 336 w 497"/>
                <a:gd name="T1" fmla="*/ 60 h 233"/>
                <a:gd name="T2" fmla="*/ 301 w 497"/>
                <a:gd name="T3" fmla="*/ 60 h 233"/>
                <a:gd name="T4" fmla="*/ 301 w 497"/>
                <a:gd name="T5" fmla="*/ 80 h 233"/>
                <a:gd name="T6" fmla="*/ 301 w 497"/>
                <a:gd name="T7" fmla="*/ 80 h 233"/>
                <a:gd name="T8" fmla="*/ 282 w 497"/>
                <a:gd name="T9" fmla="*/ 98 h 233"/>
                <a:gd name="T10" fmla="*/ 218 w 497"/>
                <a:gd name="T11" fmla="*/ 98 h 233"/>
                <a:gd name="T12" fmla="*/ 218 w 497"/>
                <a:gd name="T13" fmla="*/ 98 h 233"/>
                <a:gd name="T14" fmla="*/ 200 w 497"/>
                <a:gd name="T15" fmla="*/ 80 h 233"/>
                <a:gd name="T16" fmla="*/ 200 w 497"/>
                <a:gd name="T17" fmla="*/ 60 h 233"/>
                <a:gd name="T18" fmla="*/ 154 w 497"/>
                <a:gd name="T19" fmla="*/ 60 h 233"/>
                <a:gd name="T20" fmla="*/ 154 w 497"/>
                <a:gd name="T21" fmla="*/ 60 h 233"/>
                <a:gd name="T22" fmla="*/ 0 w 497"/>
                <a:gd name="T23" fmla="*/ 4 h 233"/>
                <a:gd name="T24" fmla="*/ 0 w 497"/>
                <a:gd name="T25" fmla="*/ 211 h 233"/>
                <a:gd name="T26" fmla="*/ 0 w 497"/>
                <a:gd name="T27" fmla="*/ 211 h 233"/>
                <a:gd name="T28" fmla="*/ 21 w 497"/>
                <a:gd name="T29" fmla="*/ 232 h 233"/>
                <a:gd name="T30" fmla="*/ 475 w 497"/>
                <a:gd name="T31" fmla="*/ 232 h 233"/>
                <a:gd name="T32" fmla="*/ 475 w 497"/>
                <a:gd name="T33" fmla="*/ 232 h 233"/>
                <a:gd name="T34" fmla="*/ 496 w 497"/>
                <a:gd name="T35" fmla="*/ 211 h 233"/>
                <a:gd name="T36" fmla="*/ 496 w 497"/>
                <a:gd name="T37" fmla="*/ 0 h 233"/>
                <a:gd name="T38" fmla="*/ 496 w 497"/>
                <a:gd name="T39" fmla="*/ 0 h 233"/>
                <a:gd name="T40" fmla="*/ 336 w 497"/>
                <a:gd name="T41" fmla="*/ 6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7" h="233">
                  <a:moveTo>
                    <a:pt x="336" y="60"/>
                  </a:moveTo>
                  <a:lnTo>
                    <a:pt x="301" y="60"/>
                  </a:lnTo>
                  <a:lnTo>
                    <a:pt x="301" y="80"/>
                  </a:lnTo>
                  <a:lnTo>
                    <a:pt x="301" y="80"/>
                  </a:lnTo>
                  <a:cubicBezTo>
                    <a:pt x="301" y="90"/>
                    <a:pt x="293" y="98"/>
                    <a:pt x="282" y="98"/>
                  </a:cubicBezTo>
                  <a:lnTo>
                    <a:pt x="218" y="98"/>
                  </a:lnTo>
                  <a:lnTo>
                    <a:pt x="218" y="98"/>
                  </a:lnTo>
                  <a:cubicBezTo>
                    <a:pt x="208" y="98"/>
                    <a:pt x="200" y="90"/>
                    <a:pt x="200" y="80"/>
                  </a:cubicBezTo>
                  <a:lnTo>
                    <a:pt x="200" y="60"/>
                  </a:lnTo>
                  <a:lnTo>
                    <a:pt x="154" y="60"/>
                  </a:lnTo>
                  <a:lnTo>
                    <a:pt x="154" y="60"/>
                  </a:lnTo>
                  <a:cubicBezTo>
                    <a:pt x="85" y="60"/>
                    <a:pt x="30" y="40"/>
                    <a:pt x="0" y="4"/>
                  </a:cubicBezTo>
                  <a:lnTo>
                    <a:pt x="0" y="211"/>
                  </a:lnTo>
                  <a:lnTo>
                    <a:pt x="0" y="211"/>
                  </a:lnTo>
                  <a:cubicBezTo>
                    <a:pt x="0" y="223"/>
                    <a:pt x="9" y="232"/>
                    <a:pt x="21" y="232"/>
                  </a:cubicBezTo>
                  <a:lnTo>
                    <a:pt x="475" y="232"/>
                  </a:lnTo>
                  <a:lnTo>
                    <a:pt x="475" y="232"/>
                  </a:lnTo>
                  <a:cubicBezTo>
                    <a:pt x="488" y="232"/>
                    <a:pt x="496" y="223"/>
                    <a:pt x="496" y="211"/>
                  </a:cubicBezTo>
                  <a:lnTo>
                    <a:pt x="496" y="0"/>
                  </a:lnTo>
                  <a:lnTo>
                    <a:pt x="496" y="0"/>
                  </a:lnTo>
                  <a:cubicBezTo>
                    <a:pt x="464" y="39"/>
                    <a:pt x="407" y="60"/>
                    <a:pt x="336" y="60"/>
                  </a:cubicBezTo>
                </a:path>
              </a:pathLst>
            </a:custGeom>
            <a:solidFill>
              <a:srgbClr val="1E3877"/>
            </a:solidFill>
            <a:ln>
              <a:noFill/>
            </a:ln>
            <a:effectLst/>
          </p:spPr>
          <p:txBody>
            <a:bodyPr wrap="none" anchor="ctr"/>
            <a:lstStyle/>
            <a:p>
              <a:endParaRPr lang="en-US" sz="1225"/>
            </a:p>
          </p:txBody>
        </p:sp>
        <p:sp>
          <p:nvSpPr>
            <p:cNvPr id="3272" name="Freeform 200">
              <a:extLst>
                <a:ext uri="{FF2B5EF4-FFF2-40B4-BE49-F238E27FC236}">
                  <a16:creationId xmlns:a16="http://schemas.microsoft.com/office/drawing/2014/main" xmlns="" id="{A18AF277-9F36-864F-8AE3-9173CBA7BC71}"/>
                </a:ext>
              </a:extLst>
            </p:cNvPr>
            <p:cNvSpPr>
              <a:spLocks noChangeArrowheads="1"/>
            </p:cNvSpPr>
            <p:nvPr/>
          </p:nvSpPr>
          <p:spPr bwMode="auto">
            <a:xfrm>
              <a:off x="8861218" y="2772810"/>
              <a:ext cx="51104" cy="36073"/>
            </a:xfrm>
            <a:custGeom>
              <a:avLst/>
              <a:gdLst>
                <a:gd name="T0" fmla="*/ 60 w 73"/>
                <a:gd name="T1" fmla="*/ 50 h 51"/>
                <a:gd name="T2" fmla="*/ 60 w 73"/>
                <a:gd name="T3" fmla="*/ 50 h 51"/>
                <a:gd name="T4" fmla="*/ 72 w 73"/>
                <a:gd name="T5" fmla="*/ 38 h 51"/>
                <a:gd name="T6" fmla="*/ 72 w 73"/>
                <a:gd name="T7" fmla="*/ 12 h 51"/>
                <a:gd name="T8" fmla="*/ 72 w 73"/>
                <a:gd name="T9" fmla="*/ 12 h 51"/>
                <a:gd name="T10" fmla="*/ 60 w 73"/>
                <a:gd name="T11" fmla="*/ 0 h 51"/>
                <a:gd name="T12" fmla="*/ 12 w 73"/>
                <a:gd name="T13" fmla="*/ 0 h 51"/>
                <a:gd name="T14" fmla="*/ 12 w 73"/>
                <a:gd name="T15" fmla="*/ 0 h 51"/>
                <a:gd name="T16" fmla="*/ 0 w 73"/>
                <a:gd name="T17" fmla="*/ 12 h 51"/>
                <a:gd name="T18" fmla="*/ 0 w 73"/>
                <a:gd name="T19" fmla="*/ 38 h 51"/>
                <a:gd name="T20" fmla="*/ 0 w 73"/>
                <a:gd name="T21" fmla="*/ 38 h 51"/>
                <a:gd name="T22" fmla="*/ 12 w 73"/>
                <a:gd name="T23" fmla="*/ 50 h 51"/>
                <a:gd name="T24" fmla="*/ 60 w 73"/>
                <a:gd name="T25"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51">
                  <a:moveTo>
                    <a:pt x="60" y="50"/>
                  </a:moveTo>
                  <a:lnTo>
                    <a:pt x="60" y="50"/>
                  </a:lnTo>
                  <a:cubicBezTo>
                    <a:pt x="67" y="50"/>
                    <a:pt x="72" y="44"/>
                    <a:pt x="72" y="38"/>
                  </a:cubicBezTo>
                  <a:lnTo>
                    <a:pt x="72" y="12"/>
                  </a:lnTo>
                  <a:lnTo>
                    <a:pt x="72" y="12"/>
                  </a:lnTo>
                  <a:cubicBezTo>
                    <a:pt x="72" y="5"/>
                    <a:pt x="67" y="0"/>
                    <a:pt x="60" y="0"/>
                  </a:cubicBezTo>
                  <a:lnTo>
                    <a:pt x="12" y="0"/>
                  </a:lnTo>
                  <a:lnTo>
                    <a:pt x="12" y="0"/>
                  </a:lnTo>
                  <a:cubicBezTo>
                    <a:pt x="5" y="0"/>
                    <a:pt x="0" y="5"/>
                    <a:pt x="0" y="12"/>
                  </a:cubicBezTo>
                  <a:lnTo>
                    <a:pt x="0" y="38"/>
                  </a:lnTo>
                  <a:lnTo>
                    <a:pt x="0" y="38"/>
                  </a:lnTo>
                  <a:cubicBezTo>
                    <a:pt x="0" y="44"/>
                    <a:pt x="5" y="50"/>
                    <a:pt x="12" y="50"/>
                  </a:cubicBezTo>
                  <a:lnTo>
                    <a:pt x="60" y="50"/>
                  </a:lnTo>
                </a:path>
              </a:pathLst>
            </a:custGeom>
            <a:solidFill>
              <a:srgbClr val="1E3877"/>
            </a:solidFill>
            <a:ln>
              <a:noFill/>
            </a:ln>
            <a:effectLst/>
          </p:spPr>
          <p:txBody>
            <a:bodyPr wrap="none" anchor="ctr"/>
            <a:lstStyle/>
            <a:p>
              <a:endParaRPr lang="en-US" sz="1225"/>
            </a:p>
          </p:txBody>
        </p:sp>
      </p:grpSp>
      <p:grpSp>
        <p:nvGrpSpPr>
          <p:cNvPr id="21" name="Group 20">
            <a:extLst>
              <a:ext uri="{FF2B5EF4-FFF2-40B4-BE49-F238E27FC236}">
                <a16:creationId xmlns:a16="http://schemas.microsoft.com/office/drawing/2014/main" xmlns="" id="{5C82FE2D-9B82-3D4F-B993-F4E13597153B}"/>
              </a:ext>
            </a:extLst>
          </p:cNvPr>
          <p:cNvGrpSpPr/>
          <p:nvPr/>
        </p:nvGrpSpPr>
        <p:grpSpPr>
          <a:xfrm>
            <a:off x="6148404" y="3298763"/>
            <a:ext cx="333732" cy="276753"/>
            <a:chOff x="6781028" y="3638553"/>
            <a:chExt cx="369746" cy="306618"/>
          </a:xfrm>
        </p:grpSpPr>
        <p:sp>
          <p:nvSpPr>
            <p:cNvPr id="3281" name="Freeform 209">
              <a:extLst>
                <a:ext uri="{FF2B5EF4-FFF2-40B4-BE49-F238E27FC236}">
                  <a16:creationId xmlns:a16="http://schemas.microsoft.com/office/drawing/2014/main" xmlns="" id="{91F63D40-CC73-2547-ABF7-18CE1981A4EC}"/>
                </a:ext>
              </a:extLst>
            </p:cNvPr>
            <p:cNvSpPr>
              <a:spLocks noChangeArrowheads="1"/>
            </p:cNvSpPr>
            <p:nvPr/>
          </p:nvSpPr>
          <p:spPr bwMode="auto">
            <a:xfrm>
              <a:off x="6781028" y="3638553"/>
              <a:ext cx="84170" cy="306618"/>
            </a:xfrm>
            <a:custGeom>
              <a:avLst/>
              <a:gdLst>
                <a:gd name="T0" fmla="*/ 56 w 123"/>
                <a:gd name="T1" fmla="*/ 18 h 451"/>
                <a:gd name="T2" fmla="*/ 56 w 123"/>
                <a:gd name="T3" fmla="*/ 18 h 451"/>
                <a:gd name="T4" fmla="*/ 40 w 123"/>
                <a:gd name="T5" fmla="*/ 120 h 451"/>
                <a:gd name="T6" fmla="*/ 40 w 123"/>
                <a:gd name="T7" fmla="*/ 120 h 451"/>
                <a:gd name="T8" fmla="*/ 29 w 123"/>
                <a:gd name="T9" fmla="*/ 202 h 451"/>
                <a:gd name="T10" fmla="*/ 29 w 123"/>
                <a:gd name="T11" fmla="*/ 202 h 451"/>
                <a:gd name="T12" fmla="*/ 1 w 123"/>
                <a:gd name="T13" fmla="*/ 213 h 451"/>
                <a:gd name="T14" fmla="*/ 0 w 123"/>
                <a:gd name="T15" fmla="*/ 213 h 451"/>
                <a:gd name="T16" fmla="*/ 0 w 123"/>
                <a:gd name="T17" fmla="*/ 238 h 451"/>
                <a:gd name="T18" fmla="*/ 1 w 123"/>
                <a:gd name="T19" fmla="*/ 238 h 451"/>
                <a:gd name="T20" fmla="*/ 1 w 123"/>
                <a:gd name="T21" fmla="*/ 238 h 451"/>
                <a:gd name="T22" fmla="*/ 29 w 123"/>
                <a:gd name="T23" fmla="*/ 249 h 451"/>
                <a:gd name="T24" fmla="*/ 29 w 123"/>
                <a:gd name="T25" fmla="*/ 249 h 451"/>
                <a:gd name="T26" fmla="*/ 40 w 123"/>
                <a:gd name="T27" fmla="*/ 330 h 451"/>
                <a:gd name="T28" fmla="*/ 40 w 123"/>
                <a:gd name="T29" fmla="*/ 330 h 451"/>
                <a:gd name="T30" fmla="*/ 55 w 123"/>
                <a:gd name="T31" fmla="*/ 433 h 451"/>
                <a:gd name="T32" fmla="*/ 55 w 123"/>
                <a:gd name="T33" fmla="*/ 433 h 451"/>
                <a:gd name="T34" fmla="*/ 109 w 123"/>
                <a:gd name="T35" fmla="*/ 450 h 451"/>
                <a:gd name="T36" fmla="*/ 109 w 123"/>
                <a:gd name="T37" fmla="*/ 450 h 451"/>
                <a:gd name="T38" fmla="*/ 109 w 123"/>
                <a:gd name="T39" fmla="*/ 450 h 451"/>
                <a:gd name="T40" fmla="*/ 122 w 123"/>
                <a:gd name="T41" fmla="*/ 450 h 451"/>
                <a:gd name="T42" fmla="*/ 122 w 123"/>
                <a:gd name="T43" fmla="*/ 425 h 451"/>
                <a:gd name="T44" fmla="*/ 122 w 123"/>
                <a:gd name="T45" fmla="*/ 425 h 451"/>
                <a:gd name="T46" fmla="*/ 119 w 123"/>
                <a:gd name="T47" fmla="*/ 425 h 451"/>
                <a:gd name="T48" fmla="*/ 119 w 123"/>
                <a:gd name="T49" fmla="*/ 425 h 451"/>
                <a:gd name="T50" fmla="*/ 85 w 123"/>
                <a:gd name="T51" fmla="*/ 412 h 451"/>
                <a:gd name="T52" fmla="*/ 85 w 123"/>
                <a:gd name="T53" fmla="*/ 412 h 451"/>
                <a:gd name="T54" fmla="*/ 73 w 123"/>
                <a:gd name="T55" fmla="*/ 323 h 451"/>
                <a:gd name="T56" fmla="*/ 73 w 123"/>
                <a:gd name="T57" fmla="*/ 323 h 451"/>
                <a:gd name="T58" fmla="*/ 59 w 123"/>
                <a:gd name="T59" fmla="*/ 235 h 451"/>
                <a:gd name="T60" fmla="*/ 59 w 123"/>
                <a:gd name="T61" fmla="*/ 235 h 451"/>
                <a:gd name="T62" fmla="*/ 53 w 123"/>
                <a:gd name="T63" fmla="*/ 225 h 451"/>
                <a:gd name="T64" fmla="*/ 53 w 123"/>
                <a:gd name="T65" fmla="*/ 225 h 451"/>
                <a:gd name="T66" fmla="*/ 59 w 123"/>
                <a:gd name="T67" fmla="*/ 215 h 451"/>
                <a:gd name="T68" fmla="*/ 59 w 123"/>
                <a:gd name="T69" fmla="*/ 215 h 451"/>
                <a:gd name="T70" fmla="*/ 73 w 123"/>
                <a:gd name="T71" fmla="*/ 129 h 451"/>
                <a:gd name="T72" fmla="*/ 73 w 123"/>
                <a:gd name="T73" fmla="*/ 129 h 451"/>
                <a:gd name="T74" fmla="*/ 85 w 123"/>
                <a:gd name="T75" fmla="*/ 39 h 451"/>
                <a:gd name="T76" fmla="*/ 85 w 123"/>
                <a:gd name="T77" fmla="*/ 39 h 451"/>
                <a:gd name="T78" fmla="*/ 119 w 123"/>
                <a:gd name="T79" fmla="*/ 26 h 451"/>
                <a:gd name="T80" fmla="*/ 119 w 123"/>
                <a:gd name="T81" fmla="*/ 26 h 451"/>
                <a:gd name="T82" fmla="*/ 122 w 123"/>
                <a:gd name="T83" fmla="*/ 26 h 451"/>
                <a:gd name="T84" fmla="*/ 122 w 123"/>
                <a:gd name="T85" fmla="*/ 1 h 451"/>
                <a:gd name="T86" fmla="*/ 122 w 123"/>
                <a:gd name="T87" fmla="*/ 1 h 451"/>
                <a:gd name="T88" fmla="*/ 109 w 123"/>
                <a:gd name="T89" fmla="*/ 0 h 451"/>
                <a:gd name="T90" fmla="*/ 109 w 123"/>
                <a:gd name="T91" fmla="*/ 0 h 451"/>
                <a:gd name="T92" fmla="*/ 56 w 123"/>
                <a:gd name="T93" fmla="*/ 18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451">
                  <a:moveTo>
                    <a:pt x="56" y="18"/>
                  </a:moveTo>
                  <a:lnTo>
                    <a:pt x="56" y="18"/>
                  </a:lnTo>
                  <a:cubicBezTo>
                    <a:pt x="34" y="41"/>
                    <a:pt x="38" y="83"/>
                    <a:pt x="40" y="120"/>
                  </a:cubicBezTo>
                  <a:lnTo>
                    <a:pt x="40" y="120"/>
                  </a:lnTo>
                  <a:cubicBezTo>
                    <a:pt x="42" y="155"/>
                    <a:pt x="45" y="186"/>
                    <a:pt x="29" y="202"/>
                  </a:cubicBezTo>
                  <a:lnTo>
                    <a:pt x="29" y="202"/>
                  </a:lnTo>
                  <a:cubicBezTo>
                    <a:pt x="22" y="209"/>
                    <a:pt x="13" y="213"/>
                    <a:pt x="1" y="213"/>
                  </a:cubicBezTo>
                  <a:lnTo>
                    <a:pt x="0" y="213"/>
                  </a:lnTo>
                  <a:lnTo>
                    <a:pt x="0" y="238"/>
                  </a:lnTo>
                  <a:lnTo>
                    <a:pt x="1" y="238"/>
                  </a:lnTo>
                  <a:lnTo>
                    <a:pt x="1" y="238"/>
                  </a:lnTo>
                  <a:cubicBezTo>
                    <a:pt x="13" y="238"/>
                    <a:pt x="22" y="242"/>
                    <a:pt x="29" y="249"/>
                  </a:cubicBezTo>
                  <a:lnTo>
                    <a:pt x="29" y="249"/>
                  </a:lnTo>
                  <a:cubicBezTo>
                    <a:pt x="45" y="265"/>
                    <a:pt x="42" y="295"/>
                    <a:pt x="40" y="330"/>
                  </a:cubicBezTo>
                  <a:lnTo>
                    <a:pt x="40" y="330"/>
                  </a:lnTo>
                  <a:cubicBezTo>
                    <a:pt x="38" y="368"/>
                    <a:pt x="34" y="410"/>
                    <a:pt x="55" y="433"/>
                  </a:cubicBezTo>
                  <a:lnTo>
                    <a:pt x="55" y="433"/>
                  </a:lnTo>
                  <a:cubicBezTo>
                    <a:pt x="67" y="445"/>
                    <a:pt x="84" y="450"/>
                    <a:pt x="109" y="450"/>
                  </a:cubicBezTo>
                  <a:lnTo>
                    <a:pt x="109" y="450"/>
                  </a:lnTo>
                  <a:lnTo>
                    <a:pt x="109" y="450"/>
                  </a:lnTo>
                  <a:cubicBezTo>
                    <a:pt x="112" y="450"/>
                    <a:pt x="117" y="450"/>
                    <a:pt x="122" y="450"/>
                  </a:cubicBezTo>
                  <a:lnTo>
                    <a:pt x="122" y="425"/>
                  </a:lnTo>
                  <a:lnTo>
                    <a:pt x="122" y="425"/>
                  </a:lnTo>
                  <a:cubicBezTo>
                    <a:pt x="121" y="425"/>
                    <a:pt x="119" y="425"/>
                    <a:pt x="119" y="425"/>
                  </a:cubicBezTo>
                  <a:lnTo>
                    <a:pt x="119" y="425"/>
                  </a:lnTo>
                  <a:cubicBezTo>
                    <a:pt x="104" y="425"/>
                    <a:pt x="93" y="420"/>
                    <a:pt x="85" y="412"/>
                  </a:cubicBezTo>
                  <a:lnTo>
                    <a:pt x="85" y="412"/>
                  </a:lnTo>
                  <a:cubicBezTo>
                    <a:pt x="68" y="393"/>
                    <a:pt x="70" y="358"/>
                    <a:pt x="73" y="323"/>
                  </a:cubicBezTo>
                  <a:lnTo>
                    <a:pt x="73" y="323"/>
                  </a:lnTo>
                  <a:cubicBezTo>
                    <a:pt x="76" y="286"/>
                    <a:pt x="78" y="248"/>
                    <a:pt x="59" y="235"/>
                  </a:cubicBezTo>
                  <a:lnTo>
                    <a:pt x="59" y="235"/>
                  </a:lnTo>
                  <a:cubicBezTo>
                    <a:pt x="55" y="233"/>
                    <a:pt x="53" y="230"/>
                    <a:pt x="53" y="225"/>
                  </a:cubicBezTo>
                  <a:lnTo>
                    <a:pt x="53" y="225"/>
                  </a:lnTo>
                  <a:cubicBezTo>
                    <a:pt x="53" y="221"/>
                    <a:pt x="55" y="218"/>
                    <a:pt x="59" y="215"/>
                  </a:cubicBezTo>
                  <a:lnTo>
                    <a:pt x="59" y="215"/>
                  </a:lnTo>
                  <a:cubicBezTo>
                    <a:pt x="78" y="202"/>
                    <a:pt x="76" y="165"/>
                    <a:pt x="73" y="129"/>
                  </a:cubicBezTo>
                  <a:lnTo>
                    <a:pt x="73" y="129"/>
                  </a:lnTo>
                  <a:cubicBezTo>
                    <a:pt x="70" y="92"/>
                    <a:pt x="68" y="58"/>
                    <a:pt x="85" y="39"/>
                  </a:cubicBezTo>
                  <a:lnTo>
                    <a:pt x="85" y="39"/>
                  </a:lnTo>
                  <a:cubicBezTo>
                    <a:pt x="93" y="31"/>
                    <a:pt x="104" y="26"/>
                    <a:pt x="119" y="26"/>
                  </a:cubicBezTo>
                  <a:lnTo>
                    <a:pt x="119" y="26"/>
                  </a:lnTo>
                  <a:cubicBezTo>
                    <a:pt x="120" y="26"/>
                    <a:pt x="121" y="26"/>
                    <a:pt x="122" y="26"/>
                  </a:cubicBezTo>
                  <a:lnTo>
                    <a:pt x="122" y="1"/>
                  </a:lnTo>
                  <a:lnTo>
                    <a:pt x="122" y="1"/>
                  </a:lnTo>
                  <a:cubicBezTo>
                    <a:pt x="117" y="0"/>
                    <a:pt x="112" y="0"/>
                    <a:pt x="109" y="0"/>
                  </a:cubicBezTo>
                  <a:lnTo>
                    <a:pt x="109" y="0"/>
                  </a:lnTo>
                  <a:cubicBezTo>
                    <a:pt x="84" y="0"/>
                    <a:pt x="67" y="6"/>
                    <a:pt x="56" y="18"/>
                  </a:cubicBezTo>
                </a:path>
              </a:pathLst>
            </a:custGeom>
            <a:solidFill>
              <a:srgbClr val="1E3877"/>
            </a:solidFill>
            <a:ln>
              <a:noFill/>
            </a:ln>
            <a:effectLst/>
          </p:spPr>
          <p:txBody>
            <a:bodyPr wrap="none" anchor="ctr"/>
            <a:lstStyle/>
            <a:p>
              <a:endParaRPr lang="en-US" sz="1225"/>
            </a:p>
          </p:txBody>
        </p:sp>
        <p:sp>
          <p:nvSpPr>
            <p:cNvPr id="3282" name="Freeform 210">
              <a:extLst>
                <a:ext uri="{FF2B5EF4-FFF2-40B4-BE49-F238E27FC236}">
                  <a16:creationId xmlns:a16="http://schemas.microsoft.com/office/drawing/2014/main" xmlns="" id="{6A4C5DBC-8B90-B044-8450-D4EA6CC1EF75}"/>
                </a:ext>
              </a:extLst>
            </p:cNvPr>
            <p:cNvSpPr>
              <a:spLocks noChangeArrowheads="1"/>
            </p:cNvSpPr>
            <p:nvPr/>
          </p:nvSpPr>
          <p:spPr bwMode="auto">
            <a:xfrm>
              <a:off x="7066604" y="3638553"/>
              <a:ext cx="84170" cy="306618"/>
            </a:xfrm>
            <a:custGeom>
              <a:avLst/>
              <a:gdLst>
                <a:gd name="T0" fmla="*/ 121 w 123"/>
                <a:gd name="T1" fmla="*/ 213 h 451"/>
                <a:gd name="T2" fmla="*/ 121 w 123"/>
                <a:gd name="T3" fmla="*/ 213 h 451"/>
                <a:gd name="T4" fmla="*/ 93 w 123"/>
                <a:gd name="T5" fmla="*/ 202 h 451"/>
                <a:gd name="T6" fmla="*/ 93 w 123"/>
                <a:gd name="T7" fmla="*/ 202 h 451"/>
                <a:gd name="T8" fmla="*/ 83 w 123"/>
                <a:gd name="T9" fmla="*/ 121 h 451"/>
                <a:gd name="T10" fmla="*/ 83 w 123"/>
                <a:gd name="T11" fmla="*/ 121 h 451"/>
                <a:gd name="T12" fmla="*/ 67 w 123"/>
                <a:gd name="T13" fmla="*/ 19 h 451"/>
                <a:gd name="T14" fmla="*/ 67 w 123"/>
                <a:gd name="T15" fmla="*/ 19 h 451"/>
                <a:gd name="T16" fmla="*/ 13 w 123"/>
                <a:gd name="T17" fmla="*/ 0 h 451"/>
                <a:gd name="T18" fmla="*/ 13 w 123"/>
                <a:gd name="T19" fmla="*/ 0 h 451"/>
                <a:gd name="T20" fmla="*/ 0 w 123"/>
                <a:gd name="T21" fmla="*/ 1 h 451"/>
                <a:gd name="T22" fmla="*/ 0 w 123"/>
                <a:gd name="T23" fmla="*/ 26 h 451"/>
                <a:gd name="T24" fmla="*/ 0 w 123"/>
                <a:gd name="T25" fmla="*/ 26 h 451"/>
                <a:gd name="T26" fmla="*/ 4 w 123"/>
                <a:gd name="T27" fmla="*/ 26 h 451"/>
                <a:gd name="T28" fmla="*/ 4 w 123"/>
                <a:gd name="T29" fmla="*/ 26 h 451"/>
                <a:gd name="T30" fmla="*/ 37 w 123"/>
                <a:gd name="T31" fmla="*/ 39 h 451"/>
                <a:gd name="T32" fmla="*/ 37 w 123"/>
                <a:gd name="T33" fmla="*/ 39 h 451"/>
                <a:gd name="T34" fmla="*/ 49 w 123"/>
                <a:gd name="T35" fmla="*/ 129 h 451"/>
                <a:gd name="T36" fmla="*/ 49 w 123"/>
                <a:gd name="T37" fmla="*/ 129 h 451"/>
                <a:gd name="T38" fmla="*/ 63 w 123"/>
                <a:gd name="T39" fmla="*/ 215 h 451"/>
                <a:gd name="T40" fmla="*/ 63 w 123"/>
                <a:gd name="T41" fmla="*/ 215 h 451"/>
                <a:gd name="T42" fmla="*/ 69 w 123"/>
                <a:gd name="T43" fmla="*/ 225 h 451"/>
                <a:gd name="T44" fmla="*/ 69 w 123"/>
                <a:gd name="T45" fmla="*/ 225 h 451"/>
                <a:gd name="T46" fmla="*/ 63 w 123"/>
                <a:gd name="T47" fmla="*/ 235 h 451"/>
                <a:gd name="T48" fmla="*/ 63 w 123"/>
                <a:gd name="T49" fmla="*/ 235 h 451"/>
                <a:gd name="T50" fmla="*/ 49 w 123"/>
                <a:gd name="T51" fmla="*/ 321 h 451"/>
                <a:gd name="T52" fmla="*/ 49 w 123"/>
                <a:gd name="T53" fmla="*/ 321 h 451"/>
                <a:gd name="T54" fmla="*/ 37 w 123"/>
                <a:gd name="T55" fmla="*/ 412 h 451"/>
                <a:gd name="T56" fmla="*/ 37 w 123"/>
                <a:gd name="T57" fmla="*/ 412 h 451"/>
                <a:gd name="T58" fmla="*/ 4 w 123"/>
                <a:gd name="T59" fmla="*/ 425 h 451"/>
                <a:gd name="T60" fmla="*/ 4 w 123"/>
                <a:gd name="T61" fmla="*/ 425 h 451"/>
                <a:gd name="T62" fmla="*/ 0 w 123"/>
                <a:gd name="T63" fmla="*/ 425 h 451"/>
                <a:gd name="T64" fmla="*/ 0 w 123"/>
                <a:gd name="T65" fmla="*/ 450 h 451"/>
                <a:gd name="T66" fmla="*/ 0 w 123"/>
                <a:gd name="T67" fmla="*/ 450 h 451"/>
                <a:gd name="T68" fmla="*/ 13 w 123"/>
                <a:gd name="T69" fmla="*/ 450 h 451"/>
                <a:gd name="T70" fmla="*/ 13 w 123"/>
                <a:gd name="T71" fmla="*/ 450 h 451"/>
                <a:gd name="T72" fmla="*/ 13 w 123"/>
                <a:gd name="T73" fmla="*/ 450 h 451"/>
                <a:gd name="T74" fmla="*/ 67 w 123"/>
                <a:gd name="T75" fmla="*/ 433 h 451"/>
                <a:gd name="T76" fmla="*/ 67 w 123"/>
                <a:gd name="T77" fmla="*/ 433 h 451"/>
                <a:gd name="T78" fmla="*/ 83 w 123"/>
                <a:gd name="T79" fmla="*/ 330 h 451"/>
                <a:gd name="T80" fmla="*/ 83 w 123"/>
                <a:gd name="T81" fmla="*/ 330 h 451"/>
                <a:gd name="T82" fmla="*/ 93 w 123"/>
                <a:gd name="T83" fmla="*/ 249 h 451"/>
                <a:gd name="T84" fmla="*/ 93 w 123"/>
                <a:gd name="T85" fmla="*/ 249 h 451"/>
                <a:gd name="T86" fmla="*/ 121 w 123"/>
                <a:gd name="T87" fmla="*/ 238 h 451"/>
                <a:gd name="T88" fmla="*/ 122 w 123"/>
                <a:gd name="T89" fmla="*/ 238 h 451"/>
                <a:gd name="T90" fmla="*/ 122 w 123"/>
                <a:gd name="T91" fmla="*/ 213 h 451"/>
                <a:gd name="T92" fmla="*/ 121 w 123"/>
                <a:gd name="T93" fmla="*/ 21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451">
                  <a:moveTo>
                    <a:pt x="121" y="213"/>
                  </a:moveTo>
                  <a:lnTo>
                    <a:pt x="121" y="213"/>
                  </a:lnTo>
                  <a:cubicBezTo>
                    <a:pt x="109" y="213"/>
                    <a:pt x="100" y="209"/>
                    <a:pt x="93" y="202"/>
                  </a:cubicBezTo>
                  <a:lnTo>
                    <a:pt x="93" y="202"/>
                  </a:lnTo>
                  <a:cubicBezTo>
                    <a:pt x="78" y="186"/>
                    <a:pt x="80" y="155"/>
                    <a:pt x="83" y="121"/>
                  </a:cubicBezTo>
                  <a:lnTo>
                    <a:pt x="83" y="121"/>
                  </a:lnTo>
                  <a:cubicBezTo>
                    <a:pt x="85" y="83"/>
                    <a:pt x="88" y="41"/>
                    <a:pt x="67" y="19"/>
                  </a:cubicBezTo>
                  <a:lnTo>
                    <a:pt x="67" y="19"/>
                  </a:lnTo>
                  <a:cubicBezTo>
                    <a:pt x="56" y="6"/>
                    <a:pt x="38" y="0"/>
                    <a:pt x="13" y="0"/>
                  </a:cubicBezTo>
                  <a:lnTo>
                    <a:pt x="13" y="0"/>
                  </a:lnTo>
                  <a:cubicBezTo>
                    <a:pt x="9" y="0"/>
                    <a:pt x="5" y="0"/>
                    <a:pt x="0" y="1"/>
                  </a:cubicBezTo>
                  <a:lnTo>
                    <a:pt x="0" y="26"/>
                  </a:lnTo>
                  <a:lnTo>
                    <a:pt x="0" y="26"/>
                  </a:lnTo>
                  <a:cubicBezTo>
                    <a:pt x="1" y="26"/>
                    <a:pt x="2" y="26"/>
                    <a:pt x="4" y="26"/>
                  </a:cubicBezTo>
                  <a:lnTo>
                    <a:pt x="4" y="26"/>
                  </a:lnTo>
                  <a:cubicBezTo>
                    <a:pt x="18" y="26"/>
                    <a:pt x="29" y="31"/>
                    <a:pt x="37" y="39"/>
                  </a:cubicBezTo>
                  <a:lnTo>
                    <a:pt x="37" y="39"/>
                  </a:lnTo>
                  <a:cubicBezTo>
                    <a:pt x="55" y="58"/>
                    <a:pt x="52" y="92"/>
                    <a:pt x="49" y="129"/>
                  </a:cubicBezTo>
                  <a:lnTo>
                    <a:pt x="49" y="129"/>
                  </a:lnTo>
                  <a:cubicBezTo>
                    <a:pt x="47" y="165"/>
                    <a:pt x="45" y="202"/>
                    <a:pt x="63" y="215"/>
                  </a:cubicBezTo>
                  <a:lnTo>
                    <a:pt x="63" y="215"/>
                  </a:lnTo>
                  <a:cubicBezTo>
                    <a:pt x="67" y="218"/>
                    <a:pt x="69" y="222"/>
                    <a:pt x="69" y="225"/>
                  </a:cubicBezTo>
                  <a:lnTo>
                    <a:pt x="69" y="225"/>
                  </a:lnTo>
                  <a:cubicBezTo>
                    <a:pt x="69" y="230"/>
                    <a:pt x="67" y="233"/>
                    <a:pt x="63" y="235"/>
                  </a:cubicBezTo>
                  <a:lnTo>
                    <a:pt x="63" y="235"/>
                  </a:lnTo>
                  <a:cubicBezTo>
                    <a:pt x="45" y="248"/>
                    <a:pt x="47" y="286"/>
                    <a:pt x="49" y="321"/>
                  </a:cubicBezTo>
                  <a:lnTo>
                    <a:pt x="49" y="321"/>
                  </a:lnTo>
                  <a:cubicBezTo>
                    <a:pt x="52" y="358"/>
                    <a:pt x="55" y="393"/>
                    <a:pt x="37" y="412"/>
                  </a:cubicBezTo>
                  <a:lnTo>
                    <a:pt x="37" y="412"/>
                  </a:lnTo>
                  <a:cubicBezTo>
                    <a:pt x="29" y="420"/>
                    <a:pt x="18" y="425"/>
                    <a:pt x="4" y="425"/>
                  </a:cubicBezTo>
                  <a:lnTo>
                    <a:pt x="4" y="425"/>
                  </a:lnTo>
                  <a:cubicBezTo>
                    <a:pt x="2" y="425"/>
                    <a:pt x="1" y="425"/>
                    <a:pt x="0" y="425"/>
                  </a:cubicBezTo>
                  <a:lnTo>
                    <a:pt x="0" y="450"/>
                  </a:lnTo>
                  <a:lnTo>
                    <a:pt x="0" y="450"/>
                  </a:lnTo>
                  <a:cubicBezTo>
                    <a:pt x="5" y="450"/>
                    <a:pt x="9" y="450"/>
                    <a:pt x="13" y="450"/>
                  </a:cubicBezTo>
                  <a:lnTo>
                    <a:pt x="13" y="450"/>
                  </a:lnTo>
                  <a:lnTo>
                    <a:pt x="13" y="450"/>
                  </a:lnTo>
                  <a:cubicBezTo>
                    <a:pt x="38" y="450"/>
                    <a:pt x="56" y="445"/>
                    <a:pt x="67" y="433"/>
                  </a:cubicBezTo>
                  <a:lnTo>
                    <a:pt x="67" y="433"/>
                  </a:lnTo>
                  <a:cubicBezTo>
                    <a:pt x="88" y="409"/>
                    <a:pt x="85" y="367"/>
                    <a:pt x="83" y="330"/>
                  </a:cubicBezTo>
                  <a:lnTo>
                    <a:pt x="83" y="330"/>
                  </a:lnTo>
                  <a:cubicBezTo>
                    <a:pt x="80" y="295"/>
                    <a:pt x="78" y="265"/>
                    <a:pt x="93" y="249"/>
                  </a:cubicBezTo>
                  <a:lnTo>
                    <a:pt x="93" y="249"/>
                  </a:lnTo>
                  <a:cubicBezTo>
                    <a:pt x="100" y="242"/>
                    <a:pt x="109" y="238"/>
                    <a:pt x="121" y="238"/>
                  </a:cubicBezTo>
                  <a:lnTo>
                    <a:pt x="122" y="238"/>
                  </a:lnTo>
                  <a:lnTo>
                    <a:pt x="122" y="213"/>
                  </a:lnTo>
                  <a:lnTo>
                    <a:pt x="121" y="213"/>
                  </a:lnTo>
                </a:path>
              </a:pathLst>
            </a:custGeom>
            <a:solidFill>
              <a:srgbClr val="1E3877"/>
            </a:solidFill>
            <a:ln>
              <a:noFill/>
            </a:ln>
            <a:effectLst/>
          </p:spPr>
          <p:txBody>
            <a:bodyPr wrap="none" anchor="ctr"/>
            <a:lstStyle/>
            <a:p>
              <a:endParaRPr lang="en-US" sz="1225"/>
            </a:p>
          </p:txBody>
        </p:sp>
        <p:sp>
          <p:nvSpPr>
            <p:cNvPr id="3283" name="Freeform 211">
              <a:extLst>
                <a:ext uri="{FF2B5EF4-FFF2-40B4-BE49-F238E27FC236}">
                  <a16:creationId xmlns:a16="http://schemas.microsoft.com/office/drawing/2014/main" xmlns="" id="{45AB2977-9000-D543-930E-D2E46E05D8FA}"/>
                </a:ext>
              </a:extLst>
            </p:cNvPr>
            <p:cNvSpPr>
              <a:spLocks noChangeArrowheads="1"/>
            </p:cNvSpPr>
            <p:nvPr/>
          </p:nvSpPr>
          <p:spPr bwMode="auto">
            <a:xfrm>
              <a:off x="6910289" y="3680638"/>
              <a:ext cx="105211" cy="105211"/>
            </a:xfrm>
            <a:custGeom>
              <a:avLst/>
              <a:gdLst>
                <a:gd name="T0" fmla="*/ 76 w 154"/>
                <a:gd name="T1" fmla="*/ 152 h 153"/>
                <a:gd name="T2" fmla="*/ 76 w 154"/>
                <a:gd name="T3" fmla="*/ 152 h 153"/>
                <a:gd name="T4" fmla="*/ 153 w 154"/>
                <a:gd name="T5" fmla="*/ 76 h 153"/>
                <a:gd name="T6" fmla="*/ 153 w 154"/>
                <a:gd name="T7" fmla="*/ 76 h 153"/>
                <a:gd name="T8" fmla="*/ 76 w 154"/>
                <a:gd name="T9" fmla="*/ 0 h 153"/>
                <a:gd name="T10" fmla="*/ 76 w 154"/>
                <a:gd name="T11" fmla="*/ 0 h 153"/>
                <a:gd name="T12" fmla="*/ 0 w 154"/>
                <a:gd name="T13" fmla="*/ 76 h 153"/>
                <a:gd name="T14" fmla="*/ 0 w 154"/>
                <a:gd name="T15" fmla="*/ 76 h 153"/>
                <a:gd name="T16" fmla="*/ 76 w 154"/>
                <a:gd name="T1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53">
                  <a:moveTo>
                    <a:pt x="76" y="152"/>
                  </a:moveTo>
                  <a:lnTo>
                    <a:pt x="76" y="152"/>
                  </a:lnTo>
                  <a:cubicBezTo>
                    <a:pt x="118" y="152"/>
                    <a:pt x="153" y="118"/>
                    <a:pt x="153" y="76"/>
                  </a:cubicBezTo>
                  <a:lnTo>
                    <a:pt x="153" y="76"/>
                  </a:lnTo>
                  <a:cubicBezTo>
                    <a:pt x="153" y="34"/>
                    <a:pt x="118" y="0"/>
                    <a:pt x="76" y="0"/>
                  </a:cubicBezTo>
                  <a:lnTo>
                    <a:pt x="76" y="0"/>
                  </a:lnTo>
                  <a:cubicBezTo>
                    <a:pt x="35" y="0"/>
                    <a:pt x="0" y="34"/>
                    <a:pt x="0" y="76"/>
                  </a:cubicBezTo>
                  <a:lnTo>
                    <a:pt x="0" y="76"/>
                  </a:lnTo>
                  <a:cubicBezTo>
                    <a:pt x="0" y="118"/>
                    <a:pt x="35" y="152"/>
                    <a:pt x="76" y="152"/>
                  </a:cubicBezTo>
                </a:path>
              </a:pathLst>
            </a:custGeom>
            <a:solidFill>
              <a:srgbClr val="1E3877"/>
            </a:solidFill>
            <a:ln>
              <a:noFill/>
            </a:ln>
            <a:effectLst/>
          </p:spPr>
          <p:txBody>
            <a:bodyPr wrap="none" anchor="ctr"/>
            <a:lstStyle/>
            <a:p>
              <a:endParaRPr lang="en-US" sz="1225"/>
            </a:p>
          </p:txBody>
        </p:sp>
        <p:sp>
          <p:nvSpPr>
            <p:cNvPr id="3284" name="Freeform 212">
              <a:extLst>
                <a:ext uri="{FF2B5EF4-FFF2-40B4-BE49-F238E27FC236}">
                  <a16:creationId xmlns:a16="http://schemas.microsoft.com/office/drawing/2014/main" xmlns="" id="{97F30A01-344F-DF4F-BCE8-5E66233E58E2}"/>
                </a:ext>
              </a:extLst>
            </p:cNvPr>
            <p:cNvSpPr>
              <a:spLocks noChangeArrowheads="1"/>
            </p:cNvSpPr>
            <p:nvPr/>
          </p:nvSpPr>
          <p:spPr bwMode="auto">
            <a:xfrm>
              <a:off x="6877222" y="3791861"/>
              <a:ext cx="171346" cy="114230"/>
            </a:xfrm>
            <a:custGeom>
              <a:avLst/>
              <a:gdLst>
                <a:gd name="T0" fmla="*/ 125 w 252"/>
                <a:gd name="T1" fmla="*/ 0 h 169"/>
                <a:gd name="T2" fmla="*/ 125 w 252"/>
                <a:gd name="T3" fmla="*/ 0 h 169"/>
                <a:gd name="T4" fmla="*/ 8 w 252"/>
                <a:gd name="T5" fmla="*/ 62 h 169"/>
                <a:gd name="T6" fmla="*/ 8 w 252"/>
                <a:gd name="T7" fmla="*/ 62 h 169"/>
                <a:gd name="T8" fmla="*/ 0 w 252"/>
                <a:gd name="T9" fmla="*/ 87 h 169"/>
                <a:gd name="T10" fmla="*/ 0 w 252"/>
                <a:gd name="T11" fmla="*/ 142 h 169"/>
                <a:gd name="T12" fmla="*/ 0 w 252"/>
                <a:gd name="T13" fmla="*/ 142 h 169"/>
                <a:gd name="T14" fmla="*/ 27 w 252"/>
                <a:gd name="T15" fmla="*/ 168 h 169"/>
                <a:gd name="T16" fmla="*/ 224 w 252"/>
                <a:gd name="T17" fmla="*/ 168 h 169"/>
                <a:gd name="T18" fmla="*/ 224 w 252"/>
                <a:gd name="T19" fmla="*/ 168 h 169"/>
                <a:gd name="T20" fmla="*/ 251 w 252"/>
                <a:gd name="T21" fmla="*/ 142 h 169"/>
                <a:gd name="T22" fmla="*/ 251 w 252"/>
                <a:gd name="T23" fmla="*/ 87 h 169"/>
                <a:gd name="T24" fmla="*/ 251 w 252"/>
                <a:gd name="T25" fmla="*/ 87 h 169"/>
                <a:gd name="T26" fmla="*/ 243 w 252"/>
                <a:gd name="T27" fmla="*/ 62 h 169"/>
                <a:gd name="T28" fmla="*/ 243 w 252"/>
                <a:gd name="T29" fmla="*/ 62 h 169"/>
                <a:gd name="T30" fmla="*/ 125 w 252"/>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2" h="169">
                  <a:moveTo>
                    <a:pt x="125" y="0"/>
                  </a:moveTo>
                  <a:lnTo>
                    <a:pt x="125" y="0"/>
                  </a:lnTo>
                  <a:cubicBezTo>
                    <a:pt x="76" y="0"/>
                    <a:pt x="34" y="24"/>
                    <a:pt x="8" y="62"/>
                  </a:cubicBezTo>
                  <a:lnTo>
                    <a:pt x="8" y="62"/>
                  </a:lnTo>
                  <a:cubicBezTo>
                    <a:pt x="3" y="70"/>
                    <a:pt x="0" y="79"/>
                    <a:pt x="0" y="87"/>
                  </a:cubicBezTo>
                  <a:lnTo>
                    <a:pt x="0" y="142"/>
                  </a:lnTo>
                  <a:lnTo>
                    <a:pt x="0" y="142"/>
                  </a:lnTo>
                  <a:cubicBezTo>
                    <a:pt x="0" y="156"/>
                    <a:pt x="13" y="168"/>
                    <a:pt x="27" y="168"/>
                  </a:cubicBezTo>
                  <a:lnTo>
                    <a:pt x="224" y="168"/>
                  </a:lnTo>
                  <a:lnTo>
                    <a:pt x="224" y="168"/>
                  </a:lnTo>
                  <a:cubicBezTo>
                    <a:pt x="239" y="168"/>
                    <a:pt x="251" y="156"/>
                    <a:pt x="251" y="142"/>
                  </a:cubicBezTo>
                  <a:lnTo>
                    <a:pt x="251" y="87"/>
                  </a:lnTo>
                  <a:lnTo>
                    <a:pt x="251" y="87"/>
                  </a:lnTo>
                  <a:cubicBezTo>
                    <a:pt x="251" y="79"/>
                    <a:pt x="247" y="70"/>
                    <a:pt x="243" y="62"/>
                  </a:cubicBezTo>
                  <a:lnTo>
                    <a:pt x="243" y="62"/>
                  </a:lnTo>
                  <a:cubicBezTo>
                    <a:pt x="217" y="24"/>
                    <a:pt x="174" y="0"/>
                    <a:pt x="125" y="0"/>
                  </a:cubicBezTo>
                </a:path>
              </a:pathLst>
            </a:custGeom>
            <a:solidFill>
              <a:srgbClr val="1E3877"/>
            </a:solidFill>
            <a:ln>
              <a:noFill/>
            </a:ln>
            <a:effectLst/>
          </p:spPr>
          <p:txBody>
            <a:bodyPr wrap="none" anchor="ctr"/>
            <a:lstStyle/>
            <a:p>
              <a:endParaRPr lang="en-US" sz="1225"/>
            </a:p>
          </p:txBody>
        </p:sp>
      </p:grpSp>
      <p:grpSp>
        <p:nvGrpSpPr>
          <p:cNvPr id="18" name="Group 17">
            <a:extLst>
              <a:ext uri="{FF2B5EF4-FFF2-40B4-BE49-F238E27FC236}">
                <a16:creationId xmlns:a16="http://schemas.microsoft.com/office/drawing/2014/main" xmlns="" id="{2DC5C454-C95B-D741-9291-B7943B66FAA0}"/>
              </a:ext>
            </a:extLst>
          </p:cNvPr>
          <p:cNvGrpSpPr/>
          <p:nvPr/>
        </p:nvGrpSpPr>
        <p:grpSpPr>
          <a:xfrm>
            <a:off x="963368" y="3260779"/>
            <a:ext cx="279466" cy="347297"/>
            <a:chOff x="1036457" y="3596469"/>
            <a:chExt cx="309624" cy="384775"/>
          </a:xfrm>
        </p:grpSpPr>
        <p:sp>
          <p:nvSpPr>
            <p:cNvPr id="3299" name="Freeform 227">
              <a:extLst>
                <a:ext uri="{FF2B5EF4-FFF2-40B4-BE49-F238E27FC236}">
                  <a16:creationId xmlns:a16="http://schemas.microsoft.com/office/drawing/2014/main" xmlns="" id="{21C5BC44-BA34-3845-9B8D-6D15BE9C8C26}"/>
                </a:ext>
              </a:extLst>
            </p:cNvPr>
            <p:cNvSpPr>
              <a:spLocks noChangeArrowheads="1"/>
            </p:cNvSpPr>
            <p:nvPr/>
          </p:nvSpPr>
          <p:spPr bwMode="auto">
            <a:xfrm>
              <a:off x="1039462" y="3930140"/>
              <a:ext cx="240484" cy="51104"/>
            </a:xfrm>
            <a:custGeom>
              <a:avLst/>
              <a:gdLst>
                <a:gd name="T0" fmla="*/ 276 w 351"/>
                <a:gd name="T1" fmla="*/ 0 h 75"/>
                <a:gd name="T2" fmla="*/ 74 w 351"/>
                <a:gd name="T3" fmla="*/ 0 h 75"/>
                <a:gd name="T4" fmla="*/ 74 w 351"/>
                <a:gd name="T5" fmla="*/ 0 h 75"/>
                <a:gd name="T6" fmla="*/ 0 w 351"/>
                <a:gd name="T7" fmla="*/ 74 h 75"/>
                <a:gd name="T8" fmla="*/ 350 w 351"/>
                <a:gd name="T9" fmla="*/ 74 h 75"/>
                <a:gd name="T10" fmla="*/ 350 w 351"/>
                <a:gd name="T11" fmla="*/ 74 h 75"/>
                <a:gd name="T12" fmla="*/ 276 w 35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351" h="75">
                  <a:moveTo>
                    <a:pt x="276" y="0"/>
                  </a:moveTo>
                  <a:lnTo>
                    <a:pt x="74" y="0"/>
                  </a:lnTo>
                  <a:lnTo>
                    <a:pt x="74" y="0"/>
                  </a:lnTo>
                  <a:cubicBezTo>
                    <a:pt x="33" y="0"/>
                    <a:pt x="0" y="33"/>
                    <a:pt x="0" y="74"/>
                  </a:cubicBezTo>
                  <a:lnTo>
                    <a:pt x="350" y="74"/>
                  </a:lnTo>
                  <a:lnTo>
                    <a:pt x="350" y="74"/>
                  </a:lnTo>
                  <a:cubicBezTo>
                    <a:pt x="350" y="33"/>
                    <a:pt x="317" y="0"/>
                    <a:pt x="276" y="0"/>
                  </a:cubicBezTo>
                </a:path>
              </a:pathLst>
            </a:custGeom>
            <a:solidFill>
              <a:srgbClr val="1E3877"/>
            </a:solidFill>
            <a:ln>
              <a:noFill/>
            </a:ln>
            <a:effectLst/>
          </p:spPr>
          <p:txBody>
            <a:bodyPr wrap="none" anchor="ctr"/>
            <a:lstStyle/>
            <a:p>
              <a:endParaRPr lang="en-US" sz="1225"/>
            </a:p>
          </p:txBody>
        </p:sp>
        <p:sp>
          <p:nvSpPr>
            <p:cNvPr id="3300" name="Freeform 228">
              <a:extLst>
                <a:ext uri="{FF2B5EF4-FFF2-40B4-BE49-F238E27FC236}">
                  <a16:creationId xmlns:a16="http://schemas.microsoft.com/office/drawing/2014/main" xmlns="" id="{204CEDB0-B0CC-B64E-BCF8-1DB7CCB501ED}"/>
                </a:ext>
              </a:extLst>
            </p:cNvPr>
            <p:cNvSpPr>
              <a:spLocks noChangeArrowheads="1"/>
            </p:cNvSpPr>
            <p:nvPr/>
          </p:nvSpPr>
          <p:spPr bwMode="auto">
            <a:xfrm>
              <a:off x="1036457" y="3698674"/>
              <a:ext cx="78157" cy="219441"/>
            </a:xfrm>
            <a:custGeom>
              <a:avLst/>
              <a:gdLst>
                <a:gd name="T0" fmla="*/ 106 w 116"/>
                <a:gd name="T1" fmla="*/ 319 h 320"/>
                <a:gd name="T2" fmla="*/ 106 w 116"/>
                <a:gd name="T3" fmla="*/ 302 h 320"/>
                <a:gd name="T4" fmla="*/ 106 w 116"/>
                <a:gd name="T5" fmla="*/ 302 h 320"/>
                <a:gd name="T6" fmla="*/ 115 w 116"/>
                <a:gd name="T7" fmla="*/ 269 h 320"/>
                <a:gd name="T8" fmla="*/ 115 w 116"/>
                <a:gd name="T9" fmla="*/ 269 h 320"/>
                <a:gd name="T10" fmla="*/ 48 w 116"/>
                <a:gd name="T11" fmla="*/ 150 h 320"/>
                <a:gd name="T12" fmla="*/ 48 w 116"/>
                <a:gd name="T13" fmla="*/ 150 h 320"/>
                <a:gd name="T14" fmla="*/ 97 w 116"/>
                <a:gd name="T15" fmla="*/ 45 h 320"/>
                <a:gd name="T16" fmla="*/ 97 w 116"/>
                <a:gd name="T17" fmla="*/ 45 h 320"/>
                <a:gd name="T18" fmla="*/ 75 w 116"/>
                <a:gd name="T19" fmla="*/ 0 h 320"/>
                <a:gd name="T20" fmla="*/ 75 w 116"/>
                <a:gd name="T21" fmla="*/ 0 h 320"/>
                <a:gd name="T22" fmla="*/ 0 w 116"/>
                <a:gd name="T23" fmla="*/ 150 h 320"/>
                <a:gd name="T24" fmla="*/ 0 w 116"/>
                <a:gd name="T25" fmla="*/ 150 h 320"/>
                <a:gd name="T26" fmla="*/ 106 w 116"/>
                <a:gd name="T27" fmla="*/ 31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20">
                  <a:moveTo>
                    <a:pt x="106" y="319"/>
                  </a:moveTo>
                  <a:lnTo>
                    <a:pt x="106" y="302"/>
                  </a:lnTo>
                  <a:lnTo>
                    <a:pt x="106" y="302"/>
                  </a:lnTo>
                  <a:cubicBezTo>
                    <a:pt x="106" y="290"/>
                    <a:pt x="109" y="279"/>
                    <a:pt x="115" y="269"/>
                  </a:cubicBezTo>
                  <a:lnTo>
                    <a:pt x="115" y="269"/>
                  </a:lnTo>
                  <a:cubicBezTo>
                    <a:pt x="75" y="245"/>
                    <a:pt x="48" y="201"/>
                    <a:pt x="48" y="150"/>
                  </a:cubicBezTo>
                  <a:lnTo>
                    <a:pt x="48" y="150"/>
                  </a:lnTo>
                  <a:cubicBezTo>
                    <a:pt x="48" y="108"/>
                    <a:pt x="67" y="71"/>
                    <a:pt x="97" y="45"/>
                  </a:cubicBezTo>
                  <a:lnTo>
                    <a:pt x="97" y="45"/>
                  </a:lnTo>
                  <a:cubicBezTo>
                    <a:pt x="84" y="34"/>
                    <a:pt x="75" y="19"/>
                    <a:pt x="75" y="0"/>
                  </a:cubicBezTo>
                  <a:lnTo>
                    <a:pt x="75" y="0"/>
                  </a:lnTo>
                  <a:cubicBezTo>
                    <a:pt x="30" y="34"/>
                    <a:pt x="0" y="89"/>
                    <a:pt x="0" y="150"/>
                  </a:cubicBezTo>
                  <a:lnTo>
                    <a:pt x="0" y="150"/>
                  </a:lnTo>
                  <a:cubicBezTo>
                    <a:pt x="0" y="225"/>
                    <a:pt x="43" y="289"/>
                    <a:pt x="106" y="319"/>
                  </a:cubicBezTo>
                </a:path>
              </a:pathLst>
            </a:custGeom>
            <a:solidFill>
              <a:srgbClr val="1E3877"/>
            </a:solidFill>
            <a:ln>
              <a:noFill/>
            </a:ln>
            <a:effectLst/>
          </p:spPr>
          <p:txBody>
            <a:bodyPr wrap="none" anchor="ctr"/>
            <a:lstStyle/>
            <a:p>
              <a:endParaRPr lang="en-US" sz="1225"/>
            </a:p>
          </p:txBody>
        </p:sp>
        <p:sp>
          <p:nvSpPr>
            <p:cNvPr id="3301" name="Freeform 229">
              <a:extLst>
                <a:ext uri="{FF2B5EF4-FFF2-40B4-BE49-F238E27FC236}">
                  <a16:creationId xmlns:a16="http://schemas.microsoft.com/office/drawing/2014/main" xmlns="" id="{F96602D2-D4B9-C249-A51E-827DCBE7231C}"/>
                </a:ext>
              </a:extLst>
            </p:cNvPr>
            <p:cNvSpPr>
              <a:spLocks noChangeArrowheads="1"/>
            </p:cNvSpPr>
            <p:nvPr/>
          </p:nvSpPr>
          <p:spPr bwMode="auto">
            <a:xfrm>
              <a:off x="1207802" y="3794868"/>
              <a:ext cx="138279" cy="126254"/>
            </a:xfrm>
            <a:custGeom>
              <a:avLst/>
              <a:gdLst>
                <a:gd name="T0" fmla="*/ 200 w 201"/>
                <a:gd name="T1" fmla="*/ 34 h 185"/>
                <a:gd name="T2" fmla="*/ 165 w 201"/>
                <a:gd name="T3" fmla="*/ 0 h 185"/>
                <a:gd name="T4" fmla="*/ 83 w 201"/>
                <a:gd name="T5" fmla="*/ 82 h 185"/>
                <a:gd name="T6" fmla="*/ 89 w 201"/>
                <a:gd name="T7" fmla="*/ 89 h 185"/>
                <a:gd name="T8" fmla="*/ 89 w 201"/>
                <a:gd name="T9" fmla="*/ 89 h 185"/>
                <a:gd name="T10" fmla="*/ 0 w 201"/>
                <a:gd name="T11" fmla="*/ 153 h 185"/>
                <a:gd name="T12" fmla="*/ 0 w 201"/>
                <a:gd name="T13" fmla="*/ 153 h 185"/>
                <a:gd name="T14" fmla="*/ 1 w 201"/>
                <a:gd name="T15" fmla="*/ 162 h 185"/>
                <a:gd name="T16" fmla="*/ 1 w 201"/>
                <a:gd name="T17" fmla="*/ 184 h 185"/>
                <a:gd name="T18" fmla="*/ 1 w 201"/>
                <a:gd name="T19" fmla="*/ 184 h 185"/>
                <a:gd name="T20" fmla="*/ 111 w 201"/>
                <a:gd name="T21" fmla="*/ 111 h 185"/>
                <a:gd name="T22" fmla="*/ 117 w 201"/>
                <a:gd name="T23" fmla="*/ 117 h 185"/>
                <a:gd name="T24" fmla="*/ 200 w 201"/>
                <a:gd name="T25" fmla="*/ 3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185">
                  <a:moveTo>
                    <a:pt x="200" y="34"/>
                  </a:moveTo>
                  <a:lnTo>
                    <a:pt x="165" y="0"/>
                  </a:lnTo>
                  <a:lnTo>
                    <a:pt x="83" y="82"/>
                  </a:lnTo>
                  <a:lnTo>
                    <a:pt x="89" y="89"/>
                  </a:lnTo>
                  <a:lnTo>
                    <a:pt x="89" y="89"/>
                  </a:lnTo>
                  <a:cubicBezTo>
                    <a:pt x="67" y="119"/>
                    <a:pt x="36" y="141"/>
                    <a:pt x="0" y="153"/>
                  </a:cubicBezTo>
                  <a:lnTo>
                    <a:pt x="0" y="153"/>
                  </a:lnTo>
                  <a:cubicBezTo>
                    <a:pt x="1" y="156"/>
                    <a:pt x="1" y="158"/>
                    <a:pt x="1" y="162"/>
                  </a:cubicBezTo>
                  <a:lnTo>
                    <a:pt x="1" y="184"/>
                  </a:lnTo>
                  <a:lnTo>
                    <a:pt x="1" y="184"/>
                  </a:lnTo>
                  <a:cubicBezTo>
                    <a:pt x="45" y="173"/>
                    <a:pt x="83" y="147"/>
                    <a:pt x="111" y="111"/>
                  </a:cubicBezTo>
                  <a:lnTo>
                    <a:pt x="117" y="117"/>
                  </a:lnTo>
                  <a:lnTo>
                    <a:pt x="200" y="34"/>
                  </a:lnTo>
                </a:path>
              </a:pathLst>
            </a:custGeom>
            <a:solidFill>
              <a:srgbClr val="1E3877"/>
            </a:solidFill>
            <a:ln>
              <a:noFill/>
            </a:ln>
            <a:effectLst/>
          </p:spPr>
          <p:txBody>
            <a:bodyPr wrap="none" anchor="ctr"/>
            <a:lstStyle/>
            <a:p>
              <a:endParaRPr lang="en-US" sz="1225"/>
            </a:p>
          </p:txBody>
        </p:sp>
        <p:sp>
          <p:nvSpPr>
            <p:cNvPr id="3302" name="Freeform 230">
              <a:extLst>
                <a:ext uri="{FF2B5EF4-FFF2-40B4-BE49-F238E27FC236}">
                  <a16:creationId xmlns:a16="http://schemas.microsoft.com/office/drawing/2014/main" xmlns="" id="{FDB62AB3-EFC0-6840-9216-1D6BA1F36E0E}"/>
                </a:ext>
              </a:extLst>
            </p:cNvPr>
            <p:cNvSpPr>
              <a:spLocks noChangeArrowheads="1"/>
            </p:cNvSpPr>
            <p:nvPr/>
          </p:nvSpPr>
          <p:spPr bwMode="auto">
            <a:xfrm>
              <a:off x="1186760" y="3746771"/>
              <a:ext cx="135272" cy="132266"/>
            </a:xfrm>
            <a:custGeom>
              <a:avLst/>
              <a:gdLst>
                <a:gd name="T0" fmla="*/ 7 w 200"/>
                <a:gd name="T1" fmla="*/ 177 h 194"/>
                <a:gd name="T2" fmla="*/ 7 w 200"/>
                <a:gd name="T3" fmla="*/ 177 h 194"/>
                <a:gd name="T4" fmla="*/ 18 w 200"/>
                <a:gd name="T5" fmla="*/ 188 h 194"/>
                <a:gd name="T6" fmla="*/ 22 w 200"/>
                <a:gd name="T7" fmla="*/ 193 h 194"/>
                <a:gd name="T8" fmla="*/ 194 w 200"/>
                <a:gd name="T9" fmla="*/ 25 h 194"/>
                <a:gd name="T10" fmla="*/ 194 w 200"/>
                <a:gd name="T11" fmla="*/ 25 h 194"/>
                <a:gd name="T12" fmla="*/ 199 w 200"/>
                <a:gd name="T13" fmla="*/ 15 h 194"/>
                <a:gd name="T14" fmla="*/ 199 w 200"/>
                <a:gd name="T15" fmla="*/ 15 h 194"/>
                <a:gd name="T16" fmla="*/ 194 w 200"/>
                <a:gd name="T17" fmla="*/ 4 h 194"/>
                <a:gd name="T18" fmla="*/ 194 w 200"/>
                <a:gd name="T19" fmla="*/ 4 h 194"/>
                <a:gd name="T20" fmla="*/ 183 w 200"/>
                <a:gd name="T21" fmla="*/ 0 h 194"/>
                <a:gd name="T22" fmla="*/ 183 w 200"/>
                <a:gd name="T23" fmla="*/ 0 h 194"/>
                <a:gd name="T24" fmla="*/ 173 w 200"/>
                <a:gd name="T25" fmla="*/ 4 h 194"/>
                <a:gd name="T26" fmla="*/ 0 w 200"/>
                <a:gd name="T27" fmla="*/ 172 h 194"/>
                <a:gd name="T28" fmla="*/ 7 w 200"/>
                <a:gd name="T29" fmla="*/ 17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94">
                  <a:moveTo>
                    <a:pt x="7" y="177"/>
                  </a:moveTo>
                  <a:lnTo>
                    <a:pt x="7" y="177"/>
                  </a:lnTo>
                  <a:cubicBezTo>
                    <a:pt x="11" y="180"/>
                    <a:pt x="15" y="184"/>
                    <a:pt x="18" y="188"/>
                  </a:cubicBezTo>
                  <a:lnTo>
                    <a:pt x="22" y="193"/>
                  </a:lnTo>
                  <a:lnTo>
                    <a:pt x="194" y="25"/>
                  </a:lnTo>
                  <a:lnTo>
                    <a:pt x="194" y="25"/>
                  </a:lnTo>
                  <a:cubicBezTo>
                    <a:pt x="197" y="22"/>
                    <a:pt x="199" y="19"/>
                    <a:pt x="199" y="15"/>
                  </a:cubicBezTo>
                  <a:lnTo>
                    <a:pt x="199" y="15"/>
                  </a:lnTo>
                  <a:cubicBezTo>
                    <a:pt x="199" y="11"/>
                    <a:pt x="197" y="7"/>
                    <a:pt x="194" y="4"/>
                  </a:cubicBezTo>
                  <a:lnTo>
                    <a:pt x="194" y="4"/>
                  </a:lnTo>
                  <a:cubicBezTo>
                    <a:pt x="191" y="1"/>
                    <a:pt x="187" y="0"/>
                    <a:pt x="183" y="0"/>
                  </a:cubicBezTo>
                  <a:lnTo>
                    <a:pt x="183" y="0"/>
                  </a:lnTo>
                  <a:cubicBezTo>
                    <a:pt x="179" y="0"/>
                    <a:pt x="175" y="1"/>
                    <a:pt x="173" y="4"/>
                  </a:cubicBezTo>
                  <a:lnTo>
                    <a:pt x="0" y="172"/>
                  </a:lnTo>
                  <a:lnTo>
                    <a:pt x="7" y="177"/>
                  </a:lnTo>
                </a:path>
              </a:pathLst>
            </a:custGeom>
            <a:solidFill>
              <a:srgbClr val="1E3877"/>
            </a:solidFill>
            <a:ln>
              <a:noFill/>
            </a:ln>
            <a:effectLst/>
          </p:spPr>
          <p:txBody>
            <a:bodyPr wrap="none" anchor="ctr"/>
            <a:lstStyle/>
            <a:p>
              <a:endParaRPr lang="en-US" sz="1225"/>
            </a:p>
          </p:txBody>
        </p:sp>
        <p:sp>
          <p:nvSpPr>
            <p:cNvPr id="3303" name="Freeform 231">
              <a:extLst>
                <a:ext uri="{FF2B5EF4-FFF2-40B4-BE49-F238E27FC236}">
                  <a16:creationId xmlns:a16="http://schemas.microsoft.com/office/drawing/2014/main" xmlns="" id="{54B7289C-0436-1248-B73F-3D0CE37F0B53}"/>
                </a:ext>
              </a:extLst>
            </p:cNvPr>
            <p:cNvSpPr>
              <a:spLocks noChangeArrowheads="1"/>
            </p:cNvSpPr>
            <p:nvPr/>
          </p:nvSpPr>
          <p:spPr bwMode="auto">
            <a:xfrm>
              <a:off x="1069523" y="3596469"/>
              <a:ext cx="183370" cy="183368"/>
            </a:xfrm>
            <a:custGeom>
              <a:avLst/>
              <a:gdLst>
                <a:gd name="T0" fmla="*/ 41 w 269"/>
                <a:gd name="T1" fmla="*/ 73 h 270"/>
                <a:gd name="T2" fmla="*/ 21 w 269"/>
                <a:gd name="T3" fmla="*/ 93 h 270"/>
                <a:gd name="T4" fmla="*/ 41 w 269"/>
                <a:gd name="T5" fmla="*/ 112 h 270"/>
                <a:gd name="T6" fmla="*/ 41 w 269"/>
                <a:gd name="T7" fmla="*/ 112 h 270"/>
                <a:gd name="T8" fmla="*/ 98 w 269"/>
                <a:gd name="T9" fmla="*/ 94 h 270"/>
                <a:gd name="T10" fmla="*/ 98 w 269"/>
                <a:gd name="T11" fmla="*/ 94 h 270"/>
                <a:gd name="T12" fmla="*/ 139 w 269"/>
                <a:gd name="T13" fmla="*/ 136 h 270"/>
                <a:gd name="T14" fmla="*/ 139 w 269"/>
                <a:gd name="T15" fmla="*/ 136 h 270"/>
                <a:gd name="T16" fmla="*/ 122 w 269"/>
                <a:gd name="T17" fmla="*/ 193 h 270"/>
                <a:gd name="T18" fmla="*/ 158 w 269"/>
                <a:gd name="T19" fmla="*/ 229 h 270"/>
                <a:gd name="T20" fmla="*/ 196 w 269"/>
                <a:gd name="T21" fmla="*/ 256 h 270"/>
                <a:gd name="T22" fmla="*/ 196 w 269"/>
                <a:gd name="T23" fmla="*/ 256 h 270"/>
                <a:gd name="T24" fmla="*/ 205 w 269"/>
                <a:gd name="T25" fmla="*/ 255 h 270"/>
                <a:gd name="T26" fmla="*/ 207 w 269"/>
                <a:gd name="T27" fmla="*/ 252 h 270"/>
                <a:gd name="T28" fmla="*/ 223 w 269"/>
                <a:gd name="T29" fmla="*/ 267 h 270"/>
                <a:gd name="T30" fmla="*/ 223 w 269"/>
                <a:gd name="T31" fmla="*/ 267 h 270"/>
                <a:gd name="T32" fmla="*/ 227 w 269"/>
                <a:gd name="T33" fmla="*/ 267 h 270"/>
                <a:gd name="T34" fmla="*/ 267 w 269"/>
                <a:gd name="T35" fmla="*/ 227 h 270"/>
                <a:gd name="T36" fmla="*/ 267 w 269"/>
                <a:gd name="T37" fmla="*/ 227 h 270"/>
                <a:gd name="T38" fmla="*/ 267 w 269"/>
                <a:gd name="T39" fmla="*/ 222 h 270"/>
                <a:gd name="T40" fmla="*/ 252 w 269"/>
                <a:gd name="T41" fmla="*/ 208 h 270"/>
                <a:gd name="T42" fmla="*/ 255 w 269"/>
                <a:gd name="T43" fmla="*/ 205 h 270"/>
                <a:gd name="T44" fmla="*/ 255 w 269"/>
                <a:gd name="T45" fmla="*/ 205 h 270"/>
                <a:gd name="T46" fmla="*/ 255 w 269"/>
                <a:gd name="T47" fmla="*/ 195 h 270"/>
                <a:gd name="T48" fmla="*/ 229 w 269"/>
                <a:gd name="T49" fmla="*/ 158 h 270"/>
                <a:gd name="T50" fmla="*/ 229 w 269"/>
                <a:gd name="T51" fmla="*/ 158 h 270"/>
                <a:gd name="T52" fmla="*/ 228 w 269"/>
                <a:gd name="T53" fmla="*/ 156 h 270"/>
                <a:gd name="T54" fmla="*/ 93 w 269"/>
                <a:gd name="T55" fmla="*/ 22 h 270"/>
                <a:gd name="T56" fmla="*/ 74 w 269"/>
                <a:gd name="T57" fmla="*/ 40 h 270"/>
                <a:gd name="T58" fmla="*/ 33 w 269"/>
                <a:gd name="T59" fmla="*/ 0 h 270"/>
                <a:gd name="T60" fmla="*/ 0 w 269"/>
                <a:gd name="T61" fmla="*/ 33 h 270"/>
                <a:gd name="T62" fmla="*/ 41 w 269"/>
                <a:gd name="T63" fmla="*/ 74 h 270"/>
                <a:gd name="T64" fmla="*/ 41 w 269"/>
                <a:gd name="T65" fmla="*/ 7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270">
                  <a:moveTo>
                    <a:pt x="41" y="73"/>
                  </a:moveTo>
                  <a:lnTo>
                    <a:pt x="21" y="93"/>
                  </a:lnTo>
                  <a:lnTo>
                    <a:pt x="41" y="112"/>
                  </a:lnTo>
                  <a:lnTo>
                    <a:pt x="41" y="112"/>
                  </a:lnTo>
                  <a:cubicBezTo>
                    <a:pt x="54" y="97"/>
                    <a:pt x="75" y="88"/>
                    <a:pt x="98" y="94"/>
                  </a:cubicBezTo>
                  <a:lnTo>
                    <a:pt x="98" y="94"/>
                  </a:lnTo>
                  <a:cubicBezTo>
                    <a:pt x="118" y="99"/>
                    <a:pt x="135" y="116"/>
                    <a:pt x="139" y="136"/>
                  </a:cubicBezTo>
                  <a:lnTo>
                    <a:pt x="139" y="136"/>
                  </a:lnTo>
                  <a:cubicBezTo>
                    <a:pt x="145" y="158"/>
                    <a:pt x="137" y="180"/>
                    <a:pt x="122" y="193"/>
                  </a:cubicBezTo>
                  <a:lnTo>
                    <a:pt x="158" y="229"/>
                  </a:lnTo>
                  <a:lnTo>
                    <a:pt x="196" y="256"/>
                  </a:lnTo>
                  <a:lnTo>
                    <a:pt x="196" y="256"/>
                  </a:lnTo>
                  <a:cubicBezTo>
                    <a:pt x="199" y="258"/>
                    <a:pt x="203" y="257"/>
                    <a:pt x="205" y="255"/>
                  </a:cubicBezTo>
                  <a:lnTo>
                    <a:pt x="207" y="252"/>
                  </a:lnTo>
                  <a:lnTo>
                    <a:pt x="223" y="267"/>
                  </a:lnTo>
                  <a:lnTo>
                    <a:pt x="223" y="267"/>
                  </a:lnTo>
                  <a:cubicBezTo>
                    <a:pt x="224" y="269"/>
                    <a:pt x="226" y="269"/>
                    <a:pt x="227" y="267"/>
                  </a:cubicBezTo>
                  <a:lnTo>
                    <a:pt x="267" y="227"/>
                  </a:lnTo>
                  <a:lnTo>
                    <a:pt x="267" y="227"/>
                  </a:lnTo>
                  <a:cubicBezTo>
                    <a:pt x="268" y="225"/>
                    <a:pt x="268" y="224"/>
                    <a:pt x="267" y="222"/>
                  </a:cubicBezTo>
                  <a:lnTo>
                    <a:pt x="252" y="208"/>
                  </a:lnTo>
                  <a:lnTo>
                    <a:pt x="255" y="205"/>
                  </a:lnTo>
                  <a:lnTo>
                    <a:pt x="255" y="205"/>
                  </a:lnTo>
                  <a:cubicBezTo>
                    <a:pt x="258" y="202"/>
                    <a:pt x="258" y="198"/>
                    <a:pt x="255" y="195"/>
                  </a:cubicBezTo>
                  <a:lnTo>
                    <a:pt x="229" y="158"/>
                  </a:lnTo>
                  <a:lnTo>
                    <a:pt x="229" y="158"/>
                  </a:lnTo>
                  <a:cubicBezTo>
                    <a:pt x="229" y="157"/>
                    <a:pt x="228" y="157"/>
                    <a:pt x="228" y="156"/>
                  </a:cubicBezTo>
                  <a:lnTo>
                    <a:pt x="93" y="22"/>
                  </a:lnTo>
                  <a:lnTo>
                    <a:pt x="74" y="40"/>
                  </a:lnTo>
                  <a:lnTo>
                    <a:pt x="33" y="0"/>
                  </a:lnTo>
                  <a:lnTo>
                    <a:pt x="0" y="33"/>
                  </a:lnTo>
                  <a:lnTo>
                    <a:pt x="41" y="74"/>
                  </a:lnTo>
                  <a:lnTo>
                    <a:pt x="41" y="73"/>
                  </a:lnTo>
                </a:path>
              </a:pathLst>
            </a:custGeom>
            <a:solidFill>
              <a:srgbClr val="1E3877"/>
            </a:solidFill>
            <a:ln>
              <a:noFill/>
            </a:ln>
            <a:effectLst/>
          </p:spPr>
          <p:txBody>
            <a:bodyPr wrap="none" anchor="ctr"/>
            <a:lstStyle/>
            <a:p>
              <a:endParaRPr lang="en-US" sz="1225"/>
            </a:p>
          </p:txBody>
        </p:sp>
        <p:sp>
          <p:nvSpPr>
            <p:cNvPr id="3304" name="Freeform 232">
              <a:extLst>
                <a:ext uri="{FF2B5EF4-FFF2-40B4-BE49-F238E27FC236}">
                  <a16:creationId xmlns:a16="http://schemas.microsoft.com/office/drawing/2014/main" xmlns="" id="{061FA2E1-5325-C64E-B21F-B8B539D2A7AE}"/>
                </a:ext>
              </a:extLst>
            </p:cNvPr>
            <p:cNvSpPr>
              <a:spLocks noChangeArrowheads="1"/>
            </p:cNvSpPr>
            <p:nvPr/>
          </p:nvSpPr>
          <p:spPr bwMode="auto">
            <a:xfrm>
              <a:off x="1117620" y="3864007"/>
              <a:ext cx="84170" cy="60121"/>
            </a:xfrm>
            <a:custGeom>
              <a:avLst/>
              <a:gdLst>
                <a:gd name="T0" fmla="*/ 61 w 122"/>
                <a:gd name="T1" fmla="*/ 68 h 88"/>
                <a:gd name="T2" fmla="*/ 61 w 122"/>
                <a:gd name="T3" fmla="*/ 68 h 88"/>
                <a:gd name="T4" fmla="*/ 44 w 122"/>
                <a:gd name="T5" fmla="*/ 51 h 88"/>
                <a:gd name="T6" fmla="*/ 44 w 122"/>
                <a:gd name="T7" fmla="*/ 51 h 88"/>
                <a:gd name="T8" fmla="*/ 61 w 122"/>
                <a:gd name="T9" fmla="*/ 35 h 88"/>
                <a:gd name="T10" fmla="*/ 61 w 122"/>
                <a:gd name="T11" fmla="*/ 35 h 88"/>
                <a:gd name="T12" fmla="*/ 77 w 122"/>
                <a:gd name="T13" fmla="*/ 51 h 88"/>
                <a:gd name="T14" fmla="*/ 77 w 122"/>
                <a:gd name="T15" fmla="*/ 51 h 88"/>
                <a:gd name="T16" fmla="*/ 61 w 122"/>
                <a:gd name="T17" fmla="*/ 68 h 88"/>
                <a:gd name="T18" fmla="*/ 121 w 122"/>
                <a:gd name="T19" fmla="*/ 62 h 88"/>
                <a:gd name="T20" fmla="*/ 121 w 122"/>
                <a:gd name="T21" fmla="*/ 62 h 88"/>
                <a:gd name="T22" fmla="*/ 60 w 122"/>
                <a:gd name="T23" fmla="*/ 0 h 88"/>
                <a:gd name="T24" fmla="*/ 60 w 122"/>
                <a:gd name="T25" fmla="*/ 0 h 88"/>
                <a:gd name="T26" fmla="*/ 0 w 122"/>
                <a:gd name="T27" fmla="*/ 58 h 88"/>
                <a:gd name="T28" fmla="*/ 0 w 122"/>
                <a:gd name="T29" fmla="*/ 87 h 88"/>
                <a:gd name="T30" fmla="*/ 121 w 122"/>
                <a:gd name="T31" fmla="*/ 87 h 88"/>
                <a:gd name="T32" fmla="*/ 121 w 122"/>
                <a:gd name="T33" fmla="*/ 6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88">
                  <a:moveTo>
                    <a:pt x="61" y="68"/>
                  </a:moveTo>
                  <a:lnTo>
                    <a:pt x="61" y="68"/>
                  </a:lnTo>
                  <a:cubicBezTo>
                    <a:pt x="52" y="68"/>
                    <a:pt x="44" y="61"/>
                    <a:pt x="44" y="51"/>
                  </a:cubicBezTo>
                  <a:lnTo>
                    <a:pt x="44" y="51"/>
                  </a:lnTo>
                  <a:cubicBezTo>
                    <a:pt x="44" y="42"/>
                    <a:pt x="52" y="35"/>
                    <a:pt x="61" y="35"/>
                  </a:cubicBezTo>
                  <a:lnTo>
                    <a:pt x="61" y="35"/>
                  </a:lnTo>
                  <a:cubicBezTo>
                    <a:pt x="70" y="35"/>
                    <a:pt x="77" y="42"/>
                    <a:pt x="77" y="51"/>
                  </a:cubicBezTo>
                  <a:lnTo>
                    <a:pt x="77" y="51"/>
                  </a:lnTo>
                  <a:cubicBezTo>
                    <a:pt x="77" y="61"/>
                    <a:pt x="70" y="68"/>
                    <a:pt x="61" y="68"/>
                  </a:cubicBezTo>
                  <a:close/>
                  <a:moveTo>
                    <a:pt x="121" y="62"/>
                  </a:moveTo>
                  <a:lnTo>
                    <a:pt x="121" y="62"/>
                  </a:lnTo>
                  <a:cubicBezTo>
                    <a:pt x="121" y="27"/>
                    <a:pt x="94" y="0"/>
                    <a:pt x="60" y="0"/>
                  </a:cubicBezTo>
                  <a:lnTo>
                    <a:pt x="60" y="0"/>
                  </a:lnTo>
                  <a:cubicBezTo>
                    <a:pt x="27" y="0"/>
                    <a:pt x="0" y="26"/>
                    <a:pt x="0" y="58"/>
                  </a:cubicBezTo>
                  <a:lnTo>
                    <a:pt x="0" y="87"/>
                  </a:lnTo>
                  <a:lnTo>
                    <a:pt x="121" y="87"/>
                  </a:lnTo>
                  <a:lnTo>
                    <a:pt x="121" y="62"/>
                  </a:lnTo>
                  <a:close/>
                </a:path>
              </a:pathLst>
            </a:custGeom>
            <a:solidFill>
              <a:srgbClr val="1E3877"/>
            </a:solidFill>
            <a:ln>
              <a:noFill/>
            </a:ln>
            <a:effectLst/>
          </p:spPr>
          <p:txBody>
            <a:bodyPr wrap="none" anchor="ctr"/>
            <a:lstStyle/>
            <a:p>
              <a:endParaRPr lang="en-US" sz="1225"/>
            </a:p>
          </p:txBody>
        </p:sp>
        <p:sp>
          <p:nvSpPr>
            <p:cNvPr id="3305" name="Freeform 233">
              <a:extLst>
                <a:ext uri="{FF2B5EF4-FFF2-40B4-BE49-F238E27FC236}">
                  <a16:creationId xmlns:a16="http://schemas.microsoft.com/office/drawing/2014/main" xmlns="" id="{E67EF91D-6E9A-FE40-BEB0-5F3599EAE2A7}"/>
                </a:ext>
              </a:extLst>
            </p:cNvPr>
            <p:cNvSpPr>
              <a:spLocks noChangeArrowheads="1"/>
            </p:cNvSpPr>
            <p:nvPr/>
          </p:nvSpPr>
          <p:spPr bwMode="auto">
            <a:xfrm>
              <a:off x="1096578" y="3665607"/>
              <a:ext cx="63126" cy="63128"/>
            </a:xfrm>
            <a:custGeom>
              <a:avLst/>
              <a:gdLst>
                <a:gd name="T0" fmla="*/ 28 w 91"/>
                <a:gd name="T1" fmla="*/ 45 h 91"/>
                <a:gd name="T2" fmla="*/ 28 w 91"/>
                <a:gd name="T3" fmla="*/ 45 h 91"/>
                <a:gd name="T4" fmla="*/ 45 w 91"/>
                <a:gd name="T5" fmla="*/ 29 h 91"/>
                <a:gd name="T6" fmla="*/ 45 w 91"/>
                <a:gd name="T7" fmla="*/ 29 h 91"/>
                <a:gd name="T8" fmla="*/ 61 w 91"/>
                <a:gd name="T9" fmla="*/ 45 h 91"/>
                <a:gd name="T10" fmla="*/ 61 w 91"/>
                <a:gd name="T11" fmla="*/ 45 h 91"/>
                <a:gd name="T12" fmla="*/ 45 w 91"/>
                <a:gd name="T13" fmla="*/ 62 h 91"/>
                <a:gd name="T14" fmla="*/ 45 w 91"/>
                <a:gd name="T15" fmla="*/ 62 h 91"/>
                <a:gd name="T16" fmla="*/ 28 w 91"/>
                <a:gd name="T17" fmla="*/ 45 h 91"/>
                <a:gd name="T18" fmla="*/ 90 w 91"/>
                <a:gd name="T19" fmla="*/ 45 h 91"/>
                <a:gd name="T20" fmla="*/ 90 w 91"/>
                <a:gd name="T21" fmla="*/ 45 h 91"/>
                <a:gd name="T22" fmla="*/ 45 w 91"/>
                <a:gd name="T23" fmla="*/ 0 h 91"/>
                <a:gd name="T24" fmla="*/ 45 w 91"/>
                <a:gd name="T25" fmla="*/ 0 h 91"/>
                <a:gd name="T26" fmla="*/ 0 w 91"/>
                <a:gd name="T27" fmla="*/ 45 h 91"/>
                <a:gd name="T28" fmla="*/ 0 w 91"/>
                <a:gd name="T29" fmla="*/ 45 h 91"/>
                <a:gd name="T30" fmla="*/ 45 w 91"/>
                <a:gd name="T31" fmla="*/ 90 h 91"/>
                <a:gd name="T32" fmla="*/ 45 w 91"/>
                <a:gd name="T33" fmla="*/ 90 h 91"/>
                <a:gd name="T34" fmla="*/ 90 w 91"/>
                <a:gd name="T3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91">
                  <a:moveTo>
                    <a:pt x="28" y="45"/>
                  </a:moveTo>
                  <a:lnTo>
                    <a:pt x="28" y="45"/>
                  </a:lnTo>
                  <a:cubicBezTo>
                    <a:pt x="28" y="36"/>
                    <a:pt x="35" y="29"/>
                    <a:pt x="45" y="29"/>
                  </a:cubicBezTo>
                  <a:lnTo>
                    <a:pt x="45" y="29"/>
                  </a:lnTo>
                  <a:cubicBezTo>
                    <a:pt x="54" y="29"/>
                    <a:pt x="61" y="36"/>
                    <a:pt x="61" y="45"/>
                  </a:cubicBezTo>
                  <a:lnTo>
                    <a:pt x="61" y="45"/>
                  </a:lnTo>
                  <a:cubicBezTo>
                    <a:pt x="61" y="55"/>
                    <a:pt x="54" y="62"/>
                    <a:pt x="45" y="62"/>
                  </a:cubicBezTo>
                  <a:lnTo>
                    <a:pt x="45" y="62"/>
                  </a:lnTo>
                  <a:cubicBezTo>
                    <a:pt x="35" y="62"/>
                    <a:pt x="28" y="55"/>
                    <a:pt x="28" y="45"/>
                  </a:cubicBezTo>
                  <a:close/>
                  <a:moveTo>
                    <a:pt x="90" y="45"/>
                  </a:moveTo>
                  <a:lnTo>
                    <a:pt x="90" y="45"/>
                  </a:lnTo>
                  <a:cubicBezTo>
                    <a:pt x="90" y="20"/>
                    <a:pt x="70" y="0"/>
                    <a:pt x="45" y="0"/>
                  </a:cubicBezTo>
                  <a:lnTo>
                    <a:pt x="45" y="0"/>
                  </a:lnTo>
                  <a:cubicBezTo>
                    <a:pt x="20" y="0"/>
                    <a:pt x="0" y="20"/>
                    <a:pt x="0" y="45"/>
                  </a:cubicBezTo>
                  <a:lnTo>
                    <a:pt x="0" y="45"/>
                  </a:lnTo>
                  <a:cubicBezTo>
                    <a:pt x="0" y="70"/>
                    <a:pt x="20" y="90"/>
                    <a:pt x="45" y="90"/>
                  </a:cubicBezTo>
                  <a:lnTo>
                    <a:pt x="45" y="90"/>
                  </a:lnTo>
                  <a:cubicBezTo>
                    <a:pt x="70" y="90"/>
                    <a:pt x="90" y="70"/>
                    <a:pt x="90" y="45"/>
                  </a:cubicBezTo>
                  <a:close/>
                </a:path>
              </a:pathLst>
            </a:custGeom>
            <a:solidFill>
              <a:srgbClr val="1E3877"/>
            </a:solidFill>
            <a:ln>
              <a:noFill/>
            </a:ln>
            <a:effectLst/>
          </p:spPr>
          <p:txBody>
            <a:bodyPr wrap="none" anchor="ctr"/>
            <a:lstStyle/>
            <a:p>
              <a:endParaRPr lang="en-US" sz="1225"/>
            </a:p>
          </p:txBody>
        </p:sp>
      </p:grpSp>
      <p:grpSp>
        <p:nvGrpSpPr>
          <p:cNvPr id="19" name="Group 18">
            <a:extLst>
              <a:ext uri="{FF2B5EF4-FFF2-40B4-BE49-F238E27FC236}">
                <a16:creationId xmlns:a16="http://schemas.microsoft.com/office/drawing/2014/main" xmlns="" id="{0B023F4E-0F9E-D147-B719-BEFBDFC63DB2}"/>
              </a:ext>
            </a:extLst>
          </p:cNvPr>
          <p:cNvGrpSpPr/>
          <p:nvPr/>
        </p:nvGrpSpPr>
        <p:grpSpPr>
          <a:xfrm>
            <a:off x="2648300" y="3323183"/>
            <a:ext cx="379857" cy="249619"/>
            <a:chOff x="2903217" y="3665607"/>
            <a:chExt cx="420848" cy="276557"/>
          </a:xfrm>
        </p:grpSpPr>
        <p:sp>
          <p:nvSpPr>
            <p:cNvPr id="3314" name="Freeform 242">
              <a:extLst>
                <a:ext uri="{FF2B5EF4-FFF2-40B4-BE49-F238E27FC236}">
                  <a16:creationId xmlns:a16="http://schemas.microsoft.com/office/drawing/2014/main" xmlns="" id="{34219D85-3DC1-8A4F-899C-DD74AF0D05E7}"/>
                </a:ext>
              </a:extLst>
            </p:cNvPr>
            <p:cNvSpPr>
              <a:spLocks noChangeArrowheads="1"/>
            </p:cNvSpPr>
            <p:nvPr/>
          </p:nvSpPr>
          <p:spPr bwMode="auto">
            <a:xfrm>
              <a:off x="2936284" y="3722723"/>
              <a:ext cx="102206" cy="99199"/>
            </a:xfrm>
            <a:custGeom>
              <a:avLst/>
              <a:gdLst>
                <a:gd name="T0" fmla="*/ 73 w 149"/>
                <a:gd name="T1" fmla="*/ 146 h 147"/>
                <a:gd name="T2" fmla="*/ 73 w 149"/>
                <a:gd name="T3" fmla="*/ 146 h 147"/>
                <a:gd name="T4" fmla="*/ 148 w 149"/>
                <a:gd name="T5" fmla="*/ 73 h 147"/>
                <a:gd name="T6" fmla="*/ 148 w 149"/>
                <a:gd name="T7" fmla="*/ 73 h 147"/>
                <a:gd name="T8" fmla="*/ 73 w 149"/>
                <a:gd name="T9" fmla="*/ 0 h 147"/>
                <a:gd name="T10" fmla="*/ 73 w 149"/>
                <a:gd name="T11" fmla="*/ 0 h 147"/>
                <a:gd name="T12" fmla="*/ 0 w 149"/>
                <a:gd name="T13" fmla="*/ 73 h 147"/>
                <a:gd name="T14" fmla="*/ 0 w 149"/>
                <a:gd name="T15" fmla="*/ 73 h 147"/>
                <a:gd name="T16" fmla="*/ 73 w 149"/>
                <a:gd name="T17" fmla="*/ 14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47">
                  <a:moveTo>
                    <a:pt x="73" y="146"/>
                  </a:moveTo>
                  <a:lnTo>
                    <a:pt x="73" y="146"/>
                  </a:lnTo>
                  <a:cubicBezTo>
                    <a:pt x="114" y="146"/>
                    <a:pt x="148" y="114"/>
                    <a:pt x="148" y="73"/>
                  </a:cubicBezTo>
                  <a:lnTo>
                    <a:pt x="148" y="73"/>
                  </a:lnTo>
                  <a:cubicBezTo>
                    <a:pt x="148" y="32"/>
                    <a:pt x="114" y="0"/>
                    <a:pt x="73" y="0"/>
                  </a:cubicBezTo>
                  <a:lnTo>
                    <a:pt x="73" y="0"/>
                  </a:lnTo>
                  <a:cubicBezTo>
                    <a:pt x="32" y="0"/>
                    <a:pt x="0" y="32"/>
                    <a:pt x="0" y="73"/>
                  </a:cubicBezTo>
                  <a:lnTo>
                    <a:pt x="0" y="73"/>
                  </a:lnTo>
                  <a:cubicBezTo>
                    <a:pt x="0" y="114"/>
                    <a:pt x="32" y="146"/>
                    <a:pt x="73" y="146"/>
                  </a:cubicBezTo>
                </a:path>
              </a:pathLst>
            </a:custGeom>
            <a:solidFill>
              <a:srgbClr val="1E3877"/>
            </a:solidFill>
            <a:ln>
              <a:noFill/>
            </a:ln>
            <a:effectLst/>
          </p:spPr>
          <p:txBody>
            <a:bodyPr wrap="none" anchor="ctr"/>
            <a:lstStyle/>
            <a:p>
              <a:endParaRPr lang="en-US" sz="1225"/>
            </a:p>
          </p:txBody>
        </p:sp>
        <p:sp>
          <p:nvSpPr>
            <p:cNvPr id="3315" name="Freeform 243">
              <a:extLst>
                <a:ext uri="{FF2B5EF4-FFF2-40B4-BE49-F238E27FC236}">
                  <a16:creationId xmlns:a16="http://schemas.microsoft.com/office/drawing/2014/main" xmlns="" id="{3864C4F7-D39C-C946-83AC-B8752942C047}"/>
                </a:ext>
              </a:extLst>
            </p:cNvPr>
            <p:cNvSpPr>
              <a:spLocks noChangeArrowheads="1"/>
            </p:cNvSpPr>
            <p:nvPr/>
          </p:nvSpPr>
          <p:spPr bwMode="auto">
            <a:xfrm>
              <a:off x="2903217" y="3665607"/>
              <a:ext cx="420848" cy="276557"/>
            </a:xfrm>
            <a:custGeom>
              <a:avLst/>
              <a:gdLst>
                <a:gd name="T0" fmla="*/ 263 w 616"/>
                <a:gd name="T1" fmla="*/ 308 h 404"/>
                <a:gd name="T2" fmla="*/ 263 w 616"/>
                <a:gd name="T3" fmla="*/ 292 h 404"/>
                <a:gd name="T4" fmla="*/ 304 w 616"/>
                <a:gd name="T5" fmla="*/ 292 h 404"/>
                <a:gd name="T6" fmla="*/ 304 w 616"/>
                <a:gd name="T7" fmla="*/ 292 h 404"/>
                <a:gd name="T8" fmla="*/ 331 w 616"/>
                <a:gd name="T9" fmla="*/ 266 h 404"/>
                <a:gd name="T10" fmla="*/ 331 w 616"/>
                <a:gd name="T11" fmla="*/ 266 h 404"/>
                <a:gd name="T12" fmla="*/ 304 w 616"/>
                <a:gd name="T13" fmla="*/ 240 h 404"/>
                <a:gd name="T14" fmla="*/ 263 w 616"/>
                <a:gd name="T15" fmla="*/ 240 h 404"/>
                <a:gd name="T16" fmla="*/ 263 w 616"/>
                <a:gd name="T17" fmla="*/ 76 h 404"/>
                <a:gd name="T18" fmla="*/ 573 w 616"/>
                <a:gd name="T19" fmla="*/ 76 h 404"/>
                <a:gd name="T20" fmla="*/ 573 w 616"/>
                <a:gd name="T21" fmla="*/ 308 h 404"/>
                <a:gd name="T22" fmla="*/ 263 w 616"/>
                <a:gd name="T23" fmla="*/ 308 h 404"/>
                <a:gd name="T24" fmla="*/ 588 w 616"/>
                <a:gd name="T25" fmla="*/ 0 h 404"/>
                <a:gd name="T26" fmla="*/ 250 w 616"/>
                <a:gd name="T27" fmla="*/ 0 h 404"/>
                <a:gd name="T28" fmla="*/ 250 w 616"/>
                <a:gd name="T29" fmla="*/ 0 h 404"/>
                <a:gd name="T30" fmla="*/ 223 w 616"/>
                <a:gd name="T31" fmla="*/ 28 h 404"/>
                <a:gd name="T32" fmla="*/ 223 w 616"/>
                <a:gd name="T33" fmla="*/ 49 h 404"/>
                <a:gd name="T34" fmla="*/ 223 w 616"/>
                <a:gd name="T35" fmla="*/ 49 h 404"/>
                <a:gd name="T36" fmla="*/ 247 w 616"/>
                <a:gd name="T37" fmla="*/ 76 h 404"/>
                <a:gd name="T38" fmla="*/ 247 w 616"/>
                <a:gd name="T39" fmla="*/ 240 h 404"/>
                <a:gd name="T40" fmla="*/ 121 w 616"/>
                <a:gd name="T41" fmla="*/ 240 h 404"/>
                <a:gd name="T42" fmla="*/ 121 w 616"/>
                <a:gd name="T43" fmla="*/ 240 h 404"/>
                <a:gd name="T44" fmla="*/ 120 w 616"/>
                <a:gd name="T45" fmla="*/ 240 h 404"/>
                <a:gd name="T46" fmla="*/ 120 w 616"/>
                <a:gd name="T47" fmla="*/ 240 h 404"/>
                <a:gd name="T48" fmla="*/ 7 w 616"/>
                <a:gd name="T49" fmla="*/ 300 h 404"/>
                <a:gd name="T50" fmla="*/ 7 w 616"/>
                <a:gd name="T51" fmla="*/ 300 h 404"/>
                <a:gd name="T52" fmla="*/ 0 w 616"/>
                <a:gd name="T53" fmla="*/ 324 h 404"/>
                <a:gd name="T54" fmla="*/ 0 w 616"/>
                <a:gd name="T55" fmla="*/ 377 h 404"/>
                <a:gd name="T56" fmla="*/ 0 w 616"/>
                <a:gd name="T57" fmla="*/ 377 h 404"/>
                <a:gd name="T58" fmla="*/ 25 w 616"/>
                <a:gd name="T59" fmla="*/ 403 h 404"/>
                <a:gd name="T60" fmla="*/ 216 w 616"/>
                <a:gd name="T61" fmla="*/ 403 h 404"/>
                <a:gd name="T62" fmla="*/ 216 w 616"/>
                <a:gd name="T63" fmla="*/ 403 h 404"/>
                <a:gd name="T64" fmla="*/ 241 w 616"/>
                <a:gd name="T65" fmla="*/ 383 h 404"/>
                <a:gd name="T66" fmla="*/ 241 w 616"/>
                <a:gd name="T67" fmla="*/ 383 h 404"/>
                <a:gd name="T68" fmla="*/ 241 w 616"/>
                <a:gd name="T69" fmla="*/ 373 h 404"/>
                <a:gd name="T70" fmla="*/ 220 w 616"/>
                <a:gd name="T71" fmla="*/ 292 h 404"/>
                <a:gd name="T72" fmla="*/ 247 w 616"/>
                <a:gd name="T73" fmla="*/ 292 h 404"/>
                <a:gd name="T74" fmla="*/ 247 w 616"/>
                <a:gd name="T75" fmla="*/ 316 h 404"/>
                <a:gd name="T76" fmla="*/ 247 w 616"/>
                <a:gd name="T77" fmla="*/ 316 h 404"/>
                <a:gd name="T78" fmla="*/ 255 w 616"/>
                <a:gd name="T79" fmla="*/ 325 h 404"/>
                <a:gd name="T80" fmla="*/ 583 w 616"/>
                <a:gd name="T81" fmla="*/ 325 h 404"/>
                <a:gd name="T82" fmla="*/ 583 w 616"/>
                <a:gd name="T83" fmla="*/ 325 h 404"/>
                <a:gd name="T84" fmla="*/ 590 w 616"/>
                <a:gd name="T85" fmla="*/ 316 h 404"/>
                <a:gd name="T86" fmla="*/ 590 w 616"/>
                <a:gd name="T87" fmla="*/ 76 h 404"/>
                <a:gd name="T88" fmla="*/ 590 w 616"/>
                <a:gd name="T89" fmla="*/ 76 h 404"/>
                <a:gd name="T90" fmla="*/ 615 w 616"/>
                <a:gd name="T91" fmla="*/ 49 h 404"/>
                <a:gd name="T92" fmla="*/ 615 w 616"/>
                <a:gd name="T93" fmla="*/ 28 h 404"/>
                <a:gd name="T94" fmla="*/ 615 w 616"/>
                <a:gd name="T95" fmla="*/ 28 h 404"/>
                <a:gd name="T96" fmla="*/ 588 w 616"/>
                <a:gd name="T9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6" h="404">
                  <a:moveTo>
                    <a:pt x="263" y="308"/>
                  </a:moveTo>
                  <a:lnTo>
                    <a:pt x="263" y="292"/>
                  </a:lnTo>
                  <a:lnTo>
                    <a:pt x="304" y="292"/>
                  </a:lnTo>
                  <a:lnTo>
                    <a:pt x="304" y="292"/>
                  </a:lnTo>
                  <a:cubicBezTo>
                    <a:pt x="319" y="292"/>
                    <a:pt x="331" y="280"/>
                    <a:pt x="331" y="266"/>
                  </a:cubicBezTo>
                  <a:lnTo>
                    <a:pt x="331" y="266"/>
                  </a:lnTo>
                  <a:cubicBezTo>
                    <a:pt x="331" y="251"/>
                    <a:pt x="319" y="240"/>
                    <a:pt x="304" y="240"/>
                  </a:cubicBezTo>
                  <a:lnTo>
                    <a:pt x="263" y="240"/>
                  </a:lnTo>
                  <a:lnTo>
                    <a:pt x="263" y="76"/>
                  </a:lnTo>
                  <a:lnTo>
                    <a:pt x="573" y="76"/>
                  </a:lnTo>
                  <a:lnTo>
                    <a:pt x="573" y="308"/>
                  </a:lnTo>
                  <a:lnTo>
                    <a:pt x="263" y="308"/>
                  </a:lnTo>
                  <a:close/>
                  <a:moveTo>
                    <a:pt x="588" y="0"/>
                  </a:moveTo>
                  <a:lnTo>
                    <a:pt x="250" y="0"/>
                  </a:lnTo>
                  <a:lnTo>
                    <a:pt x="250" y="0"/>
                  </a:lnTo>
                  <a:cubicBezTo>
                    <a:pt x="235" y="0"/>
                    <a:pt x="223" y="13"/>
                    <a:pt x="223" y="28"/>
                  </a:cubicBezTo>
                  <a:lnTo>
                    <a:pt x="223" y="49"/>
                  </a:lnTo>
                  <a:lnTo>
                    <a:pt x="223" y="49"/>
                  </a:lnTo>
                  <a:cubicBezTo>
                    <a:pt x="223" y="63"/>
                    <a:pt x="233" y="75"/>
                    <a:pt x="247" y="76"/>
                  </a:cubicBezTo>
                  <a:lnTo>
                    <a:pt x="247" y="240"/>
                  </a:lnTo>
                  <a:lnTo>
                    <a:pt x="121" y="240"/>
                  </a:lnTo>
                  <a:lnTo>
                    <a:pt x="121" y="240"/>
                  </a:lnTo>
                  <a:lnTo>
                    <a:pt x="120" y="240"/>
                  </a:lnTo>
                  <a:lnTo>
                    <a:pt x="120" y="240"/>
                  </a:lnTo>
                  <a:cubicBezTo>
                    <a:pt x="73" y="240"/>
                    <a:pt x="31" y="263"/>
                    <a:pt x="7" y="300"/>
                  </a:cubicBezTo>
                  <a:lnTo>
                    <a:pt x="7" y="300"/>
                  </a:lnTo>
                  <a:cubicBezTo>
                    <a:pt x="2" y="308"/>
                    <a:pt x="0" y="316"/>
                    <a:pt x="0" y="324"/>
                  </a:cubicBezTo>
                  <a:lnTo>
                    <a:pt x="0" y="377"/>
                  </a:lnTo>
                  <a:lnTo>
                    <a:pt x="0" y="377"/>
                  </a:lnTo>
                  <a:cubicBezTo>
                    <a:pt x="0" y="391"/>
                    <a:pt x="11" y="403"/>
                    <a:pt x="25" y="403"/>
                  </a:cubicBezTo>
                  <a:lnTo>
                    <a:pt x="216" y="403"/>
                  </a:lnTo>
                  <a:lnTo>
                    <a:pt x="216" y="403"/>
                  </a:lnTo>
                  <a:cubicBezTo>
                    <a:pt x="228" y="403"/>
                    <a:pt x="238" y="394"/>
                    <a:pt x="241" y="383"/>
                  </a:cubicBezTo>
                  <a:lnTo>
                    <a:pt x="241" y="383"/>
                  </a:lnTo>
                  <a:cubicBezTo>
                    <a:pt x="242" y="380"/>
                    <a:pt x="242" y="376"/>
                    <a:pt x="241" y="373"/>
                  </a:cubicBezTo>
                  <a:lnTo>
                    <a:pt x="220" y="292"/>
                  </a:lnTo>
                  <a:lnTo>
                    <a:pt x="247" y="292"/>
                  </a:lnTo>
                  <a:lnTo>
                    <a:pt x="247" y="316"/>
                  </a:lnTo>
                  <a:lnTo>
                    <a:pt x="247" y="316"/>
                  </a:lnTo>
                  <a:cubicBezTo>
                    <a:pt x="247" y="321"/>
                    <a:pt x="251" y="325"/>
                    <a:pt x="255" y="325"/>
                  </a:cubicBezTo>
                  <a:lnTo>
                    <a:pt x="583" y="325"/>
                  </a:lnTo>
                  <a:lnTo>
                    <a:pt x="583" y="325"/>
                  </a:lnTo>
                  <a:cubicBezTo>
                    <a:pt x="586" y="325"/>
                    <a:pt x="590" y="321"/>
                    <a:pt x="590" y="316"/>
                  </a:cubicBezTo>
                  <a:lnTo>
                    <a:pt x="590" y="76"/>
                  </a:lnTo>
                  <a:lnTo>
                    <a:pt x="590" y="76"/>
                  </a:lnTo>
                  <a:cubicBezTo>
                    <a:pt x="604" y="75"/>
                    <a:pt x="615" y="63"/>
                    <a:pt x="615" y="49"/>
                  </a:cubicBezTo>
                  <a:lnTo>
                    <a:pt x="615" y="28"/>
                  </a:lnTo>
                  <a:lnTo>
                    <a:pt x="615" y="28"/>
                  </a:lnTo>
                  <a:cubicBezTo>
                    <a:pt x="615" y="13"/>
                    <a:pt x="603" y="0"/>
                    <a:pt x="588" y="0"/>
                  </a:cubicBezTo>
                  <a:close/>
                </a:path>
              </a:pathLst>
            </a:custGeom>
            <a:solidFill>
              <a:srgbClr val="1E3877"/>
            </a:solidFill>
            <a:ln>
              <a:noFill/>
            </a:ln>
            <a:effectLst/>
          </p:spPr>
          <p:txBody>
            <a:bodyPr wrap="none" anchor="ctr"/>
            <a:lstStyle/>
            <a:p>
              <a:endParaRPr lang="en-US" sz="1225"/>
            </a:p>
          </p:txBody>
        </p:sp>
        <p:sp>
          <p:nvSpPr>
            <p:cNvPr id="3316" name="Freeform 244">
              <a:extLst>
                <a:ext uri="{FF2B5EF4-FFF2-40B4-BE49-F238E27FC236}">
                  <a16:creationId xmlns:a16="http://schemas.microsoft.com/office/drawing/2014/main" xmlns="" id="{C3F10F4A-3553-2D44-99BC-1874364F2A3E}"/>
                </a:ext>
              </a:extLst>
            </p:cNvPr>
            <p:cNvSpPr>
              <a:spLocks noChangeArrowheads="1"/>
            </p:cNvSpPr>
            <p:nvPr/>
          </p:nvSpPr>
          <p:spPr bwMode="auto">
            <a:xfrm>
              <a:off x="3101616" y="3746771"/>
              <a:ext cx="180363" cy="12024"/>
            </a:xfrm>
            <a:custGeom>
              <a:avLst/>
              <a:gdLst>
                <a:gd name="T0" fmla="*/ 255 w 264"/>
                <a:gd name="T1" fmla="*/ 0 h 18"/>
                <a:gd name="T2" fmla="*/ 8 w 264"/>
                <a:gd name="T3" fmla="*/ 0 h 18"/>
                <a:gd name="T4" fmla="*/ 8 w 264"/>
                <a:gd name="T5" fmla="*/ 0 h 18"/>
                <a:gd name="T6" fmla="*/ 0 w 264"/>
                <a:gd name="T7" fmla="*/ 8 h 18"/>
                <a:gd name="T8" fmla="*/ 0 w 264"/>
                <a:gd name="T9" fmla="*/ 8 h 18"/>
                <a:gd name="T10" fmla="*/ 8 w 264"/>
                <a:gd name="T11" fmla="*/ 17 h 18"/>
                <a:gd name="T12" fmla="*/ 255 w 264"/>
                <a:gd name="T13" fmla="*/ 17 h 18"/>
                <a:gd name="T14" fmla="*/ 255 w 264"/>
                <a:gd name="T15" fmla="*/ 17 h 18"/>
                <a:gd name="T16" fmla="*/ 263 w 264"/>
                <a:gd name="T17" fmla="*/ 8 h 18"/>
                <a:gd name="T18" fmla="*/ 263 w 264"/>
                <a:gd name="T19" fmla="*/ 8 h 18"/>
                <a:gd name="T20" fmla="*/ 255 w 264"/>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8">
                  <a:moveTo>
                    <a:pt x="255" y="0"/>
                  </a:moveTo>
                  <a:lnTo>
                    <a:pt x="8" y="0"/>
                  </a:lnTo>
                  <a:lnTo>
                    <a:pt x="8" y="0"/>
                  </a:lnTo>
                  <a:cubicBezTo>
                    <a:pt x="3" y="0"/>
                    <a:pt x="0" y="3"/>
                    <a:pt x="0" y="8"/>
                  </a:cubicBezTo>
                  <a:lnTo>
                    <a:pt x="0" y="8"/>
                  </a:lnTo>
                  <a:cubicBezTo>
                    <a:pt x="0" y="12"/>
                    <a:pt x="3" y="17"/>
                    <a:pt x="8" y="17"/>
                  </a:cubicBezTo>
                  <a:lnTo>
                    <a:pt x="255" y="17"/>
                  </a:lnTo>
                  <a:lnTo>
                    <a:pt x="255" y="17"/>
                  </a:lnTo>
                  <a:cubicBezTo>
                    <a:pt x="260" y="17"/>
                    <a:pt x="263" y="12"/>
                    <a:pt x="263" y="8"/>
                  </a:cubicBezTo>
                  <a:lnTo>
                    <a:pt x="263" y="8"/>
                  </a:lnTo>
                  <a:cubicBezTo>
                    <a:pt x="263" y="3"/>
                    <a:pt x="260" y="0"/>
                    <a:pt x="255" y="0"/>
                  </a:cubicBezTo>
                </a:path>
              </a:pathLst>
            </a:custGeom>
            <a:solidFill>
              <a:srgbClr val="1E3877"/>
            </a:solidFill>
            <a:ln>
              <a:noFill/>
            </a:ln>
            <a:effectLst/>
          </p:spPr>
          <p:txBody>
            <a:bodyPr wrap="none" anchor="ctr"/>
            <a:lstStyle/>
            <a:p>
              <a:endParaRPr lang="en-US" sz="1225"/>
            </a:p>
          </p:txBody>
        </p:sp>
        <p:sp>
          <p:nvSpPr>
            <p:cNvPr id="3317" name="Freeform 245">
              <a:extLst>
                <a:ext uri="{FF2B5EF4-FFF2-40B4-BE49-F238E27FC236}">
                  <a16:creationId xmlns:a16="http://schemas.microsoft.com/office/drawing/2014/main" xmlns="" id="{18E9BF6E-FECA-054C-B39D-00B629312DBF}"/>
                </a:ext>
              </a:extLst>
            </p:cNvPr>
            <p:cNvSpPr>
              <a:spLocks noChangeArrowheads="1"/>
            </p:cNvSpPr>
            <p:nvPr/>
          </p:nvSpPr>
          <p:spPr bwMode="auto">
            <a:xfrm>
              <a:off x="3101616" y="3776832"/>
              <a:ext cx="180363" cy="12024"/>
            </a:xfrm>
            <a:custGeom>
              <a:avLst/>
              <a:gdLst>
                <a:gd name="T0" fmla="*/ 255 w 264"/>
                <a:gd name="T1" fmla="*/ 0 h 18"/>
                <a:gd name="T2" fmla="*/ 8 w 264"/>
                <a:gd name="T3" fmla="*/ 0 h 18"/>
                <a:gd name="T4" fmla="*/ 8 w 264"/>
                <a:gd name="T5" fmla="*/ 0 h 18"/>
                <a:gd name="T6" fmla="*/ 0 w 264"/>
                <a:gd name="T7" fmla="*/ 8 h 18"/>
                <a:gd name="T8" fmla="*/ 0 w 264"/>
                <a:gd name="T9" fmla="*/ 8 h 18"/>
                <a:gd name="T10" fmla="*/ 8 w 264"/>
                <a:gd name="T11" fmla="*/ 17 h 18"/>
                <a:gd name="T12" fmla="*/ 255 w 264"/>
                <a:gd name="T13" fmla="*/ 17 h 18"/>
                <a:gd name="T14" fmla="*/ 255 w 264"/>
                <a:gd name="T15" fmla="*/ 17 h 18"/>
                <a:gd name="T16" fmla="*/ 263 w 264"/>
                <a:gd name="T17" fmla="*/ 8 h 18"/>
                <a:gd name="T18" fmla="*/ 263 w 264"/>
                <a:gd name="T19" fmla="*/ 8 h 18"/>
                <a:gd name="T20" fmla="*/ 255 w 264"/>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8">
                  <a:moveTo>
                    <a:pt x="255" y="0"/>
                  </a:moveTo>
                  <a:lnTo>
                    <a:pt x="8" y="0"/>
                  </a:lnTo>
                  <a:lnTo>
                    <a:pt x="8" y="0"/>
                  </a:lnTo>
                  <a:cubicBezTo>
                    <a:pt x="3" y="0"/>
                    <a:pt x="0" y="4"/>
                    <a:pt x="0" y="8"/>
                  </a:cubicBezTo>
                  <a:lnTo>
                    <a:pt x="0" y="8"/>
                  </a:lnTo>
                  <a:cubicBezTo>
                    <a:pt x="0" y="13"/>
                    <a:pt x="3" y="17"/>
                    <a:pt x="8" y="17"/>
                  </a:cubicBezTo>
                  <a:lnTo>
                    <a:pt x="255" y="17"/>
                  </a:lnTo>
                  <a:lnTo>
                    <a:pt x="255" y="17"/>
                  </a:lnTo>
                  <a:cubicBezTo>
                    <a:pt x="260" y="17"/>
                    <a:pt x="263" y="13"/>
                    <a:pt x="263" y="8"/>
                  </a:cubicBezTo>
                  <a:lnTo>
                    <a:pt x="263" y="8"/>
                  </a:lnTo>
                  <a:cubicBezTo>
                    <a:pt x="263" y="4"/>
                    <a:pt x="260" y="0"/>
                    <a:pt x="255" y="0"/>
                  </a:cubicBezTo>
                </a:path>
              </a:pathLst>
            </a:custGeom>
            <a:solidFill>
              <a:srgbClr val="1E3877"/>
            </a:solidFill>
            <a:ln>
              <a:noFill/>
            </a:ln>
            <a:effectLst/>
          </p:spPr>
          <p:txBody>
            <a:bodyPr wrap="none" anchor="ctr"/>
            <a:lstStyle/>
            <a:p>
              <a:endParaRPr lang="en-US" sz="1225"/>
            </a:p>
          </p:txBody>
        </p:sp>
        <p:sp>
          <p:nvSpPr>
            <p:cNvPr id="3318" name="Freeform 246">
              <a:extLst>
                <a:ext uri="{FF2B5EF4-FFF2-40B4-BE49-F238E27FC236}">
                  <a16:creationId xmlns:a16="http://schemas.microsoft.com/office/drawing/2014/main" xmlns="" id="{61F2DBA0-8AF3-E344-A832-114EA53B7748}"/>
                </a:ext>
              </a:extLst>
            </p:cNvPr>
            <p:cNvSpPr>
              <a:spLocks noChangeArrowheads="1"/>
            </p:cNvSpPr>
            <p:nvPr/>
          </p:nvSpPr>
          <p:spPr bwMode="auto">
            <a:xfrm>
              <a:off x="3101616" y="3806892"/>
              <a:ext cx="180363" cy="12024"/>
            </a:xfrm>
            <a:custGeom>
              <a:avLst/>
              <a:gdLst>
                <a:gd name="T0" fmla="*/ 255 w 264"/>
                <a:gd name="T1" fmla="*/ 0 h 18"/>
                <a:gd name="T2" fmla="*/ 8 w 264"/>
                <a:gd name="T3" fmla="*/ 0 h 18"/>
                <a:gd name="T4" fmla="*/ 8 w 264"/>
                <a:gd name="T5" fmla="*/ 0 h 18"/>
                <a:gd name="T6" fmla="*/ 0 w 264"/>
                <a:gd name="T7" fmla="*/ 9 h 18"/>
                <a:gd name="T8" fmla="*/ 0 w 264"/>
                <a:gd name="T9" fmla="*/ 9 h 18"/>
                <a:gd name="T10" fmla="*/ 8 w 264"/>
                <a:gd name="T11" fmla="*/ 17 h 18"/>
                <a:gd name="T12" fmla="*/ 255 w 264"/>
                <a:gd name="T13" fmla="*/ 17 h 18"/>
                <a:gd name="T14" fmla="*/ 255 w 264"/>
                <a:gd name="T15" fmla="*/ 17 h 18"/>
                <a:gd name="T16" fmla="*/ 263 w 264"/>
                <a:gd name="T17" fmla="*/ 9 h 18"/>
                <a:gd name="T18" fmla="*/ 263 w 264"/>
                <a:gd name="T19" fmla="*/ 9 h 18"/>
                <a:gd name="T20" fmla="*/ 255 w 264"/>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18">
                  <a:moveTo>
                    <a:pt x="255" y="0"/>
                  </a:moveTo>
                  <a:lnTo>
                    <a:pt x="8" y="0"/>
                  </a:lnTo>
                  <a:lnTo>
                    <a:pt x="8" y="0"/>
                  </a:lnTo>
                  <a:cubicBezTo>
                    <a:pt x="3" y="0"/>
                    <a:pt x="0" y="5"/>
                    <a:pt x="0" y="9"/>
                  </a:cubicBezTo>
                  <a:lnTo>
                    <a:pt x="0" y="9"/>
                  </a:lnTo>
                  <a:cubicBezTo>
                    <a:pt x="0" y="13"/>
                    <a:pt x="3" y="17"/>
                    <a:pt x="8" y="17"/>
                  </a:cubicBezTo>
                  <a:lnTo>
                    <a:pt x="255" y="17"/>
                  </a:lnTo>
                  <a:lnTo>
                    <a:pt x="255" y="17"/>
                  </a:lnTo>
                  <a:cubicBezTo>
                    <a:pt x="260" y="17"/>
                    <a:pt x="263" y="13"/>
                    <a:pt x="263" y="9"/>
                  </a:cubicBezTo>
                  <a:lnTo>
                    <a:pt x="263" y="9"/>
                  </a:lnTo>
                  <a:cubicBezTo>
                    <a:pt x="263" y="5"/>
                    <a:pt x="260" y="0"/>
                    <a:pt x="255" y="0"/>
                  </a:cubicBezTo>
                </a:path>
              </a:pathLst>
            </a:custGeom>
            <a:solidFill>
              <a:srgbClr val="1E3877"/>
            </a:solidFill>
            <a:ln>
              <a:noFill/>
            </a:ln>
            <a:effectLst/>
          </p:spPr>
          <p:txBody>
            <a:bodyPr wrap="none" anchor="ctr"/>
            <a:lstStyle/>
            <a:p>
              <a:endParaRPr lang="en-US" sz="1225"/>
            </a:p>
          </p:txBody>
        </p:sp>
        <p:sp>
          <p:nvSpPr>
            <p:cNvPr id="3319" name="Freeform 247">
              <a:extLst>
                <a:ext uri="{FF2B5EF4-FFF2-40B4-BE49-F238E27FC236}">
                  <a16:creationId xmlns:a16="http://schemas.microsoft.com/office/drawing/2014/main" xmlns="" id="{E680E4F8-4C5C-9845-809C-FEF4066869BD}"/>
                </a:ext>
              </a:extLst>
            </p:cNvPr>
            <p:cNvSpPr>
              <a:spLocks noChangeArrowheads="1"/>
            </p:cNvSpPr>
            <p:nvPr/>
          </p:nvSpPr>
          <p:spPr bwMode="auto">
            <a:xfrm>
              <a:off x="3146708" y="3839958"/>
              <a:ext cx="135272" cy="12024"/>
            </a:xfrm>
            <a:custGeom>
              <a:avLst/>
              <a:gdLst>
                <a:gd name="T0" fmla="*/ 189 w 198"/>
                <a:gd name="T1" fmla="*/ 0 h 18"/>
                <a:gd name="T2" fmla="*/ 8 w 198"/>
                <a:gd name="T3" fmla="*/ 0 h 18"/>
                <a:gd name="T4" fmla="*/ 8 w 198"/>
                <a:gd name="T5" fmla="*/ 0 h 18"/>
                <a:gd name="T6" fmla="*/ 0 w 198"/>
                <a:gd name="T7" fmla="*/ 9 h 18"/>
                <a:gd name="T8" fmla="*/ 0 w 198"/>
                <a:gd name="T9" fmla="*/ 9 h 18"/>
                <a:gd name="T10" fmla="*/ 8 w 198"/>
                <a:gd name="T11" fmla="*/ 17 h 18"/>
                <a:gd name="T12" fmla="*/ 189 w 198"/>
                <a:gd name="T13" fmla="*/ 17 h 18"/>
                <a:gd name="T14" fmla="*/ 189 w 198"/>
                <a:gd name="T15" fmla="*/ 17 h 18"/>
                <a:gd name="T16" fmla="*/ 197 w 198"/>
                <a:gd name="T17" fmla="*/ 9 h 18"/>
                <a:gd name="T18" fmla="*/ 197 w 198"/>
                <a:gd name="T19" fmla="*/ 9 h 18"/>
                <a:gd name="T20" fmla="*/ 189 w 198"/>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8" h="18">
                  <a:moveTo>
                    <a:pt x="189" y="0"/>
                  </a:moveTo>
                  <a:lnTo>
                    <a:pt x="8" y="0"/>
                  </a:lnTo>
                  <a:lnTo>
                    <a:pt x="8" y="0"/>
                  </a:lnTo>
                  <a:cubicBezTo>
                    <a:pt x="4" y="0"/>
                    <a:pt x="0" y="4"/>
                    <a:pt x="0" y="9"/>
                  </a:cubicBezTo>
                  <a:lnTo>
                    <a:pt x="0" y="9"/>
                  </a:lnTo>
                  <a:cubicBezTo>
                    <a:pt x="0" y="13"/>
                    <a:pt x="4" y="17"/>
                    <a:pt x="8" y="17"/>
                  </a:cubicBezTo>
                  <a:lnTo>
                    <a:pt x="189" y="17"/>
                  </a:lnTo>
                  <a:lnTo>
                    <a:pt x="189" y="17"/>
                  </a:lnTo>
                  <a:cubicBezTo>
                    <a:pt x="194" y="17"/>
                    <a:pt x="197" y="13"/>
                    <a:pt x="197" y="9"/>
                  </a:cubicBezTo>
                  <a:lnTo>
                    <a:pt x="197" y="9"/>
                  </a:lnTo>
                  <a:cubicBezTo>
                    <a:pt x="197" y="4"/>
                    <a:pt x="194" y="0"/>
                    <a:pt x="189" y="0"/>
                  </a:cubicBezTo>
                </a:path>
              </a:pathLst>
            </a:custGeom>
            <a:solidFill>
              <a:srgbClr val="1E3877"/>
            </a:solidFill>
            <a:ln>
              <a:noFill/>
            </a:ln>
            <a:effectLst/>
          </p:spPr>
          <p:txBody>
            <a:bodyPr wrap="none" anchor="ctr"/>
            <a:lstStyle/>
            <a:p>
              <a:endParaRPr lang="en-US" sz="1225"/>
            </a:p>
          </p:txBody>
        </p:sp>
      </p:grpSp>
      <p:grpSp>
        <p:nvGrpSpPr>
          <p:cNvPr id="20" name="Group 19">
            <a:extLst>
              <a:ext uri="{FF2B5EF4-FFF2-40B4-BE49-F238E27FC236}">
                <a16:creationId xmlns:a16="http://schemas.microsoft.com/office/drawing/2014/main" xmlns="" id="{92538D78-F9CF-E641-BE21-25DCBA55D573}"/>
              </a:ext>
            </a:extLst>
          </p:cNvPr>
          <p:cNvGrpSpPr/>
          <p:nvPr/>
        </p:nvGrpSpPr>
        <p:grpSpPr>
          <a:xfrm>
            <a:off x="4403778" y="3293338"/>
            <a:ext cx="352725" cy="303886"/>
            <a:chOff x="4848135" y="3632541"/>
            <a:chExt cx="390788" cy="336679"/>
          </a:xfrm>
        </p:grpSpPr>
        <p:sp>
          <p:nvSpPr>
            <p:cNvPr id="3326" name="Freeform 254">
              <a:extLst>
                <a:ext uri="{FF2B5EF4-FFF2-40B4-BE49-F238E27FC236}">
                  <a16:creationId xmlns:a16="http://schemas.microsoft.com/office/drawing/2014/main" xmlns="" id="{03469EDE-7BDE-8841-8CFF-524436BEB37F}"/>
                </a:ext>
              </a:extLst>
            </p:cNvPr>
            <p:cNvSpPr>
              <a:spLocks noChangeArrowheads="1"/>
            </p:cNvSpPr>
            <p:nvPr/>
          </p:nvSpPr>
          <p:spPr bwMode="auto">
            <a:xfrm>
              <a:off x="5037516" y="3812905"/>
              <a:ext cx="12024" cy="156315"/>
            </a:xfrm>
            <a:custGeom>
              <a:avLst/>
              <a:gdLst>
                <a:gd name="T0" fmla="*/ 8 w 17"/>
                <a:gd name="T1" fmla="*/ 0 h 231"/>
                <a:gd name="T2" fmla="*/ 8 w 17"/>
                <a:gd name="T3" fmla="*/ 0 h 231"/>
                <a:gd name="T4" fmla="*/ 0 w 17"/>
                <a:gd name="T5" fmla="*/ 9 h 231"/>
                <a:gd name="T6" fmla="*/ 0 w 17"/>
                <a:gd name="T7" fmla="*/ 221 h 231"/>
                <a:gd name="T8" fmla="*/ 0 w 17"/>
                <a:gd name="T9" fmla="*/ 221 h 231"/>
                <a:gd name="T10" fmla="*/ 8 w 17"/>
                <a:gd name="T11" fmla="*/ 230 h 231"/>
                <a:gd name="T12" fmla="*/ 8 w 17"/>
                <a:gd name="T13" fmla="*/ 230 h 231"/>
                <a:gd name="T14" fmla="*/ 16 w 17"/>
                <a:gd name="T15" fmla="*/ 221 h 231"/>
                <a:gd name="T16" fmla="*/ 16 w 17"/>
                <a:gd name="T17" fmla="*/ 9 h 231"/>
                <a:gd name="T18" fmla="*/ 16 w 17"/>
                <a:gd name="T19" fmla="*/ 9 h 231"/>
                <a:gd name="T20" fmla="*/ 8 w 17"/>
                <a:gd name="T2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31">
                  <a:moveTo>
                    <a:pt x="8" y="0"/>
                  </a:moveTo>
                  <a:lnTo>
                    <a:pt x="8" y="0"/>
                  </a:lnTo>
                  <a:cubicBezTo>
                    <a:pt x="3" y="0"/>
                    <a:pt x="0" y="4"/>
                    <a:pt x="0" y="9"/>
                  </a:cubicBezTo>
                  <a:lnTo>
                    <a:pt x="0" y="221"/>
                  </a:lnTo>
                  <a:lnTo>
                    <a:pt x="0" y="221"/>
                  </a:lnTo>
                  <a:cubicBezTo>
                    <a:pt x="0" y="226"/>
                    <a:pt x="3" y="230"/>
                    <a:pt x="8" y="230"/>
                  </a:cubicBezTo>
                  <a:lnTo>
                    <a:pt x="8" y="230"/>
                  </a:lnTo>
                  <a:cubicBezTo>
                    <a:pt x="13" y="230"/>
                    <a:pt x="16" y="226"/>
                    <a:pt x="16" y="221"/>
                  </a:cubicBezTo>
                  <a:lnTo>
                    <a:pt x="16" y="9"/>
                  </a:lnTo>
                  <a:lnTo>
                    <a:pt x="16" y="9"/>
                  </a:lnTo>
                  <a:cubicBezTo>
                    <a:pt x="16" y="4"/>
                    <a:pt x="13" y="0"/>
                    <a:pt x="8" y="0"/>
                  </a:cubicBezTo>
                </a:path>
              </a:pathLst>
            </a:custGeom>
            <a:solidFill>
              <a:srgbClr val="1E3877"/>
            </a:solidFill>
            <a:ln>
              <a:noFill/>
            </a:ln>
            <a:effectLst/>
          </p:spPr>
          <p:txBody>
            <a:bodyPr wrap="none" anchor="ctr"/>
            <a:lstStyle/>
            <a:p>
              <a:endParaRPr lang="en-US" sz="1225"/>
            </a:p>
          </p:txBody>
        </p:sp>
        <p:sp>
          <p:nvSpPr>
            <p:cNvPr id="3327" name="Freeform 255">
              <a:extLst>
                <a:ext uri="{FF2B5EF4-FFF2-40B4-BE49-F238E27FC236}">
                  <a16:creationId xmlns:a16="http://schemas.microsoft.com/office/drawing/2014/main" xmlns="" id="{B67BD143-D4DE-6A45-8C4C-349F925830AF}"/>
                </a:ext>
              </a:extLst>
            </p:cNvPr>
            <p:cNvSpPr>
              <a:spLocks noChangeArrowheads="1"/>
            </p:cNvSpPr>
            <p:nvPr/>
          </p:nvSpPr>
          <p:spPr bwMode="auto">
            <a:xfrm>
              <a:off x="4920281" y="3734747"/>
              <a:ext cx="111223" cy="234472"/>
            </a:xfrm>
            <a:custGeom>
              <a:avLst/>
              <a:gdLst>
                <a:gd name="T0" fmla="*/ 14 w 165"/>
                <a:gd name="T1" fmla="*/ 3 h 342"/>
                <a:gd name="T2" fmla="*/ 14 w 165"/>
                <a:gd name="T3" fmla="*/ 3 h 342"/>
                <a:gd name="T4" fmla="*/ 2 w 165"/>
                <a:gd name="T5" fmla="*/ 4 h 342"/>
                <a:gd name="T6" fmla="*/ 2 w 165"/>
                <a:gd name="T7" fmla="*/ 4 h 342"/>
                <a:gd name="T8" fmla="*/ 4 w 165"/>
                <a:gd name="T9" fmla="*/ 15 h 342"/>
                <a:gd name="T10" fmla="*/ 4 w 165"/>
                <a:gd name="T11" fmla="*/ 15 h 342"/>
                <a:gd name="T12" fmla="*/ 127 w 165"/>
                <a:gd name="T13" fmla="*/ 331 h 342"/>
                <a:gd name="T14" fmla="*/ 127 w 165"/>
                <a:gd name="T15" fmla="*/ 331 h 342"/>
                <a:gd name="T16" fmla="*/ 135 w 165"/>
                <a:gd name="T17" fmla="*/ 341 h 342"/>
                <a:gd name="T18" fmla="*/ 135 w 165"/>
                <a:gd name="T19" fmla="*/ 341 h 342"/>
                <a:gd name="T20" fmla="*/ 135 w 165"/>
                <a:gd name="T21" fmla="*/ 341 h 342"/>
                <a:gd name="T22" fmla="*/ 135 w 165"/>
                <a:gd name="T23" fmla="*/ 341 h 342"/>
                <a:gd name="T24" fmla="*/ 143 w 165"/>
                <a:gd name="T25" fmla="*/ 333 h 342"/>
                <a:gd name="T26" fmla="*/ 143 w 165"/>
                <a:gd name="T27" fmla="*/ 333 h 342"/>
                <a:gd name="T28" fmla="*/ 14 w 165"/>
                <a:gd name="T29" fmla="*/ 3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42">
                  <a:moveTo>
                    <a:pt x="14" y="3"/>
                  </a:moveTo>
                  <a:lnTo>
                    <a:pt x="14" y="3"/>
                  </a:lnTo>
                  <a:cubicBezTo>
                    <a:pt x="11" y="0"/>
                    <a:pt x="6" y="0"/>
                    <a:pt x="2" y="4"/>
                  </a:cubicBezTo>
                  <a:lnTo>
                    <a:pt x="2" y="4"/>
                  </a:lnTo>
                  <a:cubicBezTo>
                    <a:pt x="0" y="7"/>
                    <a:pt x="0" y="13"/>
                    <a:pt x="4" y="15"/>
                  </a:cubicBezTo>
                  <a:lnTo>
                    <a:pt x="4" y="15"/>
                  </a:lnTo>
                  <a:cubicBezTo>
                    <a:pt x="147" y="140"/>
                    <a:pt x="127" y="330"/>
                    <a:pt x="127" y="331"/>
                  </a:cubicBezTo>
                  <a:lnTo>
                    <a:pt x="127" y="331"/>
                  </a:lnTo>
                  <a:cubicBezTo>
                    <a:pt x="127" y="336"/>
                    <a:pt x="130" y="340"/>
                    <a:pt x="135" y="341"/>
                  </a:cubicBezTo>
                  <a:lnTo>
                    <a:pt x="135" y="341"/>
                  </a:lnTo>
                  <a:lnTo>
                    <a:pt x="135" y="341"/>
                  </a:lnTo>
                  <a:lnTo>
                    <a:pt x="135" y="341"/>
                  </a:lnTo>
                  <a:cubicBezTo>
                    <a:pt x="139" y="341"/>
                    <a:pt x="143" y="338"/>
                    <a:pt x="143" y="333"/>
                  </a:cubicBezTo>
                  <a:lnTo>
                    <a:pt x="143" y="333"/>
                  </a:lnTo>
                  <a:cubicBezTo>
                    <a:pt x="144" y="331"/>
                    <a:pt x="164" y="133"/>
                    <a:pt x="14" y="3"/>
                  </a:cubicBezTo>
                </a:path>
              </a:pathLst>
            </a:custGeom>
            <a:solidFill>
              <a:srgbClr val="1E3877"/>
            </a:solidFill>
            <a:ln>
              <a:noFill/>
            </a:ln>
            <a:effectLst/>
          </p:spPr>
          <p:txBody>
            <a:bodyPr wrap="none" anchor="ctr"/>
            <a:lstStyle/>
            <a:p>
              <a:endParaRPr lang="en-US" sz="1225"/>
            </a:p>
          </p:txBody>
        </p:sp>
        <p:sp>
          <p:nvSpPr>
            <p:cNvPr id="3328" name="Freeform 256">
              <a:extLst>
                <a:ext uri="{FF2B5EF4-FFF2-40B4-BE49-F238E27FC236}">
                  <a16:creationId xmlns:a16="http://schemas.microsoft.com/office/drawing/2014/main" xmlns="" id="{186CEDBE-A78A-A046-BECE-EDEB81FAFD7D}"/>
                </a:ext>
              </a:extLst>
            </p:cNvPr>
            <p:cNvSpPr>
              <a:spLocks noChangeArrowheads="1"/>
            </p:cNvSpPr>
            <p:nvPr/>
          </p:nvSpPr>
          <p:spPr bwMode="auto">
            <a:xfrm>
              <a:off x="4908257" y="3833946"/>
              <a:ext cx="81163" cy="135273"/>
            </a:xfrm>
            <a:custGeom>
              <a:avLst/>
              <a:gdLst>
                <a:gd name="T0" fmla="*/ 14 w 120"/>
                <a:gd name="T1" fmla="*/ 2 h 197"/>
                <a:gd name="T2" fmla="*/ 14 w 120"/>
                <a:gd name="T3" fmla="*/ 2 h 197"/>
                <a:gd name="T4" fmla="*/ 2 w 120"/>
                <a:gd name="T5" fmla="*/ 4 h 197"/>
                <a:gd name="T6" fmla="*/ 2 w 120"/>
                <a:gd name="T7" fmla="*/ 4 h 197"/>
                <a:gd name="T8" fmla="*/ 5 w 120"/>
                <a:gd name="T9" fmla="*/ 17 h 197"/>
                <a:gd name="T10" fmla="*/ 5 w 120"/>
                <a:gd name="T11" fmla="*/ 17 h 197"/>
                <a:gd name="T12" fmla="*/ 102 w 120"/>
                <a:gd name="T13" fmla="*/ 188 h 197"/>
                <a:gd name="T14" fmla="*/ 102 w 120"/>
                <a:gd name="T15" fmla="*/ 188 h 197"/>
                <a:gd name="T16" fmla="*/ 111 w 120"/>
                <a:gd name="T17" fmla="*/ 196 h 197"/>
                <a:gd name="T18" fmla="*/ 111 w 120"/>
                <a:gd name="T19" fmla="*/ 196 h 197"/>
                <a:gd name="T20" fmla="*/ 111 w 120"/>
                <a:gd name="T21" fmla="*/ 196 h 197"/>
                <a:gd name="T22" fmla="*/ 111 w 120"/>
                <a:gd name="T23" fmla="*/ 196 h 197"/>
                <a:gd name="T24" fmla="*/ 119 w 120"/>
                <a:gd name="T25" fmla="*/ 187 h 197"/>
                <a:gd name="T26" fmla="*/ 119 w 120"/>
                <a:gd name="T27" fmla="*/ 187 h 197"/>
                <a:gd name="T28" fmla="*/ 14 w 120"/>
                <a:gd name="T29" fmla="*/ 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97">
                  <a:moveTo>
                    <a:pt x="14" y="2"/>
                  </a:moveTo>
                  <a:lnTo>
                    <a:pt x="14" y="2"/>
                  </a:lnTo>
                  <a:cubicBezTo>
                    <a:pt x="10" y="0"/>
                    <a:pt x="5" y="1"/>
                    <a:pt x="2" y="4"/>
                  </a:cubicBezTo>
                  <a:lnTo>
                    <a:pt x="2" y="4"/>
                  </a:lnTo>
                  <a:cubicBezTo>
                    <a:pt x="0" y="9"/>
                    <a:pt x="1" y="14"/>
                    <a:pt x="5" y="17"/>
                  </a:cubicBezTo>
                  <a:lnTo>
                    <a:pt x="5" y="17"/>
                  </a:lnTo>
                  <a:cubicBezTo>
                    <a:pt x="97" y="80"/>
                    <a:pt x="102" y="186"/>
                    <a:pt x="102" y="188"/>
                  </a:cubicBezTo>
                  <a:lnTo>
                    <a:pt x="102" y="188"/>
                  </a:lnTo>
                  <a:cubicBezTo>
                    <a:pt x="102" y="192"/>
                    <a:pt x="106" y="196"/>
                    <a:pt x="111" y="196"/>
                  </a:cubicBezTo>
                  <a:lnTo>
                    <a:pt x="111" y="196"/>
                  </a:lnTo>
                  <a:lnTo>
                    <a:pt x="111" y="196"/>
                  </a:lnTo>
                  <a:lnTo>
                    <a:pt x="111" y="196"/>
                  </a:lnTo>
                  <a:cubicBezTo>
                    <a:pt x="116" y="195"/>
                    <a:pt x="119" y="192"/>
                    <a:pt x="119" y="187"/>
                  </a:cubicBezTo>
                  <a:lnTo>
                    <a:pt x="119" y="187"/>
                  </a:lnTo>
                  <a:cubicBezTo>
                    <a:pt x="119" y="182"/>
                    <a:pt x="113" y="71"/>
                    <a:pt x="14" y="2"/>
                  </a:cubicBezTo>
                </a:path>
              </a:pathLst>
            </a:custGeom>
            <a:solidFill>
              <a:srgbClr val="1E3877"/>
            </a:solidFill>
            <a:ln>
              <a:noFill/>
            </a:ln>
            <a:effectLst/>
          </p:spPr>
          <p:txBody>
            <a:bodyPr wrap="none" anchor="ctr"/>
            <a:lstStyle/>
            <a:p>
              <a:endParaRPr lang="en-US" sz="1225"/>
            </a:p>
          </p:txBody>
        </p:sp>
        <p:sp>
          <p:nvSpPr>
            <p:cNvPr id="3329" name="Freeform 257">
              <a:extLst>
                <a:ext uri="{FF2B5EF4-FFF2-40B4-BE49-F238E27FC236}">
                  <a16:creationId xmlns:a16="http://schemas.microsoft.com/office/drawing/2014/main" xmlns="" id="{241F0FA0-5514-FA41-81C2-D8B29757853B}"/>
                </a:ext>
              </a:extLst>
            </p:cNvPr>
            <p:cNvSpPr>
              <a:spLocks noChangeArrowheads="1"/>
            </p:cNvSpPr>
            <p:nvPr/>
          </p:nvSpPr>
          <p:spPr bwMode="auto">
            <a:xfrm>
              <a:off x="5055552" y="3734747"/>
              <a:ext cx="114230" cy="234472"/>
            </a:xfrm>
            <a:custGeom>
              <a:avLst/>
              <a:gdLst>
                <a:gd name="T0" fmla="*/ 161 w 166"/>
                <a:gd name="T1" fmla="*/ 15 h 342"/>
                <a:gd name="T2" fmla="*/ 161 w 166"/>
                <a:gd name="T3" fmla="*/ 15 h 342"/>
                <a:gd name="T4" fmla="*/ 162 w 166"/>
                <a:gd name="T5" fmla="*/ 4 h 342"/>
                <a:gd name="T6" fmla="*/ 162 w 166"/>
                <a:gd name="T7" fmla="*/ 4 h 342"/>
                <a:gd name="T8" fmla="*/ 150 w 166"/>
                <a:gd name="T9" fmla="*/ 3 h 342"/>
                <a:gd name="T10" fmla="*/ 150 w 166"/>
                <a:gd name="T11" fmla="*/ 3 h 342"/>
                <a:gd name="T12" fmla="*/ 21 w 166"/>
                <a:gd name="T13" fmla="*/ 333 h 342"/>
                <a:gd name="T14" fmla="*/ 21 w 166"/>
                <a:gd name="T15" fmla="*/ 333 h 342"/>
                <a:gd name="T16" fmla="*/ 29 w 166"/>
                <a:gd name="T17" fmla="*/ 341 h 342"/>
                <a:gd name="T18" fmla="*/ 29 w 166"/>
                <a:gd name="T19" fmla="*/ 341 h 342"/>
                <a:gd name="T20" fmla="*/ 30 w 166"/>
                <a:gd name="T21" fmla="*/ 341 h 342"/>
                <a:gd name="T22" fmla="*/ 30 w 166"/>
                <a:gd name="T23" fmla="*/ 341 h 342"/>
                <a:gd name="T24" fmla="*/ 37 w 166"/>
                <a:gd name="T25" fmla="*/ 331 h 342"/>
                <a:gd name="T26" fmla="*/ 37 w 166"/>
                <a:gd name="T27" fmla="*/ 331 h 342"/>
                <a:gd name="T28" fmla="*/ 161 w 166"/>
                <a:gd name="T29" fmla="*/ 1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342">
                  <a:moveTo>
                    <a:pt x="161" y="15"/>
                  </a:moveTo>
                  <a:lnTo>
                    <a:pt x="161" y="15"/>
                  </a:lnTo>
                  <a:cubicBezTo>
                    <a:pt x="165" y="13"/>
                    <a:pt x="165" y="7"/>
                    <a:pt x="162" y="4"/>
                  </a:cubicBezTo>
                  <a:lnTo>
                    <a:pt x="162" y="4"/>
                  </a:lnTo>
                  <a:cubicBezTo>
                    <a:pt x="159" y="0"/>
                    <a:pt x="153" y="0"/>
                    <a:pt x="150" y="3"/>
                  </a:cubicBezTo>
                  <a:lnTo>
                    <a:pt x="150" y="3"/>
                  </a:lnTo>
                  <a:cubicBezTo>
                    <a:pt x="0" y="133"/>
                    <a:pt x="21" y="331"/>
                    <a:pt x="21" y="333"/>
                  </a:cubicBezTo>
                  <a:lnTo>
                    <a:pt x="21" y="333"/>
                  </a:lnTo>
                  <a:cubicBezTo>
                    <a:pt x="21" y="338"/>
                    <a:pt x="26" y="341"/>
                    <a:pt x="29" y="341"/>
                  </a:cubicBezTo>
                  <a:lnTo>
                    <a:pt x="29" y="341"/>
                  </a:lnTo>
                  <a:lnTo>
                    <a:pt x="30" y="341"/>
                  </a:lnTo>
                  <a:lnTo>
                    <a:pt x="30" y="341"/>
                  </a:lnTo>
                  <a:cubicBezTo>
                    <a:pt x="35" y="340"/>
                    <a:pt x="38" y="336"/>
                    <a:pt x="37" y="331"/>
                  </a:cubicBezTo>
                  <a:lnTo>
                    <a:pt x="37" y="331"/>
                  </a:lnTo>
                  <a:cubicBezTo>
                    <a:pt x="37" y="330"/>
                    <a:pt x="17" y="140"/>
                    <a:pt x="161" y="15"/>
                  </a:cubicBezTo>
                </a:path>
              </a:pathLst>
            </a:custGeom>
            <a:solidFill>
              <a:srgbClr val="1E3877"/>
            </a:solidFill>
            <a:ln>
              <a:noFill/>
            </a:ln>
            <a:effectLst/>
          </p:spPr>
          <p:txBody>
            <a:bodyPr wrap="none" anchor="ctr"/>
            <a:lstStyle/>
            <a:p>
              <a:endParaRPr lang="en-US" sz="1225"/>
            </a:p>
          </p:txBody>
        </p:sp>
        <p:sp>
          <p:nvSpPr>
            <p:cNvPr id="3330" name="Freeform 258">
              <a:extLst>
                <a:ext uri="{FF2B5EF4-FFF2-40B4-BE49-F238E27FC236}">
                  <a16:creationId xmlns:a16="http://schemas.microsoft.com/office/drawing/2014/main" xmlns="" id="{B8F6E8D8-2237-9648-9F9D-A1D8CC56275C}"/>
                </a:ext>
              </a:extLst>
            </p:cNvPr>
            <p:cNvSpPr>
              <a:spLocks noChangeArrowheads="1"/>
            </p:cNvSpPr>
            <p:nvPr/>
          </p:nvSpPr>
          <p:spPr bwMode="auto">
            <a:xfrm>
              <a:off x="5097637" y="3833946"/>
              <a:ext cx="81164" cy="135273"/>
            </a:xfrm>
            <a:custGeom>
              <a:avLst/>
              <a:gdLst>
                <a:gd name="T0" fmla="*/ 114 w 120"/>
                <a:gd name="T1" fmla="*/ 17 h 197"/>
                <a:gd name="T2" fmla="*/ 114 w 120"/>
                <a:gd name="T3" fmla="*/ 17 h 197"/>
                <a:gd name="T4" fmla="*/ 116 w 120"/>
                <a:gd name="T5" fmla="*/ 4 h 197"/>
                <a:gd name="T6" fmla="*/ 116 w 120"/>
                <a:gd name="T7" fmla="*/ 4 h 197"/>
                <a:gd name="T8" fmla="*/ 104 w 120"/>
                <a:gd name="T9" fmla="*/ 2 h 197"/>
                <a:gd name="T10" fmla="*/ 104 w 120"/>
                <a:gd name="T11" fmla="*/ 2 h 197"/>
                <a:gd name="T12" fmla="*/ 0 w 120"/>
                <a:gd name="T13" fmla="*/ 187 h 197"/>
                <a:gd name="T14" fmla="*/ 0 w 120"/>
                <a:gd name="T15" fmla="*/ 187 h 197"/>
                <a:gd name="T16" fmla="*/ 8 w 120"/>
                <a:gd name="T17" fmla="*/ 196 h 197"/>
                <a:gd name="T18" fmla="*/ 8 w 120"/>
                <a:gd name="T19" fmla="*/ 196 h 197"/>
                <a:gd name="T20" fmla="*/ 8 w 120"/>
                <a:gd name="T21" fmla="*/ 196 h 197"/>
                <a:gd name="T22" fmla="*/ 8 w 120"/>
                <a:gd name="T23" fmla="*/ 196 h 197"/>
                <a:gd name="T24" fmla="*/ 17 w 120"/>
                <a:gd name="T25" fmla="*/ 188 h 197"/>
                <a:gd name="T26" fmla="*/ 17 w 120"/>
                <a:gd name="T27" fmla="*/ 188 h 197"/>
                <a:gd name="T28" fmla="*/ 114 w 120"/>
                <a:gd name="T29" fmla="*/ 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97">
                  <a:moveTo>
                    <a:pt x="114" y="17"/>
                  </a:moveTo>
                  <a:lnTo>
                    <a:pt x="114" y="17"/>
                  </a:lnTo>
                  <a:cubicBezTo>
                    <a:pt x="118" y="14"/>
                    <a:pt x="119" y="9"/>
                    <a:pt x="116" y="4"/>
                  </a:cubicBezTo>
                  <a:lnTo>
                    <a:pt x="116" y="4"/>
                  </a:lnTo>
                  <a:cubicBezTo>
                    <a:pt x="114" y="1"/>
                    <a:pt x="109" y="0"/>
                    <a:pt x="104" y="2"/>
                  </a:cubicBezTo>
                  <a:lnTo>
                    <a:pt x="104" y="2"/>
                  </a:lnTo>
                  <a:cubicBezTo>
                    <a:pt x="5" y="71"/>
                    <a:pt x="0" y="182"/>
                    <a:pt x="0" y="187"/>
                  </a:cubicBezTo>
                  <a:lnTo>
                    <a:pt x="0" y="187"/>
                  </a:lnTo>
                  <a:cubicBezTo>
                    <a:pt x="0" y="192"/>
                    <a:pt x="3" y="195"/>
                    <a:pt x="8" y="196"/>
                  </a:cubicBezTo>
                  <a:lnTo>
                    <a:pt x="8" y="196"/>
                  </a:lnTo>
                  <a:lnTo>
                    <a:pt x="8" y="196"/>
                  </a:lnTo>
                  <a:lnTo>
                    <a:pt x="8" y="196"/>
                  </a:lnTo>
                  <a:cubicBezTo>
                    <a:pt x="13" y="196"/>
                    <a:pt x="17" y="192"/>
                    <a:pt x="17" y="188"/>
                  </a:cubicBezTo>
                  <a:lnTo>
                    <a:pt x="17" y="188"/>
                  </a:lnTo>
                  <a:cubicBezTo>
                    <a:pt x="17" y="186"/>
                    <a:pt x="22" y="80"/>
                    <a:pt x="114" y="17"/>
                  </a:cubicBezTo>
                </a:path>
              </a:pathLst>
            </a:custGeom>
            <a:solidFill>
              <a:srgbClr val="1E3877"/>
            </a:solidFill>
            <a:ln>
              <a:noFill/>
            </a:ln>
            <a:effectLst/>
          </p:spPr>
          <p:txBody>
            <a:bodyPr wrap="none" anchor="ctr"/>
            <a:lstStyle/>
            <a:p>
              <a:endParaRPr lang="en-US" sz="1225"/>
            </a:p>
          </p:txBody>
        </p:sp>
        <p:sp>
          <p:nvSpPr>
            <p:cNvPr id="3331" name="Freeform 259">
              <a:extLst>
                <a:ext uri="{FF2B5EF4-FFF2-40B4-BE49-F238E27FC236}">
                  <a16:creationId xmlns:a16="http://schemas.microsoft.com/office/drawing/2014/main" xmlns="" id="{14D5F342-6A1D-5640-A206-F7379261888A}"/>
                </a:ext>
              </a:extLst>
            </p:cNvPr>
            <p:cNvSpPr>
              <a:spLocks noChangeArrowheads="1"/>
            </p:cNvSpPr>
            <p:nvPr/>
          </p:nvSpPr>
          <p:spPr bwMode="auto">
            <a:xfrm>
              <a:off x="4983407" y="3683643"/>
              <a:ext cx="120242" cy="114230"/>
            </a:xfrm>
            <a:custGeom>
              <a:avLst/>
              <a:gdLst>
                <a:gd name="T0" fmla="*/ 2 w 176"/>
                <a:gd name="T1" fmla="*/ 63 h 168"/>
                <a:gd name="T2" fmla="*/ 2 w 176"/>
                <a:gd name="T3" fmla="*/ 63 h 168"/>
                <a:gd name="T4" fmla="*/ 4 w 176"/>
                <a:gd name="T5" fmla="*/ 72 h 168"/>
                <a:gd name="T6" fmla="*/ 40 w 176"/>
                <a:gd name="T7" fmla="*/ 107 h 168"/>
                <a:gd name="T8" fmla="*/ 32 w 176"/>
                <a:gd name="T9" fmla="*/ 156 h 168"/>
                <a:gd name="T10" fmla="*/ 32 w 176"/>
                <a:gd name="T11" fmla="*/ 156 h 168"/>
                <a:gd name="T12" fmla="*/ 35 w 176"/>
                <a:gd name="T13" fmla="*/ 166 h 168"/>
                <a:gd name="T14" fmla="*/ 35 w 176"/>
                <a:gd name="T15" fmla="*/ 166 h 168"/>
                <a:gd name="T16" fmla="*/ 44 w 176"/>
                <a:gd name="T17" fmla="*/ 166 h 168"/>
                <a:gd name="T18" fmla="*/ 87 w 176"/>
                <a:gd name="T19" fmla="*/ 142 h 168"/>
                <a:gd name="T20" fmla="*/ 132 w 176"/>
                <a:gd name="T21" fmla="*/ 166 h 168"/>
                <a:gd name="T22" fmla="*/ 132 w 176"/>
                <a:gd name="T23" fmla="*/ 166 h 168"/>
                <a:gd name="T24" fmla="*/ 135 w 176"/>
                <a:gd name="T25" fmla="*/ 166 h 168"/>
                <a:gd name="T26" fmla="*/ 135 w 176"/>
                <a:gd name="T27" fmla="*/ 166 h 168"/>
                <a:gd name="T28" fmla="*/ 141 w 176"/>
                <a:gd name="T29" fmla="*/ 165 h 168"/>
                <a:gd name="T30" fmla="*/ 141 w 176"/>
                <a:gd name="T31" fmla="*/ 165 h 168"/>
                <a:gd name="T32" fmla="*/ 144 w 176"/>
                <a:gd name="T33" fmla="*/ 156 h 168"/>
                <a:gd name="T34" fmla="*/ 135 w 176"/>
                <a:gd name="T35" fmla="*/ 107 h 168"/>
                <a:gd name="T36" fmla="*/ 171 w 176"/>
                <a:gd name="T37" fmla="*/ 72 h 168"/>
                <a:gd name="T38" fmla="*/ 171 w 176"/>
                <a:gd name="T39" fmla="*/ 72 h 168"/>
                <a:gd name="T40" fmla="*/ 174 w 176"/>
                <a:gd name="T41" fmla="*/ 63 h 168"/>
                <a:gd name="T42" fmla="*/ 174 w 176"/>
                <a:gd name="T43" fmla="*/ 63 h 168"/>
                <a:gd name="T44" fmla="*/ 167 w 176"/>
                <a:gd name="T45" fmla="*/ 58 h 168"/>
                <a:gd name="T46" fmla="*/ 117 w 176"/>
                <a:gd name="T47" fmla="*/ 50 h 168"/>
                <a:gd name="T48" fmla="*/ 95 w 176"/>
                <a:gd name="T49" fmla="*/ 5 h 168"/>
                <a:gd name="T50" fmla="*/ 95 w 176"/>
                <a:gd name="T51" fmla="*/ 5 h 168"/>
                <a:gd name="T52" fmla="*/ 79 w 176"/>
                <a:gd name="T53" fmla="*/ 5 h 168"/>
                <a:gd name="T54" fmla="*/ 59 w 176"/>
                <a:gd name="T55" fmla="*/ 50 h 168"/>
                <a:gd name="T56" fmla="*/ 8 w 176"/>
                <a:gd name="T57" fmla="*/ 58 h 168"/>
                <a:gd name="T58" fmla="*/ 8 w 176"/>
                <a:gd name="T59" fmla="*/ 58 h 168"/>
                <a:gd name="T60" fmla="*/ 2 w 176"/>
                <a:gd name="T61" fmla="*/ 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68">
                  <a:moveTo>
                    <a:pt x="2" y="63"/>
                  </a:moveTo>
                  <a:lnTo>
                    <a:pt x="2" y="63"/>
                  </a:lnTo>
                  <a:cubicBezTo>
                    <a:pt x="0" y="66"/>
                    <a:pt x="2" y="70"/>
                    <a:pt x="4" y="72"/>
                  </a:cubicBezTo>
                  <a:lnTo>
                    <a:pt x="40" y="107"/>
                  </a:lnTo>
                  <a:lnTo>
                    <a:pt x="32" y="156"/>
                  </a:lnTo>
                  <a:lnTo>
                    <a:pt x="32" y="156"/>
                  </a:lnTo>
                  <a:cubicBezTo>
                    <a:pt x="31" y="160"/>
                    <a:pt x="33" y="163"/>
                    <a:pt x="35" y="166"/>
                  </a:cubicBezTo>
                  <a:lnTo>
                    <a:pt x="35" y="166"/>
                  </a:lnTo>
                  <a:cubicBezTo>
                    <a:pt x="37" y="167"/>
                    <a:pt x="40" y="167"/>
                    <a:pt x="44" y="166"/>
                  </a:cubicBezTo>
                  <a:lnTo>
                    <a:pt x="87" y="142"/>
                  </a:lnTo>
                  <a:lnTo>
                    <a:pt x="132" y="166"/>
                  </a:lnTo>
                  <a:lnTo>
                    <a:pt x="132" y="166"/>
                  </a:lnTo>
                  <a:cubicBezTo>
                    <a:pt x="133" y="166"/>
                    <a:pt x="135" y="166"/>
                    <a:pt x="135" y="166"/>
                  </a:cubicBezTo>
                  <a:lnTo>
                    <a:pt x="135" y="166"/>
                  </a:lnTo>
                  <a:cubicBezTo>
                    <a:pt x="138" y="166"/>
                    <a:pt x="140" y="166"/>
                    <a:pt x="141" y="165"/>
                  </a:cubicBezTo>
                  <a:lnTo>
                    <a:pt x="141" y="165"/>
                  </a:lnTo>
                  <a:cubicBezTo>
                    <a:pt x="143" y="163"/>
                    <a:pt x="144" y="160"/>
                    <a:pt x="144" y="156"/>
                  </a:cubicBezTo>
                  <a:lnTo>
                    <a:pt x="135" y="107"/>
                  </a:lnTo>
                  <a:lnTo>
                    <a:pt x="171" y="72"/>
                  </a:lnTo>
                  <a:lnTo>
                    <a:pt x="171" y="72"/>
                  </a:lnTo>
                  <a:cubicBezTo>
                    <a:pt x="174" y="70"/>
                    <a:pt x="175" y="66"/>
                    <a:pt x="174" y="63"/>
                  </a:cubicBezTo>
                  <a:lnTo>
                    <a:pt x="174" y="63"/>
                  </a:lnTo>
                  <a:cubicBezTo>
                    <a:pt x="173" y="61"/>
                    <a:pt x="170" y="58"/>
                    <a:pt x="167" y="58"/>
                  </a:cubicBezTo>
                  <a:lnTo>
                    <a:pt x="117" y="50"/>
                  </a:lnTo>
                  <a:lnTo>
                    <a:pt x="95" y="5"/>
                  </a:lnTo>
                  <a:lnTo>
                    <a:pt x="95" y="5"/>
                  </a:lnTo>
                  <a:cubicBezTo>
                    <a:pt x="92" y="0"/>
                    <a:pt x="82" y="0"/>
                    <a:pt x="79" y="5"/>
                  </a:cubicBezTo>
                  <a:lnTo>
                    <a:pt x="59" y="50"/>
                  </a:lnTo>
                  <a:lnTo>
                    <a:pt x="8" y="58"/>
                  </a:lnTo>
                  <a:lnTo>
                    <a:pt x="8" y="58"/>
                  </a:lnTo>
                  <a:cubicBezTo>
                    <a:pt x="5" y="58"/>
                    <a:pt x="3" y="61"/>
                    <a:pt x="2" y="63"/>
                  </a:cubicBezTo>
                </a:path>
              </a:pathLst>
            </a:custGeom>
            <a:solidFill>
              <a:srgbClr val="1E3877"/>
            </a:solidFill>
            <a:ln>
              <a:noFill/>
            </a:ln>
            <a:effectLst/>
          </p:spPr>
          <p:txBody>
            <a:bodyPr wrap="none" anchor="ctr"/>
            <a:lstStyle/>
            <a:p>
              <a:endParaRPr lang="en-US" sz="1225"/>
            </a:p>
          </p:txBody>
        </p:sp>
        <p:sp>
          <p:nvSpPr>
            <p:cNvPr id="3332" name="Freeform 260">
              <a:extLst>
                <a:ext uri="{FF2B5EF4-FFF2-40B4-BE49-F238E27FC236}">
                  <a16:creationId xmlns:a16="http://schemas.microsoft.com/office/drawing/2014/main" xmlns="" id="{216B70C9-1767-DA46-9496-15181865A9EB}"/>
                </a:ext>
              </a:extLst>
            </p:cNvPr>
            <p:cNvSpPr>
              <a:spLocks noChangeArrowheads="1"/>
            </p:cNvSpPr>
            <p:nvPr/>
          </p:nvSpPr>
          <p:spPr bwMode="auto">
            <a:xfrm>
              <a:off x="4848135" y="3668614"/>
              <a:ext cx="90182" cy="87175"/>
            </a:xfrm>
            <a:custGeom>
              <a:avLst/>
              <a:gdLst>
                <a:gd name="T0" fmla="*/ 59 w 132"/>
                <a:gd name="T1" fmla="*/ 122 h 127"/>
                <a:gd name="T2" fmla="*/ 59 w 132"/>
                <a:gd name="T3" fmla="*/ 122 h 127"/>
                <a:gd name="T4" fmla="*/ 66 w 132"/>
                <a:gd name="T5" fmla="*/ 126 h 127"/>
                <a:gd name="T6" fmla="*/ 66 w 132"/>
                <a:gd name="T7" fmla="*/ 126 h 127"/>
                <a:gd name="T8" fmla="*/ 66 w 132"/>
                <a:gd name="T9" fmla="*/ 126 h 127"/>
                <a:gd name="T10" fmla="*/ 66 w 132"/>
                <a:gd name="T11" fmla="*/ 126 h 127"/>
                <a:gd name="T12" fmla="*/ 74 w 132"/>
                <a:gd name="T13" fmla="*/ 122 h 127"/>
                <a:gd name="T14" fmla="*/ 89 w 132"/>
                <a:gd name="T15" fmla="*/ 89 h 127"/>
                <a:gd name="T16" fmla="*/ 123 w 132"/>
                <a:gd name="T17" fmla="*/ 83 h 127"/>
                <a:gd name="T18" fmla="*/ 123 w 132"/>
                <a:gd name="T19" fmla="*/ 83 h 127"/>
                <a:gd name="T20" fmla="*/ 130 w 132"/>
                <a:gd name="T21" fmla="*/ 77 h 127"/>
                <a:gd name="T22" fmla="*/ 130 w 132"/>
                <a:gd name="T23" fmla="*/ 77 h 127"/>
                <a:gd name="T24" fmla="*/ 128 w 132"/>
                <a:gd name="T25" fmla="*/ 69 h 127"/>
                <a:gd name="T26" fmla="*/ 101 w 132"/>
                <a:gd name="T27" fmla="*/ 45 h 127"/>
                <a:gd name="T28" fmla="*/ 106 w 132"/>
                <a:gd name="T29" fmla="*/ 11 h 127"/>
                <a:gd name="T30" fmla="*/ 106 w 132"/>
                <a:gd name="T31" fmla="*/ 11 h 127"/>
                <a:gd name="T32" fmla="*/ 103 w 132"/>
                <a:gd name="T33" fmla="*/ 2 h 127"/>
                <a:gd name="T34" fmla="*/ 103 w 132"/>
                <a:gd name="T35" fmla="*/ 2 h 127"/>
                <a:gd name="T36" fmla="*/ 94 w 132"/>
                <a:gd name="T37" fmla="*/ 1 h 127"/>
                <a:gd name="T38" fmla="*/ 64 w 132"/>
                <a:gd name="T39" fmla="*/ 19 h 127"/>
                <a:gd name="T40" fmla="*/ 32 w 132"/>
                <a:gd name="T41" fmla="*/ 3 h 127"/>
                <a:gd name="T42" fmla="*/ 32 w 132"/>
                <a:gd name="T43" fmla="*/ 3 h 127"/>
                <a:gd name="T44" fmla="*/ 23 w 132"/>
                <a:gd name="T45" fmla="*/ 5 h 127"/>
                <a:gd name="T46" fmla="*/ 23 w 132"/>
                <a:gd name="T47" fmla="*/ 5 h 127"/>
                <a:gd name="T48" fmla="*/ 20 w 132"/>
                <a:gd name="T49" fmla="*/ 13 h 127"/>
                <a:gd name="T50" fmla="*/ 27 w 132"/>
                <a:gd name="T51" fmla="*/ 47 h 127"/>
                <a:gd name="T52" fmla="*/ 2 w 132"/>
                <a:gd name="T53" fmla="*/ 73 h 127"/>
                <a:gd name="T54" fmla="*/ 2 w 132"/>
                <a:gd name="T55" fmla="*/ 73 h 127"/>
                <a:gd name="T56" fmla="*/ 1 w 132"/>
                <a:gd name="T57" fmla="*/ 81 h 127"/>
                <a:gd name="T58" fmla="*/ 1 w 132"/>
                <a:gd name="T59" fmla="*/ 81 h 127"/>
                <a:gd name="T60" fmla="*/ 8 w 132"/>
                <a:gd name="T61" fmla="*/ 86 h 127"/>
                <a:gd name="T62" fmla="*/ 42 w 132"/>
                <a:gd name="T63" fmla="*/ 90 h 127"/>
                <a:gd name="T64" fmla="*/ 59 w 132"/>
                <a:gd name="T65" fmla="*/ 12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27">
                  <a:moveTo>
                    <a:pt x="59" y="122"/>
                  </a:moveTo>
                  <a:lnTo>
                    <a:pt x="59" y="122"/>
                  </a:lnTo>
                  <a:cubicBezTo>
                    <a:pt x="61" y="125"/>
                    <a:pt x="63" y="126"/>
                    <a:pt x="66" y="126"/>
                  </a:cubicBezTo>
                  <a:lnTo>
                    <a:pt x="66" y="126"/>
                  </a:lnTo>
                  <a:lnTo>
                    <a:pt x="66" y="126"/>
                  </a:lnTo>
                  <a:lnTo>
                    <a:pt x="66" y="126"/>
                  </a:lnTo>
                  <a:cubicBezTo>
                    <a:pt x="70" y="126"/>
                    <a:pt x="73" y="124"/>
                    <a:pt x="74" y="122"/>
                  </a:cubicBezTo>
                  <a:lnTo>
                    <a:pt x="89" y="89"/>
                  </a:lnTo>
                  <a:lnTo>
                    <a:pt x="123" y="83"/>
                  </a:lnTo>
                  <a:lnTo>
                    <a:pt x="123" y="83"/>
                  </a:lnTo>
                  <a:cubicBezTo>
                    <a:pt x="126" y="82"/>
                    <a:pt x="128" y="81"/>
                    <a:pt x="130" y="77"/>
                  </a:cubicBezTo>
                  <a:lnTo>
                    <a:pt x="130" y="77"/>
                  </a:lnTo>
                  <a:cubicBezTo>
                    <a:pt x="131" y="74"/>
                    <a:pt x="130" y="71"/>
                    <a:pt x="128" y="69"/>
                  </a:cubicBezTo>
                  <a:lnTo>
                    <a:pt x="101" y="45"/>
                  </a:lnTo>
                  <a:lnTo>
                    <a:pt x="106" y="11"/>
                  </a:lnTo>
                  <a:lnTo>
                    <a:pt x="106" y="11"/>
                  </a:lnTo>
                  <a:cubicBezTo>
                    <a:pt x="107" y="7"/>
                    <a:pt x="105" y="4"/>
                    <a:pt x="103" y="2"/>
                  </a:cubicBezTo>
                  <a:lnTo>
                    <a:pt x="103" y="2"/>
                  </a:lnTo>
                  <a:cubicBezTo>
                    <a:pt x="100" y="0"/>
                    <a:pt x="97" y="0"/>
                    <a:pt x="94" y="1"/>
                  </a:cubicBezTo>
                  <a:lnTo>
                    <a:pt x="64" y="19"/>
                  </a:lnTo>
                  <a:lnTo>
                    <a:pt x="32" y="3"/>
                  </a:lnTo>
                  <a:lnTo>
                    <a:pt x="32" y="3"/>
                  </a:lnTo>
                  <a:cubicBezTo>
                    <a:pt x="29" y="2"/>
                    <a:pt x="25" y="2"/>
                    <a:pt x="23" y="5"/>
                  </a:cubicBezTo>
                  <a:lnTo>
                    <a:pt x="23" y="5"/>
                  </a:lnTo>
                  <a:cubicBezTo>
                    <a:pt x="21" y="6"/>
                    <a:pt x="20" y="9"/>
                    <a:pt x="20" y="13"/>
                  </a:cubicBezTo>
                  <a:lnTo>
                    <a:pt x="27" y="47"/>
                  </a:lnTo>
                  <a:lnTo>
                    <a:pt x="2" y="73"/>
                  </a:lnTo>
                  <a:lnTo>
                    <a:pt x="2" y="73"/>
                  </a:lnTo>
                  <a:cubicBezTo>
                    <a:pt x="1" y="74"/>
                    <a:pt x="0" y="79"/>
                    <a:pt x="1" y="81"/>
                  </a:cubicBezTo>
                  <a:lnTo>
                    <a:pt x="1" y="81"/>
                  </a:lnTo>
                  <a:cubicBezTo>
                    <a:pt x="2" y="84"/>
                    <a:pt x="5" y="86"/>
                    <a:pt x="8" y="86"/>
                  </a:cubicBezTo>
                  <a:lnTo>
                    <a:pt x="42" y="90"/>
                  </a:lnTo>
                  <a:lnTo>
                    <a:pt x="59" y="122"/>
                  </a:lnTo>
                </a:path>
              </a:pathLst>
            </a:custGeom>
            <a:solidFill>
              <a:srgbClr val="1E3877"/>
            </a:solidFill>
            <a:ln>
              <a:noFill/>
            </a:ln>
            <a:effectLst/>
          </p:spPr>
          <p:txBody>
            <a:bodyPr wrap="none" anchor="ctr"/>
            <a:lstStyle/>
            <a:p>
              <a:endParaRPr lang="en-US" sz="1225"/>
            </a:p>
          </p:txBody>
        </p:sp>
        <p:sp>
          <p:nvSpPr>
            <p:cNvPr id="3333" name="Freeform 261">
              <a:extLst>
                <a:ext uri="{FF2B5EF4-FFF2-40B4-BE49-F238E27FC236}">
                  <a16:creationId xmlns:a16="http://schemas.microsoft.com/office/drawing/2014/main" xmlns="" id="{D733A529-0AF6-A846-9673-0B795E7C43C1}"/>
                </a:ext>
              </a:extLst>
            </p:cNvPr>
            <p:cNvSpPr>
              <a:spLocks noChangeArrowheads="1"/>
            </p:cNvSpPr>
            <p:nvPr/>
          </p:nvSpPr>
          <p:spPr bwMode="auto">
            <a:xfrm>
              <a:off x="5148741" y="3755789"/>
              <a:ext cx="90182" cy="87177"/>
            </a:xfrm>
            <a:custGeom>
              <a:avLst/>
              <a:gdLst>
                <a:gd name="T0" fmla="*/ 127 w 132"/>
                <a:gd name="T1" fmla="*/ 68 h 127"/>
                <a:gd name="T2" fmla="*/ 101 w 132"/>
                <a:gd name="T3" fmla="*/ 44 h 127"/>
                <a:gd name="T4" fmla="*/ 107 w 132"/>
                <a:gd name="T5" fmla="*/ 10 h 127"/>
                <a:gd name="T6" fmla="*/ 107 w 132"/>
                <a:gd name="T7" fmla="*/ 10 h 127"/>
                <a:gd name="T8" fmla="*/ 103 w 132"/>
                <a:gd name="T9" fmla="*/ 2 h 127"/>
                <a:gd name="T10" fmla="*/ 103 w 132"/>
                <a:gd name="T11" fmla="*/ 2 h 127"/>
                <a:gd name="T12" fmla="*/ 94 w 132"/>
                <a:gd name="T13" fmla="*/ 1 h 127"/>
                <a:gd name="T14" fmla="*/ 63 w 132"/>
                <a:gd name="T15" fmla="*/ 19 h 127"/>
                <a:gd name="T16" fmla="*/ 31 w 132"/>
                <a:gd name="T17" fmla="*/ 4 h 127"/>
                <a:gd name="T18" fmla="*/ 31 w 132"/>
                <a:gd name="T19" fmla="*/ 4 h 127"/>
                <a:gd name="T20" fmla="*/ 23 w 132"/>
                <a:gd name="T21" fmla="*/ 5 h 127"/>
                <a:gd name="T22" fmla="*/ 23 w 132"/>
                <a:gd name="T23" fmla="*/ 5 h 127"/>
                <a:gd name="T24" fmla="*/ 20 w 132"/>
                <a:gd name="T25" fmla="*/ 13 h 127"/>
                <a:gd name="T26" fmla="*/ 27 w 132"/>
                <a:gd name="T27" fmla="*/ 47 h 127"/>
                <a:gd name="T28" fmla="*/ 3 w 132"/>
                <a:gd name="T29" fmla="*/ 72 h 127"/>
                <a:gd name="T30" fmla="*/ 3 w 132"/>
                <a:gd name="T31" fmla="*/ 72 h 127"/>
                <a:gd name="T32" fmla="*/ 0 w 132"/>
                <a:gd name="T33" fmla="*/ 81 h 127"/>
                <a:gd name="T34" fmla="*/ 0 w 132"/>
                <a:gd name="T35" fmla="*/ 81 h 127"/>
                <a:gd name="T36" fmla="*/ 8 w 132"/>
                <a:gd name="T37" fmla="*/ 86 h 127"/>
                <a:gd name="T38" fmla="*/ 43 w 132"/>
                <a:gd name="T39" fmla="*/ 90 h 127"/>
                <a:gd name="T40" fmla="*/ 59 w 132"/>
                <a:gd name="T41" fmla="*/ 121 h 127"/>
                <a:gd name="T42" fmla="*/ 59 w 132"/>
                <a:gd name="T43" fmla="*/ 121 h 127"/>
                <a:gd name="T44" fmla="*/ 66 w 132"/>
                <a:gd name="T45" fmla="*/ 126 h 127"/>
                <a:gd name="T46" fmla="*/ 66 w 132"/>
                <a:gd name="T47" fmla="*/ 126 h 127"/>
                <a:gd name="T48" fmla="*/ 67 w 132"/>
                <a:gd name="T49" fmla="*/ 126 h 127"/>
                <a:gd name="T50" fmla="*/ 67 w 132"/>
                <a:gd name="T51" fmla="*/ 126 h 127"/>
                <a:gd name="T52" fmla="*/ 74 w 132"/>
                <a:gd name="T53" fmla="*/ 121 h 127"/>
                <a:gd name="T54" fmla="*/ 88 w 132"/>
                <a:gd name="T55" fmla="*/ 89 h 127"/>
                <a:gd name="T56" fmla="*/ 124 w 132"/>
                <a:gd name="T57" fmla="*/ 83 h 127"/>
                <a:gd name="T58" fmla="*/ 124 w 132"/>
                <a:gd name="T59" fmla="*/ 83 h 127"/>
                <a:gd name="T60" fmla="*/ 130 w 132"/>
                <a:gd name="T61" fmla="*/ 77 h 127"/>
                <a:gd name="T62" fmla="*/ 130 w 132"/>
                <a:gd name="T63" fmla="*/ 77 h 127"/>
                <a:gd name="T64" fmla="*/ 127 w 132"/>
                <a:gd name="T65" fmla="*/ 6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27">
                  <a:moveTo>
                    <a:pt x="127" y="68"/>
                  </a:moveTo>
                  <a:lnTo>
                    <a:pt x="101" y="44"/>
                  </a:lnTo>
                  <a:lnTo>
                    <a:pt x="107" y="10"/>
                  </a:lnTo>
                  <a:lnTo>
                    <a:pt x="107" y="10"/>
                  </a:lnTo>
                  <a:cubicBezTo>
                    <a:pt x="107" y="7"/>
                    <a:pt x="105" y="4"/>
                    <a:pt x="103" y="2"/>
                  </a:cubicBezTo>
                  <a:lnTo>
                    <a:pt x="103" y="2"/>
                  </a:lnTo>
                  <a:cubicBezTo>
                    <a:pt x="100" y="1"/>
                    <a:pt x="97" y="0"/>
                    <a:pt x="94" y="1"/>
                  </a:cubicBezTo>
                  <a:lnTo>
                    <a:pt x="63" y="19"/>
                  </a:lnTo>
                  <a:lnTo>
                    <a:pt x="31" y="4"/>
                  </a:lnTo>
                  <a:lnTo>
                    <a:pt x="31" y="4"/>
                  </a:lnTo>
                  <a:cubicBezTo>
                    <a:pt x="29" y="2"/>
                    <a:pt x="25" y="2"/>
                    <a:pt x="23" y="5"/>
                  </a:cubicBezTo>
                  <a:lnTo>
                    <a:pt x="23" y="5"/>
                  </a:lnTo>
                  <a:cubicBezTo>
                    <a:pt x="20" y="6"/>
                    <a:pt x="20" y="9"/>
                    <a:pt x="20" y="13"/>
                  </a:cubicBezTo>
                  <a:lnTo>
                    <a:pt x="27" y="47"/>
                  </a:lnTo>
                  <a:lnTo>
                    <a:pt x="3" y="72"/>
                  </a:lnTo>
                  <a:lnTo>
                    <a:pt x="3" y="72"/>
                  </a:lnTo>
                  <a:cubicBezTo>
                    <a:pt x="0" y="75"/>
                    <a:pt x="0" y="78"/>
                    <a:pt x="0" y="81"/>
                  </a:cubicBezTo>
                  <a:lnTo>
                    <a:pt x="0" y="81"/>
                  </a:lnTo>
                  <a:cubicBezTo>
                    <a:pt x="2" y="84"/>
                    <a:pt x="4" y="86"/>
                    <a:pt x="8" y="86"/>
                  </a:cubicBezTo>
                  <a:lnTo>
                    <a:pt x="43" y="90"/>
                  </a:lnTo>
                  <a:lnTo>
                    <a:pt x="59" y="121"/>
                  </a:lnTo>
                  <a:lnTo>
                    <a:pt x="59" y="121"/>
                  </a:lnTo>
                  <a:cubicBezTo>
                    <a:pt x="60" y="124"/>
                    <a:pt x="63" y="126"/>
                    <a:pt x="66" y="126"/>
                  </a:cubicBezTo>
                  <a:lnTo>
                    <a:pt x="66" y="126"/>
                  </a:lnTo>
                  <a:lnTo>
                    <a:pt x="67" y="126"/>
                  </a:lnTo>
                  <a:lnTo>
                    <a:pt x="67" y="126"/>
                  </a:lnTo>
                  <a:cubicBezTo>
                    <a:pt x="70" y="126"/>
                    <a:pt x="72" y="124"/>
                    <a:pt x="74" y="121"/>
                  </a:cubicBezTo>
                  <a:lnTo>
                    <a:pt x="88" y="89"/>
                  </a:lnTo>
                  <a:lnTo>
                    <a:pt x="124" y="83"/>
                  </a:lnTo>
                  <a:lnTo>
                    <a:pt x="124" y="83"/>
                  </a:lnTo>
                  <a:cubicBezTo>
                    <a:pt x="126" y="83"/>
                    <a:pt x="129" y="81"/>
                    <a:pt x="130" y="77"/>
                  </a:cubicBezTo>
                  <a:lnTo>
                    <a:pt x="130" y="77"/>
                  </a:lnTo>
                  <a:cubicBezTo>
                    <a:pt x="131" y="74"/>
                    <a:pt x="130" y="71"/>
                    <a:pt x="127" y="68"/>
                  </a:cubicBezTo>
                </a:path>
              </a:pathLst>
            </a:custGeom>
            <a:solidFill>
              <a:srgbClr val="1E3877"/>
            </a:solidFill>
            <a:ln>
              <a:noFill/>
            </a:ln>
            <a:effectLst/>
          </p:spPr>
          <p:txBody>
            <a:bodyPr wrap="none" anchor="ctr"/>
            <a:lstStyle/>
            <a:p>
              <a:endParaRPr lang="en-US" sz="1225"/>
            </a:p>
          </p:txBody>
        </p:sp>
        <p:sp>
          <p:nvSpPr>
            <p:cNvPr id="3334" name="Freeform 262">
              <a:extLst>
                <a:ext uri="{FF2B5EF4-FFF2-40B4-BE49-F238E27FC236}">
                  <a16:creationId xmlns:a16="http://schemas.microsoft.com/office/drawing/2014/main" xmlns="" id="{9BD3CAAB-C3D9-234D-B851-50743F5E2387}"/>
                </a:ext>
              </a:extLst>
            </p:cNvPr>
            <p:cNvSpPr>
              <a:spLocks noChangeArrowheads="1"/>
            </p:cNvSpPr>
            <p:nvPr/>
          </p:nvSpPr>
          <p:spPr bwMode="auto">
            <a:xfrm>
              <a:off x="4884208" y="3894067"/>
              <a:ext cx="48097" cy="51104"/>
            </a:xfrm>
            <a:custGeom>
              <a:avLst/>
              <a:gdLst>
                <a:gd name="T0" fmla="*/ 35 w 72"/>
                <a:gd name="T1" fmla="*/ 0 h 73"/>
                <a:gd name="T2" fmla="*/ 35 w 72"/>
                <a:gd name="T3" fmla="*/ 0 h 73"/>
                <a:gd name="T4" fmla="*/ 0 w 72"/>
                <a:gd name="T5" fmla="*/ 35 h 73"/>
                <a:gd name="T6" fmla="*/ 0 w 72"/>
                <a:gd name="T7" fmla="*/ 35 h 73"/>
                <a:gd name="T8" fmla="*/ 35 w 72"/>
                <a:gd name="T9" fmla="*/ 72 h 73"/>
                <a:gd name="T10" fmla="*/ 35 w 72"/>
                <a:gd name="T11" fmla="*/ 72 h 73"/>
                <a:gd name="T12" fmla="*/ 71 w 72"/>
                <a:gd name="T13" fmla="*/ 35 h 73"/>
                <a:gd name="T14" fmla="*/ 71 w 72"/>
                <a:gd name="T15" fmla="*/ 35 h 73"/>
                <a:gd name="T16" fmla="*/ 35 w 72"/>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3">
                  <a:moveTo>
                    <a:pt x="35" y="0"/>
                  </a:moveTo>
                  <a:lnTo>
                    <a:pt x="35" y="0"/>
                  </a:lnTo>
                  <a:cubicBezTo>
                    <a:pt x="16" y="0"/>
                    <a:pt x="0" y="16"/>
                    <a:pt x="0" y="35"/>
                  </a:cubicBezTo>
                  <a:lnTo>
                    <a:pt x="0" y="35"/>
                  </a:lnTo>
                  <a:cubicBezTo>
                    <a:pt x="0" y="55"/>
                    <a:pt x="16" y="72"/>
                    <a:pt x="35" y="72"/>
                  </a:cubicBezTo>
                  <a:lnTo>
                    <a:pt x="35" y="72"/>
                  </a:lnTo>
                  <a:cubicBezTo>
                    <a:pt x="55" y="72"/>
                    <a:pt x="71" y="55"/>
                    <a:pt x="71" y="35"/>
                  </a:cubicBezTo>
                  <a:lnTo>
                    <a:pt x="71" y="35"/>
                  </a:lnTo>
                  <a:cubicBezTo>
                    <a:pt x="71" y="16"/>
                    <a:pt x="55" y="0"/>
                    <a:pt x="35" y="0"/>
                  </a:cubicBezTo>
                </a:path>
              </a:pathLst>
            </a:custGeom>
            <a:solidFill>
              <a:srgbClr val="1E3877"/>
            </a:solidFill>
            <a:ln>
              <a:noFill/>
            </a:ln>
            <a:effectLst/>
          </p:spPr>
          <p:txBody>
            <a:bodyPr wrap="none" anchor="ctr"/>
            <a:lstStyle/>
            <a:p>
              <a:endParaRPr lang="en-US" sz="1225"/>
            </a:p>
          </p:txBody>
        </p:sp>
        <p:sp>
          <p:nvSpPr>
            <p:cNvPr id="3335" name="Freeform 263">
              <a:extLst>
                <a:ext uri="{FF2B5EF4-FFF2-40B4-BE49-F238E27FC236}">
                  <a16:creationId xmlns:a16="http://schemas.microsoft.com/office/drawing/2014/main" xmlns="" id="{ED0AA40D-4F6B-5340-959C-40C611B9F775}"/>
                </a:ext>
              </a:extLst>
            </p:cNvPr>
            <p:cNvSpPr>
              <a:spLocks noChangeArrowheads="1"/>
            </p:cNvSpPr>
            <p:nvPr/>
          </p:nvSpPr>
          <p:spPr bwMode="auto">
            <a:xfrm>
              <a:off x="5154753" y="3867014"/>
              <a:ext cx="51102" cy="51102"/>
            </a:xfrm>
            <a:custGeom>
              <a:avLst/>
              <a:gdLst>
                <a:gd name="T0" fmla="*/ 40 w 74"/>
                <a:gd name="T1" fmla="*/ 1 h 73"/>
                <a:gd name="T2" fmla="*/ 40 w 74"/>
                <a:gd name="T3" fmla="*/ 1 h 73"/>
                <a:gd name="T4" fmla="*/ 1 w 74"/>
                <a:gd name="T5" fmla="*/ 34 h 73"/>
                <a:gd name="T6" fmla="*/ 1 w 74"/>
                <a:gd name="T7" fmla="*/ 34 h 73"/>
                <a:gd name="T8" fmla="*/ 10 w 74"/>
                <a:gd name="T9" fmla="*/ 60 h 73"/>
                <a:gd name="T10" fmla="*/ 10 w 74"/>
                <a:gd name="T11" fmla="*/ 60 h 73"/>
                <a:gd name="T12" fmla="*/ 34 w 74"/>
                <a:gd name="T13" fmla="*/ 72 h 73"/>
                <a:gd name="T14" fmla="*/ 34 w 74"/>
                <a:gd name="T15" fmla="*/ 72 h 73"/>
                <a:gd name="T16" fmla="*/ 37 w 74"/>
                <a:gd name="T17" fmla="*/ 72 h 73"/>
                <a:gd name="T18" fmla="*/ 37 w 74"/>
                <a:gd name="T19" fmla="*/ 72 h 73"/>
                <a:gd name="T20" fmla="*/ 72 w 74"/>
                <a:gd name="T21" fmla="*/ 41 h 73"/>
                <a:gd name="T22" fmla="*/ 72 w 74"/>
                <a:gd name="T23" fmla="*/ 41 h 73"/>
                <a:gd name="T24" fmla="*/ 64 w 74"/>
                <a:gd name="T25" fmla="*/ 14 h 73"/>
                <a:gd name="T26" fmla="*/ 64 w 74"/>
                <a:gd name="T27" fmla="*/ 14 h 73"/>
                <a:gd name="T28" fmla="*/ 40 w 74"/>
                <a:gd name="T2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3">
                  <a:moveTo>
                    <a:pt x="40" y="1"/>
                  </a:moveTo>
                  <a:lnTo>
                    <a:pt x="40" y="1"/>
                  </a:lnTo>
                  <a:cubicBezTo>
                    <a:pt x="20" y="0"/>
                    <a:pt x="3" y="15"/>
                    <a:pt x="1" y="34"/>
                  </a:cubicBezTo>
                  <a:lnTo>
                    <a:pt x="1" y="34"/>
                  </a:lnTo>
                  <a:cubicBezTo>
                    <a:pt x="0" y="44"/>
                    <a:pt x="3" y="52"/>
                    <a:pt x="10" y="60"/>
                  </a:cubicBezTo>
                  <a:lnTo>
                    <a:pt x="10" y="60"/>
                  </a:lnTo>
                  <a:cubicBezTo>
                    <a:pt x="15" y="67"/>
                    <a:pt x="24" y="72"/>
                    <a:pt x="34" y="72"/>
                  </a:cubicBezTo>
                  <a:lnTo>
                    <a:pt x="34" y="72"/>
                  </a:lnTo>
                  <a:cubicBezTo>
                    <a:pt x="34" y="72"/>
                    <a:pt x="36" y="72"/>
                    <a:pt x="37" y="72"/>
                  </a:cubicBezTo>
                  <a:lnTo>
                    <a:pt x="37" y="72"/>
                  </a:lnTo>
                  <a:cubicBezTo>
                    <a:pt x="55" y="72"/>
                    <a:pt x="70" y="59"/>
                    <a:pt x="72" y="41"/>
                  </a:cubicBezTo>
                  <a:lnTo>
                    <a:pt x="72" y="41"/>
                  </a:lnTo>
                  <a:cubicBezTo>
                    <a:pt x="73" y="31"/>
                    <a:pt x="70" y="21"/>
                    <a:pt x="64" y="14"/>
                  </a:cubicBezTo>
                  <a:lnTo>
                    <a:pt x="64" y="14"/>
                  </a:lnTo>
                  <a:cubicBezTo>
                    <a:pt x="58" y="7"/>
                    <a:pt x="49" y="2"/>
                    <a:pt x="40" y="1"/>
                  </a:cubicBezTo>
                </a:path>
              </a:pathLst>
            </a:custGeom>
            <a:solidFill>
              <a:srgbClr val="1E3877"/>
            </a:solidFill>
            <a:ln>
              <a:noFill/>
            </a:ln>
            <a:effectLst/>
          </p:spPr>
          <p:txBody>
            <a:bodyPr wrap="none" anchor="ctr"/>
            <a:lstStyle/>
            <a:p>
              <a:endParaRPr lang="en-US" sz="1225"/>
            </a:p>
          </p:txBody>
        </p:sp>
        <p:sp>
          <p:nvSpPr>
            <p:cNvPr id="3336" name="Freeform 264">
              <a:extLst>
                <a:ext uri="{FF2B5EF4-FFF2-40B4-BE49-F238E27FC236}">
                  <a16:creationId xmlns:a16="http://schemas.microsoft.com/office/drawing/2014/main" xmlns="" id="{BEC2368F-96A3-BB4B-A10C-D2E401A1D5CE}"/>
                </a:ext>
              </a:extLst>
            </p:cNvPr>
            <p:cNvSpPr>
              <a:spLocks noChangeArrowheads="1"/>
            </p:cNvSpPr>
            <p:nvPr/>
          </p:nvSpPr>
          <p:spPr bwMode="auto">
            <a:xfrm>
              <a:off x="5073589" y="3650578"/>
              <a:ext cx="51104" cy="48097"/>
            </a:xfrm>
            <a:custGeom>
              <a:avLst/>
              <a:gdLst>
                <a:gd name="T0" fmla="*/ 35 w 73"/>
                <a:gd name="T1" fmla="*/ 71 h 72"/>
                <a:gd name="T2" fmla="*/ 35 w 73"/>
                <a:gd name="T3" fmla="*/ 71 h 72"/>
                <a:gd name="T4" fmla="*/ 72 w 73"/>
                <a:gd name="T5" fmla="*/ 35 h 72"/>
                <a:gd name="T6" fmla="*/ 72 w 73"/>
                <a:gd name="T7" fmla="*/ 35 h 72"/>
                <a:gd name="T8" fmla="*/ 35 w 73"/>
                <a:gd name="T9" fmla="*/ 0 h 72"/>
                <a:gd name="T10" fmla="*/ 35 w 73"/>
                <a:gd name="T11" fmla="*/ 0 h 72"/>
                <a:gd name="T12" fmla="*/ 0 w 73"/>
                <a:gd name="T13" fmla="*/ 35 h 72"/>
                <a:gd name="T14" fmla="*/ 0 w 73"/>
                <a:gd name="T15" fmla="*/ 35 h 72"/>
                <a:gd name="T16" fmla="*/ 35 w 73"/>
                <a:gd name="T1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2">
                  <a:moveTo>
                    <a:pt x="35" y="71"/>
                  </a:moveTo>
                  <a:lnTo>
                    <a:pt x="35" y="71"/>
                  </a:lnTo>
                  <a:cubicBezTo>
                    <a:pt x="55" y="71"/>
                    <a:pt x="72" y="55"/>
                    <a:pt x="72" y="35"/>
                  </a:cubicBezTo>
                  <a:lnTo>
                    <a:pt x="72" y="35"/>
                  </a:lnTo>
                  <a:cubicBezTo>
                    <a:pt x="72" y="16"/>
                    <a:pt x="55" y="0"/>
                    <a:pt x="35" y="0"/>
                  </a:cubicBezTo>
                  <a:lnTo>
                    <a:pt x="35" y="0"/>
                  </a:lnTo>
                  <a:cubicBezTo>
                    <a:pt x="16" y="0"/>
                    <a:pt x="0" y="16"/>
                    <a:pt x="0" y="35"/>
                  </a:cubicBezTo>
                  <a:lnTo>
                    <a:pt x="0" y="35"/>
                  </a:lnTo>
                  <a:cubicBezTo>
                    <a:pt x="0" y="55"/>
                    <a:pt x="16" y="71"/>
                    <a:pt x="35" y="71"/>
                  </a:cubicBezTo>
                </a:path>
              </a:pathLst>
            </a:custGeom>
            <a:solidFill>
              <a:srgbClr val="1E3877"/>
            </a:solidFill>
            <a:ln>
              <a:noFill/>
            </a:ln>
            <a:effectLst/>
          </p:spPr>
          <p:txBody>
            <a:bodyPr wrap="none" anchor="ctr"/>
            <a:lstStyle/>
            <a:p>
              <a:endParaRPr lang="en-US" sz="1225"/>
            </a:p>
          </p:txBody>
        </p:sp>
        <p:sp>
          <p:nvSpPr>
            <p:cNvPr id="3337" name="Freeform 265">
              <a:extLst>
                <a:ext uri="{FF2B5EF4-FFF2-40B4-BE49-F238E27FC236}">
                  <a16:creationId xmlns:a16="http://schemas.microsoft.com/office/drawing/2014/main" xmlns="" id="{EA68BA52-7C75-E84B-A7D2-87D44862184C}"/>
                </a:ext>
              </a:extLst>
            </p:cNvPr>
            <p:cNvSpPr>
              <a:spLocks noChangeArrowheads="1"/>
            </p:cNvSpPr>
            <p:nvPr/>
          </p:nvSpPr>
          <p:spPr bwMode="auto">
            <a:xfrm>
              <a:off x="4863165" y="3773825"/>
              <a:ext cx="51104" cy="51104"/>
            </a:xfrm>
            <a:custGeom>
              <a:avLst/>
              <a:gdLst>
                <a:gd name="T0" fmla="*/ 37 w 77"/>
                <a:gd name="T1" fmla="*/ 76 h 77"/>
                <a:gd name="T2" fmla="*/ 37 w 77"/>
                <a:gd name="T3" fmla="*/ 76 h 77"/>
                <a:gd name="T4" fmla="*/ 46 w 77"/>
                <a:gd name="T5" fmla="*/ 67 h 77"/>
                <a:gd name="T6" fmla="*/ 46 w 77"/>
                <a:gd name="T7" fmla="*/ 67 h 77"/>
                <a:gd name="T8" fmla="*/ 67 w 77"/>
                <a:gd name="T9" fmla="*/ 47 h 77"/>
                <a:gd name="T10" fmla="*/ 67 w 77"/>
                <a:gd name="T11" fmla="*/ 47 h 77"/>
                <a:gd name="T12" fmla="*/ 76 w 77"/>
                <a:gd name="T13" fmla="*/ 38 h 77"/>
                <a:gd name="T14" fmla="*/ 76 w 77"/>
                <a:gd name="T15" fmla="*/ 38 h 77"/>
                <a:gd name="T16" fmla="*/ 67 w 77"/>
                <a:gd name="T17" fmla="*/ 30 h 77"/>
                <a:gd name="T18" fmla="*/ 67 w 77"/>
                <a:gd name="T19" fmla="*/ 30 h 77"/>
                <a:gd name="T20" fmla="*/ 46 w 77"/>
                <a:gd name="T21" fmla="*/ 8 h 77"/>
                <a:gd name="T22" fmla="*/ 46 w 77"/>
                <a:gd name="T23" fmla="*/ 8 h 77"/>
                <a:gd name="T24" fmla="*/ 37 w 77"/>
                <a:gd name="T25" fmla="*/ 0 h 77"/>
                <a:gd name="T26" fmla="*/ 37 w 77"/>
                <a:gd name="T27" fmla="*/ 0 h 77"/>
                <a:gd name="T28" fmla="*/ 29 w 77"/>
                <a:gd name="T29" fmla="*/ 8 h 77"/>
                <a:gd name="T30" fmla="*/ 29 w 77"/>
                <a:gd name="T31" fmla="*/ 8 h 77"/>
                <a:gd name="T32" fmla="*/ 8 w 77"/>
                <a:gd name="T33" fmla="*/ 30 h 77"/>
                <a:gd name="T34" fmla="*/ 8 w 77"/>
                <a:gd name="T35" fmla="*/ 30 h 77"/>
                <a:gd name="T36" fmla="*/ 0 w 77"/>
                <a:gd name="T37" fmla="*/ 38 h 77"/>
                <a:gd name="T38" fmla="*/ 0 w 77"/>
                <a:gd name="T39" fmla="*/ 38 h 77"/>
                <a:gd name="T40" fmla="*/ 8 w 77"/>
                <a:gd name="T41" fmla="*/ 47 h 77"/>
                <a:gd name="T42" fmla="*/ 8 w 77"/>
                <a:gd name="T43" fmla="*/ 47 h 77"/>
                <a:gd name="T44" fmla="*/ 29 w 77"/>
                <a:gd name="T45" fmla="*/ 67 h 77"/>
                <a:gd name="T46" fmla="*/ 29 w 77"/>
                <a:gd name="T47" fmla="*/ 67 h 77"/>
                <a:gd name="T48" fmla="*/ 37 w 77"/>
                <a:gd name="T49"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77">
                  <a:moveTo>
                    <a:pt x="37" y="76"/>
                  </a:moveTo>
                  <a:lnTo>
                    <a:pt x="37" y="76"/>
                  </a:lnTo>
                  <a:cubicBezTo>
                    <a:pt x="42" y="76"/>
                    <a:pt x="46" y="72"/>
                    <a:pt x="46" y="67"/>
                  </a:cubicBezTo>
                  <a:lnTo>
                    <a:pt x="46" y="67"/>
                  </a:lnTo>
                  <a:cubicBezTo>
                    <a:pt x="46" y="56"/>
                    <a:pt x="56" y="47"/>
                    <a:pt x="67" y="47"/>
                  </a:cubicBezTo>
                  <a:lnTo>
                    <a:pt x="67" y="47"/>
                  </a:lnTo>
                  <a:cubicBezTo>
                    <a:pt x="72" y="47"/>
                    <a:pt x="76" y="43"/>
                    <a:pt x="76" y="38"/>
                  </a:cubicBezTo>
                  <a:lnTo>
                    <a:pt x="76" y="38"/>
                  </a:lnTo>
                  <a:cubicBezTo>
                    <a:pt x="76" y="34"/>
                    <a:pt x="72" y="30"/>
                    <a:pt x="67" y="30"/>
                  </a:cubicBezTo>
                  <a:lnTo>
                    <a:pt x="67" y="30"/>
                  </a:lnTo>
                  <a:cubicBezTo>
                    <a:pt x="56" y="30"/>
                    <a:pt x="46" y="20"/>
                    <a:pt x="46" y="8"/>
                  </a:cubicBezTo>
                  <a:lnTo>
                    <a:pt x="46" y="8"/>
                  </a:lnTo>
                  <a:cubicBezTo>
                    <a:pt x="46" y="4"/>
                    <a:pt x="42" y="0"/>
                    <a:pt x="37" y="0"/>
                  </a:cubicBezTo>
                  <a:lnTo>
                    <a:pt x="37" y="0"/>
                  </a:lnTo>
                  <a:cubicBezTo>
                    <a:pt x="33" y="0"/>
                    <a:pt x="29" y="4"/>
                    <a:pt x="29" y="8"/>
                  </a:cubicBezTo>
                  <a:lnTo>
                    <a:pt x="29" y="8"/>
                  </a:lnTo>
                  <a:cubicBezTo>
                    <a:pt x="29" y="20"/>
                    <a:pt x="20" y="30"/>
                    <a:pt x="8" y="30"/>
                  </a:cubicBezTo>
                  <a:lnTo>
                    <a:pt x="8" y="30"/>
                  </a:lnTo>
                  <a:cubicBezTo>
                    <a:pt x="4" y="30"/>
                    <a:pt x="0" y="34"/>
                    <a:pt x="0" y="38"/>
                  </a:cubicBezTo>
                  <a:lnTo>
                    <a:pt x="0" y="38"/>
                  </a:lnTo>
                  <a:cubicBezTo>
                    <a:pt x="0" y="43"/>
                    <a:pt x="4" y="47"/>
                    <a:pt x="8" y="47"/>
                  </a:cubicBezTo>
                  <a:lnTo>
                    <a:pt x="8" y="47"/>
                  </a:lnTo>
                  <a:cubicBezTo>
                    <a:pt x="20" y="47"/>
                    <a:pt x="29" y="56"/>
                    <a:pt x="29" y="67"/>
                  </a:cubicBezTo>
                  <a:lnTo>
                    <a:pt x="29" y="67"/>
                  </a:lnTo>
                  <a:cubicBezTo>
                    <a:pt x="29" y="72"/>
                    <a:pt x="33" y="76"/>
                    <a:pt x="37" y="76"/>
                  </a:cubicBezTo>
                </a:path>
              </a:pathLst>
            </a:custGeom>
            <a:solidFill>
              <a:srgbClr val="1E3877"/>
            </a:solidFill>
            <a:ln>
              <a:noFill/>
            </a:ln>
            <a:effectLst/>
          </p:spPr>
          <p:txBody>
            <a:bodyPr wrap="none" anchor="ctr"/>
            <a:lstStyle/>
            <a:p>
              <a:endParaRPr lang="en-US" sz="1225"/>
            </a:p>
          </p:txBody>
        </p:sp>
        <p:sp>
          <p:nvSpPr>
            <p:cNvPr id="3338" name="Freeform 266">
              <a:extLst>
                <a:ext uri="{FF2B5EF4-FFF2-40B4-BE49-F238E27FC236}">
                  <a16:creationId xmlns:a16="http://schemas.microsoft.com/office/drawing/2014/main" xmlns="" id="{7F580B77-9B56-D44A-AB8D-2E2FA8247336}"/>
                </a:ext>
              </a:extLst>
            </p:cNvPr>
            <p:cNvSpPr>
              <a:spLocks noChangeArrowheads="1"/>
            </p:cNvSpPr>
            <p:nvPr/>
          </p:nvSpPr>
          <p:spPr bwMode="auto">
            <a:xfrm>
              <a:off x="4953346" y="3632541"/>
              <a:ext cx="51104" cy="51102"/>
            </a:xfrm>
            <a:custGeom>
              <a:avLst/>
              <a:gdLst>
                <a:gd name="T0" fmla="*/ 9 w 77"/>
                <a:gd name="T1" fmla="*/ 46 h 77"/>
                <a:gd name="T2" fmla="*/ 9 w 77"/>
                <a:gd name="T3" fmla="*/ 46 h 77"/>
                <a:gd name="T4" fmla="*/ 30 w 77"/>
                <a:gd name="T5" fmla="*/ 68 h 77"/>
                <a:gd name="T6" fmla="*/ 30 w 77"/>
                <a:gd name="T7" fmla="*/ 68 h 77"/>
                <a:gd name="T8" fmla="*/ 39 w 77"/>
                <a:gd name="T9" fmla="*/ 76 h 77"/>
                <a:gd name="T10" fmla="*/ 39 w 77"/>
                <a:gd name="T11" fmla="*/ 76 h 77"/>
                <a:gd name="T12" fmla="*/ 47 w 77"/>
                <a:gd name="T13" fmla="*/ 68 h 77"/>
                <a:gd name="T14" fmla="*/ 47 w 77"/>
                <a:gd name="T15" fmla="*/ 68 h 77"/>
                <a:gd name="T16" fmla="*/ 68 w 77"/>
                <a:gd name="T17" fmla="*/ 46 h 77"/>
                <a:gd name="T18" fmla="*/ 68 w 77"/>
                <a:gd name="T19" fmla="*/ 46 h 77"/>
                <a:gd name="T20" fmla="*/ 76 w 77"/>
                <a:gd name="T21" fmla="*/ 38 h 77"/>
                <a:gd name="T22" fmla="*/ 76 w 77"/>
                <a:gd name="T23" fmla="*/ 38 h 77"/>
                <a:gd name="T24" fmla="*/ 68 w 77"/>
                <a:gd name="T25" fmla="*/ 30 h 77"/>
                <a:gd name="T26" fmla="*/ 68 w 77"/>
                <a:gd name="T27" fmla="*/ 30 h 77"/>
                <a:gd name="T28" fmla="*/ 47 w 77"/>
                <a:gd name="T29" fmla="*/ 9 h 77"/>
                <a:gd name="T30" fmla="*/ 47 w 77"/>
                <a:gd name="T31" fmla="*/ 9 h 77"/>
                <a:gd name="T32" fmla="*/ 39 w 77"/>
                <a:gd name="T33" fmla="*/ 0 h 77"/>
                <a:gd name="T34" fmla="*/ 39 w 77"/>
                <a:gd name="T35" fmla="*/ 0 h 77"/>
                <a:gd name="T36" fmla="*/ 30 w 77"/>
                <a:gd name="T37" fmla="*/ 9 h 77"/>
                <a:gd name="T38" fmla="*/ 30 w 77"/>
                <a:gd name="T39" fmla="*/ 9 h 77"/>
                <a:gd name="T40" fmla="*/ 9 w 77"/>
                <a:gd name="T41" fmla="*/ 30 h 77"/>
                <a:gd name="T42" fmla="*/ 9 w 77"/>
                <a:gd name="T43" fmla="*/ 30 h 77"/>
                <a:gd name="T44" fmla="*/ 0 w 77"/>
                <a:gd name="T45" fmla="*/ 38 h 77"/>
                <a:gd name="T46" fmla="*/ 0 w 77"/>
                <a:gd name="T47" fmla="*/ 38 h 77"/>
                <a:gd name="T48" fmla="*/ 9 w 77"/>
                <a:gd name="T49"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77">
                  <a:moveTo>
                    <a:pt x="9" y="46"/>
                  </a:moveTo>
                  <a:lnTo>
                    <a:pt x="9" y="46"/>
                  </a:lnTo>
                  <a:cubicBezTo>
                    <a:pt x="21" y="46"/>
                    <a:pt x="30" y="56"/>
                    <a:pt x="30" y="68"/>
                  </a:cubicBezTo>
                  <a:lnTo>
                    <a:pt x="30" y="68"/>
                  </a:lnTo>
                  <a:cubicBezTo>
                    <a:pt x="30" y="72"/>
                    <a:pt x="34" y="76"/>
                    <a:pt x="39" y="76"/>
                  </a:cubicBezTo>
                  <a:lnTo>
                    <a:pt x="39" y="76"/>
                  </a:lnTo>
                  <a:cubicBezTo>
                    <a:pt x="43" y="76"/>
                    <a:pt x="47" y="72"/>
                    <a:pt x="47" y="68"/>
                  </a:cubicBezTo>
                  <a:lnTo>
                    <a:pt x="47" y="68"/>
                  </a:lnTo>
                  <a:cubicBezTo>
                    <a:pt x="47" y="56"/>
                    <a:pt x="56" y="46"/>
                    <a:pt x="68" y="46"/>
                  </a:cubicBezTo>
                  <a:lnTo>
                    <a:pt x="68" y="46"/>
                  </a:lnTo>
                  <a:cubicBezTo>
                    <a:pt x="73" y="46"/>
                    <a:pt x="76" y="43"/>
                    <a:pt x="76" y="38"/>
                  </a:cubicBezTo>
                  <a:lnTo>
                    <a:pt x="76" y="38"/>
                  </a:lnTo>
                  <a:cubicBezTo>
                    <a:pt x="76" y="33"/>
                    <a:pt x="73" y="30"/>
                    <a:pt x="68" y="30"/>
                  </a:cubicBezTo>
                  <a:lnTo>
                    <a:pt x="68" y="30"/>
                  </a:lnTo>
                  <a:cubicBezTo>
                    <a:pt x="56" y="30"/>
                    <a:pt x="47" y="20"/>
                    <a:pt x="47" y="9"/>
                  </a:cubicBezTo>
                  <a:lnTo>
                    <a:pt x="47" y="9"/>
                  </a:lnTo>
                  <a:cubicBezTo>
                    <a:pt x="47" y="4"/>
                    <a:pt x="43" y="0"/>
                    <a:pt x="39" y="0"/>
                  </a:cubicBezTo>
                  <a:lnTo>
                    <a:pt x="39" y="0"/>
                  </a:lnTo>
                  <a:cubicBezTo>
                    <a:pt x="34" y="0"/>
                    <a:pt x="30" y="4"/>
                    <a:pt x="30" y="9"/>
                  </a:cubicBezTo>
                  <a:lnTo>
                    <a:pt x="30" y="9"/>
                  </a:lnTo>
                  <a:cubicBezTo>
                    <a:pt x="30" y="20"/>
                    <a:pt x="21" y="30"/>
                    <a:pt x="9" y="30"/>
                  </a:cubicBezTo>
                  <a:lnTo>
                    <a:pt x="9" y="30"/>
                  </a:lnTo>
                  <a:cubicBezTo>
                    <a:pt x="5" y="30"/>
                    <a:pt x="0" y="33"/>
                    <a:pt x="0" y="38"/>
                  </a:cubicBezTo>
                  <a:lnTo>
                    <a:pt x="0" y="38"/>
                  </a:lnTo>
                  <a:cubicBezTo>
                    <a:pt x="0" y="43"/>
                    <a:pt x="5" y="46"/>
                    <a:pt x="9" y="46"/>
                  </a:cubicBezTo>
                </a:path>
              </a:pathLst>
            </a:custGeom>
            <a:solidFill>
              <a:srgbClr val="1E3877"/>
            </a:solidFill>
            <a:ln>
              <a:noFill/>
            </a:ln>
            <a:effectLst/>
          </p:spPr>
          <p:txBody>
            <a:bodyPr wrap="none" anchor="ctr"/>
            <a:lstStyle/>
            <a:p>
              <a:endParaRPr lang="en-US" sz="1225"/>
            </a:p>
          </p:txBody>
        </p:sp>
        <p:sp>
          <p:nvSpPr>
            <p:cNvPr id="3339" name="Freeform 267">
              <a:extLst>
                <a:ext uri="{FF2B5EF4-FFF2-40B4-BE49-F238E27FC236}">
                  <a16:creationId xmlns:a16="http://schemas.microsoft.com/office/drawing/2014/main" xmlns="" id="{0EBE4DCC-511B-CA4A-A022-2845F92228CE}"/>
                </a:ext>
              </a:extLst>
            </p:cNvPr>
            <p:cNvSpPr>
              <a:spLocks noChangeArrowheads="1"/>
            </p:cNvSpPr>
            <p:nvPr/>
          </p:nvSpPr>
          <p:spPr bwMode="auto">
            <a:xfrm>
              <a:off x="5154753" y="3659595"/>
              <a:ext cx="51102" cy="51104"/>
            </a:xfrm>
            <a:custGeom>
              <a:avLst/>
              <a:gdLst>
                <a:gd name="T0" fmla="*/ 8 w 76"/>
                <a:gd name="T1" fmla="*/ 47 h 77"/>
                <a:gd name="T2" fmla="*/ 8 w 76"/>
                <a:gd name="T3" fmla="*/ 47 h 77"/>
                <a:gd name="T4" fmla="*/ 29 w 76"/>
                <a:gd name="T5" fmla="*/ 68 h 77"/>
                <a:gd name="T6" fmla="*/ 29 w 76"/>
                <a:gd name="T7" fmla="*/ 68 h 77"/>
                <a:gd name="T8" fmla="*/ 38 w 76"/>
                <a:gd name="T9" fmla="*/ 76 h 77"/>
                <a:gd name="T10" fmla="*/ 38 w 76"/>
                <a:gd name="T11" fmla="*/ 76 h 77"/>
                <a:gd name="T12" fmla="*/ 46 w 76"/>
                <a:gd name="T13" fmla="*/ 68 h 77"/>
                <a:gd name="T14" fmla="*/ 46 w 76"/>
                <a:gd name="T15" fmla="*/ 68 h 77"/>
                <a:gd name="T16" fmla="*/ 68 w 76"/>
                <a:gd name="T17" fmla="*/ 47 h 77"/>
                <a:gd name="T18" fmla="*/ 68 w 76"/>
                <a:gd name="T19" fmla="*/ 47 h 77"/>
                <a:gd name="T20" fmla="*/ 75 w 76"/>
                <a:gd name="T21" fmla="*/ 39 h 77"/>
                <a:gd name="T22" fmla="*/ 75 w 76"/>
                <a:gd name="T23" fmla="*/ 39 h 77"/>
                <a:gd name="T24" fmla="*/ 68 w 76"/>
                <a:gd name="T25" fmla="*/ 30 h 77"/>
                <a:gd name="T26" fmla="*/ 68 w 76"/>
                <a:gd name="T27" fmla="*/ 30 h 77"/>
                <a:gd name="T28" fmla="*/ 46 w 76"/>
                <a:gd name="T29" fmla="*/ 9 h 77"/>
                <a:gd name="T30" fmla="*/ 46 w 76"/>
                <a:gd name="T31" fmla="*/ 9 h 77"/>
                <a:gd name="T32" fmla="*/ 38 w 76"/>
                <a:gd name="T33" fmla="*/ 0 h 77"/>
                <a:gd name="T34" fmla="*/ 38 w 76"/>
                <a:gd name="T35" fmla="*/ 0 h 77"/>
                <a:gd name="T36" fmla="*/ 29 w 76"/>
                <a:gd name="T37" fmla="*/ 9 h 77"/>
                <a:gd name="T38" fmla="*/ 29 w 76"/>
                <a:gd name="T39" fmla="*/ 9 h 77"/>
                <a:gd name="T40" fmla="*/ 8 w 76"/>
                <a:gd name="T41" fmla="*/ 30 h 77"/>
                <a:gd name="T42" fmla="*/ 8 w 76"/>
                <a:gd name="T43" fmla="*/ 30 h 77"/>
                <a:gd name="T44" fmla="*/ 0 w 76"/>
                <a:gd name="T45" fmla="*/ 39 h 77"/>
                <a:gd name="T46" fmla="*/ 0 w 76"/>
                <a:gd name="T47" fmla="*/ 39 h 77"/>
                <a:gd name="T48" fmla="*/ 8 w 76"/>
                <a:gd name="T49" fmla="*/ 4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77">
                  <a:moveTo>
                    <a:pt x="8" y="47"/>
                  </a:moveTo>
                  <a:lnTo>
                    <a:pt x="8" y="47"/>
                  </a:lnTo>
                  <a:cubicBezTo>
                    <a:pt x="20" y="47"/>
                    <a:pt x="29" y="56"/>
                    <a:pt x="29" y="68"/>
                  </a:cubicBezTo>
                  <a:lnTo>
                    <a:pt x="29" y="68"/>
                  </a:lnTo>
                  <a:cubicBezTo>
                    <a:pt x="29" y="72"/>
                    <a:pt x="33" y="76"/>
                    <a:pt x="38" y="76"/>
                  </a:cubicBezTo>
                  <a:lnTo>
                    <a:pt x="38" y="76"/>
                  </a:lnTo>
                  <a:cubicBezTo>
                    <a:pt x="43" y="76"/>
                    <a:pt x="46" y="72"/>
                    <a:pt x="46" y="68"/>
                  </a:cubicBezTo>
                  <a:lnTo>
                    <a:pt x="46" y="68"/>
                  </a:lnTo>
                  <a:cubicBezTo>
                    <a:pt x="46" y="56"/>
                    <a:pt x="55" y="47"/>
                    <a:pt x="68" y="47"/>
                  </a:cubicBezTo>
                  <a:lnTo>
                    <a:pt x="68" y="47"/>
                  </a:lnTo>
                  <a:cubicBezTo>
                    <a:pt x="71" y="47"/>
                    <a:pt x="75" y="43"/>
                    <a:pt x="75" y="39"/>
                  </a:cubicBezTo>
                  <a:lnTo>
                    <a:pt x="75" y="39"/>
                  </a:lnTo>
                  <a:cubicBezTo>
                    <a:pt x="75" y="34"/>
                    <a:pt x="71" y="30"/>
                    <a:pt x="68" y="30"/>
                  </a:cubicBezTo>
                  <a:lnTo>
                    <a:pt x="68" y="30"/>
                  </a:lnTo>
                  <a:cubicBezTo>
                    <a:pt x="55" y="30"/>
                    <a:pt x="46" y="20"/>
                    <a:pt x="46" y="9"/>
                  </a:cubicBezTo>
                  <a:lnTo>
                    <a:pt x="46" y="9"/>
                  </a:lnTo>
                  <a:cubicBezTo>
                    <a:pt x="46" y="4"/>
                    <a:pt x="43" y="0"/>
                    <a:pt x="38" y="0"/>
                  </a:cubicBezTo>
                  <a:lnTo>
                    <a:pt x="38" y="0"/>
                  </a:lnTo>
                  <a:cubicBezTo>
                    <a:pt x="33" y="0"/>
                    <a:pt x="29" y="4"/>
                    <a:pt x="29" y="9"/>
                  </a:cubicBezTo>
                  <a:lnTo>
                    <a:pt x="29" y="9"/>
                  </a:lnTo>
                  <a:cubicBezTo>
                    <a:pt x="29" y="20"/>
                    <a:pt x="20" y="30"/>
                    <a:pt x="8" y="30"/>
                  </a:cubicBezTo>
                  <a:lnTo>
                    <a:pt x="8" y="30"/>
                  </a:lnTo>
                  <a:cubicBezTo>
                    <a:pt x="4" y="30"/>
                    <a:pt x="0" y="34"/>
                    <a:pt x="0" y="39"/>
                  </a:cubicBezTo>
                  <a:lnTo>
                    <a:pt x="0" y="39"/>
                  </a:lnTo>
                  <a:cubicBezTo>
                    <a:pt x="0" y="43"/>
                    <a:pt x="4" y="47"/>
                    <a:pt x="8" y="47"/>
                  </a:cubicBezTo>
                </a:path>
              </a:pathLst>
            </a:custGeom>
            <a:solidFill>
              <a:srgbClr val="1E3877"/>
            </a:solidFill>
            <a:ln>
              <a:noFill/>
            </a:ln>
            <a:effectLst/>
          </p:spPr>
          <p:txBody>
            <a:bodyPr wrap="none" anchor="ctr"/>
            <a:lstStyle/>
            <a:p>
              <a:endParaRPr lang="en-US" sz="1225"/>
            </a:p>
          </p:txBody>
        </p:sp>
      </p:grpSp>
      <p:grpSp>
        <p:nvGrpSpPr>
          <p:cNvPr id="16" name="Group 15">
            <a:extLst>
              <a:ext uri="{FF2B5EF4-FFF2-40B4-BE49-F238E27FC236}">
                <a16:creationId xmlns:a16="http://schemas.microsoft.com/office/drawing/2014/main" xmlns="" id="{9A6A277B-21CA-1D4B-A075-F8832B02ACDC}"/>
              </a:ext>
            </a:extLst>
          </p:cNvPr>
          <p:cNvGrpSpPr/>
          <p:nvPr/>
        </p:nvGrpSpPr>
        <p:grpSpPr>
          <a:xfrm>
            <a:off x="2661868" y="2422861"/>
            <a:ext cx="331017" cy="328306"/>
            <a:chOff x="2918248" y="2583427"/>
            <a:chExt cx="366739" cy="363734"/>
          </a:xfrm>
        </p:grpSpPr>
        <p:sp>
          <p:nvSpPr>
            <p:cNvPr id="3379" name="Freeform 307">
              <a:extLst>
                <a:ext uri="{FF2B5EF4-FFF2-40B4-BE49-F238E27FC236}">
                  <a16:creationId xmlns:a16="http://schemas.microsoft.com/office/drawing/2014/main" xmlns="" id="{1566FD39-B912-DF4C-9533-07C2454071F1}"/>
                </a:ext>
              </a:extLst>
            </p:cNvPr>
            <p:cNvSpPr>
              <a:spLocks noChangeArrowheads="1"/>
            </p:cNvSpPr>
            <p:nvPr/>
          </p:nvSpPr>
          <p:spPr bwMode="auto">
            <a:xfrm>
              <a:off x="2984381" y="2838943"/>
              <a:ext cx="42085" cy="39078"/>
            </a:xfrm>
            <a:custGeom>
              <a:avLst/>
              <a:gdLst>
                <a:gd name="T0" fmla="*/ 30 w 60"/>
                <a:gd name="T1" fmla="*/ 58 h 59"/>
                <a:gd name="T2" fmla="*/ 30 w 60"/>
                <a:gd name="T3" fmla="*/ 58 h 59"/>
                <a:gd name="T4" fmla="*/ 59 w 60"/>
                <a:gd name="T5" fmla="*/ 29 h 59"/>
                <a:gd name="T6" fmla="*/ 59 w 60"/>
                <a:gd name="T7" fmla="*/ 29 h 59"/>
                <a:gd name="T8" fmla="*/ 30 w 60"/>
                <a:gd name="T9" fmla="*/ 0 h 59"/>
                <a:gd name="T10" fmla="*/ 30 w 60"/>
                <a:gd name="T11" fmla="*/ 0 h 59"/>
                <a:gd name="T12" fmla="*/ 0 w 60"/>
                <a:gd name="T13" fmla="*/ 29 h 59"/>
                <a:gd name="T14" fmla="*/ 0 w 60"/>
                <a:gd name="T15" fmla="*/ 29 h 59"/>
                <a:gd name="T16" fmla="*/ 30 w 60"/>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9">
                  <a:moveTo>
                    <a:pt x="30" y="58"/>
                  </a:moveTo>
                  <a:lnTo>
                    <a:pt x="30" y="58"/>
                  </a:lnTo>
                  <a:cubicBezTo>
                    <a:pt x="46" y="58"/>
                    <a:pt x="59" y="45"/>
                    <a:pt x="59" y="29"/>
                  </a:cubicBezTo>
                  <a:lnTo>
                    <a:pt x="59" y="29"/>
                  </a:lnTo>
                  <a:cubicBezTo>
                    <a:pt x="59" y="14"/>
                    <a:pt x="46" y="0"/>
                    <a:pt x="30" y="0"/>
                  </a:cubicBezTo>
                  <a:lnTo>
                    <a:pt x="30" y="0"/>
                  </a:lnTo>
                  <a:cubicBezTo>
                    <a:pt x="14" y="0"/>
                    <a:pt x="0" y="14"/>
                    <a:pt x="0" y="29"/>
                  </a:cubicBezTo>
                  <a:lnTo>
                    <a:pt x="0" y="29"/>
                  </a:lnTo>
                  <a:cubicBezTo>
                    <a:pt x="0" y="45"/>
                    <a:pt x="14" y="58"/>
                    <a:pt x="30" y="58"/>
                  </a:cubicBezTo>
                </a:path>
              </a:pathLst>
            </a:custGeom>
            <a:solidFill>
              <a:srgbClr val="1E3877"/>
            </a:solidFill>
            <a:ln>
              <a:noFill/>
            </a:ln>
            <a:effectLst/>
          </p:spPr>
          <p:txBody>
            <a:bodyPr wrap="none" anchor="ctr"/>
            <a:lstStyle/>
            <a:p>
              <a:endParaRPr lang="en-US" sz="1225"/>
            </a:p>
          </p:txBody>
        </p:sp>
        <p:sp>
          <p:nvSpPr>
            <p:cNvPr id="3380" name="Freeform 308">
              <a:extLst>
                <a:ext uri="{FF2B5EF4-FFF2-40B4-BE49-F238E27FC236}">
                  <a16:creationId xmlns:a16="http://schemas.microsoft.com/office/drawing/2014/main" xmlns="" id="{359A0F0F-302D-4D42-9C51-94827ADE45EE}"/>
                </a:ext>
              </a:extLst>
            </p:cNvPr>
            <p:cNvSpPr>
              <a:spLocks noChangeArrowheads="1"/>
            </p:cNvSpPr>
            <p:nvPr/>
          </p:nvSpPr>
          <p:spPr bwMode="auto">
            <a:xfrm>
              <a:off x="2918248" y="2775815"/>
              <a:ext cx="171344" cy="171346"/>
            </a:xfrm>
            <a:custGeom>
              <a:avLst/>
              <a:gdLst>
                <a:gd name="T0" fmla="*/ 31 w 253"/>
                <a:gd name="T1" fmla="*/ 110 h 252"/>
                <a:gd name="T2" fmla="*/ 59 w 253"/>
                <a:gd name="T3" fmla="*/ 101 h 252"/>
                <a:gd name="T4" fmla="*/ 62 w 253"/>
                <a:gd name="T5" fmla="*/ 94 h 252"/>
                <a:gd name="T6" fmla="*/ 48 w 253"/>
                <a:gd name="T7" fmla="*/ 81 h 252"/>
                <a:gd name="T8" fmla="*/ 69 w 253"/>
                <a:gd name="T9" fmla="*/ 47 h 252"/>
                <a:gd name="T10" fmla="*/ 76 w 253"/>
                <a:gd name="T11" fmla="*/ 44 h 252"/>
                <a:gd name="T12" fmla="*/ 81 w 253"/>
                <a:gd name="T13" fmla="*/ 47 h 252"/>
                <a:gd name="T14" fmla="*/ 95 w 253"/>
                <a:gd name="T15" fmla="*/ 61 h 252"/>
                <a:gd name="T16" fmla="*/ 103 w 253"/>
                <a:gd name="T17" fmla="*/ 38 h 252"/>
                <a:gd name="T18" fmla="*/ 111 w 253"/>
                <a:gd name="T19" fmla="*/ 29 h 252"/>
                <a:gd name="T20" fmla="*/ 142 w 253"/>
                <a:gd name="T21" fmla="*/ 29 h 252"/>
                <a:gd name="T22" fmla="*/ 150 w 253"/>
                <a:gd name="T23" fmla="*/ 56 h 252"/>
                <a:gd name="T24" fmla="*/ 158 w 253"/>
                <a:gd name="T25" fmla="*/ 61 h 252"/>
                <a:gd name="T26" fmla="*/ 171 w 253"/>
                <a:gd name="T27" fmla="*/ 47 h 252"/>
                <a:gd name="T28" fmla="*/ 205 w 253"/>
                <a:gd name="T29" fmla="*/ 68 h 252"/>
                <a:gd name="T30" fmla="*/ 205 w 253"/>
                <a:gd name="T31" fmla="*/ 81 h 252"/>
                <a:gd name="T32" fmla="*/ 191 w 253"/>
                <a:gd name="T33" fmla="*/ 94 h 252"/>
                <a:gd name="T34" fmla="*/ 214 w 253"/>
                <a:gd name="T35" fmla="*/ 101 h 252"/>
                <a:gd name="T36" fmla="*/ 222 w 253"/>
                <a:gd name="T37" fmla="*/ 110 h 252"/>
                <a:gd name="T38" fmla="*/ 222 w 253"/>
                <a:gd name="T39" fmla="*/ 140 h 252"/>
                <a:gd name="T40" fmla="*/ 193 w 253"/>
                <a:gd name="T41" fmla="*/ 149 h 252"/>
                <a:gd name="T42" fmla="*/ 191 w 253"/>
                <a:gd name="T43" fmla="*/ 156 h 252"/>
                <a:gd name="T44" fmla="*/ 205 w 253"/>
                <a:gd name="T45" fmla="*/ 170 h 252"/>
                <a:gd name="T46" fmla="*/ 184 w 253"/>
                <a:gd name="T47" fmla="*/ 204 h 252"/>
                <a:gd name="T48" fmla="*/ 171 w 253"/>
                <a:gd name="T49" fmla="*/ 204 h 252"/>
                <a:gd name="T50" fmla="*/ 156 w 253"/>
                <a:gd name="T51" fmla="*/ 189 h 252"/>
                <a:gd name="T52" fmla="*/ 150 w 253"/>
                <a:gd name="T53" fmla="*/ 213 h 252"/>
                <a:gd name="T54" fmla="*/ 142 w 253"/>
                <a:gd name="T55" fmla="*/ 221 h 252"/>
                <a:gd name="T56" fmla="*/ 111 w 253"/>
                <a:gd name="T57" fmla="*/ 221 h 252"/>
                <a:gd name="T58" fmla="*/ 103 w 253"/>
                <a:gd name="T59" fmla="*/ 192 h 252"/>
                <a:gd name="T60" fmla="*/ 96 w 253"/>
                <a:gd name="T61" fmla="*/ 189 h 252"/>
                <a:gd name="T62" fmla="*/ 81 w 253"/>
                <a:gd name="T63" fmla="*/ 204 h 252"/>
                <a:gd name="T64" fmla="*/ 48 w 253"/>
                <a:gd name="T65" fmla="*/ 182 h 252"/>
                <a:gd name="T66" fmla="*/ 48 w 253"/>
                <a:gd name="T67" fmla="*/ 170 h 252"/>
                <a:gd name="T68" fmla="*/ 63 w 253"/>
                <a:gd name="T69" fmla="*/ 156 h 252"/>
                <a:gd name="T70" fmla="*/ 39 w 253"/>
                <a:gd name="T71" fmla="*/ 149 h 252"/>
                <a:gd name="T72" fmla="*/ 31 w 253"/>
                <a:gd name="T73" fmla="*/ 140 h 252"/>
                <a:gd name="T74" fmla="*/ 0 w 253"/>
                <a:gd name="T75" fmla="*/ 251 h 252"/>
                <a:gd name="T76" fmla="*/ 252 w 253"/>
                <a:gd name="T77" fmla="*/ 0 h 252"/>
                <a:gd name="T78" fmla="*/ 0 w 253"/>
                <a:gd name="T79"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52">
                  <a:moveTo>
                    <a:pt x="31" y="110"/>
                  </a:moveTo>
                  <a:lnTo>
                    <a:pt x="31" y="110"/>
                  </a:lnTo>
                  <a:cubicBezTo>
                    <a:pt x="31" y="105"/>
                    <a:pt x="34" y="101"/>
                    <a:pt x="39" y="101"/>
                  </a:cubicBezTo>
                  <a:lnTo>
                    <a:pt x="59" y="101"/>
                  </a:lnTo>
                  <a:lnTo>
                    <a:pt x="59" y="101"/>
                  </a:lnTo>
                  <a:cubicBezTo>
                    <a:pt x="60" y="99"/>
                    <a:pt x="60" y="96"/>
                    <a:pt x="62" y="94"/>
                  </a:cubicBezTo>
                  <a:lnTo>
                    <a:pt x="48" y="81"/>
                  </a:lnTo>
                  <a:lnTo>
                    <a:pt x="48" y="81"/>
                  </a:lnTo>
                  <a:cubicBezTo>
                    <a:pt x="45" y="77"/>
                    <a:pt x="45" y="71"/>
                    <a:pt x="48" y="68"/>
                  </a:cubicBezTo>
                  <a:lnTo>
                    <a:pt x="69" y="47"/>
                  </a:lnTo>
                  <a:lnTo>
                    <a:pt x="69" y="47"/>
                  </a:lnTo>
                  <a:cubicBezTo>
                    <a:pt x="71" y="45"/>
                    <a:pt x="73" y="44"/>
                    <a:pt x="76" y="44"/>
                  </a:cubicBezTo>
                  <a:lnTo>
                    <a:pt x="76" y="44"/>
                  </a:lnTo>
                  <a:cubicBezTo>
                    <a:pt x="78" y="44"/>
                    <a:pt x="80" y="45"/>
                    <a:pt x="81" y="47"/>
                  </a:cubicBezTo>
                  <a:lnTo>
                    <a:pt x="95" y="61"/>
                  </a:lnTo>
                  <a:lnTo>
                    <a:pt x="95" y="61"/>
                  </a:lnTo>
                  <a:cubicBezTo>
                    <a:pt x="97" y="59"/>
                    <a:pt x="100" y="58"/>
                    <a:pt x="103" y="57"/>
                  </a:cubicBezTo>
                  <a:lnTo>
                    <a:pt x="103" y="38"/>
                  </a:lnTo>
                  <a:lnTo>
                    <a:pt x="103" y="38"/>
                  </a:lnTo>
                  <a:cubicBezTo>
                    <a:pt x="103" y="33"/>
                    <a:pt x="106" y="29"/>
                    <a:pt x="111" y="29"/>
                  </a:cubicBezTo>
                  <a:lnTo>
                    <a:pt x="142" y="29"/>
                  </a:lnTo>
                  <a:lnTo>
                    <a:pt x="142" y="29"/>
                  </a:lnTo>
                  <a:cubicBezTo>
                    <a:pt x="147" y="29"/>
                    <a:pt x="150" y="33"/>
                    <a:pt x="150" y="38"/>
                  </a:cubicBezTo>
                  <a:lnTo>
                    <a:pt x="150" y="56"/>
                  </a:lnTo>
                  <a:lnTo>
                    <a:pt x="150" y="56"/>
                  </a:lnTo>
                  <a:cubicBezTo>
                    <a:pt x="153" y="58"/>
                    <a:pt x="156" y="59"/>
                    <a:pt x="158" y="61"/>
                  </a:cubicBezTo>
                  <a:lnTo>
                    <a:pt x="171" y="47"/>
                  </a:lnTo>
                  <a:lnTo>
                    <a:pt x="171" y="47"/>
                  </a:lnTo>
                  <a:cubicBezTo>
                    <a:pt x="175" y="44"/>
                    <a:pt x="181" y="44"/>
                    <a:pt x="184" y="47"/>
                  </a:cubicBezTo>
                  <a:lnTo>
                    <a:pt x="205" y="68"/>
                  </a:lnTo>
                  <a:lnTo>
                    <a:pt x="205" y="68"/>
                  </a:lnTo>
                  <a:cubicBezTo>
                    <a:pt x="208" y="71"/>
                    <a:pt x="208" y="77"/>
                    <a:pt x="205" y="81"/>
                  </a:cubicBezTo>
                  <a:lnTo>
                    <a:pt x="191" y="94"/>
                  </a:lnTo>
                  <a:lnTo>
                    <a:pt x="191" y="94"/>
                  </a:lnTo>
                  <a:cubicBezTo>
                    <a:pt x="192" y="96"/>
                    <a:pt x="193" y="99"/>
                    <a:pt x="194" y="101"/>
                  </a:cubicBezTo>
                  <a:lnTo>
                    <a:pt x="214" y="101"/>
                  </a:lnTo>
                  <a:lnTo>
                    <a:pt x="214" y="101"/>
                  </a:lnTo>
                  <a:cubicBezTo>
                    <a:pt x="219" y="101"/>
                    <a:pt x="222" y="105"/>
                    <a:pt x="222" y="110"/>
                  </a:cubicBezTo>
                  <a:lnTo>
                    <a:pt x="222" y="140"/>
                  </a:lnTo>
                  <a:lnTo>
                    <a:pt x="222" y="140"/>
                  </a:lnTo>
                  <a:cubicBezTo>
                    <a:pt x="222" y="145"/>
                    <a:pt x="219" y="149"/>
                    <a:pt x="214" y="149"/>
                  </a:cubicBezTo>
                  <a:lnTo>
                    <a:pt x="193" y="149"/>
                  </a:lnTo>
                  <a:lnTo>
                    <a:pt x="193" y="149"/>
                  </a:lnTo>
                  <a:cubicBezTo>
                    <a:pt x="192" y="152"/>
                    <a:pt x="191" y="154"/>
                    <a:pt x="191" y="156"/>
                  </a:cubicBezTo>
                  <a:lnTo>
                    <a:pt x="205" y="170"/>
                  </a:lnTo>
                  <a:lnTo>
                    <a:pt x="205" y="170"/>
                  </a:lnTo>
                  <a:cubicBezTo>
                    <a:pt x="208" y="174"/>
                    <a:pt x="208" y="179"/>
                    <a:pt x="205" y="182"/>
                  </a:cubicBezTo>
                  <a:lnTo>
                    <a:pt x="184" y="204"/>
                  </a:lnTo>
                  <a:lnTo>
                    <a:pt x="184" y="204"/>
                  </a:lnTo>
                  <a:cubicBezTo>
                    <a:pt x="181" y="207"/>
                    <a:pt x="175" y="207"/>
                    <a:pt x="171" y="204"/>
                  </a:cubicBezTo>
                  <a:lnTo>
                    <a:pt x="156" y="189"/>
                  </a:lnTo>
                  <a:lnTo>
                    <a:pt x="156" y="189"/>
                  </a:lnTo>
                  <a:cubicBezTo>
                    <a:pt x="155" y="190"/>
                    <a:pt x="153" y="191"/>
                    <a:pt x="150" y="192"/>
                  </a:cubicBezTo>
                  <a:lnTo>
                    <a:pt x="150" y="213"/>
                  </a:lnTo>
                  <a:lnTo>
                    <a:pt x="150" y="213"/>
                  </a:lnTo>
                  <a:cubicBezTo>
                    <a:pt x="150" y="217"/>
                    <a:pt x="147" y="221"/>
                    <a:pt x="142" y="221"/>
                  </a:cubicBezTo>
                  <a:lnTo>
                    <a:pt x="111" y="221"/>
                  </a:lnTo>
                  <a:lnTo>
                    <a:pt x="111" y="221"/>
                  </a:lnTo>
                  <a:cubicBezTo>
                    <a:pt x="106" y="221"/>
                    <a:pt x="103" y="217"/>
                    <a:pt x="103" y="213"/>
                  </a:cubicBezTo>
                  <a:lnTo>
                    <a:pt x="103" y="192"/>
                  </a:lnTo>
                  <a:lnTo>
                    <a:pt x="103" y="192"/>
                  </a:lnTo>
                  <a:cubicBezTo>
                    <a:pt x="100" y="191"/>
                    <a:pt x="99" y="190"/>
                    <a:pt x="96" y="189"/>
                  </a:cubicBezTo>
                  <a:lnTo>
                    <a:pt x="81" y="204"/>
                  </a:lnTo>
                  <a:lnTo>
                    <a:pt x="81" y="204"/>
                  </a:lnTo>
                  <a:cubicBezTo>
                    <a:pt x="78" y="207"/>
                    <a:pt x="73" y="207"/>
                    <a:pt x="69" y="204"/>
                  </a:cubicBezTo>
                  <a:lnTo>
                    <a:pt x="48" y="182"/>
                  </a:lnTo>
                  <a:lnTo>
                    <a:pt x="48" y="182"/>
                  </a:lnTo>
                  <a:cubicBezTo>
                    <a:pt x="45" y="179"/>
                    <a:pt x="45" y="174"/>
                    <a:pt x="48" y="170"/>
                  </a:cubicBezTo>
                  <a:lnTo>
                    <a:pt x="63" y="156"/>
                  </a:lnTo>
                  <a:lnTo>
                    <a:pt x="63" y="156"/>
                  </a:lnTo>
                  <a:cubicBezTo>
                    <a:pt x="61" y="153"/>
                    <a:pt x="60" y="152"/>
                    <a:pt x="60" y="149"/>
                  </a:cubicBezTo>
                  <a:lnTo>
                    <a:pt x="39" y="149"/>
                  </a:lnTo>
                  <a:lnTo>
                    <a:pt x="39" y="149"/>
                  </a:lnTo>
                  <a:cubicBezTo>
                    <a:pt x="34" y="149"/>
                    <a:pt x="31" y="145"/>
                    <a:pt x="31" y="140"/>
                  </a:cubicBezTo>
                  <a:lnTo>
                    <a:pt x="31" y="110"/>
                  </a:lnTo>
                  <a:close/>
                  <a:moveTo>
                    <a:pt x="0" y="251"/>
                  </a:moveTo>
                  <a:lnTo>
                    <a:pt x="252" y="251"/>
                  </a:lnTo>
                  <a:lnTo>
                    <a:pt x="252" y="0"/>
                  </a:lnTo>
                  <a:lnTo>
                    <a:pt x="0" y="0"/>
                  </a:lnTo>
                  <a:lnTo>
                    <a:pt x="0" y="251"/>
                  </a:lnTo>
                  <a:close/>
                </a:path>
              </a:pathLst>
            </a:custGeom>
            <a:solidFill>
              <a:srgbClr val="1E3877"/>
            </a:solidFill>
            <a:ln>
              <a:noFill/>
            </a:ln>
            <a:effectLst/>
          </p:spPr>
          <p:txBody>
            <a:bodyPr wrap="none" anchor="ctr"/>
            <a:lstStyle/>
            <a:p>
              <a:endParaRPr lang="en-US" sz="1225"/>
            </a:p>
          </p:txBody>
        </p:sp>
        <p:sp>
          <p:nvSpPr>
            <p:cNvPr id="3381" name="Freeform 309">
              <a:extLst>
                <a:ext uri="{FF2B5EF4-FFF2-40B4-BE49-F238E27FC236}">
                  <a16:creationId xmlns:a16="http://schemas.microsoft.com/office/drawing/2014/main" xmlns="" id="{D68E1507-C10A-7040-8FC4-C04A225C51C8}"/>
                </a:ext>
              </a:extLst>
            </p:cNvPr>
            <p:cNvSpPr>
              <a:spLocks noChangeArrowheads="1"/>
            </p:cNvSpPr>
            <p:nvPr/>
          </p:nvSpPr>
          <p:spPr bwMode="auto">
            <a:xfrm>
              <a:off x="2945302" y="2613488"/>
              <a:ext cx="114230" cy="87177"/>
            </a:xfrm>
            <a:custGeom>
              <a:avLst/>
              <a:gdLst>
                <a:gd name="T0" fmla="*/ 12 w 168"/>
                <a:gd name="T1" fmla="*/ 110 h 129"/>
                <a:gd name="T2" fmla="*/ 12 w 168"/>
                <a:gd name="T3" fmla="*/ 18 h 129"/>
                <a:gd name="T4" fmla="*/ 12 w 168"/>
                <a:gd name="T5" fmla="*/ 18 h 129"/>
                <a:gd name="T6" fmla="*/ 20 w 168"/>
                <a:gd name="T7" fmla="*/ 10 h 129"/>
                <a:gd name="T8" fmla="*/ 148 w 168"/>
                <a:gd name="T9" fmla="*/ 10 h 129"/>
                <a:gd name="T10" fmla="*/ 148 w 168"/>
                <a:gd name="T11" fmla="*/ 10 h 129"/>
                <a:gd name="T12" fmla="*/ 155 w 168"/>
                <a:gd name="T13" fmla="*/ 18 h 129"/>
                <a:gd name="T14" fmla="*/ 155 w 168"/>
                <a:gd name="T15" fmla="*/ 110 h 129"/>
                <a:gd name="T16" fmla="*/ 155 w 168"/>
                <a:gd name="T17" fmla="*/ 110 h 129"/>
                <a:gd name="T18" fmla="*/ 148 w 168"/>
                <a:gd name="T19" fmla="*/ 118 h 129"/>
                <a:gd name="T20" fmla="*/ 20 w 168"/>
                <a:gd name="T21" fmla="*/ 118 h 129"/>
                <a:gd name="T22" fmla="*/ 20 w 168"/>
                <a:gd name="T23" fmla="*/ 118 h 129"/>
                <a:gd name="T24" fmla="*/ 12 w 168"/>
                <a:gd name="T25" fmla="*/ 110 h 129"/>
                <a:gd name="T26" fmla="*/ 111 w 168"/>
                <a:gd name="T27" fmla="*/ 128 h 129"/>
                <a:gd name="T28" fmla="*/ 167 w 168"/>
                <a:gd name="T29" fmla="*/ 128 h 129"/>
                <a:gd name="T30" fmla="*/ 167 w 168"/>
                <a:gd name="T31" fmla="*/ 0 h 129"/>
                <a:gd name="T32" fmla="*/ 0 w 168"/>
                <a:gd name="T33" fmla="*/ 0 h 129"/>
                <a:gd name="T34" fmla="*/ 0 w 168"/>
                <a:gd name="T35" fmla="*/ 128 h 129"/>
                <a:gd name="T36" fmla="*/ 60 w 168"/>
                <a:gd name="T37" fmla="*/ 128 h 129"/>
                <a:gd name="T38" fmla="*/ 111 w 168"/>
                <a:gd name="T39"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29">
                  <a:moveTo>
                    <a:pt x="12" y="110"/>
                  </a:moveTo>
                  <a:lnTo>
                    <a:pt x="12" y="18"/>
                  </a:lnTo>
                  <a:lnTo>
                    <a:pt x="12" y="18"/>
                  </a:lnTo>
                  <a:cubicBezTo>
                    <a:pt x="12" y="13"/>
                    <a:pt x="15" y="10"/>
                    <a:pt x="20" y="10"/>
                  </a:cubicBezTo>
                  <a:lnTo>
                    <a:pt x="148" y="10"/>
                  </a:lnTo>
                  <a:lnTo>
                    <a:pt x="148" y="10"/>
                  </a:lnTo>
                  <a:cubicBezTo>
                    <a:pt x="152" y="10"/>
                    <a:pt x="155" y="13"/>
                    <a:pt x="155" y="18"/>
                  </a:cubicBezTo>
                  <a:lnTo>
                    <a:pt x="155" y="110"/>
                  </a:lnTo>
                  <a:lnTo>
                    <a:pt x="155" y="110"/>
                  </a:lnTo>
                  <a:cubicBezTo>
                    <a:pt x="155" y="115"/>
                    <a:pt x="152" y="118"/>
                    <a:pt x="148" y="118"/>
                  </a:cubicBezTo>
                  <a:lnTo>
                    <a:pt x="20" y="118"/>
                  </a:lnTo>
                  <a:lnTo>
                    <a:pt x="20" y="118"/>
                  </a:lnTo>
                  <a:cubicBezTo>
                    <a:pt x="15" y="118"/>
                    <a:pt x="12" y="115"/>
                    <a:pt x="12" y="110"/>
                  </a:cubicBezTo>
                  <a:close/>
                  <a:moveTo>
                    <a:pt x="111" y="128"/>
                  </a:moveTo>
                  <a:lnTo>
                    <a:pt x="167" y="128"/>
                  </a:lnTo>
                  <a:lnTo>
                    <a:pt x="167" y="0"/>
                  </a:lnTo>
                  <a:lnTo>
                    <a:pt x="0" y="0"/>
                  </a:lnTo>
                  <a:lnTo>
                    <a:pt x="0" y="128"/>
                  </a:lnTo>
                  <a:lnTo>
                    <a:pt x="60" y="128"/>
                  </a:lnTo>
                  <a:lnTo>
                    <a:pt x="111" y="128"/>
                  </a:lnTo>
                  <a:close/>
                </a:path>
              </a:pathLst>
            </a:custGeom>
            <a:solidFill>
              <a:srgbClr val="1E3877"/>
            </a:solidFill>
            <a:ln>
              <a:noFill/>
            </a:ln>
            <a:effectLst/>
          </p:spPr>
          <p:txBody>
            <a:bodyPr wrap="none" anchor="ctr"/>
            <a:lstStyle/>
            <a:p>
              <a:endParaRPr lang="en-US" sz="1225"/>
            </a:p>
          </p:txBody>
        </p:sp>
        <p:sp>
          <p:nvSpPr>
            <p:cNvPr id="3382" name="Freeform 310">
              <a:extLst>
                <a:ext uri="{FF2B5EF4-FFF2-40B4-BE49-F238E27FC236}">
                  <a16:creationId xmlns:a16="http://schemas.microsoft.com/office/drawing/2014/main" xmlns="" id="{F7DB2EF7-9E0D-3144-9236-6880BDC432E5}"/>
                </a:ext>
              </a:extLst>
            </p:cNvPr>
            <p:cNvSpPr>
              <a:spLocks noChangeArrowheads="1"/>
            </p:cNvSpPr>
            <p:nvPr/>
          </p:nvSpPr>
          <p:spPr bwMode="auto">
            <a:xfrm>
              <a:off x="2966345" y="2631524"/>
              <a:ext cx="78157" cy="54109"/>
            </a:xfrm>
            <a:custGeom>
              <a:avLst/>
              <a:gdLst>
                <a:gd name="T0" fmla="*/ 0 w 113"/>
                <a:gd name="T1" fmla="*/ 77 h 78"/>
                <a:gd name="T2" fmla="*/ 112 w 113"/>
                <a:gd name="T3" fmla="*/ 77 h 78"/>
                <a:gd name="T4" fmla="*/ 112 w 113"/>
                <a:gd name="T5" fmla="*/ 0 h 78"/>
                <a:gd name="T6" fmla="*/ 0 w 113"/>
                <a:gd name="T7" fmla="*/ 0 h 78"/>
                <a:gd name="T8" fmla="*/ 0 w 113"/>
                <a:gd name="T9" fmla="*/ 77 h 78"/>
              </a:gdLst>
              <a:ahLst/>
              <a:cxnLst>
                <a:cxn ang="0">
                  <a:pos x="T0" y="T1"/>
                </a:cxn>
                <a:cxn ang="0">
                  <a:pos x="T2" y="T3"/>
                </a:cxn>
                <a:cxn ang="0">
                  <a:pos x="T4" y="T5"/>
                </a:cxn>
                <a:cxn ang="0">
                  <a:pos x="T6" y="T7"/>
                </a:cxn>
                <a:cxn ang="0">
                  <a:pos x="T8" y="T9"/>
                </a:cxn>
              </a:cxnLst>
              <a:rect l="0" t="0" r="r" b="b"/>
              <a:pathLst>
                <a:path w="113" h="78">
                  <a:moveTo>
                    <a:pt x="0" y="77"/>
                  </a:moveTo>
                  <a:lnTo>
                    <a:pt x="112" y="77"/>
                  </a:lnTo>
                  <a:lnTo>
                    <a:pt x="112" y="0"/>
                  </a:lnTo>
                  <a:lnTo>
                    <a:pt x="0" y="0"/>
                  </a:lnTo>
                  <a:lnTo>
                    <a:pt x="0" y="77"/>
                  </a:lnTo>
                </a:path>
              </a:pathLst>
            </a:custGeom>
            <a:solidFill>
              <a:srgbClr val="1E3877"/>
            </a:solidFill>
            <a:ln>
              <a:noFill/>
            </a:ln>
            <a:effectLst/>
          </p:spPr>
          <p:txBody>
            <a:bodyPr wrap="none" anchor="ctr"/>
            <a:lstStyle/>
            <a:p>
              <a:endParaRPr lang="en-US" sz="1225"/>
            </a:p>
          </p:txBody>
        </p:sp>
        <p:sp>
          <p:nvSpPr>
            <p:cNvPr id="3383" name="Freeform 311">
              <a:extLst>
                <a:ext uri="{FF2B5EF4-FFF2-40B4-BE49-F238E27FC236}">
                  <a16:creationId xmlns:a16="http://schemas.microsoft.com/office/drawing/2014/main" xmlns="" id="{CFA39A97-8E9B-8B40-9089-BBB0C2BBF26B}"/>
                </a:ext>
              </a:extLst>
            </p:cNvPr>
            <p:cNvSpPr>
              <a:spLocks noChangeArrowheads="1"/>
            </p:cNvSpPr>
            <p:nvPr/>
          </p:nvSpPr>
          <p:spPr bwMode="auto">
            <a:xfrm>
              <a:off x="2993398" y="2712688"/>
              <a:ext cx="24048" cy="12024"/>
            </a:xfrm>
            <a:custGeom>
              <a:avLst/>
              <a:gdLst>
                <a:gd name="T0" fmla="*/ 0 w 34"/>
                <a:gd name="T1" fmla="*/ 18 h 19"/>
                <a:gd name="T2" fmla="*/ 33 w 34"/>
                <a:gd name="T3" fmla="*/ 18 h 19"/>
                <a:gd name="T4" fmla="*/ 33 w 34"/>
                <a:gd name="T5" fmla="*/ 0 h 19"/>
                <a:gd name="T6" fmla="*/ 0 w 34"/>
                <a:gd name="T7" fmla="*/ 0 h 19"/>
                <a:gd name="T8" fmla="*/ 0 w 34"/>
                <a:gd name="T9" fmla="*/ 18 h 19"/>
              </a:gdLst>
              <a:ahLst/>
              <a:cxnLst>
                <a:cxn ang="0">
                  <a:pos x="T0" y="T1"/>
                </a:cxn>
                <a:cxn ang="0">
                  <a:pos x="T2" y="T3"/>
                </a:cxn>
                <a:cxn ang="0">
                  <a:pos x="T4" y="T5"/>
                </a:cxn>
                <a:cxn ang="0">
                  <a:pos x="T6" y="T7"/>
                </a:cxn>
                <a:cxn ang="0">
                  <a:pos x="T8" y="T9"/>
                </a:cxn>
              </a:cxnLst>
              <a:rect l="0" t="0" r="r" b="b"/>
              <a:pathLst>
                <a:path w="34" h="19">
                  <a:moveTo>
                    <a:pt x="0" y="18"/>
                  </a:moveTo>
                  <a:lnTo>
                    <a:pt x="33" y="18"/>
                  </a:lnTo>
                  <a:lnTo>
                    <a:pt x="33" y="0"/>
                  </a:lnTo>
                  <a:lnTo>
                    <a:pt x="0" y="0"/>
                  </a:lnTo>
                  <a:lnTo>
                    <a:pt x="0" y="18"/>
                  </a:lnTo>
                </a:path>
              </a:pathLst>
            </a:custGeom>
            <a:solidFill>
              <a:srgbClr val="1E3877"/>
            </a:solidFill>
            <a:ln>
              <a:noFill/>
            </a:ln>
            <a:effectLst/>
          </p:spPr>
          <p:txBody>
            <a:bodyPr wrap="none" anchor="ctr"/>
            <a:lstStyle/>
            <a:p>
              <a:endParaRPr lang="en-US" sz="1225"/>
            </a:p>
          </p:txBody>
        </p:sp>
        <p:sp>
          <p:nvSpPr>
            <p:cNvPr id="3384" name="Freeform 312">
              <a:extLst>
                <a:ext uri="{FF2B5EF4-FFF2-40B4-BE49-F238E27FC236}">
                  <a16:creationId xmlns:a16="http://schemas.microsoft.com/office/drawing/2014/main" xmlns="" id="{C27AD5B4-9E72-CA42-862D-1C3710FE8480}"/>
                </a:ext>
              </a:extLst>
            </p:cNvPr>
            <p:cNvSpPr>
              <a:spLocks noChangeArrowheads="1"/>
            </p:cNvSpPr>
            <p:nvPr/>
          </p:nvSpPr>
          <p:spPr bwMode="auto">
            <a:xfrm>
              <a:off x="2918248" y="2583427"/>
              <a:ext cx="171344" cy="171346"/>
            </a:xfrm>
            <a:custGeom>
              <a:avLst/>
              <a:gdLst>
                <a:gd name="T0" fmla="*/ 27 w 253"/>
                <a:gd name="T1" fmla="*/ 36 h 252"/>
                <a:gd name="T2" fmla="*/ 27 w 253"/>
                <a:gd name="T3" fmla="*/ 36 h 252"/>
                <a:gd name="T4" fmla="*/ 35 w 253"/>
                <a:gd name="T5" fmla="*/ 29 h 252"/>
                <a:gd name="T6" fmla="*/ 219 w 253"/>
                <a:gd name="T7" fmla="*/ 29 h 252"/>
                <a:gd name="T8" fmla="*/ 219 w 253"/>
                <a:gd name="T9" fmla="*/ 29 h 252"/>
                <a:gd name="T10" fmla="*/ 227 w 253"/>
                <a:gd name="T11" fmla="*/ 36 h 252"/>
                <a:gd name="T12" fmla="*/ 227 w 253"/>
                <a:gd name="T13" fmla="*/ 181 h 252"/>
                <a:gd name="T14" fmla="*/ 227 w 253"/>
                <a:gd name="T15" fmla="*/ 181 h 252"/>
                <a:gd name="T16" fmla="*/ 219 w 253"/>
                <a:gd name="T17" fmla="*/ 190 h 252"/>
                <a:gd name="T18" fmla="*/ 162 w 253"/>
                <a:gd name="T19" fmla="*/ 190 h 252"/>
                <a:gd name="T20" fmla="*/ 162 w 253"/>
                <a:gd name="T21" fmla="*/ 208 h 252"/>
                <a:gd name="T22" fmla="*/ 195 w 253"/>
                <a:gd name="T23" fmla="*/ 208 h 252"/>
                <a:gd name="T24" fmla="*/ 195 w 253"/>
                <a:gd name="T25" fmla="*/ 225 h 252"/>
                <a:gd name="T26" fmla="*/ 154 w 253"/>
                <a:gd name="T27" fmla="*/ 225 h 252"/>
                <a:gd name="T28" fmla="*/ 103 w 253"/>
                <a:gd name="T29" fmla="*/ 225 h 252"/>
                <a:gd name="T30" fmla="*/ 59 w 253"/>
                <a:gd name="T31" fmla="*/ 225 h 252"/>
                <a:gd name="T32" fmla="*/ 59 w 253"/>
                <a:gd name="T33" fmla="*/ 208 h 252"/>
                <a:gd name="T34" fmla="*/ 95 w 253"/>
                <a:gd name="T35" fmla="*/ 208 h 252"/>
                <a:gd name="T36" fmla="*/ 95 w 253"/>
                <a:gd name="T37" fmla="*/ 190 h 252"/>
                <a:gd name="T38" fmla="*/ 35 w 253"/>
                <a:gd name="T39" fmla="*/ 190 h 252"/>
                <a:gd name="T40" fmla="*/ 35 w 253"/>
                <a:gd name="T41" fmla="*/ 190 h 252"/>
                <a:gd name="T42" fmla="*/ 27 w 253"/>
                <a:gd name="T43" fmla="*/ 181 h 252"/>
                <a:gd name="T44" fmla="*/ 27 w 253"/>
                <a:gd name="T45" fmla="*/ 36 h 252"/>
                <a:gd name="T46" fmla="*/ 0 w 253"/>
                <a:gd name="T47" fmla="*/ 251 h 252"/>
                <a:gd name="T48" fmla="*/ 252 w 253"/>
                <a:gd name="T49" fmla="*/ 251 h 252"/>
                <a:gd name="T50" fmla="*/ 252 w 253"/>
                <a:gd name="T51" fmla="*/ 0 h 252"/>
                <a:gd name="T52" fmla="*/ 0 w 253"/>
                <a:gd name="T53" fmla="*/ 0 h 252"/>
                <a:gd name="T54" fmla="*/ 0 w 253"/>
                <a:gd name="T55"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3" h="252">
                  <a:moveTo>
                    <a:pt x="27" y="36"/>
                  </a:moveTo>
                  <a:lnTo>
                    <a:pt x="27" y="36"/>
                  </a:lnTo>
                  <a:cubicBezTo>
                    <a:pt x="27" y="32"/>
                    <a:pt x="30" y="29"/>
                    <a:pt x="35" y="29"/>
                  </a:cubicBezTo>
                  <a:lnTo>
                    <a:pt x="219" y="29"/>
                  </a:lnTo>
                  <a:lnTo>
                    <a:pt x="219" y="29"/>
                  </a:lnTo>
                  <a:cubicBezTo>
                    <a:pt x="223" y="29"/>
                    <a:pt x="227" y="32"/>
                    <a:pt x="227" y="36"/>
                  </a:cubicBezTo>
                  <a:lnTo>
                    <a:pt x="227" y="181"/>
                  </a:lnTo>
                  <a:lnTo>
                    <a:pt x="227" y="181"/>
                  </a:lnTo>
                  <a:cubicBezTo>
                    <a:pt x="227" y="186"/>
                    <a:pt x="223" y="190"/>
                    <a:pt x="219" y="190"/>
                  </a:cubicBezTo>
                  <a:lnTo>
                    <a:pt x="162" y="190"/>
                  </a:lnTo>
                  <a:lnTo>
                    <a:pt x="162" y="208"/>
                  </a:lnTo>
                  <a:lnTo>
                    <a:pt x="195" y="208"/>
                  </a:lnTo>
                  <a:lnTo>
                    <a:pt x="195" y="225"/>
                  </a:lnTo>
                  <a:lnTo>
                    <a:pt x="154" y="225"/>
                  </a:lnTo>
                  <a:lnTo>
                    <a:pt x="103" y="225"/>
                  </a:lnTo>
                  <a:lnTo>
                    <a:pt x="59" y="225"/>
                  </a:lnTo>
                  <a:lnTo>
                    <a:pt x="59" y="208"/>
                  </a:lnTo>
                  <a:lnTo>
                    <a:pt x="95" y="208"/>
                  </a:lnTo>
                  <a:lnTo>
                    <a:pt x="95" y="190"/>
                  </a:lnTo>
                  <a:lnTo>
                    <a:pt x="35" y="190"/>
                  </a:lnTo>
                  <a:lnTo>
                    <a:pt x="35" y="190"/>
                  </a:lnTo>
                  <a:cubicBezTo>
                    <a:pt x="30" y="190"/>
                    <a:pt x="27" y="186"/>
                    <a:pt x="27" y="181"/>
                  </a:cubicBezTo>
                  <a:lnTo>
                    <a:pt x="27" y="36"/>
                  </a:lnTo>
                  <a:close/>
                  <a:moveTo>
                    <a:pt x="0" y="251"/>
                  </a:moveTo>
                  <a:lnTo>
                    <a:pt x="252" y="251"/>
                  </a:lnTo>
                  <a:lnTo>
                    <a:pt x="252" y="0"/>
                  </a:lnTo>
                  <a:lnTo>
                    <a:pt x="0" y="0"/>
                  </a:lnTo>
                  <a:lnTo>
                    <a:pt x="0" y="251"/>
                  </a:lnTo>
                  <a:close/>
                </a:path>
              </a:pathLst>
            </a:custGeom>
            <a:solidFill>
              <a:srgbClr val="1E3877"/>
            </a:solidFill>
            <a:ln>
              <a:noFill/>
            </a:ln>
            <a:effectLst/>
          </p:spPr>
          <p:txBody>
            <a:bodyPr wrap="none" anchor="ctr"/>
            <a:lstStyle/>
            <a:p>
              <a:endParaRPr lang="en-US" sz="1225"/>
            </a:p>
          </p:txBody>
        </p:sp>
        <p:sp>
          <p:nvSpPr>
            <p:cNvPr id="3385" name="Freeform 313">
              <a:extLst>
                <a:ext uri="{FF2B5EF4-FFF2-40B4-BE49-F238E27FC236}">
                  <a16:creationId xmlns:a16="http://schemas.microsoft.com/office/drawing/2014/main" xmlns="" id="{B46E89AE-C52B-1B4F-815C-BF3BA0DEA7E2}"/>
                </a:ext>
              </a:extLst>
            </p:cNvPr>
            <p:cNvSpPr>
              <a:spLocks noChangeArrowheads="1"/>
            </p:cNvSpPr>
            <p:nvPr/>
          </p:nvSpPr>
          <p:spPr bwMode="auto">
            <a:xfrm>
              <a:off x="3143701" y="2679621"/>
              <a:ext cx="45092" cy="45092"/>
            </a:xfrm>
            <a:custGeom>
              <a:avLst/>
              <a:gdLst>
                <a:gd name="T0" fmla="*/ 15 w 66"/>
                <a:gd name="T1" fmla="*/ 0 h 66"/>
                <a:gd name="T2" fmla="*/ 15 w 66"/>
                <a:gd name="T3" fmla="*/ 0 h 66"/>
                <a:gd name="T4" fmla="*/ 9 w 66"/>
                <a:gd name="T5" fmla="*/ 56 h 66"/>
                <a:gd name="T6" fmla="*/ 9 w 66"/>
                <a:gd name="T7" fmla="*/ 56 h 66"/>
                <a:gd name="T8" fmla="*/ 65 w 66"/>
                <a:gd name="T9" fmla="*/ 51 h 66"/>
                <a:gd name="T10" fmla="*/ 65 w 66"/>
                <a:gd name="T11" fmla="*/ 51 h 66"/>
                <a:gd name="T12" fmla="*/ 38 w 66"/>
                <a:gd name="T13" fmla="*/ 27 h 66"/>
                <a:gd name="T14" fmla="*/ 38 w 66"/>
                <a:gd name="T15" fmla="*/ 27 h 66"/>
                <a:gd name="T16" fmla="*/ 15 w 66"/>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15" y="0"/>
                  </a:moveTo>
                  <a:lnTo>
                    <a:pt x="15" y="0"/>
                  </a:lnTo>
                  <a:cubicBezTo>
                    <a:pt x="1" y="26"/>
                    <a:pt x="0" y="47"/>
                    <a:pt x="9" y="56"/>
                  </a:cubicBezTo>
                  <a:lnTo>
                    <a:pt x="9" y="56"/>
                  </a:lnTo>
                  <a:cubicBezTo>
                    <a:pt x="18" y="65"/>
                    <a:pt x="40" y="63"/>
                    <a:pt x="65" y="51"/>
                  </a:cubicBezTo>
                  <a:lnTo>
                    <a:pt x="65" y="51"/>
                  </a:lnTo>
                  <a:cubicBezTo>
                    <a:pt x="56" y="43"/>
                    <a:pt x="47" y="36"/>
                    <a:pt x="38" y="27"/>
                  </a:cubicBezTo>
                  <a:lnTo>
                    <a:pt x="38" y="27"/>
                  </a:lnTo>
                  <a:cubicBezTo>
                    <a:pt x="29" y="19"/>
                    <a:pt x="21" y="9"/>
                    <a:pt x="15" y="0"/>
                  </a:cubicBezTo>
                </a:path>
              </a:pathLst>
            </a:custGeom>
            <a:solidFill>
              <a:srgbClr val="1E3877"/>
            </a:solidFill>
            <a:ln>
              <a:noFill/>
            </a:ln>
            <a:effectLst/>
          </p:spPr>
          <p:txBody>
            <a:bodyPr wrap="none" anchor="ctr"/>
            <a:lstStyle/>
            <a:p>
              <a:endParaRPr lang="en-US" sz="1225"/>
            </a:p>
          </p:txBody>
        </p:sp>
        <p:sp>
          <p:nvSpPr>
            <p:cNvPr id="3386" name="Freeform 314">
              <a:extLst>
                <a:ext uri="{FF2B5EF4-FFF2-40B4-BE49-F238E27FC236}">
                  <a16:creationId xmlns:a16="http://schemas.microsoft.com/office/drawing/2014/main" xmlns="" id="{24765569-FB3B-4B4C-A7AB-F246F3AE020E}"/>
                </a:ext>
              </a:extLst>
            </p:cNvPr>
            <p:cNvSpPr>
              <a:spLocks noChangeArrowheads="1"/>
            </p:cNvSpPr>
            <p:nvPr/>
          </p:nvSpPr>
          <p:spPr bwMode="auto">
            <a:xfrm>
              <a:off x="3191798" y="2658579"/>
              <a:ext cx="18036" cy="18036"/>
            </a:xfrm>
            <a:custGeom>
              <a:avLst/>
              <a:gdLst>
                <a:gd name="T0" fmla="*/ 13 w 26"/>
                <a:gd name="T1" fmla="*/ 0 h 26"/>
                <a:gd name="T2" fmla="*/ 13 w 26"/>
                <a:gd name="T3" fmla="*/ 0 h 26"/>
                <a:gd name="T4" fmla="*/ 0 w 26"/>
                <a:gd name="T5" fmla="*/ 12 h 26"/>
                <a:gd name="T6" fmla="*/ 0 w 26"/>
                <a:gd name="T7" fmla="*/ 12 h 26"/>
                <a:gd name="T8" fmla="*/ 13 w 26"/>
                <a:gd name="T9" fmla="*/ 25 h 26"/>
                <a:gd name="T10" fmla="*/ 13 w 26"/>
                <a:gd name="T11" fmla="*/ 25 h 26"/>
                <a:gd name="T12" fmla="*/ 25 w 26"/>
                <a:gd name="T13" fmla="*/ 12 h 26"/>
                <a:gd name="T14" fmla="*/ 25 w 26"/>
                <a:gd name="T15" fmla="*/ 12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lnTo>
                    <a:pt x="13" y="0"/>
                  </a:lnTo>
                  <a:cubicBezTo>
                    <a:pt x="6" y="0"/>
                    <a:pt x="0" y="6"/>
                    <a:pt x="0" y="12"/>
                  </a:cubicBezTo>
                  <a:lnTo>
                    <a:pt x="0" y="12"/>
                  </a:lnTo>
                  <a:cubicBezTo>
                    <a:pt x="0" y="19"/>
                    <a:pt x="6" y="25"/>
                    <a:pt x="13" y="25"/>
                  </a:cubicBezTo>
                  <a:lnTo>
                    <a:pt x="13" y="25"/>
                  </a:lnTo>
                  <a:cubicBezTo>
                    <a:pt x="19" y="25"/>
                    <a:pt x="25" y="19"/>
                    <a:pt x="25" y="12"/>
                  </a:cubicBezTo>
                  <a:lnTo>
                    <a:pt x="25" y="12"/>
                  </a:lnTo>
                  <a:cubicBezTo>
                    <a:pt x="25" y="6"/>
                    <a:pt x="19" y="0"/>
                    <a:pt x="13" y="0"/>
                  </a:cubicBezTo>
                </a:path>
              </a:pathLst>
            </a:custGeom>
            <a:solidFill>
              <a:srgbClr val="1E3877"/>
            </a:solidFill>
            <a:ln>
              <a:noFill/>
            </a:ln>
            <a:effectLst/>
          </p:spPr>
          <p:txBody>
            <a:bodyPr wrap="none" anchor="ctr"/>
            <a:lstStyle/>
            <a:p>
              <a:endParaRPr lang="en-US" sz="1225"/>
            </a:p>
          </p:txBody>
        </p:sp>
        <p:sp>
          <p:nvSpPr>
            <p:cNvPr id="3387" name="Freeform 315">
              <a:extLst>
                <a:ext uri="{FF2B5EF4-FFF2-40B4-BE49-F238E27FC236}">
                  <a16:creationId xmlns:a16="http://schemas.microsoft.com/office/drawing/2014/main" xmlns="" id="{59625F87-5022-7F47-95B7-814E4150FF69}"/>
                </a:ext>
              </a:extLst>
            </p:cNvPr>
            <p:cNvSpPr>
              <a:spLocks noChangeArrowheads="1"/>
            </p:cNvSpPr>
            <p:nvPr/>
          </p:nvSpPr>
          <p:spPr bwMode="auto">
            <a:xfrm>
              <a:off x="3143701" y="2616495"/>
              <a:ext cx="45092" cy="42085"/>
            </a:xfrm>
            <a:custGeom>
              <a:avLst/>
              <a:gdLst>
                <a:gd name="T0" fmla="*/ 38 w 66"/>
                <a:gd name="T1" fmla="*/ 34 h 62"/>
                <a:gd name="T2" fmla="*/ 38 w 66"/>
                <a:gd name="T3" fmla="*/ 34 h 62"/>
                <a:gd name="T4" fmla="*/ 65 w 66"/>
                <a:gd name="T5" fmla="*/ 11 h 62"/>
                <a:gd name="T6" fmla="*/ 65 w 66"/>
                <a:gd name="T7" fmla="*/ 11 h 62"/>
                <a:gd name="T8" fmla="*/ 49 w 66"/>
                <a:gd name="T9" fmla="*/ 3 h 62"/>
                <a:gd name="T10" fmla="*/ 49 w 66"/>
                <a:gd name="T11" fmla="*/ 3 h 62"/>
                <a:gd name="T12" fmla="*/ 26 w 66"/>
                <a:gd name="T13" fmla="*/ 0 h 62"/>
                <a:gd name="T14" fmla="*/ 26 w 66"/>
                <a:gd name="T15" fmla="*/ 0 h 62"/>
                <a:gd name="T16" fmla="*/ 9 w 66"/>
                <a:gd name="T17" fmla="*/ 5 h 62"/>
                <a:gd name="T18" fmla="*/ 9 w 66"/>
                <a:gd name="T19" fmla="*/ 5 h 62"/>
                <a:gd name="T20" fmla="*/ 15 w 66"/>
                <a:gd name="T21" fmla="*/ 61 h 62"/>
                <a:gd name="T22" fmla="*/ 15 w 66"/>
                <a:gd name="T23" fmla="*/ 61 h 62"/>
                <a:gd name="T24" fmla="*/ 38 w 66"/>
                <a:gd name="T25"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2">
                  <a:moveTo>
                    <a:pt x="38" y="34"/>
                  </a:moveTo>
                  <a:lnTo>
                    <a:pt x="38" y="34"/>
                  </a:lnTo>
                  <a:cubicBezTo>
                    <a:pt x="46" y="25"/>
                    <a:pt x="56" y="18"/>
                    <a:pt x="65" y="11"/>
                  </a:cubicBezTo>
                  <a:lnTo>
                    <a:pt x="65" y="11"/>
                  </a:lnTo>
                  <a:cubicBezTo>
                    <a:pt x="60" y="8"/>
                    <a:pt x="54" y="6"/>
                    <a:pt x="49" y="3"/>
                  </a:cubicBezTo>
                  <a:lnTo>
                    <a:pt x="49" y="3"/>
                  </a:lnTo>
                  <a:cubicBezTo>
                    <a:pt x="41" y="1"/>
                    <a:pt x="33" y="0"/>
                    <a:pt x="26" y="0"/>
                  </a:cubicBezTo>
                  <a:lnTo>
                    <a:pt x="26" y="0"/>
                  </a:lnTo>
                  <a:cubicBezTo>
                    <a:pt x="19" y="0"/>
                    <a:pt x="13" y="1"/>
                    <a:pt x="9" y="5"/>
                  </a:cubicBezTo>
                  <a:lnTo>
                    <a:pt x="9" y="5"/>
                  </a:lnTo>
                  <a:cubicBezTo>
                    <a:pt x="0" y="14"/>
                    <a:pt x="1" y="35"/>
                    <a:pt x="15" y="61"/>
                  </a:cubicBezTo>
                  <a:lnTo>
                    <a:pt x="15" y="61"/>
                  </a:lnTo>
                  <a:cubicBezTo>
                    <a:pt x="21" y="51"/>
                    <a:pt x="29" y="43"/>
                    <a:pt x="38" y="34"/>
                  </a:cubicBezTo>
                </a:path>
              </a:pathLst>
            </a:custGeom>
            <a:solidFill>
              <a:srgbClr val="1E3877"/>
            </a:solidFill>
            <a:ln>
              <a:noFill/>
            </a:ln>
            <a:effectLst/>
          </p:spPr>
          <p:txBody>
            <a:bodyPr wrap="none" anchor="ctr"/>
            <a:lstStyle/>
            <a:p>
              <a:endParaRPr lang="en-US" sz="1225"/>
            </a:p>
          </p:txBody>
        </p:sp>
        <p:sp>
          <p:nvSpPr>
            <p:cNvPr id="3388" name="Freeform 316">
              <a:extLst>
                <a:ext uri="{FF2B5EF4-FFF2-40B4-BE49-F238E27FC236}">
                  <a16:creationId xmlns:a16="http://schemas.microsoft.com/office/drawing/2014/main" xmlns="" id="{DC240C70-41EF-0743-A8F6-46323B456C7F}"/>
                </a:ext>
              </a:extLst>
            </p:cNvPr>
            <p:cNvSpPr>
              <a:spLocks noChangeArrowheads="1"/>
            </p:cNvSpPr>
            <p:nvPr/>
          </p:nvSpPr>
          <p:spPr bwMode="auto">
            <a:xfrm>
              <a:off x="3209834" y="2616495"/>
              <a:ext cx="45092" cy="42085"/>
            </a:xfrm>
            <a:custGeom>
              <a:avLst/>
              <a:gdLst>
                <a:gd name="T0" fmla="*/ 50 w 67"/>
                <a:gd name="T1" fmla="*/ 61 h 62"/>
                <a:gd name="T2" fmla="*/ 50 w 67"/>
                <a:gd name="T3" fmla="*/ 61 h 62"/>
                <a:gd name="T4" fmla="*/ 56 w 67"/>
                <a:gd name="T5" fmla="*/ 5 h 62"/>
                <a:gd name="T6" fmla="*/ 56 w 67"/>
                <a:gd name="T7" fmla="*/ 5 h 62"/>
                <a:gd name="T8" fmla="*/ 39 w 67"/>
                <a:gd name="T9" fmla="*/ 0 h 62"/>
                <a:gd name="T10" fmla="*/ 39 w 67"/>
                <a:gd name="T11" fmla="*/ 0 h 62"/>
                <a:gd name="T12" fmla="*/ 16 w 67"/>
                <a:gd name="T13" fmla="*/ 3 h 62"/>
                <a:gd name="T14" fmla="*/ 16 w 67"/>
                <a:gd name="T15" fmla="*/ 3 h 62"/>
                <a:gd name="T16" fmla="*/ 0 w 67"/>
                <a:gd name="T17" fmla="*/ 11 h 62"/>
                <a:gd name="T18" fmla="*/ 0 w 67"/>
                <a:gd name="T19" fmla="*/ 11 h 62"/>
                <a:gd name="T20" fmla="*/ 27 w 67"/>
                <a:gd name="T21" fmla="*/ 34 h 62"/>
                <a:gd name="T22" fmla="*/ 27 w 67"/>
                <a:gd name="T23" fmla="*/ 34 h 62"/>
                <a:gd name="T24" fmla="*/ 50 w 67"/>
                <a:gd name="T25"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2">
                  <a:moveTo>
                    <a:pt x="50" y="61"/>
                  </a:moveTo>
                  <a:lnTo>
                    <a:pt x="50" y="61"/>
                  </a:lnTo>
                  <a:cubicBezTo>
                    <a:pt x="63" y="35"/>
                    <a:pt x="66" y="14"/>
                    <a:pt x="56" y="5"/>
                  </a:cubicBezTo>
                  <a:lnTo>
                    <a:pt x="56" y="5"/>
                  </a:lnTo>
                  <a:cubicBezTo>
                    <a:pt x="53" y="1"/>
                    <a:pt x="46" y="0"/>
                    <a:pt x="39" y="0"/>
                  </a:cubicBezTo>
                  <a:lnTo>
                    <a:pt x="39" y="0"/>
                  </a:lnTo>
                  <a:cubicBezTo>
                    <a:pt x="33" y="0"/>
                    <a:pt x="25" y="1"/>
                    <a:pt x="16" y="3"/>
                  </a:cubicBezTo>
                  <a:lnTo>
                    <a:pt x="16" y="3"/>
                  </a:lnTo>
                  <a:cubicBezTo>
                    <a:pt x="11" y="6"/>
                    <a:pt x="5" y="8"/>
                    <a:pt x="0" y="11"/>
                  </a:cubicBezTo>
                  <a:lnTo>
                    <a:pt x="0" y="11"/>
                  </a:lnTo>
                  <a:cubicBezTo>
                    <a:pt x="10" y="18"/>
                    <a:pt x="18" y="25"/>
                    <a:pt x="27" y="34"/>
                  </a:cubicBezTo>
                  <a:lnTo>
                    <a:pt x="27" y="34"/>
                  </a:lnTo>
                  <a:cubicBezTo>
                    <a:pt x="36" y="43"/>
                    <a:pt x="44" y="51"/>
                    <a:pt x="50" y="61"/>
                  </a:cubicBezTo>
                </a:path>
              </a:pathLst>
            </a:custGeom>
            <a:solidFill>
              <a:srgbClr val="1E3877"/>
            </a:solidFill>
            <a:ln>
              <a:noFill/>
            </a:ln>
            <a:effectLst/>
          </p:spPr>
          <p:txBody>
            <a:bodyPr wrap="none" anchor="ctr"/>
            <a:lstStyle/>
            <a:p>
              <a:endParaRPr lang="en-US" sz="1225"/>
            </a:p>
          </p:txBody>
        </p:sp>
        <p:sp>
          <p:nvSpPr>
            <p:cNvPr id="3389" name="Freeform 317">
              <a:extLst>
                <a:ext uri="{FF2B5EF4-FFF2-40B4-BE49-F238E27FC236}">
                  <a16:creationId xmlns:a16="http://schemas.microsoft.com/office/drawing/2014/main" xmlns="" id="{E396B182-4932-8C47-A30D-2D5313F5A2C5}"/>
                </a:ext>
              </a:extLst>
            </p:cNvPr>
            <p:cNvSpPr>
              <a:spLocks noChangeArrowheads="1"/>
            </p:cNvSpPr>
            <p:nvPr/>
          </p:nvSpPr>
          <p:spPr bwMode="auto">
            <a:xfrm>
              <a:off x="3209834" y="2679621"/>
              <a:ext cx="45092" cy="45092"/>
            </a:xfrm>
            <a:custGeom>
              <a:avLst/>
              <a:gdLst>
                <a:gd name="T0" fmla="*/ 27 w 67"/>
                <a:gd name="T1" fmla="*/ 27 h 66"/>
                <a:gd name="T2" fmla="*/ 27 w 67"/>
                <a:gd name="T3" fmla="*/ 27 h 66"/>
                <a:gd name="T4" fmla="*/ 0 w 67"/>
                <a:gd name="T5" fmla="*/ 51 h 66"/>
                <a:gd name="T6" fmla="*/ 0 w 67"/>
                <a:gd name="T7" fmla="*/ 51 h 66"/>
                <a:gd name="T8" fmla="*/ 56 w 67"/>
                <a:gd name="T9" fmla="*/ 56 h 66"/>
                <a:gd name="T10" fmla="*/ 56 w 67"/>
                <a:gd name="T11" fmla="*/ 56 h 66"/>
                <a:gd name="T12" fmla="*/ 50 w 67"/>
                <a:gd name="T13" fmla="*/ 0 h 66"/>
                <a:gd name="T14" fmla="*/ 50 w 67"/>
                <a:gd name="T15" fmla="*/ 0 h 66"/>
                <a:gd name="T16" fmla="*/ 27 w 67"/>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6">
                  <a:moveTo>
                    <a:pt x="27" y="27"/>
                  </a:moveTo>
                  <a:lnTo>
                    <a:pt x="27" y="27"/>
                  </a:lnTo>
                  <a:cubicBezTo>
                    <a:pt x="18" y="36"/>
                    <a:pt x="10" y="43"/>
                    <a:pt x="0" y="51"/>
                  </a:cubicBezTo>
                  <a:lnTo>
                    <a:pt x="0" y="51"/>
                  </a:lnTo>
                  <a:cubicBezTo>
                    <a:pt x="25" y="63"/>
                    <a:pt x="47" y="65"/>
                    <a:pt x="56" y="56"/>
                  </a:cubicBezTo>
                  <a:lnTo>
                    <a:pt x="56" y="56"/>
                  </a:lnTo>
                  <a:cubicBezTo>
                    <a:pt x="66" y="47"/>
                    <a:pt x="64" y="26"/>
                    <a:pt x="50" y="0"/>
                  </a:cubicBezTo>
                  <a:lnTo>
                    <a:pt x="50" y="0"/>
                  </a:lnTo>
                  <a:cubicBezTo>
                    <a:pt x="44" y="9"/>
                    <a:pt x="36" y="19"/>
                    <a:pt x="27" y="27"/>
                  </a:cubicBezTo>
                </a:path>
              </a:pathLst>
            </a:custGeom>
            <a:solidFill>
              <a:srgbClr val="1E3877"/>
            </a:solidFill>
            <a:ln>
              <a:noFill/>
            </a:ln>
            <a:effectLst/>
          </p:spPr>
          <p:txBody>
            <a:bodyPr wrap="none" anchor="ctr"/>
            <a:lstStyle/>
            <a:p>
              <a:endParaRPr lang="en-US" sz="1225"/>
            </a:p>
          </p:txBody>
        </p:sp>
        <p:sp>
          <p:nvSpPr>
            <p:cNvPr id="3390" name="Freeform 318">
              <a:extLst>
                <a:ext uri="{FF2B5EF4-FFF2-40B4-BE49-F238E27FC236}">
                  <a16:creationId xmlns:a16="http://schemas.microsoft.com/office/drawing/2014/main" xmlns="" id="{2F3B9CC0-3C05-3441-B434-22DC5CB95821}"/>
                </a:ext>
              </a:extLst>
            </p:cNvPr>
            <p:cNvSpPr>
              <a:spLocks noChangeArrowheads="1"/>
            </p:cNvSpPr>
            <p:nvPr/>
          </p:nvSpPr>
          <p:spPr bwMode="auto">
            <a:xfrm>
              <a:off x="3161737" y="2628519"/>
              <a:ext cx="78157" cy="78157"/>
            </a:xfrm>
            <a:custGeom>
              <a:avLst/>
              <a:gdLst>
                <a:gd name="T0" fmla="*/ 57 w 114"/>
                <a:gd name="T1" fmla="*/ 86 h 114"/>
                <a:gd name="T2" fmla="*/ 57 w 114"/>
                <a:gd name="T3" fmla="*/ 86 h 114"/>
                <a:gd name="T4" fmla="*/ 28 w 114"/>
                <a:gd name="T5" fmla="*/ 56 h 114"/>
                <a:gd name="T6" fmla="*/ 28 w 114"/>
                <a:gd name="T7" fmla="*/ 56 h 114"/>
                <a:gd name="T8" fmla="*/ 57 w 114"/>
                <a:gd name="T9" fmla="*/ 28 h 114"/>
                <a:gd name="T10" fmla="*/ 57 w 114"/>
                <a:gd name="T11" fmla="*/ 28 h 114"/>
                <a:gd name="T12" fmla="*/ 85 w 114"/>
                <a:gd name="T13" fmla="*/ 56 h 114"/>
                <a:gd name="T14" fmla="*/ 85 w 114"/>
                <a:gd name="T15" fmla="*/ 56 h 114"/>
                <a:gd name="T16" fmla="*/ 57 w 114"/>
                <a:gd name="T17" fmla="*/ 86 h 114"/>
                <a:gd name="T18" fmla="*/ 113 w 114"/>
                <a:gd name="T19" fmla="*/ 56 h 114"/>
                <a:gd name="T20" fmla="*/ 113 w 114"/>
                <a:gd name="T21" fmla="*/ 56 h 114"/>
                <a:gd name="T22" fmla="*/ 87 w 114"/>
                <a:gd name="T23" fmla="*/ 26 h 114"/>
                <a:gd name="T24" fmla="*/ 87 w 114"/>
                <a:gd name="T25" fmla="*/ 26 h 114"/>
                <a:gd name="T26" fmla="*/ 57 w 114"/>
                <a:gd name="T27" fmla="*/ 0 h 114"/>
                <a:gd name="T28" fmla="*/ 57 w 114"/>
                <a:gd name="T29" fmla="*/ 0 h 114"/>
                <a:gd name="T30" fmla="*/ 25 w 114"/>
                <a:gd name="T31" fmla="*/ 26 h 114"/>
                <a:gd name="T32" fmla="*/ 25 w 114"/>
                <a:gd name="T33" fmla="*/ 26 h 114"/>
                <a:gd name="T34" fmla="*/ 0 w 114"/>
                <a:gd name="T35" fmla="*/ 56 h 114"/>
                <a:gd name="T36" fmla="*/ 0 w 114"/>
                <a:gd name="T37" fmla="*/ 56 h 114"/>
                <a:gd name="T38" fmla="*/ 25 w 114"/>
                <a:gd name="T39" fmla="*/ 87 h 114"/>
                <a:gd name="T40" fmla="*/ 25 w 114"/>
                <a:gd name="T41" fmla="*/ 87 h 114"/>
                <a:gd name="T42" fmla="*/ 57 w 114"/>
                <a:gd name="T43" fmla="*/ 113 h 114"/>
                <a:gd name="T44" fmla="*/ 57 w 114"/>
                <a:gd name="T45" fmla="*/ 113 h 114"/>
                <a:gd name="T46" fmla="*/ 87 w 114"/>
                <a:gd name="T47" fmla="*/ 87 h 114"/>
                <a:gd name="T48" fmla="*/ 87 w 114"/>
                <a:gd name="T49" fmla="*/ 87 h 114"/>
                <a:gd name="T50" fmla="*/ 113 w 114"/>
                <a:gd name="T51"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114">
                  <a:moveTo>
                    <a:pt x="57" y="86"/>
                  </a:moveTo>
                  <a:lnTo>
                    <a:pt x="57" y="86"/>
                  </a:lnTo>
                  <a:cubicBezTo>
                    <a:pt x="41" y="86"/>
                    <a:pt x="28" y="72"/>
                    <a:pt x="28" y="56"/>
                  </a:cubicBezTo>
                  <a:lnTo>
                    <a:pt x="28" y="56"/>
                  </a:lnTo>
                  <a:cubicBezTo>
                    <a:pt x="28" y="40"/>
                    <a:pt x="41" y="28"/>
                    <a:pt x="57" y="28"/>
                  </a:cubicBezTo>
                  <a:lnTo>
                    <a:pt x="57" y="28"/>
                  </a:lnTo>
                  <a:cubicBezTo>
                    <a:pt x="73" y="28"/>
                    <a:pt x="85" y="40"/>
                    <a:pt x="85" y="56"/>
                  </a:cubicBezTo>
                  <a:lnTo>
                    <a:pt x="85" y="56"/>
                  </a:lnTo>
                  <a:cubicBezTo>
                    <a:pt x="85" y="72"/>
                    <a:pt x="73" y="86"/>
                    <a:pt x="57" y="86"/>
                  </a:cubicBezTo>
                  <a:close/>
                  <a:moveTo>
                    <a:pt x="113" y="56"/>
                  </a:moveTo>
                  <a:lnTo>
                    <a:pt x="113" y="56"/>
                  </a:lnTo>
                  <a:cubicBezTo>
                    <a:pt x="106" y="46"/>
                    <a:pt x="97" y="36"/>
                    <a:pt x="87" y="26"/>
                  </a:cubicBezTo>
                  <a:lnTo>
                    <a:pt x="87" y="26"/>
                  </a:lnTo>
                  <a:cubicBezTo>
                    <a:pt x="77" y="16"/>
                    <a:pt x="67" y="8"/>
                    <a:pt x="57" y="0"/>
                  </a:cubicBezTo>
                  <a:lnTo>
                    <a:pt x="57" y="0"/>
                  </a:lnTo>
                  <a:cubicBezTo>
                    <a:pt x="46" y="8"/>
                    <a:pt x="36" y="16"/>
                    <a:pt x="25" y="26"/>
                  </a:cubicBezTo>
                  <a:lnTo>
                    <a:pt x="25" y="26"/>
                  </a:lnTo>
                  <a:cubicBezTo>
                    <a:pt x="16" y="36"/>
                    <a:pt x="7" y="46"/>
                    <a:pt x="0" y="56"/>
                  </a:cubicBezTo>
                  <a:lnTo>
                    <a:pt x="0" y="56"/>
                  </a:lnTo>
                  <a:cubicBezTo>
                    <a:pt x="7" y="66"/>
                    <a:pt x="16" y="77"/>
                    <a:pt x="25" y="87"/>
                  </a:cubicBezTo>
                  <a:lnTo>
                    <a:pt x="25" y="87"/>
                  </a:lnTo>
                  <a:cubicBezTo>
                    <a:pt x="36" y="98"/>
                    <a:pt x="46" y="106"/>
                    <a:pt x="57" y="113"/>
                  </a:cubicBezTo>
                  <a:lnTo>
                    <a:pt x="57" y="113"/>
                  </a:lnTo>
                  <a:cubicBezTo>
                    <a:pt x="67" y="106"/>
                    <a:pt x="77" y="98"/>
                    <a:pt x="87" y="87"/>
                  </a:cubicBezTo>
                  <a:lnTo>
                    <a:pt x="87" y="87"/>
                  </a:lnTo>
                  <a:cubicBezTo>
                    <a:pt x="97" y="77"/>
                    <a:pt x="106" y="66"/>
                    <a:pt x="113" y="56"/>
                  </a:cubicBezTo>
                  <a:close/>
                </a:path>
              </a:pathLst>
            </a:custGeom>
            <a:solidFill>
              <a:srgbClr val="1E3877"/>
            </a:solidFill>
            <a:ln>
              <a:noFill/>
            </a:ln>
            <a:effectLst/>
          </p:spPr>
          <p:txBody>
            <a:bodyPr wrap="none" anchor="ctr"/>
            <a:lstStyle/>
            <a:p>
              <a:endParaRPr lang="en-US" sz="1225"/>
            </a:p>
          </p:txBody>
        </p:sp>
        <p:sp>
          <p:nvSpPr>
            <p:cNvPr id="3391" name="Freeform 319">
              <a:extLst>
                <a:ext uri="{FF2B5EF4-FFF2-40B4-BE49-F238E27FC236}">
                  <a16:creationId xmlns:a16="http://schemas.microsoft.com/office/drawing/2014/main" xmlns="" id="{3B318C3A-4F68-4040-8C88-43013806EA56}"/>
                </a:ext>
              </a:extLst>
            </p:cNvPr>
            <p:cNvSpPr>
              <a:spLocks noChangeArrowheads="1"/>
            </p:cNvSpPr>
            <p:nvPr/>
          </p:nvSpPr>
          <p:spPr bwMode="auto">
            <a:xfrm>
              <a:off x="3113641" y="2583427"/>
              <a:ext cx="171346" cy="171346"/>
            </a:xfrm>
            <a:custGeom>
              <a:avLst/>
              <a:gdLst>
                <a:gd name="T0" fmla="*/ 209 w 252"/>
                <a:gd name="T1" fmla="*/ 209 h 252"/>
                <a:gd name="T2" fmla="*/ 209 w 252"/>
                <a:gd name="T3" fmla="*/ 209 h 252"/>
                <a:gd name="T4" fmla="*/ 180 w 252"/>
                <a:gd name="T5" fmla="*/ 220 h 252"/>
                <a:gd name="T6" fmla="*/ 180 w 252"/>
                <a:gd name="T7" fmla="*/ 220 h 252"/>
                <a:gd name="T8" fmla="*/ 126 w 252"/>
                <a:gd name="T9" fmla="*/ 201 h 252"/>
                <a:gd name="T10" fmla="*/ 126 w 252"/>
                <a:gd name="T11" fmla="*/ 201 h 252"/>
                <a:gd name="T12" fmla="*/ 71 w 252"/>
                <a:gd name="T13" fmla="*/ 220 h 252"/>
                <a:gd name="T14" fmla="*/ 71 w 252"/>
                <a:gd name="T15" fmla="*/ 220 h 252"/>
                <a:gd name="T16" fmla="*/ 43 w 252"/>
                <a:gd name="T17" fmla="*/ 209 h 252"/>
                <a:gd name="T18" fmla="*/ 43 w 252"/>
                <a:gd name="T19" fmla="*/ 209 h 252"/>
                <a:gd name="T20" fmla="*/ 50 w 252"/>
                <a:gd name="T21" fmla="*/ 125 h 252"/>
                <a:gd name="T22" fmla="*/ 50 w 252"/>
                <a:gd name="T23" fmla="*/ 125 h 252"/>
                <a:gd name="T24" fmla="*/ 43 w 252"/>
                <a:gd name="T25" fmla="*/ 42 h 252"/>
                <a:gd name="T26" fmla="*/ 43 w 252"/>
                <a:gd name="T27" fmla="*/ 42 h 252"/>
                <a:gd name="T28" fmla="*/ 99 w 252"/>
                <a:gd name="T29" fmla="*/ 37 h 252"/>
                <a:gd name="T30" fmla="*/ 99 w 252"/>
                <a:gd name="T31" fmla="*/ 37 h 252"/>
                <a:gd name="T32" fmla="*/ 126 w 252"/>
                <a:gd name="T33" fmla="*/ 49 h 252"/>
                <a:gd name="T34" fmla="*/ 126 w 252"/>
                <a:gd name="T35" fmla="*/ 49 h 252"/>
                <a:gd name="T36" fmla="*/ 151 w 252"/>
                <a:gd name="T37" fmla="*/ 37 h 252"/>
                <a:gd name="T38" fmla="*/ 151 w 252"/>
                <a:gd name="T39" fmla="*/ 37 h 252"/>
                <a:gd name="T40" fmla="*/ 209 w 252"/>
                <a:gd name="T41" fmla="*/ 42 h 252"/>
                <a:gd name="T42" fmla="*/ 209 w 252"/>
                <a:gd name="T43" fmla="*/ 42 h 252"/>
                <a:gd name="T44" fmla="*/ 202 w 252"/>
                <a:gd name="T45" fmla="*/ 125 h 252"/>
                <a:gd name="T46" fmla="*/ 202 w 252"/>
                <a:gd name="T47" fmla="*/ 125 h 252"/>
                <a:gd name="T48" fmla="*/ 209 w 252"/>
                <a:gd name="T49" fmla="*/ 209 h 252"/>
                <a:gd name="T50" fmla="*/ 0 w 252"/>
                <a:gd name="T51" fmla="*/ 251 h 252"/>
                <a:gd name="T52" fmla="*/ 251 w 252"/>
                <a:gd name="T53" fmla="*/ 251 h 252"/>
                <a:gd name="T54" fmla="*/ 251 w 252"/>
                <a:gd name="T55" fmla="*/ 0 h 252"/>
                <a:gd name="T56" fmla="*/ 0 w 252"/>
                <a:gd name="T57" fmla="*/ 0 h 252"/>
                <a:gd name="T58" fmla="*/ 0 w 252"/>
                <a:gd name="T59"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2" h="252">
                  <a:moveTo>
                    <a:pt x="209" y="209"/>
                  </a:moveTo>
                  <a:lnTo>
                    <a:pt x="209" y="209"/>
                  </a:lnTo>
                  <a:cubicBezTo>
                    <a:pt x="202" y="216"/>
                    <a:pt x="192" y="220"/>
                    <a:pt x="180" y="220"/>
                  </a:cubicBezTo>
                  <a:lnTo>
                    <a:pt x="180" y="220"/>
                  </a:lnTo>
                  <a:cubicBezTo>
                    <a:pt x="164" y="220"/>
                    <a:pt x="145" y="213"/>
                    <a:pt x="126" y="201"/>
                  </a:cubicBezTo>
                  <a:lnTo>
                    <a:pt x="126" y="201"/>
                  </a:lnTo>
                  <a:cubicBezTo>
                    <a:pt x="106" y="213"/>
                    <a:pt x="87" y="220"/>
                    <a:pt x="71" y="220"/>
                  </a:cubicBezTo>
                  <a:lnTo>
                    <a:pt x="71" y="220"/>
                  </a:lnTo>
                  <a:cubicBezTo>
                    <a:pt x="59" y="220"/>
                    <a:pt x="50" y="216"/>
                    <a:pt x="43" y="209"/>
                  </a:cubicBezTo>
                  <a:lnTo>
                    <a:pt x="43" y="209"/>
                  </a:lnTo>
                  <a:cubicBezTo>
                    <a:pt x="26" y="192"/>
                    <a:pt x="30" y="160"/>
                    <a:pt x="50" y="125"/>
                  </a:cubicBezTo>
                  <a:lnTo>
                    <a:pt x="50" y="125"/>
                  </a:lnTo>
                  <a:cubicBezTo>
                    <a:pt x="30" y="92"/>
                    <a:pt x="26" y="59"/>
                    <a:pt x="43" y="42"/>
                  </a:cubicBezTo>
                  <a:lnTo>
                    <a:pt x="43" y="42"/>
                  </a:lnTo>
                  <a:cubicBezTo>
                    <a:pt x="55" y="30"/>
                    <a:pt x="74" y="29"/>
                    <a:pt x="99" y="37"/>
                  </a:cubicBezTo>
                  <a:lnTo>
                    <a:pt x="99" y="37"/>
                  </a:lnTo>
                  <a:cubicBezTo>
                    <a:pt x="108" y="39"/>
                    <a:pt x="117" y="44"/>
                    <a:pt x="126" y="49"/>
                  </a:cubicBezTo>
                  <a:lnTo>
                    <a:pt x="126" y="49"/>
                  </a:lnTo>
                  <a:cubicBezTo>
                    <a:pt x="134" y="44"/>
                    <a:pt x="143" y="39"/>
                    <a:pt x="151" y="37"/>
                  </a:cubicBezTo>
                  <a:lnTo>
                    <a:pt x="151" y="37"/>
                  </a:lnTo>
                  <a:cubicBezTo>
                    <a:pt x="176" y="29"/>
                    <a:pt x="197" y="30"/>
                    <a:pt x="209" y="42"/>
                  </a:cubicBezTo>
                  <a:lnTo>
                    <a:pt x="209" y="42"/>
                  </a:lnTo>
                  <a:cubicBezTo>
                    <a:pt x="225" y="59"/>
                    <a:pt x="222" y="92"/>
                    <a:pt x="202" y="125"/>
                  </a:cubicBezTo>
                  <a:lnTo>
                    <a:pt x="202" y="125"/>
                  </a:lnTo>
                  <a:cubicBezTo>
                    <a:pt x="222" y="160"/>
                    <a:pt x="225" y="192"/>
                    <a:pt x="209" y="209"/>
                  </a:cubicBezTo>
                  <a:close/>
                  <a:moveTo>
                    <a:pt x="0" y="251"/>
                  </a:moveTo>
                  <a:lnTo>
                    <a:pt x="251" y="251"/>
                  </a:lnTo>
                  <a:lnTo>
                    <a:pt x="251" y="0"/>
                  </a:lnTo>
                  <a:lnTo>
                    <a:pt x="0" y="0"/>
                  </a:lnTo>
                  <a:lnTo>
                    <a:pt x="0" y="251"/>
                  </a:lnTo>
                  <a:close/>
                </a:path>
              </a:pathLst>
            </a:custGeom>
            <a:solidFill>
              <a:srgbClr val="1E3877"/>
            </a:solidFill>
            <a:ln>
              <a:noFill/>
            </a:ln>
            <a:effectLst/>
          </p:spPr>
          <p:txBody>
            <a:bodyPr wrap="none" anchor="ctr"/>
            <a:lstStyle/>
            <a:p>
              <a:endParaRPr lang="en-US" sz="1225"/>
            </a:p>
          </p:txBody>
        </p:sp>
        <p:sp>
          <p:nvSpPr>
            <p:cNvPr id="3392" name="Freeform 320">
              <a:extLst>
                <a:ext uri="{FF2B5EF4-FFF2-40B4-BE49-F238E27FC236}">
                  <a16:creationId xmlns:a16="http://schemas.microsoft.com/office/drawing/2014/main" xmlns="" id="{EAF33169-0277-524E-B00D-955D4774BD60}"/>
                </a:ext>
              </a:extLst>
            </p:cNvPr>
            <p:cNvSpPr>
              <a:spLocks noChangeArrowheads="1"/>
            </p:cNvSpPr>
            <p:nvPr/>
          </p:nvSpPr>
          <p:spPr bwMode="auto">
            <a:xfrm>
              <a:off x="3143701" y="2838943"/>
              <a:ext cx="81164" cy="63126"/>
            </a:xfrm>
            <a:custGeom>
              <a:avLst/>
              <a:gdLst>
                <a:gd name="T0" fmla="*/ 18 w 119"/>
                <a:gd name="T1" fmla="*/ 67 h 92"/>
                <a:gd name="T2" fmla="*/ 18 w 119"/>
                <a:gd name="T3" fmla="*/ 67 h 92"/>
                <a:gd name="T4" fmla="*/ 25 w 119"/>
                <a:gd name="T5" fmla="*/ 75 h 92"/>
                <a:gd name="T6" fmla="*/ 25 w 119"/>
                <a:gd name="T7" fmla="*/ 91 h 92"/>
                <a:gd name="T8" fmla="*/ 50 w 119"/>
                <a:gd name="T9" fmla="*/ 71 h 92"/>
                <a:gd name="T10" fmla="*/ 50 w 119"/>
                <a:gd name="T11" fmla="*/ 71 h 92"/>
                <a:gd name="T12" fmla="*/ 56 w 119"/>
                <a:gd name="T13" fmla="*/ 67 h 92"/>
                <a:gd name="T14" fmla="*/ 98 w 119"/>
                <a:gd name="T15" fmla="*/ 67 h 92"/>
                <a:gd name="T16" fmla="*/ 98 w 119"/>
                <a:gd name="T17" fmla="*/ 67 h 92"/>
                <a:gd name="T18" fmla="*/ 118 w 119"/>
                <a:gd name="T19" fmla="*/ 58 h 92"/>
                <a:gd name="T20" fmla="*/ 110 w 119"/>
                <a:gd name="T21" fmla="*/ 52 h 92"/>
                <a:gd name="T22" fmla="*/ 72 w 119"/>
                <a:gd name="T23" fmla="*/ 52 h 92"/>
                <a:gd name="T24" fmla="*/ 72 w 119"/>
                <a:gd name="T25" fmla="*/ 52 h 92"/>
                <a:gd name="T26" fmla="*/ 31 w 119"/>
                <a:gd name="T27" fmla="*/ 11 h 92"/>
                <a:gd name="T28" fmla="*/ 31 w 119"/>
                <a:gd name="T29" fmla="*/ 0 h 92"/>
                <a:gd name="T30" fmla="*/ 24 w 119"/>
                <a:gd name="T31" fmla="*/ 0 h 92"/>
                <a:gd name="T32" fmla="*/ 24 w 119"/>
                <a:gd name="T33" fmla="*/ 0 h 92"/>
                <a:gd name="T34" fmla="*/ 0 w 119"/>
                <a:gd name="T35" fmla="*/ 24 h 92"/>
                <a:gd name="T36" fmla="*/ 0 w 119"/>
                <a:gd name="T37" fmla="*/ 44 h 92"/>
                <a:gd name="T38" fmla="*/ 0 w 119"/>
                <a:gd name="T39" fmla="*/ 44 h 92"/>
                <a:gd name="T40" fmla="*/ 18 w 119"/>
                <a:gd name="T41" fmla="*/ 6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92">
                  <a:moveTo>
                    <a:pt x="18" y="67"/>
                  </a:moveTo>
                  <a:lnTo>
                    <a:pt x="18" y="67"/>
                  </a:lnTo>
                  <a:cubicBezTo>
                    <a:pt x="22" y="67"/>
                    <a:pt x="25" y="72"/>
                    <a:pt x="25" y="75"/>
                  </a:cubicBezTo>
                  <a:lnTo>
                    <a:pt x="25" y="91"/>
                  </a:lnTo>
                  <a:lnTo>
                    <a:pt x="50" y="71"/>
                  </a:lnTo>
                  <a:lnTo>
                    <a:pt x="50" y="71"/>
                  </a:lnTo>
                  <a:cubicBezTo>
                    <a:pt x="51" y="69"/>
                    <a:pt x="53" y="67"/>
                    <a:pt x="56" y="67"/>
                  </a:cubicBezTo>
                  <a:lnTo>
                    <a:pt x="98" y="67"/>
                  </a:lnTo>
                  <a:lnTo>
                    <a:pt x="98" y="67"/>
                  </a:lnTo>
                  <a:cubicBezTo>
                    <a:pt x="103" y="67"/>
                    <a:pt x="113" y="65"/>
                    <a:pt x="118" y="58"/>
                  </a:cubicBezTo>
                  <a:lnTo>
                    <a:pt x="110" y="52"/>
                  </a:lnTo>
                  <a:lnTo>
                    <a:pt x="72" y="52"/>
                  </a:lnTo>
                  <a:lnTo>
                    <a:pt x="72" y="52"/>
                  </a:lnTo>
                  <a:cubicBezTo>
                    <a:pt x="50" y="52"/>
                    <a:pt x="31" y="33"/>
                    <a:pt x="31" y="11"/>
                  </a:cubicBezTo>
                  <a:lnTo>
                    <a:pt x="31" y="0"/>
                  </a:lnTo>
                  <a:lnTo>
                    <a:pt x="24" y="0"/>
                  </a:lnTo>
                  <a:lnTo>
                    <a:pt x="24" y="0"/>
                  </a:lnTo>
                  <a:cubicBezTo>
                    <a:pt x="10" y="0"/>
                    <a:pt x="0" y="11"/>
                    <a:pt x="0" y="24"/>
                  </a:cubicBezTo>
                  <a:lnTo>
                    <a:pt x="0" y="44"/>
                  </a:lnTo>
                  <a:lnTo>
                    <a:pt x="0" y="44"/>
                  </a:lnTo>
                  <a:cubicBezTo>
                    <a:pt x="0" y="55"/>
                    <a:pt x="7" y="64"/>
                    <a:pt x="18" y="67"/>
                  </a:cubicBezTo>
                </a:path>
              </a:pathLst>
            </a:custGeom>
            <a:solidFill>
              <a:srgbClr val="1E3877"/>
            </a:solidFill>
            <a:ln>
              <a:noFill/>
            </a:ln>
            <a:effectLst/>
          </p:spPr>
          <p:txBody>
            <a:bodyPr wrap="none" anchor="ctr"/>
            <a:lstStyle/>
            <a:p>
              <a:endParaRPr lang="en-US" sz="1225"/>
            </a:p>
          </p:txBody>
        </p:sp>
        <p:sp>
          <p:nvSpPr>
            <p:cNvPr id="3393" name="Freeform 321">
              <a:extLst>
                <a:ext uri="{FF2B5EF4-FFF2-40B4-BE49-F238E27FC236}">
                  <a16:creationId xmlns:a16="http://schemas.microsoft.com/office/drawing/2014/main" xmlns="" id="{36F27F2B-CFE5-C147-B7C4-95919A626354}"/>
                </a:ext>
              </a:extLst>
            </p:cNvPr>
            <p:cNvSpPr>
              <a:spLocks noChangeArrowheads="1"/>
            </p:cNvSpPr>
            <p:nvPr/>
          </p:nvSpPr>
          <p:spPr bwMode="auto">
            <a:xfrm>
              <a:off x="3173762" y="2814894"/>
              <a:ext cx="84170" cy="63126"/>
            </a:xfrm>
            <a:custGeom>
              <a:avLst/>
              <a:gdLst>
                <a:gd name="T0" fmla="*/ 24 w 122"/>
                <a:gd name="T1" fmla="*/ 67 h 91"/>
                <a:gd name="T2" fmla="*/ 65 w 122"/>
                <a:gd name="T3" fmla="*/ 67 h 91"/>
                <a:gd name="T4" fmla="*/ 65 w 122"/>
                <a:gd name="T5" fmla="*/ 67 h 91"/>
                <a:gd name="T6" fmla="*/ 72 w 122"/>
                <a:gd name="T7" fmla="*/ 71 h 91"/>
                <a:gd name="T8" fmla="*/ 97 w 122"/>
                <a:gd name="T9" fmla="*/ 90 h 91"/>
                <a:gd name="T10" fmla="*/ 97 w 122"/>
                <a:gd name="T11" fmla="*/ 75 h 91"/>
                <a:gd name="T12" fmla="*/ 97 w 122"/>
                <a:gd name="T13" fmla="*/ 75 h 91"/>
                <a:gd name="T14" fmla="*/ 103 w 122"/>
                <a:gd name="T15" fmla="*/ 66 h 91"/>
                <a:gd name="T16" fmla="*/ 103 w 122"/>
                <a:gd name="T17" fmla="*/ 66 h 91"/>
                <a:gd name="T18" fmla="*/ 121 w 122"/>
                <a:gd name="T19" fmla="*/ 43 h 91"/>
                <a:gd name="T20" fmla="*/ 121 w 122"/>
                <a:gd name="T21" fmla="*/ 24 h 91"/>
                <a:gd name="T22" fmla="*/ 121 w 122"/>
                <a:gd name="T23" fmla="*/ 24 h 91"/>
                <a:gd name="T24" fmla="*/ 98 w 122"/>
                <a:gd name="T25" fmla="*/ 0 h 91"/>
                <a:gd name="T26" fmla="*/ 24 w 122"/>
                <a:gd name="T27" fmla="*/ 0 h 91"/>
                <a:gd name="T28" fmla="*/ 24 w 122"/>
                <a:gd name="T29" fmla="*/ 0 h 91"/>
                <a:gd name="T30" fmla="*/ 0 w 122"/>
                <a:gd name="T31" fmla="*/ 24 h 91"/>
                <a:gd name="T32" fmla="*/ 0 w 122"/>
                <a:gd name="T33" fmla="*/ 43 h 91"/>
                <a:gd name="T34" fmla="*/ 0 w 122"/>
                <a:gd name="T35" fmla="*/ 43 h 91"/>
                <a:gd name="T36" fmla="*/ 24 w 122"/>
                <a:gd name="T37" fmla="*/ 6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91">
                  <a:moveTo>
                    <a:pt x="24" y="67"/>
                  </a:moveTo>
                  <a:lnTo>
                    <a:pt x="65" y="67"/>
                  </a:lnTo>
                  <a:lnTo>
                    <a:pt x="65" y="67"/>
                  </a:lnTo>
                  <a:cubicBezTo>
                    <a:pt x="68" y="67"/>
                    <a:pt x="70" y="69"/>
                    <a:pt x="72" y="71"/>
                  </a:cubicBezTo>
                  <a:lnTo>
                    <a:pt x="97" y="90"/>
                  </a:lnTo>
                  <a:lnTo>
                    <a:pt x="97" y="75"/>
                  </a:lnTo>
                  <a:lnTo>
                    <a:pt x="97" y="75"/>
                  </a:lnTo>
                  <a:cubicBezTo>
                    <a:pt x="97" y="71"/>
                    <a:pt x="99" y="67"/>
                    <a:pt x="103" y="66"/>
                  </a:cubicBezTo>
                  <a:lnTo>
                    <a:pt x="103" y="66"/>
                  </a:lnTo>
                  <a:cubicBezTo>
                    <a:pt x="113" y="64"/>
                    <a:pt x="121" y="54"/>
                    <a:pt x="121" y="43"/>
                  </a:cubicBezTo>
                  <a:lnTo>
                    <a:pt x="121" y="24"/>
                  </a:lnTo>
                  <a:lnTo>
                    <a:pt x="121" y="24"/>
                  </a:lnTo>
                  <a:cubicBezTo>
                    <a:pt x="121" y="10"/>
                    <a:pt x="110" y="0"/>
                    <a:pt x="98" y="0"/>
                  </a:cubicBezTo>
                  <a:lnTo>
                    <a:pt x="24" y="0"/>
                  </a:lnTo>
                  <a:lnTo>
                    <a:pt x="24" y="0"/>
                  </a:lnTo>
                  <a:cubicBezTo>
                    <a:pt x="10" y="0"/>
                    <a:pt x="0" y="10"/>
                    <a:pt x="0" y="24"/>
                  </a:cubicBezTo>
                  <a:lnTo>
                    <a:pt x="0" y="43"/>
                  </a:lnTo>
                  <a:lnTo>
                    <a:pt x="0" y="43"/>
                  </a:lnTo>
                  <a:cubicBezTo>
                    <a:pt x="0" y="56"/>
                    <a:pt x="10" y="67"/>
                    <a:pt x="24" y="67"/>
                  </a:cubicBezTo>
                </a:path>
              </a:pathLst>
            </a:custGeom>
            <a:solidFill>
              <a:srgbClr val="1E3877"/>
            </a:solidFill>
            <a:ln>
              <a:noFill/>
            </a:ln>
            <a:effectLst/>
          </p:spPr>
          <p:txBody>
            <a:bodyPr wrap="none" anchor="ctr"/>
            <a:lstStyle/>
            <a:p>
              <a:endParaRPr lang="en-US" sz="1225"/>
            </a:p>
          </p:txBody>
        </p:sp>
        <p:sp>
          <p:nvSpPr>
            <p:cNvPr id="3394" name="Freeform 322">
              <a:extLst>
                <a:ext uri="{FF2B5EF4-FFF2-40B4-BE49-F238E27FC236}">
                  <a16:creationId xmlns:a16="http://schemas.microsoft.com/office/drawing/2014/main" xmlns="" id="{20DBF493-9E7F-9848-A07B-B7251F73BC50}"/>
                </a:ext>
              </a:extLst>
            </p:cNvPr>
            <p:cNvSpPr>
              <a:spLocks noChangeArrowheads="1"/>
            </p:cNvSpPr>
            <p:nvPr/>
          </p:nvSpPr>
          <p:spPr bwMode="auto">
            <a:xfrm>
              <a:off x="3113641" y="2775815"/>
              <a:ext cx="171346" cy="171346"/>
            </a:xfrm>
            <a:custGeom>
              <a:avLst/>
              <a:gdLst>
                <a:gd name="T0" fmla="*/ 24 w 252"/>
                <a:gd name="T1" fmla="*/ 116 h 252"/>
                <a:gd name="T2" fmla="*/ 24 w 252"/>
                <a:gd name="T3" fmla="*/ 116 h 252"/>
                <a:gd name="T4" fmla="*/ 65 w 252"/>
                <a:gd name="T5" fmla="*/ 76 h 252"/>
                <a:gd name="T6" fmla="*/ 73 w 252"/>
                <a:gd name="T7" fmla="*/ 76 h 252"/>
                <a:gd name="T8" fmla="*/ 73 w 252"/>
                <a:gd name="T9" fmla="*/ 76 h 252"/>
                <a:gd name="T10" fmla="*/ 113 w 252"/>
                <a:gd name="T11" fmla="*/ 43 h 252"/>
                <a:gd name="T12" fmla="*/ 187 w 252"/>
                <a:gd name="T13" fmla="*/ 43 h 252"/>
                <a:gd name="T14" fmla="*/ 187 w 252"/>
                <a:gd name="T15" fmla="*/ 43 h 252"/>
                <a:gd name="T16" fmla="*/ 227 w 252"/>
                <a:gd name="T17" fmla="*/ 84 h 252"/>
                <a:gd name="T18" fmla="*/ 227 w 252"/>
                <a:gd name="T19" fmla="*/ 103 h 252"/>
                <a:gd name="T20" fmla="*/ 227 w 252"/>
                <a:gd name="T21" fmla="*/ 103 h 252"/>
                <a:gd name="T22" fmla="*/ 202 w 252"/>
                <a:gd name="T23" fmla="*/ 140 h 252"/>
                <a:gd name="T24" fmla="*/ 202 w 252"/>
                <a:gd name="T25" fmla="*/ 167 h 252"/>
                <a:gd name="T26" fmla="*/ 202 w 252"/>
                <a:gd name="T27" fmla="*/ 167 h 252"/>
                <a:gd name="T28" fmla="*/ 197 w 252"/>
                <a:gd name="T29" fmla="*/ 174 h 252"/>
                <a:gd name="T30" fmla="*/ 197 w 252"/>
                <a:gd name="T31" fmla="*/ 174 h 252"/>
                <a:gd name="T32" fmla="*/ 194 w 252"/>
                <a:gd name="T33" fmla="*/ 175 h 252"/>
                <a:gd name="T34" fmla="*/ 194 w 252"/>
                <a:gd name="T35" fmla="*/ 175 h 252"/>
                <a:gd name="T36" fmla="*/ 189 w 252"/>
                <a:gd name="T37" fmla="*/ 173 h 252"/>
                <a:gd name="T38" fmla="*/ 172 w 252"/>
                <a:gd name="T39" fmla="*/ 160 h 252"/>
                <a:gd name="T40" fmla="*/ 172 w 252"/>
                <a:gd name="T41" fmla="*/ 160 h 252"/>
                <a:gd name="T42" fmla="*/ 139 w 252"/>
                <a:gd name="T43" fmla="*/ 176 h 252"/>
                <a:gd name="T44" fmla="*/ 101 w 252"/>
                <a:gd name="T45" fmla="*/ 176 h 252"/>
                <a:gd name="T46" fmla="*/ 63 w 252"/>
                <a:gd name="T47" fmla="*/ 206 h 252"/>
                <a:gd name="T48" fmla="*/ 63 w 252"/>
                <a:gd name="T49" fmla="*/ 206 h 252"/>
                <a:gd name="T50" fmla="*/ 58 w 252"/>
                <a:gd name="T51" fmla="*/ 207 h 252"/>
                <a:gd name="T52" fmla="*/ 58 w 252"/>
                <a:gd name="T53" fmla="*/ 207 h 252"/>
                <a:gd name="T54" fmla="*/ 54 w 252"/>
                <a:gd name="T55" fmla="*/ 207 h 252"/>
                <a:gd name="T56" fmla="*/ 54 w 252"/>
                <a:gd name="T57" fmla="*/ 207 h 252"/>
                <a:gd name="T58" fmla="*/ 49 w 252"/>
                <a:gd name="T59" fmla="*/ 200 h 252"/>
                <a:gd name="T60" fmla="*/ 49 w 252"/>
                <a:gd name="T61" fmla="*/ 173 h 252"/>
                <a:gd name="T62" fmla="*/ 49 w 252"/>
                <a:gd name="T63" fmla="*/ 173 h 252"/>
                <a:gd name="T64" fmla="*/ 24 w 252"/>
                <a:gd name="T65" fmla="*/ 136 h 252"/>
                <a:gd name="T66" fmla="*/ 24 w 252"/>
                <a:gd name="T67" fmla="*/ 116 h 252"/>
                <a:gd name="T68" fmla="*/ 0 w 252"/>
                <a:gd name="T69" fmla="*/ 251 h 252"/>
                <a:gd name="T70" fmla="*/ 251 w 252"/>
                <a:gd name="T71" fmla="*/ 251 h 252"/>
                <a:gd name="T72" fmla="*/ 251 w 252"/>
                <a:gd name="T73" fmla="*/ 0 h 252"/>
                <a:gd name="T74" fmla="*/ 0 w 252"/>
                <a:gd name="T75" fmla="*/ 0 h 252"/>
                <a:gd name="T76" fmla="*/ 0 w 252"/>
                <a:gd name="T7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2" h="252">
                  <a:moveTo>
                    <a:pt x="24" y="116"/>
                  </a:moveTo>
                  <a:lnTo>
                    <a:pt x="24" y="116"/>
                  </a:lnTo>
                  <a:cubicBezTo>
                    <a:pt x="24" y="94"/>
                    <a:pt x="43" y="76"/>
                    <a:pt x="65" y="76"/>
                  </a:cubicBezTo>
                  <a:lnTo>
                    <a:pt x="73" y="76"/>
                  </a:lnTo>
                  <a:lnTo>
                    <a:pt x="73" y="76"/>
                  </a:lnTo>
                  <a:cubicBezTo>
                    <a:pt x="76" y="57"/>
                    <a:pt x="93" y="43"/>
                    <a:pt x="113" y="43"/>
                  </a:cubicBezTo>
                  <a:lnTo>
                    <a:pt x="187" y="43"/>
                  </a:lnTo>
                  <a:lnTo>
                    <a:pt x="187" y="43"/>
                  </a:lnTo>
                  <a:cubicBezTo>
                    <a:pt x="209" y="43"/>
                    <a:pt x="227" y="61"/>
                    <a:pt x="227" y="84"/>
                  </a:cubicBezTo>
                  <a:lnTo>
                    <a:pt x="227" y="103"/>
                  </a:lnTo>
                  <a:lnTo>
                    <a:pt x="227" y="103"/>
                  </a:lnTo>
                  <a:cubicBezTo>
                    <a:pt x="227" y="119"/>
                    <a:pt x="217" y="134"/>
                    <a:pt x="202" y="140"/>
                  </a:cubicBezTo>
                  <a:lnTo>
                    <a:pt x="202" y="167"/>
                  </a:lnTo>
                  <a:lnTo>
                    <a:pt x="202" y="167"/>
                  </a:lnTo>
                  <a:cubicBezTo>
                    <a:pt x="202" y="170"/>
                    <a:pt x="200" y="173"/>
                    <a:pt x="197" y="174"/>
                  </a:cubicBezTo>
                  <a:lnTo>
                    <a:pt x="197" y="174"/>
                  </a:lnTo>
                  <a:cubicBezTo>
                    <a:pt x="196" y="175"/>
                    <a:pt x="195" y="175"/>
                    <a:pt x="194" y="175"/>
                  </a:cubicBezTo>
                  <a:lnTo>
                    <a:pt x="194" y="175"/>
                  </a:lnTo>
                  <a:cubicBezTo>
                    <a:pt x="192" y="175"/>
                    <a:pt x="190" y="175"/>
                    <a:pt x="189" y="173"/>
                  </a:cubicBezTo>
                  <a:lnTo>
                    <a:pt x="172" y="160"/>
                  </a:lnTo>
                  <a:lnTo>
                    <a:pt x="172" y="160"/>
                  </a:lnTo>
                  <a:cubicBezTo>
                    <a:pt x="164" y="172"/>
                    <a:pt x="149" y="176"/>
                    <a:pt x="139" y="176"/>
                  </a:cubicBezTo>
                  <a:lnTo>
                    <a:pt x="101" y="176"/>
                  </a:lnTo>
                  <a:lnTo>
                    <a:pt x="63" y="206"/>
                  </a:lnTo>
                  <a:lnTo>
                    <a:pt x="63" y="206"/>
                  </a:lnTo>
                  <a:cubicBezTo>
                    <a:pt x="61" y="207"/>
                    <a:pt x="59" y="207"/>
                    <a:pt x="58" y="207"/>
                  </a:cubicBezTo>
                  <a:lnTo>
                    <a:pt x="58" y="207"/>
                  </a:lnTo>
                  <a:cubicBezTo>
                    <a:pt x="56" y="207"/>
                    <a:pt x="55" y="207"/>
                    <a:pt x="54" y="207"/>
                  </a:cubicBezTo>
                  <a:lnTo>
                    <a:pt x="54" y="207"/>
                  </a:lnTo>
                  <a:cubicBezTo>
                    <a:pt x="51" y="205"/>
                    <a:pt x="49" y="203"/>
                    <a:pt x="49" y="200"/>
                  </a:cubicBezTo>
                  <a:lnTo>
                    <a:pt x="49" y="173"/>
                  </a:lnTo>
                  <a:lnTo>
                    <a:pt x="49" y="173"/>
                  </a:lnTo>
                  <a:cubicBezTo>
                    <a:pt x="35" y="167"/>
                    <a:pt x="24" y="152"/>
                    <a:pt x="24" y="136"/>
                  </a:cubicBezTo>
                  <a:lnTo>
                    <a:pt x="24" y="116"/>
                  </a:lnTo>
                  <a:close/>
                  <a:moveTo>
                    <a:pt x="0" y="251"/>
                  </a:moveTo>
                  <a:lnTo>
                    <a:pt x="251" y="251"/>
                  </a:lnTo>
                  <a:lnTo>
                    <a:pt x="251" y="0"/>
                  </a:lnTo>
                  <a:lnTo>
                    <a:pt x="0" y="0"/>
                  </a:lnTo>
                  <a:lnTo>
                    <a:pt x="0" y="251"/>
                  </a:lnTo>
                  <a:close/>
                </a:path>
              </a:pathLst>
            </a:custGeom>
            <a:solidFill>
              <a:srgbClr val="1E3877"/>
            </a:solidFill>
            <a:ln>
              <a:noFill/>
            </a:ln>
            <a:effectLst/>
          </p:spPr>
          <p:txBody>
            <a:bodyPr wrap="none" anchor="ctr"/>
            <a:lstStyle/>
            <a:p>
              <a:endParaRPr lang="en-US" sz="1225"/>
            </a:p>
          </p:txBody>
        </p:sp>
      </p:grpSp>
      <p:grpSp>
        <p:nvGrpSpPr>
          <p:cNvPr id="15" name="Group 14">
            <a:extLst>
              <a:ext uri="{FF2B5EF4-FFF2-40B4-BE49-F238E27FC236}">
                <a16:creationId xmlns:a16="http://schemas.microsoft.com/office/drawing/2014/main" xmlns="" id="{B9B2FAB4-C2E5-ED46-9BA0-D69FD9D24167}"/>
              </a:ext>
            </a:extLst>
          </p:cNvPr>
          <p:cNvGrpSpPr/>
          <p:nvPr/>
        </p:nvGrpSpPr>
        <p:grpSpPr>
          <a:xfrm>
            <a:off x="4403780" y="2441855"/>
            <a:ext cx="344583" cy="306597"/>
            <a:chOff x="4848135" y="2604470"/>
            <a:chExt cx="381768" cy="339683"/>
          </a:xfrm>
        </p:grpSpPr>
        <p:sp>
          <p:nvSpPr>
            <p:cNvPr id="3410" name="Freeform 338">
              <a:extLst>
                <a:ext uri="{FF2B5EF4-FFF2-40B4-BE49-F238E27FC236}">
                  <a16:creationId xmlns:a16="http://schemas.microsoft.com/office/drawing/2014/main" xmlns="" id="{1CEFB884-F2E3-A547-9471-F7E2AF56FBFC}"/>
                </a:ext>
              </a:extLst>
            </p:cNvPr>
            <p:cNvSpPr>
              <a:spLocks noChangeArrowheads="1"/>
            </p:cNvSpPr>
            <p:nvPr/>
          </p:nvSpPr>
          <p:spPr bwMode="auto">
            <a:xfrm>
              <a:off x="4848135" y="2604470"/>
              <a:ext cx="381768" cy="339683"/>
            </a:xfrm>
            <a:custGeom>
              <a:avLst/>
              <a:gdLst>
                <a:gd name="T0" fmla="*/ 269 w 561"/>
                <a:gd name="T1" fmla="*/ 483 h 500"/>
                <a:gd name="T2" fmla="*/ 264 w 561"/>
                <a:gd name="T3" fmla="*/ 480 h 500"/>
                <a:gd name="T4" fmla="*/ 267 w 561"/>
                <a:gd name="T5" fmla="*/ 421 h 500"/>
                <a:gd name="T6" fmla="*/ 519 w 561"/>
                <a:gd name="T7" fmla="*/ 238 h 500"/>
                <a:gd name="T8" fmla="*/ 519 w 561"/>
                <a:gd name="T9" fmla="*/ 243 h 500"/>
                <a:gd name="T10" fmla="*/ 237 w 561"/>
                <a:gd name="T11" fmla="*/ 369 h 500"/>
                <a:gd name="T12" fmla="*/ 40 w 561"/>
                <a:gd name="T13" fmla="*/ 298 h 500"/>
                <a:gd name="T14" fmla="*/ 17 w 561"/>
                <a:gd name="T15" fmla="*/ 263 h 500"/>
                <a:gd name="T16" fmla="*/ 251 w 561"/>
                <a:gd name="T17" fmla="*/ 328 h 500"/>
                <a:gd name="T18" fmla="*/ 40 w 561"/>
                <a:gd name="T19" fmla="*/ 378 h 500"/>
                <a:gd name="T20" fmla="*/ 17 w 561"/>
                <a:gd name="T21" fmla="*/ 343 h 500"/>
                <a:gd name="T22" fmla="*/ 250 w 561"/>
                <a:gd name="T23" fmla="*/ 414 h 500"/>
                <a:gd name="T24" fmla="*/ 241 w 561"/>
                <a:gd name="T25" fmla="*/ 469 h 500"/>
                <a:gd name="T26" fmla="*/ 293 w 561"/>
                <a:gd name="T27" fmla="*/ 65 h 500"/>
                <a:gd name="T28" fmla="*/ 452 w 561"/>
                <a:gd name="T29" fmla="*/ 131 h 500"/>
                <a:gd name="T30" fmla="*/ 387 w 561"/>
                <a:gd name="T31" fmla="*/ 191 h 500"/>
                <a:gd name="T32" fmla="*/ 230 w 561"/>
                <a:gd name="T33" fmla="*/ 124 h 500"/>
                <a:gd name="T34" fmla="*/ 528 w 561"/>
                <a:gd name="T35" fmla="*/ 195 h 500"/>
                <a:gd name="T36" fmla="*/ 273 w 561"/>
                <a:gd name="T37" fmla="*/ 402 h 500"/>
                <a:gd name="T38" fmla="*/ 269 w 561"/>
                <a:gd name="T39" fmla="*/ 401 h 500"/>
                <a:gd name="T40" fmla="*/ 254 w 561"/>
                <a:gd name="T41" fmla="*/ 369 h 500"/>
                <a:gd name="T42" fmla="*/ 273 w 561"/>
                <a:gd name="T43" fmla="*/ 335 h 500"/>
                <a:gd name="T44" fmla="*/ 519 w 561"/>
                <a:gd name="T45" fmla="*/ 161 h 500"/>
                <a:gd name="T46" fmla="*/ 560 w 561"/>
                <a:gd name="T47" fmla="*/ 281 h 500"/>
                <a:gd name="T48" fmla="*/ 559 w 561"/>
                <a:gd name="T49" fmla="*/ 275 h 500"/>
                <a:gd name="T50" fmla="*/ 536 w 561"/>
                <a:gd name="T51" fmla="*/ 242 h 500"/>
                <a:gd name="T52" fmla="*/ 555 w 561"/>
                <a:gd name="T53" fmla="*/ 211 h 500"/>
                <a:gd name="T54" fmla="*/ 558 w 561"/>
                <a:gd name="T55" fmla="*/ 208 h 500"/>
                <a:gd name="T56" fmla="*/ 559 w 561"/>
                <a:gd name="T57" fmla="*/ 207 h 500"/>
                <a:gd name="T58" fmla="*/ 560 w 561"/>
                <a:gd name="T59" fmla="*/ 204 h 500"/>
                <a:gd name="T60" fmla="*/ 560 w 561"/>
                <a:gd name="T61" fmla="*/ 203 h 500"/>
                <a:gd name="T62" fmla="*/ 559 w 561"/>
                <a:gd name="T63" fmla="*/ 200 h 500"/>
                <a:gd name="T64" fmla="*/ 559 w 561"/>
                <a:gd name="T65" fmla="*/ 199 h 500"/>
                <a:gd name="T66" fmla="*/ 558 w 561"/>
                <a:gd name="T67" fmla="*/ 197 h 500"/>
                <a:gd name="T68" fmla="*/ 556 w 561"/>
                <a:gd name="T69" fmla="*/ 196 h 500"/>
                <a:gd name="T70" fmla="*/ 554 w 561"/>
                <a:gd name="T71" fmla="*/ 195 h 500"/>
                <a:gd name="T72" fmla="*/ 552 w 561"/>
                <a:gd name="T73" fmla="*/ 195 h 500"/>
                <a:gd name="T74" fmla="*/ 551 w 561"/>
                <a:gd name="T75" fmla="*/ 195 h 500"/>
                <a:gd name="T76" fmla="*/ 542 w 561"/>
                <a:gd name="T77" fmla="*/ 187 h 500"/>
                <a:gd name="T78" fmla="*/ 545 w 561"/>
                <a:gd name="T79" fmla="*/ 130 h 500"/>
                <a:gd name="T80" fmla="*/ 551 w 561"/>
                <a:gd name="T81" fmla="*/ 127 h 500"/>
                <a:gd name="T82" fmla="*/ 559 w 561"/>
                <a:gd name="T83" fmla="*/ 118 h 500"/>
                <a:gd name="T84" fmla="*/ 551 w 561"/>
                <a:gd name="T85" fmla="*/ 110 h 500"/>
                <a:gd name="T86" fmla="*/ 550 w 561"/>
                <a:gd name="T87" fmla="*/ 110 h 500"/>
                <a:gd name="T88" fmla="*/ 307 w 561"/>
                <a:gd name="T89" fmla="*/ 3 h 500"/>
                <a:gd name="T90" fmla="*/ 19 w 561"/>
                <a:gd name="T91" fmla="*/ 222 h 500"/>
                <a:gd name="T92" fmla="*/ 0 w 561"/>
                <a:gd name="T93" fmla="*/ 263 h 500"/>
                <a:gd name="T94" fmla="*/ 0 w 561"/>
                <a:gd name="T95" fmla="*/ 343 h 500"/>
                <a:gd name="T96" fmla="*/ 257 w 561"/>
                <a:gd name="T97" fmla="*/ 494 h 500"/>
                <a:gd name="T98" fmla="*/ 264 w 561"/>
                <a:gd name="T99" fmla="*/ 498 h 500"/>
                <a:gd name="T100" fmla="*/ 279 w 561"/>
                <a:gd name="T101" fmla="*/ 496 h 500"/>
                <a:gd name="T102" fmla="*/ 559 w 561"/>
                <a:gd name="T103" fmla="*/ 28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1" h="500">
                  <a:moveTo>
                    <a:pt x="270" y="483"/>
                  </a:moveTo>
                  <a:lnTo>
                    <a:pt x="270" y="483"/>
                  </a:lnTo>
                  <a:lnTo>
                    <a:pt x="269" y="483"/>
                  </a:lnTo>
                  <a:lnTo>
                    <a:pt x="269" y="483"/>
                  </a:lnTo>
                  <a:lnTo>
                    <a:pt x="264" y="480"/>
                  </a:lnTo>
                  <a:lnTo>
                    <a:pt x="264" y="480"/>
                  </a:lnTo>
                  <a:cubicBezTo>
                    <a:pt x="259" y="475"/>
                    <a:pt x="254" y="463"/>
                    <a:pt x="254" y="450"/>
                  </a:cubicBezTo>
                  <a:lnTo>
                    <a:pt x="254" y="450"/>
                  </a:lnTo>
                  <a:cubicBezTo>
                    <a:pt x="254" y="435"/>
                    <a:pt x="259" y="427"/>
                    <a:pt x="267" y="421"/>
                  </a:cubicBezTo>
                  <a:lnTo>
                    <a:pt x="267" y="421"/>
                  </a:lnTo>
                  <a:cubicBezTo>
                    <a:pt x="271" y="422"/>
                    <a:pt x="276" y="421"/>
                    <a:pt x="279" y="418"/>
                  </a:cubicBezTo>
                  <a:lnTo>
                    <a:pt x="519" y="238"/>
                  </a:lnTo>
                  <a:lnTo>
                    <a:pt x="519" y="238"/>
                  </a:lnTo>
                  <a:cubicBezTo>
                    <a:pt x="519" y="239"/>
                    <a:pt x="519" y="240"/>
                    <a:pt x="519" y="243"/>
                  </a:cubicBezTo>
                  <a:lnTo>
                    <a:pt x="519" y="243"/>
                  </a:lnTo>
                  <a:cubicBezTo>
                    <a:pt x="519" y="260"/>
                    <a:pt x="526" y="275"/>
                    <a:pt x="535" y="282"/>
                  </a:cubicBezTo>
                  <a:lnTo>
                    <a:pt x="270" y="483"/>
                  </a:lnTo>
                  <a:close/>
                  <a:moveTo>
                    <a:pt x="237" y="369"/>
                  </a:moveTo>
                  <a:lnTo>
                    <a:pt x="237" y="369"/>
                  </a:lnTo>
                  <a:cubicBezTo>
                    <a:pt x="237" y="376"/>
                    <a:pt x="239" y="383"/>
                    <a:pt x="241" y="388"/>
                  </a:cubicBezTo>
                  <a:lnTo>
                    <a:pt x="40" y="298"/>
                  </a:lnTo>
                  <a:lnTo>
                    <a:pt x="40" y="298"/>
                  </a:lnTo>
                  <a:cubicBezTo>
                    <a:pt x="39" y="297"/>
                    <a:pt x="17" y="289"/>
                    <a:pt x="17" y="263"/>
                  </a:cubicBezTo>
                  <a:lnTo>
                    <a:pt x="17" y="263"/>
                  </a:lnTo>
                  <a:cubicBezTo>
                    <a:pt x="17" y="238"/>
                    <a:pt x="36" y="231"/>
                    <a:pt x="38" y="230"/>
                  </a:cubicBezTo>
                  <a:lnTo>
                    <a:pt x="251" y="328"/>
                  </a:lnTo>
                  <a:lnTo>
                    <a:pt x="251" y="328"/>
                  </a:lnTo>
                  <a:cubicBezTo>
                    <a:pt x="242" y="338"/>
                    <a:pt x="237" y="352"/>
                    <a:pt x="237" y="369"/>
                  </a:cubicBezTo>
                  <a:close/>
                  <a:moveTo>
                    <a:pt x="241" y="469"/>
                  </a:moveTo>
                  <a:lnTo>
                    <a:pt x="40" y="378"/>
                  </a:lnTo>
                  <a:lnTo>
                    <a:pt x="40" y="378"/>
                  </a:lnTo>
                  <a:cubicBezTo>
                    <a:pt x="39" y="378"/>
                    <a:pt x="17" y="370"/>
                    <a:pt x="17" y="343"/>
                  </a:cubicBezTo>
                  <a:lnTo>
                    <a:pt x="17" y="343"/>
                  </a:lnTo>
                  <a:cubicBezTo>
                    <a:pt x="17" y="322"/>
                    <a:pt x="30" y="318"/>
                    <a:pt x="36" y="317"/>
                  </a:cubicBezTo>
                  <a:lnTo>
                    <a:pt x="250" y="414"/>
                  </a:lnTo>
                  <a:lnTo>
                    <a:pt x="250" y="414"/>
                  </a:lnTo>
                  <a:cubicBezTo>
                    <a:pt x="243" y="422"/>
                    <a:pt x="237" y="432"/>
                    <a:pt x="237" y="450"/>
                  </a:cubicBezTo>
                  <a:lnTo>
                    <a:pt x="237" y="450"/>
                  </a:lnTo>
                  <a:cubicBezTo>
                    <a:pt x="237" y="456"/>
                    <a:pt x="239" y="463"/>
                    <a:pt x="241" y="469"/>
                  </a:cubicBezTo>
                  <a:close/>
                  <a:moveTo>
                    <a:pt x="224" y="119"/>
                  </a:moveTo>
                  <a:lnTo>
                    <a:pt x="293" y="65"/>
                  </a:lnTo>
                  <a:lnTo>
                    <a:pt x="293" y="65"/>
                  </a:lnTo>
                  <a:cubicBezTo>
                    <a:pt x="294" y="65"/>
                    <a:pt x="296" y="65"/>
                    <a:pt x="297" y="65"/>
                  </a:cubicBezTo>
                  <a:lnTo>
                    <a:pt x="452" y="131"/>
                  </a:lnTo>
                  <a:lnTo>
                    <a:pt x="452" y="131"/>
                  </a:lnTo>
                  <a:cubicBezTo>
                    <a:pt x="456" y="133"/>
                    <a:pt x="460" y="137"/>
                    <a:pt x="458" y="138"/>
                  </a:cubicBezTo>
                  <a:lnTo>
                    <a:pt x="387" y="191"/>
                  </a:lnTo>
                  <a:lnTo>
                    <a:pt x="387" y="191"/>
                  </a:lnTo>
                  <a:cubicBezTo>
                    <a:pt x="387" y="191"/>
                    <a:pt x="385" y="191"/>
                    <a:pt x="383" y="191"/>
                  </a:cubicBezTo>
                  <a:lnTo>
                    <a:pt x="230" y="124"/>
                  </a:lnTo>
                  <a:lnTo>
                    <a:pt x="230" y="124"/>
                  </a:lnTo>
                  <a:cubicBezTo>
                    <a:pt x="225" y="123"/>
                    <a:pt x="222" y="120"/>
                    <a:pt x="224" y="119"/>
                  </a:cubicBezTo>
                  <a:close/>
                  <a:moveTo>
                    <a:pt x="528" y="195"/>
                  </a:moveTo>
                  <a:lnTo>
                    <a:pt x="528" y="195"/>
                  </a:lnTo>
                  <a:cubicBezTo>
                    <a:pt x="530" y="199"/>
                    <a:pt x="532" y="202"/>
                    <a:pt x="536" y="204"/>
                  </a:cubicBezTo>
                  <a:lnTo>
                    <a:pt x="273" y="402"/>
                  </a:lnTo>
                  <a:lnTo>
                    <a:pt x="273" y="402"/>
                  </a:lnTo>
                  <a:cubicBezTo>
                    <a:pt x="272" y="402"/>
                    <a:pt x="271" y="401"/>
                    <a:pt x="269" y="401"/>
                  </a:cubicBezTo>
                  <a:lnTo>
                    <a:pt x="269" y="401"/>
                  </a:lnTo>
                  <a:lnTo>
                    <a:pt x="269" y="401"/>
                  </a:lnTo>
                  <a:lnTo>
                    <a:pt x="269" y="401"/>
                  </a:lnTo>
                  <a:cubicBezTo>
                    <a:pt x="263" y="401"/>
                    <a:pt x="254" y="387"/>
                    <a:pt x="254" y="369"/>
                  </a:cubicBezTo>
                  <a:lnTo>
                    <a:pt x="254" y="369"/>
                  </a:lnTo>
                  <a:cubicBezTo>
                    <a:pt x="254" y="350"/>
                    <a:pt x="262" y="337"/>
                    <a:pt x="268" y="336"/>
                  </a:cubicBezTo>
                  <a:lnTo>
                    <a:pt x="268" y="336"/>
                  </a:lnTo>
                  <a:cubicBezTo>
                    <a:pt x="270" y="336"/>
                    <a:pt x="272" y="336"/>
                    <a:pt x="273" y="335"/>
                  </a:cubicBezTo>
                  <a:lnTo>
                    <a:pt x="519" y="149"/>
                  </a:lnTo>
                  <a:lnTo>
                    <a:pt x="519" y="149"/>
                  </a:lnTo>
                  <a:cubicBezTo>
                    <a:pt x="519" y="152"/>
                    <a:pt x="519" y="156"/>
                    <a:pt x="519" y="161"/>
                  </a:cubicBezTo>
                  <a:lnTo>
                    <a:pt x="519" y="161"/>
                  </a:lnTo>
                  <a:cubicBezTo>
                    <a:pt x="519" y="174"/>
                    <a:pt x="522" y="186"/>
                    <a:pt x="528" y="195"/>
                  </a:cubicBezTo>
                  <a:close/>
                  <a:moveTo>
                    <a:pt x="560" y="281"/>
                  </a:moveTo>
                  <a:lnTo>
                    <a:pt x="560" y="281"/>
                  </a:lnTo>
                  <a:cubicBezTo>
                    <a:pt x="560" y="279"/>
                    <a:pt x="559" y="277"/>
                    <a:pt x="559" y="275"/>
                  </a:cubicBezTo>
                  <a:lnTo>
                    <a:pt x="559" y="275"/>
                  </a:lnTo>
                  <a:cubicBezTo>
                    <a:pt x="556" y="273"/>
                    <a:pt x="553" y="272"/>
                    <a:pt x="550" y="272"/>
                  </a:cubicBezTo>
                  <a:lnTo>
                    <a:pt x="550" y="272"/>
                  </a:lnTo>
                  <a:cubicBezTo>
                    <a:pt x="543" y="271"/>
                    <a:pt x="536" y="259"/>
                    <a:pt x="536" y="242"/>
                  </a:cubicBezTo>
                  <a:lnTo>
                    <a:pt x="536" y="242"/>
                  </a:lnTo>
                  <a:cubicBezTo>
                    <a:pt x="536" y="225"/>
                    <a:pt x="543" y="219"/>
                    <a:pt x="555" y="211"/>
                  </a:cubicBezTo>
                  <a:lnTo>
                    <a:pt x="555" y="211"/>
                  </a:lnTo>
                  <a:cubicBezTo>
                    <a:pt x="556" y="211"/>
                    <a:pt x="558" y="209"/>
                    <a:pt x="558" y="208"/>
                  </a:cubicBezTo>
                  <a:lnTo>
                    <a:pt x="558" y="208"/>
                  </a:lnTo>
                  <a:lnTo>
                    <a:pt x="558" y="208"/>
                  </a:lnTo>
                  <a:lnTo>
                    <a:pt x="558" y="208"/>
                  </a:lnTo>
                  <a:cubicBezTo>
                    <a:pt x="559" y="208"/>
                    <a:pt x="559" y="207"/>
                    <a:pt x="559" y="207"/>
                  </a:cubicBezTo>
                  <a:lnTo>
                    <a:pt x="559" y="207"/>
                  </a:lnTo>
                  <a:cubicBezTo>
                    <a:pt x="559" y="206"/>
                    <a:pt x="559" y="205"/>
                    <a:pt x="559" y="205"/>
                  </a:cubicBezTo>
                  <a:lnTo>
                    <a:pt x="559" y="205"/>
                  </a:lnTo>
                  <a:cubicBezTo>
                    <a:pt x="559" y="204"/>
                    <a:pt x="560" y="204"/>
                    <a:pt x="560" y="204"/>
                  </a:cubicBezTo>
                  <a:lnTo>
                    <a:pt x="560" y="204"/>
                  </a:lnTo>
                  <a:cubicBezTo>
                    <a:pt x="560" y="203"/>
                    <a:pt x="560" y="203"/>
                    <a:pt x="560" y="203"/>
                  </a:cubicBezTo>
                  <a:lnTo>
                    <a:pt x="560" y="203"/>
                  </a:lnTo>
                  <a:cubicBezTo>
                    <a:pt x="560" y="202"/>
                    <a:pt x="560" y="202"/>
                    <a:pt x="559" y="202"/>
                  </a:cubicBezTo>
                  <a:lnTo>
                    <a:pt x="559" y="202"/>
                  </a:lnTo>
                  <a:cubicBezTo>
                    <a:pt x="559" y="201"/>
                    <a:pt x="559" y="200"/>
                    <a:pt x="559" y="200"/>
                  </a:cubicBezTo>
                  <a:lnTo>
                    <a:pt x="559" y="200"/>
                  </a:lnTo>
                  <a:cubicBezTo>
                    <a:pt x="559" y="199"/>
                    <a:pt x="559" y="199"/>
                    <a:pt x="559" y="199"/>
                  </a:cubicBezTo>
                  <a:lnTo>
                    <a:pt x="559" y="199"/>
                  </a:lnTo>
                  <a:cubicBezTo>
                    <a:pt x="559" y="198"/>
                    <a:pt x="559" y="198"/>
                    <a:pt x="559" y="198"/>
                  </a:cubicBezTo>
                  <a:lnTo>
                    <a:pt x="559" y="198"/>
                  </a:lnTo>
                  <a:cubicBezTo>
                    <a:pt x="558" y="198"/>
                    <a:pt x="558" y="197"/>
                    <a:pt x="558" y="197"/>
                  </a:cubicBezTo>
                  <a:lnTo>
                    <a:pt x="558" y="197"/>
                  </a:lnTo>
                  <a:cubicBezTo>
                    <a:pt x="558" y="197"/>
                    <a:pt x="557" y="196"/>
                    <a:pt x="556" y="196"/>
                  </a:cubicBezTo>
                  <a:lnTo>
                    <a:pt x="556" y="196"/>
                  </a:lnTo>
                  <a:lnTo>
                    <a:pt x="556" y="196"/>
                  </a:lnTo>
                  <a:lnTo>
                    <a:pt x="556" y="196"/>
                  </a:lnTo>
                  <a:cubicBezTo>
                    <a:pt x="555" y="195"/>
                    <a:pt x="555" y="195"/>
                    <a:pt x="554" y="195"/>
                  </a:cubicBezTo>
                  <a:lnTo>
                    <a:pt x="554" y="195"/>
                  </a:lnTo>
                  <a:cubicBezTo>
                    <a:pt x="553" y="195"/>
                    <a:pt x="553" y="195"/>
                    <a:pt x="552" y="195"/>
                  </a:cubicBezTo>
                  <a:lnTo>
                    <a:pt x="552" y="195"/>
                  </a:lnTo>
                  <a:cubicBezTo>
                    <a:pt x="552" y="195"/>
                    <a:pt x="552" y="195"/>
                    <a:pt x="551" y="195"/>
                  </a:cubicBezTo>
                  <a:lnTo>
                    <a:pt x="551" y="195"/>
                  </a:lnTo>
                  <a:lnTo>
                    <a:pt x="551" y="195"/>
                  </a:lnTo>
                  <a:lnTo>
                    <a:pt x="551" y="195"/>
                  </a:lnTo>
                  <a:cubicBezTo>
                    <a:pt x="548" y="195"/>
                    <a:pt x="545" y="191"/>
                    <a:pt x="542" y="187"/>
                  </a:cubicBezTo>
                  <a:lnTo>
                    <a:pt x="542" y="187"/>
                  </a:lnTo>
                  <a:cubicBezTo>
                    <a:pt x="538" y="179"/>
                    <a:pt x="536" y="171"/>
                    <a:pt x="536" y="160"/>
                  </a:cubicBezTo>
                  <a:lnTo>
                    <a:pt x="536" y="160"/>
                  </a:lnTo>
                  <a:cubicBezTo>
                    <a:pt x="536" y="147"/>
                    <a:pt x="539" y="136"/>
                    <a:pt x="545" y="130"/>
                  </a:cubicBezTo>
                  <a:lnTo>
                    <a:pt x="548" y="128"/>
                  </a:lnTo>
                  <a:lnTo>
                    <a:pt x="548" y="128"/>
                  </a:lnTo>
                  <a:cubicBezTo>
                    <a:pt x="549" y="127"/>
                    <a:pt x="550" y="127"/>
                    <a:pt x="551" y="127"/>
                  </a:cubicBezTo>
                  <a:lnTo>
                    <a:pt x="551" y="127"/>
                  </a:lnTo>
                  <a:cubicBezTo>
                    <a:pt x="556" y="127"/>
                    <a:pt x="559" y="123"/>
                    <a:pt x="559" y="118"/>
                  </a:cubicBezTo>
                  <a:lnTo>
                    <a:pt x="559" y="118"/>
                  </a:lnTo>
                  <a:cubicBezTo>
                    <a:pt x="559" y="114"/>
                    <a:pt x="556" y="110"/>
                    <a:pt x="551" y="110"/>
                  </a:cubicBezTo>
                  <a:lnTo>
                    <a:pt x="551" y="110"/>
                  </a:lnTo>
                  <a:lnTo>
                    <a:pt x="551" y="110"/>
                  </a:lnTo>
                  <a:lnTo>
                    <a:pt x="550" y="110"/>
                  </a:lnTo>
                  <a:lnTo>
                    <a:pt x="550" y="110"/>
                  </a:lnTo>
                  <a:lnTo>
                    <a:pt x="550" y="110"/>
                  </a:lnTo>
                  <a:lnTo>
                    <a:pt x="316" y="2"/>
                  </a:lnTo>
                  <a:lnTo>
                    <a:pt x="316" y="2"/>
                  </a:lnTo>
                  <a:cubicBezTo>
                    <a:pt x="312" y="0"/>
                    <a:pt x="309" y="0"/>
                    <a:pt x="307" y="3"/>
                  </a:cubicBezTo>
                  <a:lnTo>
                    <a:pt x="19" y="222"/>
                  </a:lnTo>
                  <a:lnTo>
                    <a:pt x="19" y="222"/>
                  </a:lnTo>
                  <a:lnTo>
                    <a:pt x="19" y="222"/>
                  </a:lnTo>
                  <a:lnTo>
                    <a:pt x="19" y="222"/>
                  </a:lnTo>
                  <a:cubicBezTo>
                    <a:pt x="10" y="229"/>
                    <a:pt x="0" y="243"/>
                    <a:pt x="0" y="263"/>
                  </a:cubicBezTo>
                  <a:lnTo>
                    <a:pt x="0" y="263"/>
                  </a:lnTo>
                  <a:cubicBezTo>
                    <a:pt x="0" y="284"/>
                    <a:pt x="10" y="297"/>
                    <a:pt x="20" y="305"/>
                  </a:cubicBezTo>
                  <a:lnTo>
                    <a:pt x="20" y="305"/>
                  </a:lnTo>
                  <a:cubicBezTo>
                    <a:pt x="10" y="312"/>
                    <a:pt x="0" y="323"/>
                    <a:pt x="0" y="343"/>
                  </a:cubicBezTo>
                  <a:lnTo>
                    <a:pt x="0" y="343"/>
                  </a:lnTo>
                  <a:cubicBezTo>
                    <a:pt x="0" y="375"/>
                    <a:pt x="23" y="390"/>
                    <a:pt x="33" y="394"/>
                  </a:cubicBezTo>
                  <a:lnTo>
                    <a:pt x="257" y="494"/>
                  </a:lnTo>
                  <a:lnTo>
                    <a:pt x="257" y="494"/>
                  </a:lnTo>
                  <a:cubicBezTo>
                    <a:pt x="260" y="497"/>
                    <a:pt x="263" y="498"/>
                    <a:pt x="264" y="498"/>
                  </a:cubicBezTo>
                  <a:lnTo>
                    <a:pt x="264" y="498"/>
                  </a:lnTo>
                  <a:cubicBezTo>
                    <a:pt x="267" y="499"/>
                    <a:pt x="269" y="499"/>
                    <a:pt x="270" y="499"/>
                  </a:cubicBezTo>
                  <a:lnTo>
                    <a:pt x="270" y="499"/>
                  </a:lnTo>
                  <a:cubicBezTo>
                    <a:pt x="273" y="499"/>
                    <a:pt x="277" y="498"/>
                    <a:pt x="279" y="496"/>
                  </a:cubicBezTo>
                  <a:lnTo>
                    <a:pt x="555" y="289"/>
                  </a:lnTo>
                  <a:lnTo>
                    <a:pt x="555" y="289"/>
                  </a:lnTo>
                  <a:cubicBezTo>
                    <a:pt x="557" y="288"/>
                    <a:pt x="559" y="286"/>
                    <a:pt x="559" y="282"/>
                  </a:cubicBezTo>
                  <a:lnTo>
                    <a:pt x="559" y="282"/>
                  </a:lnTo>
                  <a:cubicBezTo>
                    <a:pt x="559" y="282"/>
                    <a:pt x="560" y="282"/>
                    <a:pt x="560" y="281"/>
                  </a:cubicBezTo>
                  <a:close/>
                </a:path>
              </a:pathLst>
            </a:custGeom>
            <a:solidFill>
              <a:srgbClr val="1E3877"/>
            </a:solidFill>
            <a:ln>
              <a:noFill/>
            </a:ln>
            <a:effectLst/>
          </p:spPr>
          <p:txBody>
            <a:bodyPr wrap="none" anchor="ctr"/>
            <a:lstStyle/>
            <a:p>
              <a:endParaRPr lang="en-US" sz="1225"/>
            </a:p>
          </p:txBody>
        </p:sp>
        <p:sp>
          <p:nvSpPr>
            <p:cNvPr id="3411" name="Freeform 339">
              <a:extLst>
                <a:ext uri="{FF2B5EF4-FFF2-40B4-BE49-F238E27FC236}">
                  <a16:creationId xmlns:a16="http://schemas.microsoft.com/office/drawing/2014/main" xmlns="" id="{CCF8AFEF-F7C6-4D4E-859B-7CD4A92B739E}"/>
                </a:ext>
              </a:extLst>
            </p:cNvPr>
            <p:cNvSpPr>
              <a:spLocks noChangeArrowheads="1"/>
            </p:cNvSpPr>
            <p:nvPr/>
          </p:nvSpPr>
          <p:spPr bwMode="auto">
            <a:xfrm>
              <a:off x="5034511" y="2670604"/>
              <a:ext cx="87175" cy="45090"/>
            </a:xfrm>
            <a:custGeom>
              <a:avLst/>
              <a:gdLst>
                <a:gd name="T0" fmla="*/ 9 w 127"/>
                <a:gd name="T1" fmla="*/ 21 h 64"/>
                <a:gd name="T2" fmla="*/ 14 w 127"/>
                <a:gd name="T3" fmla="*/ 19 h 64"/>
                <a:gd name="T4" fmla="*/ 12 w 127"/>
                <a:gd name="T5" fmla="*/ 21 h 64"/>
                <a:gd name="T6" fmla="*/ 12 w 127"/>
                <a:gd name="T7" fmla="*/ 25 h 64"/>
                <a:gd name="T8" fmla="*/ 14 w 127"/>
                <a:gd name="T9" fmla="*/ 27 h 64"/>
                <a:gd name="T10" fmla="*/ 27 w 127"/>
                <a:gd name="T11" fmla="*/ 28 h 64"/>
                <a:gd name="T12" fmla="*/ 32 w 127"/>
                <a:gd name="T13" fmla="*/ 27 h 64"/>
                <a:gd name="T14" fmla="*/ 29 w 127"/>
                <a:gd name="T15" fmla="*/ 30 h 64"/>
                <a:gd name="T16" fmla="*/ 29 w 127"/>
                <a:gd name="T17" fmla="*/ 35 h 64"/>
                <a:gd name="T18" fmla="*/ 42 w 127"/>
                <a:gd name="T19" fmla="*/ 38 h 64"/>
                <a:gd name="T20" fmla="*/ 52 w 127"/>
                <a:gd name="T21" fmla="*/ 35 h 64"/>
                <a:gd name="T22" fmla="*/ 52 w 127"/>
                <a:gd name="T23" fmla="*/ 35 h 64"/>
                <a:gd name="T24" fmla="*/ 52 w 127"/>
                <a:gd name="T25" fmla="*/ 40 h 64"/>
                <a:gd name="T26" fmla="*/ 74 w 127"/>
                <a:gd name="T27" fmla="*/ 40 h 64"/>
                <a:gd name="T28" fmla="*/ 73 w 127"/>
                <a:gd name="T29" fmla="*/ 40 h 64"/>
                <a:gd name="T30" fmla="*/ 72 w 127"/>
                <a:gd name="T31" fmla="*/ 48 h 64"/>
                <a:gd name="T32" fmla="*/ 86 w 127"/>
                <a:gd name="T33" fmla="*/ 49 h 64"/>
                <a:gd name="T34" fmla="*/ 90 w 127"/>
                <a:gd name="T35" fmla="*/ 48 h 64"/>
                <a:gd name="T36" fmla="*/ 92 w 127"/>
                <a:gd name="T37" fmla="*/ 48 h 64"/>
                <a:gd name="T38" fmla="*/ 93 w 127"/>
                <a:gd name="T39" fmla="*/ 48 h 64"/>
                <a:gd name="T40" fmla="*/ 93 w 127"/>
                <a:gd name="T41" fmla="*/ 49 h 64"/>
                <a:gd name="T42" fmla="*/ 94 w 127"/>
                <a:gd name="T43" fmla="*/ 53 h 64"/>
                <a:gd name="T44" fmla="*/ 105 w 127"/>
                <a:gd name="T45" fmla="*/ 56 h 64"/>
                <a:gd name="T46" fmla="*/ 111 w 127"/>
                <a:gd name="T47" fmla="*/ 56 h 64"/>
                <a:gd name="T48" fmla="*/ 117 w 127"/>
                <a:gd name="T49" fmla="*/ 60 h 64"/>
                <a:gd name="T50" fmla="*/ 120 w 127"/>
                <a:gd name="T51" fmla="*/ 63 h 64"/>
                <a:gd name="T52" fmla="*/ 123 w 127"/>
                <a:gd name="T53" fmla="*/ 62 h 64"/>
                <a:gd name="T54" fmla="*/ 125 w 127"/>
                <a:gd name="T55" fmla="*/ 55 h 64"/>
                <a:gd name="T56" fmla="*/ 113 w 127"/>
                <a:gd name="T57" fmla="*/ 47 h 64"/>
                <a:gd name="T58" fmla="*/ 109 w 127"/>
                <a:gd name="T59" fmla="*/ 47 h 64"/>
                <a:gd name="T60" fmla="*/ 109 w 127"/>
                <a:gd name="T61" fmla="*/ 46 h 64"/>
                <a:gd name="T62" fmla="*/ 110 w 127"/>
                <a:gd name="T63" fmla="*/ 44 h 64"/>
                <a:gd name="T64" fmla="*/ 108 w 127"/>
                <a:gd name="T65" fmla="*/ 39 h 64"/>
                <a:gd name="T66" fmla="*/ 99 w 127"/>
                <a:gd name="T67" fmla="*/ 37 h 64"/>
                <a:gd name="T68" fmla="*/ 100 w 127"/>
                <a:gd name="T69" fmla="*/ 35 h 64"/>
                <a:gd name="T70" fmla="*/ 89 w 127"/>
                <a:gd name="T71" fmla="*/ 27 h 64"/>
                <a:gd name="T72" fmla="*/ 85 w 127"/>
                <a:gd name="T73" fmla="*/ 27 h 64"/>
                <a:gd name="T74" fmla="*/ 84 w 127"/>
                <a:gd name="T75" fmla="*/ 24 h 64"/>
                <a:gd name="T76" fmla="*/ 80 w 127"/>
                <a:gd name="T77" fmla="*/ 21 h 64"/>
                <a:gd name="T78" fmla="*/ 81 w 127"/>
                <a:gd name="T79" fmla="*/ 20 h 64"/>
                <a:gd name="T80" fmla="*/ 80 w 127"/>
                <a:gd name="T81" fmla="*/ 15 h 64"/>
                <a:gd name="T82" fmla="*/ 73 w 127"/>
                <a:gd name="T83" fmla="*/ 12 h 64"/>
                <a:gd name="T84" fmla="*/ 48 w 127"/>
                <a:gd name="T85" fmla="*/ 13 h 64"/>
                <a:gd name="T86" fmla="*/ 49 w 127"/>
                <a:gd name="T87" fmla="*/ 11 h 64"/>
                <a:gd name="T88" fmla="*/ 49 w 127"/>
                <a:gd name="T89" fmla="*/ 4 h 64"/>
                <a:gd name="T90" fmla="*/ 29 w 127"/>
                <a:gd name="T91" fmla="*/ 3 h 64"/>
                <a:gd name="T92" fmla="*/ 3 w 127"/>
                <a:gd name="T93" fmla="*/ 13 h 64"/>
                <a:gd name="T94" fmla="*/ 1 w 127"/>
                <a:gd name="T95"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64">
                  <a:moveTo>
                    <a:pt x="9" y="21"/>
                  </a:moveTo>
                  <a:lnTo>
                    <a:pt x="9" y="21"/>
                  </a:lnTo>
                  <a:cubicBezTo>
                    <a:pt x="10" y="20"/>
                    <a:pt x="12" y="20"/>
                    <a:pt x="14" y="19"/>
                  </a:cubicBezTo>
                  <a:lnTo>
                    <a:pt x="14" y="19"/>
                  </a:lnTo>
                  <a:cubicBezTo>
                    <a:pt x="14" y="19"/>
                    <a:pt x="13" y="20"/>
                    <a:pt x="12" y="21"/>
                  </a:cubicBezTo>
                  <a:lnTo>
                    <a:pt x="12" y="21"/>
                  </a:lnTo>
                  <a:cubicBezTo>
                    <a:pt x="12" y="22"/>
                    <a:pt x="12" y="24"/>
                    <a:pt x="12" y="25"/>
                  </a:cubicBezTo>
                  <a:lnTo>
                    <a:pt x="12" y="25"/>
                  </a:lnTo>
                  <a:cubicBezTo>
                    <a:pt x="13" y="26"/>
                    <a:pt x="14" y="27"/>
                    <a:pt x="14" y="27"/>
                  </a:cubicBezTo>
                  <a:lnTo>
                    <a:pt x="14" y="27"/>
                  </a:lnTo>
                  <a:cubicBezTo>
                    <a:pt x="18" y="29"/>
                    <a:pt x="24" y="29"/>
                    <a:pt x="27" y="28"/>
                  </a:cubicBezTo>
                  <a:lnTo>
                    <a:pt x="27" y="28"/>
                  </a:lnTo>
                  <a:cubicBezTo>
                    <a:pt x="29" y="28"/>
                    <a:pt x="30" y="27"/>
                    <a:pt x="32" y="27"/>
                  </a:cubicBezTo>
                  <a:lnTo>
                    <a:pt x="32" y="27"/>
                  </a:lnTo>
                  <a:cubicBezTo>
                    <a:pt x="30" y="28"/>
                    <a:pt x="29" y="30"/>
                    <a:pt x="29" y="30"/>
                  </a:cubicBezTo>
                  <a:lnTo>
                    <a:pt x="29" y="30"/>
                  </a:lnTo>
                  <a:cubicBezTo>
                    <a:pt x="29" y="32"/>
                    <a:pt x="29" y="33"/>
                    <a:pt x="29" y="35"/>
                  </a:cubicBezTo>
                  <a:lnTo>
                    <a:pt x="29" y="35"/>
                  </a:lnTo>
                  <a:cubicBezTo>
                    <a:pt x="32" y="40"/>
                    <a:pt x="40" y="39"/>
                    <a:pt x="42" y="38"/>
                  </a:cubicBezTo>
                  <a:lnTo>
                    <a:pt x="42" y="38"/>
                  </a:lnTo>
                  <a:cubicBezTo>
                    <a:pt x="45" y="37"/>
                    <a:pt x="49" y="37"/>
                    <a:pt x="52" y="35"/>
                  </a:cubicBezTo>
                  <a:lnTo>
                    <a:pt x="52" y="35"/>
                  </a:lnTo>
                  <a:lnTo>
                    <a:pt x="52" y="35"/>
                  </a:lnTo>
                  <a:lnTo>
                    <a:pt x="52" y="35"/>
                  </a:lnTo>
                  <a:cubicBezTo>
                    <a:pt x="51" y="37"/>
                    <a:pt x="52" y="40"/>
                    <a:pt x="52" y="40"/>
                  </a:cubicBezTo>
                  <a:lnTo>
                    <a:pt x="52" y="40"/>
                  </a:lnTo>
                  <a:cubicBezTo>
                    <a:pt x="55" y="44"/>
                    <a:pt x="59" y="43"/>
                    <a:pt x="61" y="43"/>
                  </a:cubicBezTo>
                  <a:lnTo>
                    <a:pt x="74" y="40"/>
                  </a:lnTo>
                  <a:lnTo>
                    <a:pt x="74" y="40"/>
                  </a:lnTo>
                  <a:lnTo>
                    <a:pt x="73" y="40"/>
                  </a:lnTo>
                  <a:lnTo>
                    <a:pt x="73" y="40"/>
                  </a:lnTo>
                  <a:cubicBezTo>
                    <a:pt x="70" y="44"/>
                    <a:pt x="71" y="47"/>
                    <a:pt x="72" y="48"/>
                  </a:cubicBezTo>
                  <a:lnTo>
                    <a:pt x="72" y="48"/>
                  </a:lnTo>
                  <a:cubicBezTo>
                    <a:pt x="75" y="52"/>
                    <a:pt x="80" y="52"/>
                    <a:pt x="86" y="49"/>
                  </a:cubicBezTo>
                  <a:lnTo>
                    <a:pt x="86" y="49"/>
                  </a:lnTo>
                  <a:cubicBezTo>
                    <a:pt x="88" y="49"/>
                    <a:pt x="89" y="48"/>
                    <a:pt x="90" y="48"/>
                  </a:cubicBezTo>
                  <a:lnTo>
                    <a:pt x="92" y="48"/>
                  </a:lnTo>
                  <a:lnTo>
                    <a:pt x="92" y="48"/>
                  </a:lnTo>
                  <a:cubicBezTo>
                    <a:pt x="92" y="48"/>
                    <a:pt x="92" y="48"/>
                    <a:pt x="93" y="48"/>
                  </a:cubicBezTo>
                  <a:lnTo>
                    <a:pt x="93" y="48"/>
                  </a:lnTo>
                  <a:cubicBezTo>
                    <a:pt x="93" y="48"/>
                    <a:pt x="93" y="48"/>
                    <a:pt x="93" y="49"/>
                  </a:cubicBezTo>
                  <a:lnTo>
                    <a:pt x="93" y="49"/>
                  </a:lnTo>
                  <a:cubicBezTo>
                    <a:pt x="92" y="51"/>
                    <a:pt x="93" y="52"/>
                    <a:pt x="94" y="53"/>
                  </a:cubicBezTo>
                  <a:lnTo>
                    <a:pt x="94" y="53"/>
                  </a:lnTo>
                  <a:cubicBezTo>
                    <a:pt x="97" y="55"/>
                    <a:pt x="100" y="56"/>
                    <a:pt x="105" y="56"/>
                  </a:cubicBezTo>
                  <a:lnTo>
                    <a:pt x="105" y="56"/>
                  </a:lnTo>
                  <a:cubicBezTo>
                    <a:pt x="107" y="56"/>
                    <a:pt x="109" y="56"/>
                    <a:pt x="111" y="56"/>
                  </a:cubicBezTo>
                  <a:lnTo>
                    <a:pt x="111" y="56"/>
                  </a:lnTo>
                  <a:cubicBezTo>
                    <a:pt x="116" y="57"/>
                    <a:pt x="116" y="58"/>
                    <a:pt x="117" y="60"/>
                  </a:cubicBezTo>
                  <a:lnTo>
                    <a:pt x="117" y="60"/>
                  </a:lnTo>
                  <a:cubicBezTo>
                    <a:pt x="117" y="61"/>
                    <a:pt x="119" y="63"/>
                    <a:pt x="120" y="63"/>
                  </a:cubicBezTo>
                  <a:lnTo>
                    <a:pt x="120" y="63"/>
                  </a:lnTo>
                  <a:cubicBezTo>
                    <a:pt x="121" y="63"/>
                    <a:pt x="122" y="62"/>
                    <a:pt x="123" y="62"/>
                  </a:cubicBezTo>
                  <a:lnTo>
                    <a:pt x="123" y="62"/>
                  </a:lnTo>
                  <a:cubicBezTo>
                    <a:pt x="125" y="61"/>
                    <a:pt x="126" y="58"/>
                    <a:pt x="125" y="55"/>
                  </a:cubicBezTo>
                  <a:lnTo>
                    <a:pt x="125" y="55"/>
                  </a:lnTo>
                  <a:cubicBezTo>
                    <a:pt x="124" y="51"/>
                    <a:pt x="120" y="48"/>
                    <a:pt x="113" y="47"/>
                  </a:cubicBezTo>
                  <a:lnTo>
                    <a:pt x="113" y="47"/>
                  </a:lnTo>
                  <a:cubicBezTo>
                    <a:pt x="112" y="47"/>
                    <a:pt x="111" y="47"/>
                    <a:pt x="109" y="47"/>
                  </a:cubicBezTo>
                  <a:lnTo>
                    <a:pt x="109" y="47"/>
                  </a:lnTo>
                  <a:cubicBezTo>
                    <a:pt x="109" y="46"/>
                    <a:pt x="109" y="46"/>
                    <a:pt x="109" y="46"/>
                  </a:cubicBezTo>
                  <a:lnTo>
                    <a:pt x="109" y="46"/>
                  </a:lnTo>
                  <a:cubicBezTo>
                    <a:pt x="110" y="45"/>
                    <a:pt x="110" y="44"/>
                    <a:pt x="110" y="44"/>
                  </a:cubicBezTo>
                  <a:lnTo>
                    <a:pt x="110" y="44"/>
                  </a:lnTo>
                  <a:cubicBezTo>
                    <a:pt x="110" y="43"/>
                    <a:pt x="109" y="40"/>
                    <a:pt x="108" y="39"/>
                  </a:cubicBezTo>
                  <a:lnTo>
                    <a:pt x="108" y="39"/>
                  </a:lnTo>
                  <a:cubicBezTo>
                    <a:pt x="106" y="37"/>
                    <a:pt x="103" y="37"/>
                    <a:pt x="99" y="37"/>
                  </a:cubicBezTo>
                  <a:lnTo>
                    <a:pt x="99" y="37"/>
                  </a:lnTo>
                  <a:cubicBezTo>
                    <a:pt x="100" y="37"/>
                    <a:pt x="100" y="37"/>
                    <a:pt x="100" y="35"/>
                  </a:cubicBezTo>
                  <a:lnTo>
                    <a:pt x="100" y="35"/>
                  </a:lnTo>
                  <a:cubicBezTo>
                    <a:pt x="100" y="32"/>
                    <a:pt x="97" y="27"/>
                    <a:pt x="89" y="27"/>
                  </a:cubicBezTo>
                  <a:lnTo>
                    <a:pt x="89" y="27"/>
                  </a:lnTo>
                  <a:cubicBezTo>
                    <a:pt x="88" y="27"/>
                    <a:pt x="86" y="27"/>
                    <a:pt x="85" y="27"/>
                  </a:cubicBezTo>
                  <a:lnTo>
                    <a:pt x="85" y="27"/>
                  </a:lnTo>
                  <a:cubicBezTo>
                    <a:pt x="85" y="26"/>
                    <a:pt x="85" y="24"/>
                    <a:pt x="84" y="24"/>
                  </a:cubicBezTo>
                  <a:lnTo>
                    <a:pt x="84" y="24"/>
                  </a:lnTo>
                  <a:cubicBezTo>
                    <a:pt x="83" y="23"/>
                    <a:pt x="82" y="22"/>
                    <a:pt x="80" y="21"/>
                  </a:cubicBezTo>
                  <a:lnTo>
                    <a:pt x="80" y="21"/>
                  </a:lnTo>
                  <a:cubicBezTo>
                    <a:pt x="81" y="21"/>
                    <a:pt x="81" y="20"/>
                    <a:pt x="81" y="20"/>
                  </a:cubicBezTo>
                  <a:lnTo>
                    <a:pt x="81" y="20"/>
                  </a:lnTo>
                  <a:cubicBezTo>
                    <a:pt x="81" y="18"/>
                    <a:pt x="81" y="16"/>
                    <a:pt x="80" y="15"/>
                  </a:cubicBezTo>
                  <a:lnTo>
                    <a:pt x="80" y="15"/>
                  </a:lnTo>
                  <a:cubicBezTo>
                    <a:pt x="77" y="12"/>
                    <a:pt x="75" y="12"/>
                    <a:pt x="73" y="12"/>
                  </a:cubicBezTo>
                  <a:lnTo>
                    <a:pt x="73" y="12"/>
                  </a:lnTo>
                  <a:cubicBezTo>
                    <a:pt x="65" y="12"/>
                    <a:pt x="57" y="12"/>
                    <a:pt x="48" y="13"/>
                  </a:cubicBezTo>
                  <a:lnTo>
                    <a:pt x="48" y="13"/>
                  </a:lnTo>
                  <a:cubicBezTo>
                    <a:pt x="49" y="12"/>
                    <a:pt x="49" y="12"/>
                    <a:pt x="49" y="11"/>
                  </a:cubicBezTo>
                  <a:lnTo>
                    <a:pt x="49" y="11"/>
                  </a:lnTo>
                  <a:cubicBezTo>
                    <a:pt x="50" y="8"/>
                    <a:pt x="50" y="6"/>
                    <a:pt x="49" y="4"/>
                  </a:cubicBezTo>
                  <a:lnTo>
                    <a:pt x="49" y="4"/>
                  </a:lnTo>
                  <a:cubicBezTo>
                    <a:pt x="45" y="0"/>
                    <a:pt x="41" y="0"/>
                    <a:pt x="29" y="3"/>
                  </a:cubicBezTo>
                  <a:lnTo>
                    <a:pt x="29" y="3"/>
                  </a:lnTo>
                  <a:cubicBezTo>
                    <a:pt x="21" y="4"/>
                    <a:pt x="9" y="9"/>
                    <a:pt x="3" y="13"/>
                  </a:cubicBezTo>
                  <a:lnTo>
                    <a:pt x="3" y="13"/>
                  </a:lnTo>
                  <a:cubicBezTo>
                    <a:pt x="1" y="14"/>
                    <a:pt x="0" y="17"/>
                    <a:pt x="1" y="20"/>
                  </a:cubicBezTo>
                  <a:lnTo>
                    <a:pt x="1" y="20"/>
                  </a:lnTo>
                  <a:cubicBezTo>
                    <a:pt x="3" y="22"/>
                    <a:pt x="6" y="23"/>
                    <a:pt x="9" y="21"/>
                  </a:cubicBezTo>
                </a:path>
              </a:pathLst>
            </a:custGeom>
            <a:solidFill>
              <a:srgbClr val="1E3877"/>
            </a:solidFill>
            <a:ln>
              <a:noFill/>
            </a:ln>
            <a:effectLst/>
          </p:spPr>
          <p:txBody>
            <a:bodyPr wrap="none" anchor="ctr"/>
            <a:lstStyle/>
            <a:p>
              <a:endParaRPr lang="en-US" sz="1225"/>
            </a:p>
          </p:txBody>
        </p:sp>
      </p:grpSp>
      <p:grpSp>
        <p:nvGrpSpPr>
          <p:cNvPr id="26" name="Group 25">
            <a:extLst>
              <a:ext uri="{FF2B5EF4-FFF2-40B4-BE49-F238E27FC236}">
                <a16:creationId xmlns:a16="http://schemas.microsoft.com/office/drawing/2014/main" xmlns="" id="{34659836-9A50-6441-984E-76908517D8F1}"/>
              </a:ext>
            </a:extLst>
          </p:cNvPr>
          <p:cNvGrpSpPr/>
          <p:nvPr/>
        </p:nvGrpSpPr>
        <p:grpSpPr>
          <a:xfrm>
            <a:off x="949801" y="4128542"/>
            <a:ext cx="295746" cy="312023"/>
            <a:chOff x="1021426" y="4642576"/>
            <a:chExt cx="327661" cy="345695"/>
          </a:xfrm>
        </p:grpSpPr>
        <p:sp>
          <p:nvSpPr>
            <p:cNvPr id="3423" name="Freeform 351">
              <a:extLst>
                <a:ext uri="{FF2B5EF4-FFF2-40B4-BE49-F238E27FC236}">
                  <a16:creationId xmlns:a16="http://schemas.microsoft.com/office/drawing/2014/main" xmlns="" id="{668E2586-AF9C-FA48-B57D-C84896B77BAB}"/>
                </a:ext>
              </a:extLst>
            </p:cNvPr>
            <p:cNvSpPr>
              <a:spLocks noChangeArrowheads="1"/>
            </p:cNvSpPr>
            <p:nvPr/>
          </p:nvSpPr>
          <p:spPr bwMode="auto">
            <a:xfrm>
              <a:off x="1072530" y="4642576"/>
              <a:ext cx="228460" cy="264533"/>
            </a:xfrm>
            <a:custGeom>
              <a:avLst/>
              <a:gdLst>
                <a:gd name="T0" fmla="*/ 87 w 334"/>
                <a:gd name="T1" fmla="*/ 133 h 387"/>
                <a:gd name="T2" fmla="*/ 87 w 334"/>
                <a:gd name="T3" fmla="*/ 133 h 387"/>
                <a:gd name="T4" fmla="*/ 166 w 334"/>
                <a:gd name="T5" fmla="*/ 146 h 387"/>
                <a:gd name="T6" fmla="*/ 166 w 334"/>
                <a:gd name="T7" fmla="*/ 146 h 387"/>
                <a:gd name="T8" fmla="*/ 246 w 334"/>
                <a:gd name="T9" fmla="*/ 133 h 387"/>
                <a:gd name="T10" fmla="*/ 284 w 334"/>
                <a:gd name="T11" fmla="*/ 247 h 387"/>
                <a:gd name="T12" fmla="*/ 284 w 334"/>
                <a:gd name="T13" fmla="*/ 247 h 387"/>
                <a:gd name="T14" fmla="*/ 166 w 334"/>
                <a:gd name="T15" fmla="*/ 267 h 387"/>
                <a:gd name="T16" fmla="*/ 166 w 334"/>
                <a:gd name="T17" fmla="*/ 267 h 387"/>
                <a:gd name="T18" fmla="*/ 50 w 334"/>
                <a:gd name="T19" fmla="*/ 248 h 387"/>
                <a:gd name="T20" fmla="*/ 87 w 334"/>
                <a:gd name="T21" fmla="*/ 133 h 387"/>
                <a:gd name="T22" fmla="*/ 167 w 334"/>
                <a:gd name="T23" fmla="*/ 16 h 387"/>
                <a:gd name="T24" fmla="*/ 167 w 334"/>
                <a:gd name="T25" fmla="*/ 16 h 387"/>
                <a:gd name="T26" fmla="*/ 209 w 334"/>
                <a:gd name="T27" fmla="*/ 23 h 387"/>
                <a:gd name="T28" fmla="*/ 209 w 334"/>
                <a:gd name="T29" fmla="*/ 23 h 387"/>
                <a:gd name="T30" fmla="*/ 167 w 334"/>
                <a:gd name="T31" fmla="*/ 31 h 387"/>
                <a:gd name="T32" fmla="*/ 167 w 334"/>
                <a:gd name="T33" fmla="*/ 31 h 387"/>
                <a:gd name="T34" fmla="*/ 125 w 334"/>
                <a:gd name="T35" fmla="*/ 23 h 387"/>
                <a:gd name="T36" fmla="*/ 125 w 334"/>
                <a:gd name="T37" fmla="*/ 23 h 387"/>
                <a:gd name="T38" fmla="*/ 167 w 334"/>
                <a:gd name="T39" fmla="*/ 16 h 387"/>
                <a:gd name="T40" fmla="*/ 166 w 334"/>
                <a:gd name="T41" fmla="*/ 386 h 387"/>
                <a:gd name="T42" fmla="*/ 166 w 334"/>
                <a:gd name="T43" fmla="*/ 386 h 387"/>
                <a:gd name="T44" fmla="*/ 333 w 334"/>
                <a:gd name="T45" fmla="*/ 343 h 387"/>
                <a:gd name="T46" fmla="*/ 328 w 334"/>
                <a:gd name="T47" fmla="*/ 331 h 387"/>
                <a:gd name="T48" fmla="*/ 305 w 334"/>
                <a:gd name="T49" fmla="*/ 261 h 387"/>
                <a:gd name="T50" fmla="*/ 305 w 334"/>
                <a:gd name="T51" fmla="*/ 261 h 387"/>
                <a:gd name="T52" fmla="*/ 305 w 334"/>
                <a:gd name="T53" fmla="*/ 260 h 387"/>
                <a:gd name="T54" fmla="*/ 228 w 334"/>
                <a:gd name="T55" fmla="*/ 23 h 387"/>
                <a:gd name="T56" fmla="*/ 228 w 334"/>
                <a:gd name="T57" fmla="*/ 23 h 387"/>
                <a:gd name="T58" fmla="*/ 167 w 334"/>
                <a:gd name="T59" fmla="*/ 0 h 387"/>
                <a:gd name="T60" fmla="*/ 167 w 334"/>
                <a:gd name="T61" fmla="*/ 0 h 387"/>
                <a:gd name="T62" fmla="*/ 106 w 334"/>
                <a:gd name="T63" fmla="*/ 23 h 387"/>
                <a:gd name="T64" fmla="*/ 106 w 334"/>
                <a:gd name="T65" fmla="*/ 23 h 387"/>
                <a:gd name="T66" fmla="*/ 106 w 334"/>
                <a:gd name="T67" fmla="*/ 23 h 387"/>
                <a:gd name="T68" fmla="*/ 28 w 334"/>
                <a:gd name="T69" fmla="*/ 262 h 387"/>
                <a:gd name="T70" fmla="*/ 28 w 334"/>
                <a:gd name="T71" fmla="*/ 262 h 387"/>
                <a:gd name="T72" fmla="*/ 27 w 334"/>
                <a:gd name="T73" fmla="*/ 263 h 387"/>
                <a:gd name="T74" fmla="*/ 20 w 334"/>
                <a:gd name="T75" fmla="*/ 285 h 387"/>
                <a:gd name="T76" fmla="*/ 20 w 334"/>
                <a:gd name="T77" fmla="*/ 285 h 387"/>
                <a:gd name="T78" fmla="*/ 0 w 334"/>
                <a:gd name="T79" fmla="*/ 343 h 387"/>
                <a:gd name="T80" fmla="*/ 0 w 334"/>
                <a:gd name="T81" fmla="*/ 343 h 387"/>
                <a:gd name="T82" fmla="*/ 166 w 334"/>
                <a:gd name="T83" fmla="*/ 38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4" h="387">
                  <a:moveTo>
                    <a:pt x="87" y="133"/>
                  </a:moveTo>
                  <a:lnTo>
                    <a:pt x="87" y="133"/>
                  </a:lnTo>
                  <a:cubicBezTo>
                    <a:pt x="104" y="140"/>
                    <a:pt x="133" y="146"/>
                    <a:pt x="166" y="146"/>
                  </a:cubicBezTo>
                  <a:lnTo>
                    <a:pt x="166" y="146"/>
                  </a:lnTo>
                  <a:cubicBezTo>
                    <a:pt x="200" y="146"/>
                    <a:pt x="229" y="140"/>
                    <a:pt x="246" y="133"/>
                  </a:cubicBezTo>
                  <a:lnTo>
                    <a:pt x="284" y="247"/>
                  </a:lnTo>
                  <a:lnTo>
                    <a:pt x="284" y="247"/>
                  </a:lnTo>
                  <a:cubicBezTo>
                    <a:pt x="262" y="259"/>
                    <a:pt x="217" y="267"/>
                    <a:pt x="166" y="267"/>
                  </a:cubicBezTo>
                  <a:lnTo>
                    <a:pt x="166" y="267"/>
                  </a:lnTo>
                  <a:cubicBezTo>
                    <a:pt x="116" y="267"/>
                    <a:pt x="72" y="259"/>
                    <a:pt x="50" y="248"/>
                  </a:cubicBezTo>
                  <a:lnTo>
                    <a:pt x="87" y="133"/>
                  </a:lnTo>
                  <a:close/>
                  <a:moveTo>
                    <a:pt x="167" y="16"/>
                  </a:moveTo>
                  <a:lnTo>
                    <a:pt x="167" y="16"/>
                  </a:lnTo>
                  <a:cubicBezTo>
                    <a:pt x="189" y="16"/>
                    <a:pt x="204" y="20"/>
                    <a:pt x="209" y="23"/>
                  </a:cubicBezTo>
                  <a:lnTo>
                    <a:pt x="209" y="23"/>
                  </a:lnTo>
                  <a:cubicBezTo>
                    <a:pt x="204" y="27"/>
                    <a:pt x="189" y="31"/>
                    <a:pt x="167" y="31"/>
                  </a:cubicBezTo>
                  <a:lnTo>
                    <a:pt x="167" y="31"/>
                  </a:lnTo>
                  <a:cubicBezTo>
                    <a:pt x="145" y="31"/>
                    <a:pt x="129" y="27"/>
                    <a:pt x="125" y="23"/>
                  </a:cubicBezTo>
                  <a:lnTo>
                    <a:pt x="125" y="23"/>
                  </a:lnTo>
                  <a:cubicBezTo>
                    <a:pt x="129" y="20"/>
                    <a:pt x="145" y="16"/>
                    <a:pt x="167" y="16"/>
                  </a:cubicBezTo>
                  <a:close/>
                  <a:moveTo>
                    <a:pt x="166" y="386"/>
                  </a:moveTo>
                  <a:lnTo>
                    <a:pt x="166" y="386"/>
                  </a:lnTo>
                  <a:cubicBezTo>
                    <a:pt x="263" y="386"/>
                    <a:pt x="331" y="363"/>
                    <a:pt x="333" y="343"/>
                  </a:cubicBezTo>
                  <a:lnTo>
                    <a:pt x="328" y="331"/>
                  </a:lnTo>
                  <a:lnTo>
                    <a:pt x="305" y="261"/>
                  </a:lnTo>
                  <a:lnTo>
                    <a:pt x="305" y="261"/>
                  </a:lnTo>
                  <a:cubicBezTo>
                    <a:pt x="305" y="261"/>
                    <a:pt x="305" y="261"/>
                    <a:pt x="305" y="260"/>
                  </a:cubicBezTo>
                  <a:lnTo>
                    <a:pt x="228" y="23"/>
                  </a:lnTo>
                  <a:lnTo>
                    <a:pt x="228" y="23"/>
                  </a:lnTo>
                  <a:cubicBezTo>
                    <a:pt x="227" y="5"/>
                    <a:pt x="194" y="0"/>
                    <a:pt x="167" y="0"/>
                  </a:cubicBezTo>
                  <a:lnTo>
                    <a:pt x="167" y="0"/>
                  </a:lnTo>
                  <a:cubicBezTo>
                    <a:pt x="139" y="0"/>
                    <a:pt x="106" y="6"/>
                    <a:pt x="106" y="23"/>
                  </a:cubicBezTo>
                  <a:lnTo>
                    <a:pt x="106" y="23"/>
                  </a:lnTo>
                  <a:lnTo>
                    <a:pt x="106" y="23"/>
                  </a:lnTo>
                  <a:lnTo>
                    <a:pt x="28" y="262"/>
                  </a:lnTo>
                  <a:lnTo>
                    <a:pt x="28" y="262"/>
                  </a:lnTo>
                  <a:cubicBezTo>
                    <a:pt x="27" y="262"/>
                    <a:pt x="28" y="262"/>
                    <a:pt x="27" y="263"/>
                  </a:cubicBezTo>
                  <a:lnTo>
                    <a:pt x="20" y="285"/>
                  </a:lnTo>
                  <a:lnTo>
                    <a:pt x="20" y="285"/>
                  </a:lnTo>
                  <a:lnTo>
                    <a:pt x="0" y="343"/>
                  </a:lnTo>
                  <a:lnTo>
                    <a:pt x="0" y="343"/>
                  </a:lnTo>
                  <a:cubicBezTo>
                    <a:pt x="2" y="363"/>
                    <a:pt x="70" y="386"/>
                    <a:pt x="166" y="386"/>
                  </a:cubicBezTo>
                  <a:close/>
                </a:path>
              </a:pathLst>
            </a:custGeom>
            <a:solidFill>
              <a:srgbClr val="1E3877"/>
            </a:solidFill>
            <a:ln>
              <a:noFill/>
            </a:ln>
            <a:effectLst/>
          </p:spPr>
          <p:txBody>
            <a:bodyPr wrap="none" anchor="ctr"/>
            <a:lstStyle/>
            <a:p>
              <a:endParaRPr lang="en-US" sz="1225"/>
            </a:p>
          </p:txBody>
        </p:sp>
        <p:sp>
          <p:nvSpPr>
            <p:cNvPr id="3424" name="Freeform 352">
              <a:extLst>
                <a:ext uri="{FF2B5EF4-FFF2-40B4-BE49-F238E27FC236}">
                  <a16:creationId xmlns:a16="http://schemas.microsoft.com/office/drawing/2014/main" xmlns="" id="{A9999EA6-133F-4F43-898D-E0B269A0E9CA}"/>
                </a:ext>
              </a:extLst>
            </p:cNvPr>
            <p:cNvSpPr>
              <a:spLocks noChangeArrowheads="1"/>
            </p:cNvSpPr>
            <p:nvPr/>
          </p:nvSpPr>
          <p:spPr bwMode="auto">
            <a:xfrm>
              <a:off x="1021426" y="4843980"/>
              <a:ext cx="327661" cy="144291"/>
            </a:xfrm>
            <a:custGeom>
              <a:avLst/>
              <a:gdLst>
                <a:gd name="T0" fmla="*/ 479 w 481"/>
                <a:gd name="T1" fmla="*/ 48 h 212"/>
                <a:gd name="T2" fmla="*/ 479 w 481"/>
                <a:gd name="T3" fmla="*/ 48 h 212"/>
                <a:gd name="T4" fmla="*/ 469 w 481"/>
                <a:gd name="T5" fmla="*/ 30 h 212"/>
                <a:gd name="T6" fmla="*/ 407 w 481"/>
                <a:gd name="T7" fmla="*/ 0 h 212"/>
                <a:gd name="T8" fmla="*/ 418 w 481"/>
                <a:gd name="T9" fmla="*/ 30 h 212"/>
                <a:gd name="T10" fmla="*/ 422 w 481"/>
                <a:gd name="T11" fmla="*/ 45 h 212"/>
                <a:gd name="T12" fmla="*/ 422 w 481"/>
                <a:gd name="T13" fmla="*/ 48 h 212"/>
                <a:gd name="T14" fmla="*/ 422 w 481"/>
                <a:gd name="T15" fmla="*/ 48 h 212"/>
                <a:gd name="T16" fmla="*/ 239 w 481"/>
                <a:gd name="T17" fmla="*/ 107 h 212"/>
                <a:gd name="T18" fmla="*/ 239 w 481"/>
                <a:gd name="T19" fmla="*/ 107 h 212"/>
                <a:gd name="T20" fmla="*/ 57 w 481"/>
                <a:gd name="T21" fmla="*/ 48 h 212"/>
                <a:gd name="T22" fmla="*/ 56 w 481"/>
                <a:gd name="T23" fmla="*/ 45 h 212"/>
                <a:gd name="T24" fmla="*/ 72 w 481"/>
                <a:gd name="T25" fmla="*/ 0 h 212"/>
                <a:gd name="T26" fmla="*/ 12 w 481"/>
                <a:gd name="T27" fmla="*/ 30 h 212"/>
                <a:gd name="T28" fmla="*/ 12 w 481"/>
                <a:gd name="T29" fmla="*/ 30 h 212"/>
                <a:gd name="T30" fmla="*/ 0 w 481"/>
                <a:gd name="T31" fmla="*/ 48 h 212"/>
                <a:gd name="T32" fmla="*/ 0 w 481"/>
                <a:gd name="T33" fmla="*/ 48 h 212"/>
                <a:gd name="T34" fmla="*/ 0 w 481"/>
                <a:gd name="T35" fmla="*/ 76 h 212"/>
                <a:gd name="T36" fmla="*/ 0 w 481"/>
                <a:gd name="T37" fmla="*/ 76 h 212"/>
                <a:gd name="T38" fmla="*/ 10 w 481"/>
                <a:gd name="T39" fmla="*/ 94 h 212"/>
                <a:gd name="T40" fmla="*/ 203 w 481"/>
                <a:gd name="T41" fmla="*/ 198 h 212"/>
                <a:gd name="T42" fmla="*/ 203 w 481"/>
                <a:gd name="T43" fmla="*/ 198 h 212"/>
                <a:gd name="T44" fmla="*/ 276 w 481"/>
                <a:gd name="T45" fmla="*/ 198 h 212"/>
                <a:gd name="T46" fmla="*/ 469 w 481"/>
                <a:gd name="T47" fmla="*/ 94 h 212"/>
                <a:gd name="T48" fmla="*/ 469 w 481"/>
                <a:gd name="T49" fmla="*/ 94 h 212"/>
                <a:gd name="T50" fmla="*/ 479 w 481"/>
                <a:gd name="T51" fmla="*/ 76 h 212"/>
                <a:gd name="T52" fmla="*/ 479 w 481"/>
                <a:gd name="T53" fmla="*/ 4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1" h="212">
                  <a:moveTo>
                    <a:pt x="479" y="48"/>
                  </a:moveTo>
                  <a:lnTo>
                    <a:pt x="479" y="48"/>
                  </a:lnTo>
                  <a:cubicBezTo>
                    <a:pt x="479" y="41"/>
                    <a:pt x="476" y="34"/>
                    <a:pt x="469" y="30"/>
                  </a:cubicBezTo>
                  <a:lnTo>
                    <a:pt x="407" y="0"/>
                  </a:lnTo>
                  <a:lnTo>
                    <a:pt x="418" y="30"/>
                  </a:lnTo>
                  <a:lnTo>
                    <a:pt x="422" y="45"/>
                  </a:lnTo>
                  <a:lnTo>
                    <a:pt x="422" y="48"/>
                  </a:lnTo>
                  <a:lnTo>
                    <a:pt x="422" y="48"/>
                  </a:lnTo>
                  <a:cubicBezTo>
                    <a:pt x="419" y="88"/>
                    <a:pt x="325" y="107"/>
                    <a:pt x="239" y="107"/>
                  </a:cubicBezTo>
                  <a:lnTo>
                    <a:pt x="239" y="107"/>
                  </a:lnTo>
                  <a:cubicBezTo>
                    <a:pt x="153" y="107"/>
                    <a:pt x="60" y="88"/>
                    <a:pt x="57" y="48"/>
                  </a:cubicBezTo>
                  <a:lnTo>
                    <a:pt x="56" y="45"/>
                  </a:lnTo>
                  <a:lnTo>
                    <a:pt x="72" y="0"/>
                  </a:lnTo>
                  <a:lnTo>
                    <a:pt x="12" y="30"/>
                  </a:lnTo>
                  <a:lnTo>
                    <a:pt x="12" y="30"/>
                  </a:lnTo>
                  <a:cubicBezTo>
                    <a:pt x="4" y="34"/>
                    <a:pt x="0" y="41"/>
                    <a:pt x="0" y="48"/>
                  </a:cubicBezTo>
                  <a:lnTo>
                    <a:pt x="0" y="48"/>
                  </a:lnTo>
                  <a:lnTo>
                    <a:pt x="0" y="76"/>
                  </a:lnTo>
                  <a:lnTo>
                    <a:pt x="0" y="76"/>
                  </a:lnTo>
                  <a:cubicBezTo>
                    <a:pt x="0" y="83"/>
                    <a:pt x="3" y="90"/>
                    <a:pt x="10" y="94"/>
                  </a:cubicBezTo>
                  <a:lnTo>
                    <a:pt x="203" y="198"/>
                  </a:lnTo>
                  <a:lnTo>
                    <a:pt x="203" y="198"/>
                  </a:lnTo>
                  <a:cubicBezTo>
                    <a:pt x="226" y="211"/>
                    <a:pt x="254" y="211"/>
                    <a:pt x="276" y="198"/>
                  </a:cubicBezTo>
                  <a:lnTo>
                    <a:pt x="469" y="94"/>
                  </a:lnTo>
                  <a:lnTo>
                    <a:pt x="469" y="94"/>
                  </a:lnTo>
                  <a:cubicBezTo>
                    <a:pt x="476" y="90"/>
                    <a:pt x="480" y="82"/>
                    <a:pt x="479" y="76"/>
                  </a:cubicBezTo>
                  <a:lnTo>
                    <a:pt x="479" y="48"/>
                  </a:lnTo>
                </a:path>
              </a:pathLst>
            </a:custGeom>
            <a:solidFill>
              <a:srgbClr val="1E3877"/>
            </a:solidFill>
            <a:ln>
              <a:noFill/>
            </a:ln>
            <a:effectLst/>
          </p:spPr>
          <p:txBody>
            <a:bodyPr wrap="none" anchor="ctr"/>
            <a:lstStyle/>
            <a:p>
              <a:endParaRPr lang="en-US" sz="1225"/>
            </a:p>
          </p:txBody>
        </p:sp>
      </p:grpSp>
      <p:sp>
        <p:nvSpPr>
          <p:cNvPr id="3440" name="Freeform 368">
            <a:extLst>
              <a:ext uri="{FF2B5EF4-FFF2-40B4-BE49-F238E27FC236}">
                <a16:creationId xmlns:a16="http://schemas.microsoft.com/office/drawing/2014/main" xmlns="" id="{368DFAC7-517B-1340-A84D-395163735FE6}"/>
              </a:ext>
            </a:extLst>
          </p:cNvPr>
          <p:cNvSpPr>
            <a:spLocks noChangeArrowheads="1"/>
          </p:cNvSpPr>
          <p:nvPr/>
        </p:nvSpPr>
        <p:spPr bwMode="auto">
          <a:xfrm>
            <a:off x="968795" y="5855926"/>
            <a:ext cx="255046" cy="255046"/>
          </a:xfrm>
          <a:custGeom>
            <a:avLst/>
            <a:gdLst>
              <a:gd name="T0" fmla="*/ 224 w 416"/>
              <a:gd name="T1" fmla="*/ 127 h 415"/>
              <a:gd name="T2" fmla="*/ 224 w 416"/>
              <a:gd name="T3" fmla="*/ 127 h 415"/>
              <a:gd name="T4" fmla="*/ 196 w 416"/>
              <a:gd name="T5" fmla="*/ 100 h 415"/>
              <a:gd name="T6" fmla="*/ 196 w 416"/>
              <a:gd name="T7" fmla="*/ 100 h 415"/>
              <a:gd name="T8" fmla="*/ 225 w 416"/>
              <a:gd name="T9" fmla="*/ 71 h 415"/>
              <a:gd name="T10" fmla="*/ 225 w 416"/>
              <a:gd name="T11" fmla="*/ 71 h 415"/>
              <a:gd name="T12" fmla="*/ 253 w 416"/>
              <a:gd name="T13" fmla="*/ 100 h 415"/>
              <a:gd name="T14" fmla="*/ 253 w 416"/>
              <a:gd name="T15" fmla="*/ 100 h 415"/>
              <a:gd name="T16" fmla="*/ 224 w 416"/>
              <a:gd name="T17" fmla="*/ 127 h 415"/>
              <a:gd name="T18" fmla="*/ 195 w 416"/>
              <a:gd name="T19" fmla="*/ 322 h 415"/>
              <a:gd name="T20" fmla="*/ 195 w 416"/>
              <a:gd name="T21" fmla="*/ 322 h 415"/>
              <a:gd name="T22" fmla="*/ 164 w 416"/>
              <a:gd name="T23" fmla="*/ 292 h 415"/>
              <a:gd name="T24" fmla="*/ 164 w 416"/>
              <a:gd name="T25" fmla="*/ 292 h 415"/>
              <a:gd name="T26" fmla="*/ 168 w 416"/>
              <a:gd name="T27" fmla="*/ 272 h 415"/>
              <a:gd name="T28" fmla="*/ 185 w 416"/>
              <a:gd name="T29" fmla="*/ 200 h 415"/>
              <a:gd name="T30" fmla="*/ 185 w 416"/>
              <a:gd name="T31" fmla="*/ 200 h 415"/>
              <a:gd name="T32" fmla="*/ 187 w 416"/>
              <a:gd name="T33" fmla="*/ 187 h 415"/>
              <a:gd name="T34" fmla="*/ 187 w 416"/>
              <a:gd name="T35" fmla="*/ 187 h 415"/>
              <a:gd name="T36" fmla="*/ 163 w 416"/>
              <a:gd name="T37" fmla="*/ 170 h 415"/>
              <a:gd name="T38" fmla="*/ 166 w 416"/>
              <a:gd name="T39" fmla="*/ 158 h 415"/>
              <a:gd name="T40" fmla="*/ 166 w 416"/>
              <a:gd name="T41" fmla="*/ 158 h 415"/>
              <a:gd name="T42" fmla="*/ 208 w 416"/>
              <a:gd name="T43" fmla="*/ 146 h 415"/>
              <a:gd name="T44" fmla="*/ 208 w 416"/>
              <a:gd name="T45" fmla="*/ 146 h 415"/>
              <a:gd name="T46" fmla="*/ 237 w 416"/>
              <a:gd name="T47" fmla="*/ 173 h 415"/>
              <a:gd name="T48" fmla="*/ 237 w 416"/>
              <a:gd name="T49" fmla="*/ 173 h 415"/>
              <a:gd name="T50" fmla="*/ 236 w 416"/>
              <a:gd name="T51" fmla="*/ 192 h 415"/>
              <a:gd name="T52" fmla="*/ 216 w 416"/>
              <a:gd name="T53" fmla="*/ 272 h 415"/>
              <a:gd name="T54" fmla="*/ 216 w 416"/>
              <a:gd name="T55" fmla="*/ 272 h 415"/>
              <a:gd name="T56" fmla="*/ 214 w 416"/>
              <a:gd name="T57" fmla="*/ 286 h 415"/>
              <a:gd name="T58" fmla="*/ 214 w 416"/>
              <a:gd name="T59" fmla="*/ 286 h 415"/>
              <a:gd name="T60" fmla="*/ 228 w 416"/>
              <a:gd name="T61" fmla="*/ 297 h 415"/>
              <a:gd name="T62" fmla="*/ 228 w 416"/>
              <a:gd name="T63" fmla="*/ 297 h 415"/>
              <a:gd name="T64" fmla="*/ 239 w 416"/>
              <a:gd name="T65" fmla="*/ 297 h 415"/>
              <a:gd name="T66" fmla="*/ 241 w 416"/>
              <a:gd name="T67" fmla="*/ 310 h 415"/>
              <a:gd name="T68" fmla="*/ 241 w 416"/>
              <a:gd name="T69" fmla="*/ 310 h 415"/>
              <a:gd name="T70" fmla="*/ 195 w 416"/>
              <a:gd name="T71" fmla="*/ 322 h 415"/>
              <a:gd name="T72" fmla="*/ 208 w 416"/>
              <a:gd name="T73" fmla="*/ 0 h 415"/>
              <a:gd name="T74" fmla="*/ 208 w 416"/>
              <a:gd name="T75" fmla="*/ 0 h 415"/>
              <a:gd name="T76" fmla="*/ 0 w 416"/>
              <a:gd name="T77" fmla="*/ 207 h 415"/>
              <a:gd name="T78" fmla="*/ 0 w 416"/>
              <a:gd name="T79" fmla="*/ 207 h 415"/>
              <a:gd name="T80" fmla="*/ 208 w 416"/>
              <a:gd name="T81" fmla="*/ 414 h 415"/>
              <a:gd name="T82" fmla="*/ 208 w 416"/>
              <a:gd name="T83" fmla="*/ 414 h 415"/>
              <a:gd name="T84" fmla="*/ 415 w 416"/>
              <a:gd name="T85" fmla="*/ 207 h 415"/>
              <a:gd name="T86" fmla="*/ 415 w 416"/>
              <a:gd name="T87" fmla="*/ 207 h 415"/>
              <a:gd name="T88" fmla="*/ 208 w 416"/>
              <a:gd name="T89"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6" h="415">
                <a:moveTo>
                  <a:pt x="224" y="127"/>
                </a:moveTo>
                <a:lnTo>
                  <a:pt x="224" y="127"/>
                </a:lnTo>
                <a:cubicBezTo>
                  <a:pt x="209" y="127"/>
                  <a:pt x="196" y="115"/>
                  <a:pt x="196" y="100"/>
                </a:cubicBezTo>
                <a:lnTo>
                  <a:pt x="196" y="100"/>
                </a:lnTo>
                <a:cubicBezTo>
                  <a:pt x="196" y="84"/>
                  <a:pt x="209" y="71"/>
                  <a:pt x="225" y="71"/>
                </a:cubicBezTo>
                <a:lnTo>
                  <a:pt x="225" y="71"/>
                </a:lnTo>
                <a:cubicBezTo>
                  <a:pt x="240" y="71"/>
                  <a:pt x="253" y="84"/>
                  <a:pt x="253" y="100"/>
                </a:cubicBezTo>
                <a:lnTo>
                  <a:pt x="253" y="100"/>
                </a:lnTo>
                <a:cubicBezTo>
                  <a:pt x="253" y="115"/>
                  <a:pt x="240" y="127"/>
                  <a:pt x="224" y="127"/>
                </a:cubicBezTo>
                <a:close/>
                <a:moveTo>
                  <a:pt x="195" y="322"/>
                </a:moveTo>
                <a:lnTo>
                  <a:pt x="195" y="322"/>
                </a:lnTo>
                <a:cubicBezTo>
                  <a:pt x="174" y="322"/>
                  <a:pt x="164" y="311"/>
                  <a:pt x="164" y="292"/>
                </a:cubicBezTo>
                <a:lnTo>
                  <a:pt x="164" y="292"/>
                </a:lnTo>
                <a:cubicBezTo>
                  <a:pt x="164" y="285"/>
                  <a:pt x="165" y="279"/>
                  <a:pt x="168" y="272"/>
                </a:cubicBezTo>
                <a:lnTo>
                  <a:pt x="185" y="200"/>
                </a:lnTo>
                <a:lnTo>
                  <a:pt x="185" y="200"/>
                </a:lnTo>
                <a:cubicBezTo>
                  <a:pt x="186" y="194"/>
                  <a:pt x="187" y="190"/>
                  <a:pt x="187" y="187"/>
                </a:cubicBezTo>
                <a:lnTo>
                  <a:pt x="187" y="187"/>
                </a:lnTo>
                <a:cubicBezTo>
                  <a:pt x="187" y="175"/>
                  <a:pt x="180" y="170"/>
                  <a:pt x="163" y="170"/>
                </a:cubicBezTo>
                <a:lnTo>
                  <a:pt x="166" y="158"/>
                </a:lnTo>
                <a:lnTo>
                  <a:pt x="166" y="158"/>
                </a:lnTo>
                <a:cubicBezTo>
                  <a:pt x="176" y="152"/>
                  <a:pt x="192" y="146"/>
                  <a:pt x="208" y="146"/>
                </a:cubicBezTo>
                <a:lnTo>
                  <a:pt x="208" y="146"/>
                </a:lnTo>
                <a:cubicBezTo>
                  <a:pt x="228" y="146"/>
                  <a:pt x="237" y="155"/>
                  <a:pt x="237" y="173"/>
                </a:cubicBezTo>
                <a:lnTo>
                  <a:pt x="237" y="173"/>
                </a:lnTo>
                <a:cubicBezTo>
                  <a:pt x="237" y="179"/>
                  <a:pt x="237" y="185"/>
                  <a:pt x="236" y="192"/>
                </a:cubicBezTo>
                <a:lnTo>
                  <a:pt x="216" y="272"/>
                </a:lnTo>
                <a:lnTo>
                  <a:pt x="216" y="272"/>
                </a:lnTo>
                <a:cubicBezTo>
                  <a:pt x="215" y="278"/>
                  <a:pt x="214" y="282"/>
                  <a:pt x="214" y="286"/>
                </a:cubicBezTo>
                <a:lnTo>
                  <a:pt x="214" y="286"/>
                </a:lnTo>
                <a:cubicBezTo>
                  <a:pt x="214" y="294"/>
                  <a:pt x="219" y="297"/>
                  <a:pt x="228" y="297"/>
                </a:cubicBezTo>
                <a:lnTo>
                  <a:pt x="228" y="297"/>
                </a:lnTo>
                <a:cubicBezTo>
                  <a:pt x="231" y="297"/>
                  <a:pt x="236" y="297"/>
                  <a:pt x="239" y="297"/>
                </a:cubicBezTo>
                <a:lnTo>
                  <a:pt x="241" y="310"/>
                </a:lnTo>
                <a:lnTo>
                  <a:pt x="241" y="310"/>
                </a:lnTo>
                <a:cubicBezTo>
                  <a:pt x="226" y="317"/>
                  <a:pt x="211" y="322"/>
                  <a:pt x="195" y="322"/>
                </a:cubicBezTo>
                <a:close/>
                <a:moveTo>
                  <a:pt x="208" y="0"/>
                </a:moveTo>
                <a:lnTo>
                  <a:pt x="208" y="0"/>
                </a:lnTo>
                <a:cubicBezTo>
                  <a:pt x="93" y="0"/>
                  <a:pt x="0" y="93"/>
                  <a:pt x="0" y="207"/>
                </a:cubicBezTo>
                <a:lnTo>
                  <a:pt x="0" y="207"/>
                </a:lnTo>
                <a:cubicBezTo>
                  <a:pt x="0" y="322"/>
                  <a:pt x="93" y="414"/>
                  <a:pt x="208" y="414"/>
                </a:cubicBezTo>
                <a:lnTo>
                  <a:pt x="208" y="414"/>
                </a:lnTo>
                <a:cubicBezTo>
                  <a:pt x="322" y="414"/>
                  <a:pt x="415" y="322"/>
                  <a:pt x="415" y="207"/>
                </a:cubicBezTo>
                <a:lnTo>
                  <a:pt x="415" y="207"/>
                </a:lnTo>
                <a:cubicBezTo>
                  <a:pt x="415" y="93"/>
                  <a:pt x="322" y="0"/>
                  <a:pt x="208" y="0"/>
                </a:cubicBezTo>
                <a:close/>
              </a:path>
            </a:pathLst>
          </a:custGeom>
          <a:solidFill>
            <a:srgbClr val="1E3877"/>
          </a:solidFill>
          <a:ln>
            <a:noFill/>
          </a:ln>
          <a:effectLst/>
        </p:spPr>
        <p:txBody>
          <a:bodyPr wrap="none" anchor="ctr"/>
          <a:lstStyle/>
          <a:p>
            <a:endParaRPr lang="en-US" sz="1225"/>
          </a:p>
        </p:txBody>
      </p:sp>
      <p:grpSp>
        <p:nvGrpSpPr>
          <p:cNvPr id="25" name="Group 24">
            <a:extLst>
              <a:ext uri="{FF2B5EF4-FFF2-40B4-BE49-F238E27FC236}">
                <a16:creationId xmlns:a16="http://schemas.microsoft.com/office/drawing/2014/main" xmlns="" id="{6CC5523B-CD59-144B-885C-75BB4D0E7AEB}"/>
              </a:ext>
            </a:extLst>
          </p:cNvPr>
          <p:cNvGrpSpPr/>
          <p:nvPr/>
        </p:nvGrpSpPr>
        <p:grpSpPr>
          <a:xfrm>
            <a:off x="2653728" y="4139395"/>
            <a:ext cx="347297" cy="301170"/>
            <a:chOff x="2909229" y="4654600"/>
            <a:chExt cx="384775" cy="333671"/>
          </a:xfrm>
        </p:grpSpPr>
        <p:sp>
          <p:nvSpPr>
            <p:cNvPr id="3446" name="Freeform 374">
              <a:extLst>
                <a:ext uri="{FF2B5EF4-FFF2-40B4-BE49-F238E27FC236}">
                  <a16:creationId xmlns:a16="http://schemas.microsoft.com/office/drawing/2014/main" xmlns="" id="{C56DCB20-01C8-E745-9841-67CE3D3D8176}"/>
                </a:ext>
              </a:extLst>
            </p:cNvPr>
            <p:cNvSpPr>
              <a:spLocks noChangeArrowheads="1"/>
            </p:cNvSpPr>
            <p:nvPr/>
          </p:nvSpPr>
          <p:spPr bwMode="auto">
            <a:xfrm>
              <a:off x="2909229" y="4654600"/>
              <a:ext cx="384775" cy="333671"/>
            </a:xfrm>
            <a:custGeom>
              <a:avLst/>
              <a:gdLst>
                <a:gd name="T0" fmla="*/ 527 w 563"/>
                <a:gd name="T1" fmla="*/ 268 h 489"/>
                <a:gd name="T2" fmla="*/ 523 w 563"/>
                <a:gd name="T3" fmla="*/ 333 h 489"/>
                <a:gd name="T4" fmla="*/ 449 w 563"/>
                <a:gd name="T5" fmla="*/ 235 h 489"/>
                <a:gd name="T6" fmla="*/ 445 w 563"/>
                <a:gd name="T7" fmla="*/ 246 h 489"/>
                <a:gd name="T8" fmla="*/ 434 w 563"/>
                <a:gd name="T9" fmla="*/ 242 h 489"/>
                <a:gd name="T10" fmla="*/ 397 w 563"/>
                <a:gd name="T11" fmla="*/ 230 h 489"/>
                <a:gd name="T12" fmla="*/ 386 w 563"/>
                <a:gd name="T13" fmla="*/ 225 h 489"/>
                <a:gd name="T14" fmla="*/ 415 w 563"/>
                <a:gd name="T15" fmla="*/ 202 h 489"/>
                <a:gd name="T16" fmla="*/ 407 w 563"/>
                <a:gd name="T17" fmla="*/ 165 h 489"/>
                <a:gd name="T18" fmla="*/ 431 w 563"/>
                <a:gd name="T19" fmla="*/ 195 h 489"/>
                <a:gd name="T20" fmla="*/ 466 w 563"/>
                <a:gd name="T21" fmla="*/ 187 h 489"/>
                <a:gd name="T22" fmla="*/ 391 w 563"/>
                <a:gd name="T23" fmla="*/ 356 h 489"/>
                <a:gd name="T24" fmla="*/ 361 w 563"/>
                <a:gd name="T25" fmla="*/ 390 h 489"/>
                <a:gd name="T26" fmla="*/ 359 w 563"/>
                <a:gd name="T27" fmla="*/ 390 h 489"/>
                <a:gd name="T28" fmla="*/ 323 w 563"/>
                <a:gd name="T29" fmla="*/ 363 h 489"/>
                <a:gd name="T30" fmla="*/ 334 w 563"/>
                <a:gd name="T31" fmla="*/ 350 h 489"/>
                <a:gd name="T32" fmla="*/ 243 w 563"/>
                <a:gd name="T33" fmla="*/ 182 h 489"/>
                <a:gd name="T34" fmla="*/ 238 w 563"/>
                <a:gd name="T35" fmla="*/ 171 h 489"/>
                <a:gd name="T36" fmla="*/ 366 w 563"/>
                <a:gd name="T37" fmla="*/ 361 h 489"/>
                <a:gd name="T38" fmla="*/ 391 w 563"/>
                <a:gd name="T39" fmla="*/ 344 h 489"/>
                <a:gd name="T40" fmla="*/ 146 w 563"/>
                <a:gd name="T41" fmla="*/ 296 h 489"/>
                <a:gd name="T42" fmla="*/ 159 w 563"/>
                <a:gd name="T43" fmla="*/ 259 h 489"/>
                <a:gd name="T44" fmla="*/ 175 w 563"/>
                <a:gd name="T45" fmla="*/ 252 h 489"/>
                <a:gd name="T46" fmla="*/ 212 w 563"/>
                <a:gd name="T47" fmla="*/ 265 h 489"/>
                <a:gd name="T48" fmla="*/ 219 w 563"/>
                <a:gd name="T49" fmla="*/ 280 h 489"/>
                <a:gd name="T50" fmla="*/ 205 w 563"/>
                <a:gd name="T51" fmla="*/ 318 h 489"/>
                <a:gd name="T52" fmla="*/ 198 w 563"/>
                <a:gd name="T53" fmla="*/ 329 h 489"/>
                <a:gd name="T54" fmla="*/ 179 w 563"/>
                <a:gd name="T55" fmla="*/ 299 h 489"/>
                <a:gd name="T56" fmla="*/ 150 w 563"/>
                <a:gd name="T57" fmla="*/ 312 h 489"/>
                <a:gd name="T58" fmla="*/ 142 w 563"/>
                <a:gd name="T59" fmla="*/ 307 h 489"/>
                <a:gd name="T60" fmla="*/ 143 w 563"/>
                <a:gd name="T61" fmla="*/ 132 h 489"/>
                <a:gd name="T62" fmla="*/ 190 w 563"/>
                <a:gd name="T63" fmla="*/ 102 h 489"/>
                <a:gd name="T64" fmla="*/ 219 w 563"/>
                <a:gd name="T65" fmla="*/ 150 h 489"/>
                <a:gd name="T66" fmla="*/ 172 w 563"/>
                <a:gd name="T67" fmla="*/ 180 h 489"/>
                <a:gd name="T68" fmla="*/ 147 w 563"/>
                <a:gd name="T69" fmla="*/ 162 h 489"/>
                <a:gd name="T70" fmla="*/ 155 w 563"/>
                <a:gd name="T71" fmla="*/ 469 h 489"/>
                <a:gd name="T72" fmla="*/ 258 w 563"/>
                <a:gd name="T73" fmla="*/ 432 h 489"/>
                <a:gd name="T74" fmla="*/ 24 w 563"/>
                <a:gd name="T75" fmla="*/ 190 h 489"/>
                <a:gd name="T76" fmla="*/ 40 w 563"/>
                <a:gd name="T77" fmla="*/ 156 h 489"/>
                <a:gd name="T78" fmla="*/ 24 w 563"/>
                <a:gd name="T79" fmla="*/ 190 h 489"/>
                <a:gd name="T80" fmla="*/ 427 w 563"/>
                <a:gd name="T81" fmla="*/ 21 h 489"/>
                <a:gd name="T82" fmla="*/ 472 w 563"/>
                <a:gd name="T83" fmla="*/ 119 h 489"/>
                <a:gd name="T84" fmla="*/ 554 w 563"/>
                <a:gd name="T85" fmla="*/ 294 h 489"/>
                <a:gd name="T86" fmla="*/ 530 w 563"/>
                <a:gd name="T87" fmla="*/ 237 h 489"/>
                <a:gd name="T88" fmla="*/ 510 w 563"/>
                <a:gd name="T89" fmla="*/ 142 h 489"/>
                <a:gd name="T90" fmla="*/ 494 w 563"/>
                <a:gd name="T91" fmla="*/ 130 h 489"/>
                <a:gd name="T92" fmla="*/ 434 w 563"/>
                <a:gd name="T93" fmla="*/ 6 h 489"/>
                <a:gd name="T94" fmla="*/ 278 w 563"/>
                <a:gd name="T95" fmla="*/ 49 h 489"/>
                <a:gd name="T96" fmla="*/ 175 w 563"/>
                <a:gd name="T97" fmla="*/ 18 h 489"/>
                <a:gd name="T98" fmla="*/ 80 w 563"/>
                <a:gd name="T99" fmla="*/ 126 h 489"/>
                <a:gd name="T100" fmla="*/ 34 w 563"/>
                <a:gd name="T101" fmla="*/ 140 h 489"/>
                <a:gd name="T102" fmla="*/ 28 w 563"/>
                <a:gd name="T103" fmla="*/ 248 h 489"/>
                <a:gd name="T104" fmla="*/ 23 w 563"/>
                <a:gd name="T105" fmla="*/ 281 h 489"/>
                <a:gd name="T106" fmla="*/ 70 w 563"/>
                <a:gd name="T107" fmla="*/ 353 h 489"/>
                <a:gd name="T108" fmla="*/ 107 w 563"/>
                <a:gd name="T109" fmla="*/ 460 h 489"/>
                <a:gd name="T110" fmla="*/ 129 w 563"/>
                <a:gd name="T111" fmla="*/ 484 h 489"/>
                <a:gd name="T112" fmla="*/ 162 w 563"/>
                <a:gd name="T113" fmla="*/ 485 h 489"/>
                <a:gd name="T114" fmla="*/ 289 w 563"/>
                <a:gd name="T115" fmla="*/ 435 h 489"/>
                <a:gd name="T116" fmla="*/ 454 w 563"/>
                <a:gd name="T117" fmla="*/ 441 h 489"/>
                <a:gd name="T118" fmla="*/ 486 w 563"/>
                <a:gd name="T119" fmla="*/ 364 h 489"/>
                <a:gd name="T120" fmla="*/ 529 w 563"/>
                <a:gd name="T121" fmla="*/ 34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3" h="489">
                  <a:moveTo>
                    <a:pt x="523" y="333"/>
                  </a:moveTo>
                  <a:lnTo>
                    <a:pt x="500" y="342"/>
                  </a:lnTo>
                  <a:lnTo>
                    <a:pt x="527" y="268"/>
                  </a:lnTo>
                  <a:lnTo>
                    <a:pt x="539" y="300"/>
                  </a:lnTo>
                  <a:lnTo>
                    <a:pt x="539" y="300"/>
                  </a:lnTo>
                  <a:cubicBezTo>
                    <a:pt x="544" y="313"/>
                    <a:pt x="537" y="329"/>
                    <a:pt x="523" y="333"/>
                  </a:cubicBezTo>
                  <a:close/>
                  <a:moveTo>
                    <a:pt x="462" y="198"/>
                  </a:moveTo>
                  <a:lnTo>
                    <a:pt x="437" y="210"/>
                  </a:lnTo>
                  <a:lnTo>
                    <a:pt x="449" y="235"/>
                  </a:lnTo>
                  <a:lnTo>
                    <a:pt x="449" y="235"/>
                  </a:lnTo>
                  <a:cubicBezTo>
                    <a:pt x="451" y="240"/>
                    <a:pt x="449" y="245"/>
                    <a:pt x="445" y="246"/>
                  </a:cubicBezTo>
                  <a:lnTo>
                    <a:pt x="445" y="246"/>
                  </a:lnTo>
                  <a:cubicBezTo>
                    <a:pt x="444" y="247"/>
                    <a:pt x="442" y="247"/>
                    <a:pt x="442" y="247"/>
                  </a:cubicBezTo>
                  <a:lnTo>
                    <a:pt x="442" y="247"/>
                  </a:lnTo>
                  <a:cubicBezTo>
                    <a:pt x="439" y="247"/>
                    <a:pt x="435" y="245"/>
                    <a:pt x="434" y="242"/>
                  </a:cubicBezTo>
                  <a:lnTo>
                    <a:pt x="422" y="217"/>
                  </a:lnTo>
                  <a:lnTo>
                    <a:pt x="397" y="230"/>
                  </a:lnTo>
                  <a:lnTo>
                    <a:pt x="397" y="230"/>
                  </a:lnTo>
                  <a:cubicBezTo>
                    <a:pt x="396" y="230"/>
                    <a:pt x="394" y="230"/>
                    <a:pt x="394" y="230"/>
                  </a:cubicBezTo>
                  <a:lnTo>
                    <a:pt x="394" y="230"/>
                  </a:lnTo>
                  <a:cubicBezTo>
                    <a:pt x="391" y="230"/>
                    <a:pt x="387" y="228"/>
                    <a:pt x="386" y="225"/>
                  </a:cubicBezTo>
                  <a:lnTo>
                    <a:pt x="386" y="225"/>
                  </a:lnTo>
                  <a:cubicBezTo>
                    <a:pt x="384" y="220"/>
                    <a:pt x="386" y="216"/>
                    <a:pt x="390" y="214"/>
                  </a:cubicBezTo>
                  <a:lnTo>
                    <a:pt x="415" y="202"/>
                  </a:lnTo>
                  <a:lnTo>
                    <a:pt x="403" y="177"/>
                  </a:lnTo>
                  <a:lnTo>
                    <a:pt x="403" y="177"/>
                  </a:lnTo>
                  <a:cubicBezTo>
                    <a:pt x="401" y="173"/>
                    <a:pt x="403" y="168"/>
                    <a:pt x="407" y="165"/>
                  </a:cubicBezTo>
                  <a:lnTo>
                    <a:pt x="407" y="165"/>
                  </a:lnTo>
                  <a:cubicBezTo>
                    <a:pt x="411" y="164"/>
                    <a:pt x="416" y="165"/>
                    <a:pt x="419" y="170"/>
                  </a:cubicBezTo>
                  <a:lnTo>
                    <a:pt x="431" y="195"/>
                  </a:lnTo>
                  <a:lnTo>
                    <a:pt x="455" y="183"/>
                  </a:lnTo>
                  <a:lnTo>
                    <a:pt x="455" y="183"/>
                  </a:lnTo>
                  <a:cubicBezTo>
                    <a:pt x="459" y="182"/>
                    <a:pt x="465" y="183"/>
                    <a:pt x="466" y="187"/>
                  </a:cubicBezTo>
                  <a:lnTo>
                    <a:pt x="466" y="187"/>
                  </a:lnTo>
                  <a:cubicBezTo>
                    <a:pt x="468" y="191"/>
                    <a:pt x="466" y="197"/>
                    <a:pt x="462" y="198"/>
                  </a:cubicBezTo>
                  <a:close/>
                  <a:moveTo>
                    <a:pt x="391" y="356"/>
                  </a:moveTo>
                  <a:lnTo>
                    <a:pt x="366" y="387"/>
                  </a:lnTo>
                  <a:lnTo>
                    <a:pt x="366" y="387"/>
                  </a:lnTo>
                  <a:cubicBezTo>
                    <a:pt x="365" y="389"/>
                    <a:pt x="363" y="390"/>
                    <a:pt x="361" y="390"/>
                  </a:cubicBezTo>
                  <a:lnTo>
                    <a:pt x="361" y="390"/>
                  </a:lnTo>
                  <a:cubicBezTo>
                    <a:pt x="360" y="390"/>
                    <a:pt x="360" y="390"/>
                    <a:pt x="359" y="390"/>
                  </a:cubicBezTo>
                  <a:lnTo>
                    <a:pt x="359" y="390"/>
                  </a:lnTo>
                  <a:cubicBezTo>
                    <a:pt x="358" y="390"/>
                    <a:pt x="356" y="390"/>
                    <a:pt x="355" y="389"/>
                  </a:cubicBezTo>
                  <a:lnTo>
                    <a:pt x="323" y="363"/>
                  </a:lnTo>
                  <a:lnTo>
                    <a:pt x="323" y="363"/>
                  </a:lnTo>
                  <a:cubicBezTo>
                    <a:pt x="319" y="361"/>
                    <a:pt x="318" y="355"/>
                    <a:pt x="322" y="351"/>
                  </a:cubicBezTo>
                  <a:lnTo>
                    <a:pt x="322" y="351"/>
                  </a:lnTo>
                  <a:cubicBezTo>
                    <a:pt x="325" y="348"/>
                    <a:pt x="330" y="347"/>
                    <a:pt x="334" y="350"/>
                  </a:cubicBezTo>
                  <a:lnTo>
                    <a:pt x="350" y="363"/>
                  </a:lnTo>
                  <a:lnTo>
                    <a:pt x="350" y="363"/>
                  </a:lnTo>
                  <a:cubicBezTo>
                    <a:pt x="338" y="210"/>
                    <a:pt x="247" y="183"/>
                    <a:pt x="243" y="182"/>
                  </a:cubicBezTo>
                  <a:lnTo>
                    <a:pt x="243" y="182"/>
                  </a:lnTo>
                  <a:cubicBezTo>
                    <a:pt x="240" y="181"/>
                    <a:pt x="237" y="176"/>
                    <a:pt x="238" y="171"/>
                  </a:cubicBezTo>
                  <a:lnTo>
                    <a:pt x="238" y="171"/>
                  </a:lnTo>
                  <a:cubicBezTo>
                    <a:pt x="240" y="167"/>
                    <a:pt x="243" y="165"/>
                    <a:pt x="248" y="165"/>
                  </a:cubicBezTo>
                  <a:lnTo>
                    <a:pt x="248" y="165"/>
                  </a:lnTo>
                  <a:cubicBezTo>
                    <a:pt x="252" y="167"/>
                    <a:pt x="354" y="196"/>
                    <a:pt x="366" y="361"/>
                  </a:cubicBezTo>
                  <a:lnTo>
                    <a:pt x="378" y="346"/>
                  </a:lnTo>
                  <a:lnTo>
                    <a:pt x="378" y="346"/>
                  </a:lnTo>
                  <a:cubicBezTo>
                    <a:pt x="382" y="341"/>
                    <a:pt x="386" y="341"/>
                    <a:pt x="391" y="344"/>
                  </a:cubicBezTo>
                  <a:lnTo>
                    <a:pt x="391" y="344"/>
                  </a:lnTo>
                  <a:cubicBezTo>
                    <a:pt x="394" y="347"/>
                    <a:pt x="394" y="353"/>
                    <a:pt x="391" y="356"/>
                  </a:cubicBezTo>
                  <a:close/>
                  <a:moveTo>
                    <a:pt x="146" y="296"/>
                  </a:moveTo>
                  <a:lnTo>
                    <a:pt x="172" y="284"/>
                  </a:lnTo>
                  <a:lnTo>
                    <a:pt x="159" y="259"/>
                  </a:lnTo>
                  <a:lnTo>
                    <a:pt x="159" y="259"/>
                  </a:lnTo>
                  <a:cubicBezTo>
                    <a:pt x="157" y="254"/>
                    <a:pt x="159" y="250"/>
                    <a:pt x="164" y="248"/>
                  </a:cubicBezTo>
                  <a:lnTo>
                    <a:pt x="164" y="248"/>
                  </a:lnTo>
                  <a:cubicBezTo>
                    <a:pt x="167" y="245"/>
                    <a:pt x="172" y="248"/>
                    <a:pt x="175" y="252"/>
                  </a:cubicBezTo>
                  <a:lnTo>
                    <a:pt x="187" y="277"/>
                  </a:lnTo>
                  <a:lnTo>
                    <a:pt x="212" y="265"/>
                  </a:lnTo>
                  <a:lnTo>
                    <a:pt x="212" y="265"/>
                  </a:lnTo>
                  <a:cubicBezTo>
                    <a:pt x="215" y="263"/>
                    <a:pt x="221" y="265"/>
                    <a:pt x="223" y="268"/>
                  </a:cubicBezTo>
                  <a:lnTo>
                    <a:pt x="223" y="268"/>
                  </a:lnTo>
                  <a:cubicBezTo>
                    <a:pt x="224" y="273"/>
                    <a:pt x="223" y="278"/>
                    <a:pt x="219" y="280"/>
                  </a:cubicBezTo>
                  <a:lnTo>
                    <a:pt x="193" y="292"/>
                  </a:lnTo>
                  <a:lnTo>
                    <a:pt x="205" y="318"/>
                  </a:lnTo>
                  <a:lnTo>
                    <a:pt x="205" y="318"/>
                  </a:lnTo>
                  <a:cubicBezTo>
                    <a:pt x="207" y="321"/>
                    <a:pt x="205" y="326"/>
                    <a:pt x="201" y="329"/>
                  </a:cubicBezTo>
                  <a:lnTo>
                    <a:pt x="201" y="329"/>
                  </a:lnTo>
                  <a:cubicBezTo>
                    <a:pt x="200" y="329"/>
                    <a:pt x="199" y="329"/>
                    <a:pt x="198" y="329"/>
                  </a:cubicBezTo>
                  <a:lnTo>
                    <a:pt x="198" y="329"/>
                  </a:lnTo>
                  <a:cubicBezTo>
                    <a:pt x="195" y="329"/>
                    <a:pt x="192" y="327"/>
                    <a:pt x="190" y="325"/>
                  </a:cubicBezTo>
                  <a:lnTo>
                    <a:pt x="179" y="299"/>
                  </a:lnTo>
                  <a:lnTo>
                    <a:pt x="153" y="311"/>
                  </a:lnTo>
                  <a:lnTo>
                    <a:pt x="153" y="311"/>
                  </a:lnTo>
                  <a:cubicBezTo>
                    <a:pt x="152" y="312"/>
                    <a:pt x="151" y="312"/>
                    <a:pt x="150" y="312"/>
                  </a:cubicBezTo>
                  <a:lnTo>
                    <a:pt x="150" y="312"/>
                  </a:lnTo>
                  <a:cubicBezTo>
                    <a:pt x="147" y="312"/>
                    <a:pt x="144" y="310"/>
                    <a:pt x="142" y="307"/>
                  </a:cubicBezTo>
                  <a:lnTo>
                    <a:pt x="142" y="307"/>
                  </a:lnTo>
                  <a:cubicBezTo>
                    <a:pt x="140" y="303"/>
                    <a:pt x="142" y="298"/>
                    <a:pt x="146" y="296"/>
                  </a:cubicBezTo>
                  <a:close/>
                  <a:moveTo>
                    <a:pt x="143" y="132"/>
                  </a:moveTo>
                  <a:lnTo>
                    <a:pt x="143" y="132"/>
                  </a:lnTo>
                  <a:cubicBezTo>
                    <a:pt x="145" y="122"/>
                    <a:pt x="152" y="113"/>
                    <a:pt x="160" y="107"/>
                  </a:cubicBezTo>
                  <a:lnTo>
                    <a:pt x="160" y="107"/>
                  </a:lnTo>
                  <a:cubicBezTo>
                    <a:pt x="169" y="102"/>
                    <a:pt x="179" y="100"/>
                    <a:pt x="190" y="102"/>
                  </a:cubicBezTo>
                  <a:lnTo>
                    <a:pt x="190" y="102"/>
                  </a:lnTo>
                  <a:cubicBezTo>
                    <a:pt x="212" y="107"/>
                    <a:pt x="224" y="129"/>
                    <a:pt x="219" y="150"/>
                  </a:cubicBezTo>
                  <a:lnTo>
                    <a:pt x="219" y="150"/>
                  </a:lnTo>
                  <a:cubicBezTo>
                    <a:pt x="215" y="169"/>
                    <a:pt x="199" y="181"/>
                    <a:pt x="181" y="181"/>
                  </a:cubicBezTo>
                  <a:lnTo>
                    <a:pt x="181" y="181"/>
                  </a:lnTo>
                  <a:cubicBezTo>
                    <a:pt x="178" y="181"/>
                    <a:pt x="175" y="181"/>
                    <a:pt x="172" y="180"/>
                  </a:cubicBezTo>
                  <a:lnTo>
                    <a:pt x="172" y="180"/>
                  </a:lnTo>
                  <a:cubicBezTo>
                    <a:pt x="161" y="177"/>
                    <a:pt x="152" y="171"/>
                    <a:pt x="147" y="162"/>
                  </a:cubicBezTo>
                  <a:lnTo>
                    <a:pt x="147" y="162"/>
                  </a:lnTo>
                  <a:cubicBezTo>
                    <a:pt x="142" y="153"/>
                    <a:pt x="139" y="142"/>
                    <a:pt x="143" y="132"/>
                  </a:cubicBezTo>
                  <a:close/>
                  <a:moveTo>
                    <a:pt x="155" y="469"/>
                  </a:moveTo>
                  <a:lnTo>
                    <a:pt x="155" y="469"/>
                  </a:lnTo>
                  <a:cubicBezTo>
                    <a:pt x="142" y="475"/>
                    <a:pt x="127" y="468"/>
                    <a:pt x="122" y="454"/>
                  </a:cubicBezTo>
                  <a:lnTo>
                    <a:pt x="91" y="370"/>
                  </a:lnTo>
                  <a:lnTo>
                    <a:pt x="258" y="432"/>
                  </a:lnTo>
                  <a:lnTo>
                    <a:pt x="155" y="469"/>
                  </a:lnTo>
                  <a:close/>
                  <a:moveTo>
                    <a:pt x="24" y="190"/>
                  </a:moveTo>
                  <a:lnTo>
                    <a:pt x="24" y="190"/>
                  </a:lnTo>
                  <a:cubicBezTo>
                    <a:pt x="22" y="182"/>
                    <a:pt x="22" y="176"/>
                    <a:pt x="25" y="170"/>
                  </a:cubicBezTo>
                  <a:lnTo>
                    <a:pt x="25" y="170"/>
                  </a:lnTo>
                  <a:cubicBezTo>
                    <a:pt x="28" y="163"/>
                    <a:pt x="33" y="158"/>
                    <a:pt x="40" y="156"/>
                  </a:cubicBezTo>
                  <a:lnTo>
                    <a:pt x="63" y="147"/>
                  </a:lnTo>
                  <a:lnTo>
                    <a:pt x="36" y="220"/>
                  </a:lnTo>
                  <a:lnTo>
                    <a:pt x="24" y="190"/>
                  </a:lnTo>
                  <a:close/>
                  <a:moveTo>
                    <a:pt x="407" y="20"/>
                  </a:moveTo>
                  <a:lnTo>
                    <a:pt x="407" y="20"/>
                  </a:lnTo>
                  <a:cubicBezTo>
                    <a:pt x="414" y="18"/>
                    <a:pt x="421" y="18"/>
                    <a:pt x="427" y="21"/>
                  </a:cubicBezTo>
                  <a:lnTo>
                    <a:pt x="427" y="21"/>
                  </a:lnTo>
                  <a:cubicBezTo>
                    <a:pt x="434" y="23"/>
                    <a:pt x="439" y="29"/>
                    <a:pt x="441" y="35"/>
                  </a:cubicBezTo>
                  <a:lnTo>
                    <a:pt x="472" y="119"/>
                  </a:lnTo>
                  <a:lnTo>
                    <a:pt x="306" y="58"/>
                  </a:lnTo>
                  <a:lnTo>
                    <a:pt x="407" y="20"/>
                  </a:lnTo>
                  <a:close/>
                  <a:moveTo>
                    <a:pt x="554" y="294"/>
                  </a:moveTo>
                  <a:lnTo>
                    <a:pt x="535" y="242"/>
                  </a:lnTo>
                  <a:lnTo>
                    <a:pt x="535" y="242"/>
                  </a:lnTo>
                  <a:cubicBezTo>
                    <a:pt x="534" y="239"/>
                    <a:pt x="532" y="238"/>
                    <a:pt x="530" y="237"/>
                  </a:cubicBezTo>
                  <a:lnTo>
                    <a:pt x="541" y="208"/>
                  </a:lnTo>
                  <a:lnTo>
                    <a:pt x="541" y="208"/>
                  </a:lnTo>
                  <a:cubicBezTo>
                    <a:pt x="550" y="182"/>
                    <a:pt x="537" y="152"/>
                    <a:pt x="510" y="142"/>
                  </a:cubicBezTo>
                  <a:lnTo>
                    <a:pt x="494" y="136"/>
                  </a:lnTo>
                  <a:lnTo>
                    <a:pt x="494" y="136"/>
                  </a:lnTo>
                  <a:cubicBezTo>
                    <a:pt x="494" y="134"/>
                    <a:pt x="494" y="132"/>
                    <a:pt x="494" y="130"/>
                  </a:cubicBezTo>
                  <a:lnTo>
                    <a:pt x="457" y="30"/>
                  </a:lnTo>
                  <a:lnTo>
                    <a:pt x="457" y="30"/>
                  </a:lnTo>
                  <a:cubicBezTo>
                    <a:pt x="453" y="18"/>
                    <a:pt x="445" y="10"/>
                    <a:pt x="434" y="6"/>
                  </a:cubicBezTo>
                  <a:lnTo>
                    <a:pt x="434" y="6"/>
                  </a:lnTo>
                  <a:cubicBezTo>
                    <a:pt x="424" y="1"/>
                    <a:pt x="412" y="0"/>
                    <a:pt x="402" y="4"/>
                  </a:cubicBezTo>
                  <a:lnTo>
                    <a:pt x="278" y="49"/>
                  </a:lnTo>
                  <a:lnTo>
                    <a:pt x="278" y="49"/>
                  </a:lnTo>
                  <a:cubicBezTo>
                    <a:pt x="276" y="51"/>
                    <a:pt x="275" y="52"/>
                    <a:pt x="274" y="54"/>
                  </a:cubicBezTo>
                  <a:lnTo>
                    <a:pt x="175" y="18"/>
                  </a:lnTo>
                  <a:lnTo>
                    <a:pt x="175" y="18"/>
                  </a:lnTo>
                  <a:cubicBezTo>
                    <a:pt x="148" y="8"/>
                    <a:pt x="118" y="21"/>
                    <a:pt x="108" y="49"/>
                  </a:cubicBezTo>
                  <a:lnTo>
                    <a:pt x="80" y="126"/>
                  </a:lnTo>
                  <a:lnTo>
                    <a:pt x="80" y="126"/>
                  </a:lnTo>
                  <a:cubicBezTo>
                    <a:pt x="78" y="125"/>
                    <a:pt x="76" y="124"/>
                    <a:pt x="74" y="125"/>
                  </a:cubicBezTo>
                  <a:lnTo>
                    <a:pt x="34" y="140"/>
                  </a:lnTo>
                  <a:lnTo>
                    <a:pt x="34" y="140"/>
                  </a:lnTo>
                  <a:cubicBezTo>
                    <a:pt x="11" y="148"/>
                    <a:pt x="0" y="173"/>
                    <a:pt x="8" y="195"/>
                  </a:cubicBezTo>
                  <a:lnTo>
                    <a:pt x="28" y="248"/>
                  </a:lnTo>
                  <a:lnTo>
                    <a:pt x="28" y="248"/>
                  </a:lnTo>
                  <a:cubicBezTo>
                    <a:pt x="29" y="250"/>
                    <a:pt x="31" y="252"/>
                    <a:pt x="33" y="253"/>
                  </a:cubicBezTo>
                  <a:lnTo>
                    <a:pt x="23" y="281"/>
                  </a:lnTo>
                  <a:lnTo>
                    <a:pt x="23" y="281"/>
                  </a:lnTo>
                  <a:cubicBezTo>
                    <a:pt x="13" y="308"/>
                    <a:pt x="26" y="338"/>
                    <a:pt x="53" y="348"/>
                  </a:cubicBezTo>
                  <a:lnTo>
                    <a:pt x="70" y="353"/>
                  </a:lnTo>
                  <a:lnTo>
                    <a:pt x="70" y="353"/>
                  </a:lnTo>
                  <a:cubicBezTo>
                    <a:pt x="69" y="356"/>
                    <a:pt x="68" y="357"/>
                    <a:pt x="69" y="359"/>
                  </a:cubicBezTo>
                  <a:lnTo>
                    <a:pt x="107" y="460"/>
                  </a:lnTo>
                  <a:lnTo>
                    <a:pt x="107" y="460"/>
                  </a:lnTo>
                  <a:cubicBezTo>
                    <a:pt x="111" y="471"/>
                    <a:pt x="119" y="479"/>
                    <a:pt x="129" y="484"/>
                  </a:cubicBezTo>
                  <a:lnTo>
                    <a:pt x="129" y="484"/>
                  </a:lnTo>
                  <a:cubicBezTo>
                    <a:pt x="135" y="487"/>
                    <a:pt x="140" y="488"/>
                    <a:pt x="147" y="488"/>
                  </a:cubicBezTo>
                  <a:lnTo>
                    <a:pt x="147" y="488"/>
                  </a:lnTo>
                  <a:cubicBezTo>
                    <a:pt x="152" y="488"/>
                    <a:pt x="157" y="487"/>
                    <a:pt x="162" y="485"/>
                  </a:cubicBezTo>
                  <a:lnTo>
                    <a:pt x="284" y="440"/>
                  </a:lnTo>
                  <a:lnTo>
                    <a:pt x="284" y="440"/>
                  </a:lnTo>
                  <a:cubicBezTo>
                    <a:pt x="287" y="439"/>
                    <a:pt x="288" y="437"/>
                    <a:pt x="289" y="435"/>
                  </a:cubicBezTo>
                  <a:lnTo>
                    <a:pt x="388" y="472"/>
                  </a:lnTo>
                  <a:lnTo>
                    <a:pt x="388" y="472"/>
                  </a:lnTo>
                  <a:cubicBezTo>
                    <a:pt x="415" y="481"/>
                    <a:pt x="445" y="468"/>
                    <a:pt x="454" y="441"/>
                  </a:cubicBezTo>
                  <a:lnTo>
                    <a:pt x="483" y="364"/>
                  </a:lnTo>
                  <a:lnTo>
                    <a:pt x="483" y="364"/>
                  </a:lnTo>
                  <a:cubicBezTo>
                    <a:pt x="484" y="364"/>
                    <a:pt x="485" y="364"/>
                    <a:pt x="486" y="364"/>
                  </a:cubicBezTo>
                  <a:lnTo>
                    <a:pt x="486" y="364"/>
                  </a:lnTo>
                  <a:cubicBezTo>
                    <a:pt x="487" y="364"/>
                    <a:pt x="488" y="364"/>
                    <a:pt x="489" y="364"/>
                  </a:cubicBezTo>
                  <a:lnTo>
                    <a:pt x="529" y="349"/>
                  </a:lnTo>
                  <a:lnTo>
                    <a:pt x="529" y="349"/>
                  </a:lnTo>
                  <a:cubicBezTo>
                    <a:pt x="551" y="341"/>
                    <a:pt x="562" y="316"/>
                    <a:pt x="554" y="294"/>
                  </a:cubicBezTo>
                  <a:close/>
                </a:path>
              </a:pathLst>
            </a:custGeom>
            <a:solidFill>
              <a:srgbClr val="1E3877"/>
            </a:solidFill>
            <a:ln>
              <a:noFill/>
            </a:ln>
            <a:effectLst/>
          </p:spPr>
          <p:txBody>
            <a:bodyPr wrap="none" anchor="ctr"/>
            <a:lstStyle/>
            <a:p>
              <a:endParaRPr lang="en-US" sz="1225"/>
            </a:p>
          </p:txBody>
        </p:sp>
        <p:sp>
          <p:nvSpPr>
            <p:cNvPr id="3447" name="Freeform 375">
              <a:extLst>
                <a:ext uri="{FF2B5EF4-FFF2-40B4-BE49-F238E27FC236}">
                  <a16:creationId xmlns:a16="http://schemas.microsoft.com/office/drawing/2014/main" xmlns="" id="{E028EA52-35F0-5343-AE8D-4D4ADB87B742}"/>
                </a:ext>
              </a:extLst>
            </p:cNvPr>
            <p:cNvSpPr>
              <a:spLocks noChangeArrowheads="1"/>
            </p:cNvSpPr>
            <p:nvPr/>
          </p:nvSpPr>
          <p:spPr bwMode="auto">
            <a:xfrm>
              <a:off x="3017447" y="4735763"/>
              <a:ext cx="36073" cy="33068"/>
            </a:xfrm>
            <a:custGeom>
              <a:avLst/>
              <a:gdLst>
                <a:gd name="T0" fmla="*/ 18 w 51"/>
                <a:gd name="T1" fmla="*/ 46 h 50"/>
                <a:gd name="T2" fmla="*/ 18 w 51"/>
                <a:gd name="T3" fmla="*/ 46 h 50"/>
                <a:gd name="T4" fmla="*/ 46 w 51"/>
                <a:gd name="T5" fmla="*/ 29 h 50"/>
                <a:gd name="T6" fmla="*/ 46 w 51"/>
                <a:gd name="T7" fmla="*/ 29 h 50"/>
                <a:gd name="T8" fmla="*/ 30 w 51"/>
                <a:gd name="T9" fmla="*/ 2 h 50"/>
                <a:gd name="T10" fmla="*/ 30 w 51"/>
                <a:gd name="T11" fmla="*/ 2 h 50"/>
                <a:gd name="T12" fmla="*/ 12 w 51"/>
                <a:gd name="T13" fmla="*/ 5 h 50"/>
                <a:gd name="T14" fmla="*/ 12 w 51"/>
                <a:gd name="T15" fmla="*/ 5 h 50"/>
                <a:gd name="T16" fmla="*/ 2 w 51"/>
                <a:gd name="T17" fmla="*/ 19 h 50"/>
                <a:gd name="T18" fmla="*/ 2 w 51"/>
                <a:gd name="T19" fmla="*/ 19 h 50"/>
                <a:gd name="T20" fmla="*/ 4 w 51"/>
                <a:gd name="T21" fmla="*/ 36 h 50"/>
                <a:gd name="T22" fmla="*/ 4 w 51"/>
                <a:gd name="T23" fmla="*/ 36 h 50"/>
                <a:gd name="T24" fmla="*/ 18 w 51"/>
                <a:gd name="T25"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0">
                  <a:moveTo>
                    <a:pt x="18" y="46"/>
                  </a:moveTo>
                  <a:lnTo>
                    <a:pt x="18" y="46"/>
                  </a:lnTo>
                  <a:cubicBezTo>
                    <a:pt x="30" y="49"/>
                    <a:pt x="43" y="41"/>
                    <a:pt x="46" y="29"/>
                  </a:cubicBezTo>
                  <a:lnTo>
                    <a:pt x="46" y="29"/>
                  </a:lnTo>
                  <a:cubicBezTo>
                    <a:pt x="50" y="17"/>
                    <a:pt x="42" y="5"/>
                    <a:pt x="30" y="2"/>
                  </a:cubicBezTo>
                  <a:lnTo>
                    <a:pt x="30" y="2"/>
                  </a:lnTo>
                  <a:cubicBezTo>
                    <a:pt x="23" y="0"/>
                    <a:pt x="17" y="2"/>
                    <a:pt x="12" y="5"/>
                  </a:cubicBezTo>
                  <a:lnTo>
                    <a:pt x="12" y="5"/>
                  </a:lnTo>
                  <a:cubicBezTo>
                    <a:pt x="7" y="8"/>
                    <a:pt x="3" y="12"/>
                    <a:pt x="2" y="19"/>
                  </a:cubicBezTo>
                  <a:lnTo>
                    <a:pt x="2" y="19"/>
                  </a:lnTo>
                  <a:cubicBezTo>
                    <a:pt x="0" y="25"/>
                    <a:pt x="1" y="31"/>
                    <a:pt x="4" y="36"/>
                  </a:cubicBezTo>
                  <a:lnTo>
                    <a:pt x="4" y="36"/>
                  </a:lnTo>
                  <a:cubicBezTo>
                    <a:pt x="7" y="41"/>
                    <a:pt x="13" y="45"/>
                    <a:pt x="18" y="46"/>
                  </a:cubicBezTo>
                </a:path>
              </a:pathLst>
            </a:custGeom>
            <a:solidFill>
              <a:srgbClr val="1E3877"/>
            </a:solidFill>
            <a:ln>
              <a:noFill/>
            </a:ln>
            <a:effectLst/>
          </p:spPr>
          <p:txBody>
            <a:bodyPr wrap="none" anchor="ctr"/>
            <a:lstStyle/>
            <a:p>
              <a:endParaRPr lang="en-US" sz="1225"/>
            </a:p>
          </p:txBody>
        </p:sp>
      </p:grpSp>
      <p:grpSp>
        <p:nvGrpSpPr>
          <p:cNvPr id="24" name="Group 23">
            <a:extLst>
              <a:ext uri="{FF2B5EF4-FFF2-40B4-BE49-F238E27FC236}">
                <a16:creationId xmlns:a16="http://schemas.microsoft.com/office/drawing/2014/main" xmlns="" id="{4B471EA7-0877-B745-A1F2-C10F3C362090}"/>
              </a:ext>
            </a:extLst>
          </p:cNvPr>
          <p:cNvGrpSpPr/>
          <p:nvPr/>
        </p:nvGrpSpPr>
        <p:grpSpPr>
          <a:xfrm>
            <a:off x="4430911" y="4155674"/>
            <a:ext cx="287606" cy="284892"/>
            <a:chOff x="4878196" y="4672636"/>
            <a:chExt cx="318642" cy="315635"/>
          </a:xfrm>
        </p:grpSpPr>
        <p:sp>
          <p:nvSpPr>
            <p:cNvPr id="3459" name="Freeform 387">
              <a:extLst>
                <a:ext uri="{FF2B5EF4-FFF2-40B4-BE49-F238E27FC236}">
                  <a16:creationId xmlns:a16="http://schemas.microsoft.com/office/drawing/2014/main" xmlns="" id="{349A458B-08B8-E14C-B9BD-213641E0A3DC}"/>
                </a:ext>
              </a:extLst>
            </p:cNvPr>
            <p:cNvSpPr>
              <a:spLocks noChangeArrowheads="1"/>
            </p:cNvSpPr>
            <p:nvPr/>
          </p:nvSpPr>
          <p:spPr bwMode="auto">
            <a:xfrm>
              <a:off x="5106656" y="4765823"/>
              <a:ext cx="21041" cy="18036"/>
            </a:xfrm>
            <a:custGeom>
              <a:avLst/>
              <a:gdLst>
                <a:gd name="T0" fmla="*/ 0 w 29"/>
                <a:gd name="T1" fmla="*/ 13 h 28"/>
                <a:gd name="T2" fmla="*/ 0 w 29"/>
                <a:gd name="T3" fmla="*/ 13 h 28"/>
                <a:gd name="T4" fmla="*/ 14 w 29"/>
                <a:gd name="T5" fmla="*/ 27 h 28"/>
                <a:gd name="T6" fmla="*/ 14 w 29"/>
                <a:gd name="T7" fmla="*/ 27 h 28"/>
                <a:gd name="T8" fmla="*/ 28 w 29"/>
                <a:gd name="T9" fmla="*/ 13 h 28"/>
                <a:gd name="T10" fmla="*/ 28 w 29"/>
                <a:gd name="T11" fmla="*/ 13 h 28"/>
                <a:gd name="T12" fmla="*/ 14 w 29"/>
                <a:gd name="T13" fmla="*/ 0 h 28"/>
                <a:gd name="T14" fmla="*/ 14 w 29"/>
                <a:gd name="T15" fmla="*/ 0 h 28"/>
                <a:gd name="T16" fmla="*/ 0 w 29"/>
                <a:gd name="T17"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0" y="13"/>
                  </a:moveTo>
                  <a:lnTo>
                    <a:pt x="0" y="13"/>
                  </a:lnTo>
                  <a:cubicBezTo>
                    <a:pt x="0" y="21"/>
                    <a:pt x="6" y="27"/>
                    <a:pt x="14" y="27"/>
                  </a:cubicBezTo>
                  <a:lnTo>
                    <a:pt x="14" y="27"/>
                  </a:lnTo>
                  <a:cubicBezTo>
                    <a:pt x="21" y="27"/>
                    <a:pt x="28" y="21"/>
                    <a:pt x="28" y="13"/>
                  </a:cubicBezTo>
                  <a:lnTo>
                    <a:pt x="28" y="13"/>
                  </a:lnTo>
                  <a:cubicBezTo>
                    <a:pt x="28" y="6"/>
                    <a:pt x="21" y="0"/>
                    <a:pt x="14" y="0"/>
                  </a:cubicBezTo>
                  <a:lnTo>
                    <a:pt x="14" y="0"/>
                  </a:lnTo>
                  <a:cubicBezTo>
                    <a:pt x="6" y="0"/>
                    <a:pt x="0" y="6"/>
                    <a:pt x="0" y="13"/>
                  </a:cubicBezTo>
                </a:path>
              </a:pathLst>
            </a:custGeom>
            <a:solidFill>
              <a:srgbClr val="1E3877"/>
            </a:solidFill>
            <a:ln>
              <a:noFill/>
            </a:ln>
            <a:effectLst/>
          </p:spPr>
          <p:txBody>
            <a:bodyPr wrap="none" anchor="ctr"/>
            <a:lstStyle/>
            <a:p>
              <a:endParaRPr lang="en-US" sz="1225"/>
            </a:p>
          </p:txBody>
        </p:sp>
        <p:sp>
          <p:nvSpPr>
            <p:cNvPr id="3460" name="Freeform 388">
              <a:extLst>
                <a:ext uri="{FF2B5EF4-FFF2-40B4-BE49-F238E27FC236}">
                  <a16:creationId xmlns:a16="http://schemas.microsoft.com/office/drawing/2014/main" xmlns="" id="{C762F4FD-0803-F24A-81AE-62B415CB8368}"/>
                </a:ext>
              </a:extLst>
            </p:cNvPr>
            <p:cNvSpPr>
              <a:spLocks noChangeArrowheads="1"/>
            </p:cNvSpPr>
            <p:nvPr/>
          </p:nvSpPr>
          <p:spPr bwMode="auto">
            <a:xfrm>
              <a:off x="4971383" y="4853000"/>
              <a:ext cx="54109" cy="105211"/>
            </a:xfrm>
            <a:custGeom>
              <a:avLst/>
              <a:gdLst>
                <a:gd name="T0" fmla="*/ 32 w 79"/>
                <a:gd name="T1" fmla="*/ 50 h 153"/>
                <a:gd name="T2" fmla="*/ 32 w 79"/>
                <a:gd name="T3" fmla="*/ 50 h 153"/>
                <a:gd name="T4" fmla="*/ 43 w 79"/>
                <a:gd name="T5" fmla="*/ 39 h 153"/>
                <a:gd name="T6" fmla="*/ 43 w 79"/>
                <a:gd name="T7" fmla="*/ 39 h 153"/>
                <a:gd name="T8" fmla="*/ 63 w 79"/>
                <a:gd name="T9" fmla="*/ 48 h 153"/>
                <a:gd name="T10" fmla="*/ 77 w 79"/>
                <a:gd name="T11" fmla="*/ 33 h 153"/>
                <a:gd name="T12" fmla="*/ 77 w 79"/>
                <a:gd name="T13" fmla="*/ 33 h 153"/>
                <a:gd name="T14" fmla="*/ 51 w 79"/>
                <a:gd name="T15" fmla="*/ 17 h 153"/>
                <a:gd name="T16" fmla="*/ 51 w 79"/>
                <a:gd name="T17" fmla="*/ 0 h 153"/>
                <a:gd name="T18" fmla="*/ 32 w 79"/>
                <a:gd name="T19" fmla="*/ 0 h 153"/>
                <a:gd name="T20" fmla="*/ 32 w 79"/>
                <a:gd name="T21" fmla="*/ 18 h 153"/>
                <a:gd name="T22" fmla="*/ 32 w 79"/>
                <a:gd name="T23" fmla="*/ 18 h 153"/>
                <a:gd name="T24" fmla="*/ 5 w 79"/>
                <a:gd name="T25" fmla="*/ 51 h 153"/>
                <a:gd name="T26" fmla="*/ 5 w 79"/>
                <a:gd name="T27" fmla="*/ 51 h 153"/>
                <a:gd name="T28" fmla="*/ 52 w 79"/>
                <a:gd name="T29" fmla="*/ 101 h 153"/>
                <a:gd name="T30" fmla="*/ 52 w 79"/>
                <a:gd name="T31" fmla="*/ 101 h 153"/>
                <a:gd name="T32" fmla="*/ 38 w 79"/>
                <a:gd name="T33" fmla="*/ 112 h 153"/>
                <a:gd name="T34" fmla="*/ 38 w 79"/>
                <a:gd name="T35" fmla="*/ 112 h 153"/>
                <a:gd name="T36" fmla="*/ 13 w 79"/>
                <a:gd name="T37" fmla="*/ 102 h 153"/>
                <a:gd name="T38" fmla="*/ 0 w 79"/>
                <a:gd name="T39" fmla="*/ 119 h 153"/>
                <a:gd name="T40" fmla="*/ 0 w 79"/>
                <a:gd name="T41" fmla="*/ 119 h 153"/>
                <a:gd name="T42" fmla="*/ 32 w 79"/>
                <a:gd name="T43" fmla="*/ 134 h 153"/>
                <a:gd name="T44" fmla="*/ 32 w 79"/>
                <a:gd name="T45" fmla="*/ 152 h 153"/>
                <a:gd name="T46" fmla="*/ 51 w 79"/>
                <a:gd name="T47" fmla="*/ 152 h 153"/>
                <a:gd name="T48" fmla="*/ 51 w 79"/>
                <a:gd name="T49" fmla="*/ 133 h 153"/>
                <a:gd name="T50" fmla="*/ 51 w 79"/>
                <a:gd name="T51" fmla="*/ 133 h 153"/>
                <a:gd name="T52" fmla="*/ 78 w 79"/>
                <a:gd name="T53" fmla="*/ 98 h 153"/>
                <a:gd name="T54" fmla="*/ 78 w 79"/>
                <a:gd name="T55" fmla="*/ 98 h 153"/>
                <a:gd name="T56" fmla="*/ 32 w 79"/>
                <a:gd name="T57"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 h="153">
                  <a:moveTo>
                    <a:pt x="32" y="50"/>
                  </a:moveTo>
                  <a:lnTo>
                    <a:pt x="32" y="50"/>
                  </a:lnTo>
                  <a:cubicBezTo>
                    <a:pt x="32" y="42"/>
                    <a:pt x="35" y="39"/>
                    <a:pt x="43" y="39"/>
                  </a:cubicBezTo>
                  <a:lnTo>
                    <a:pt x="43" y="39"/>
                  </a:lnTo>
                  <a:cubicBezTo>
                    <a:pt x="51" y="39"/>
                    <a:pt x="57" y="42"/>
                    <a:pt x="63" y="48"/>
                  </a:cubicBezTo>
                  <a:lnTo>
                    <a:pt x="77" y="33"/>
                  </a:lnTo>
                  <a:lnTo>
                    <a:pt x="77" y="33"/>
                  </a:lnTo>
                  <a:cubicBezTo>
                    <a:pt x="70" y="25"/>
                    <a:pt x="62" y="19"/>
                    <a:pt x="51" y="17"/>
                  </a:cubicBezTo>
                  <a:lnTo>
                    <a:pt x="51" y="0"/>
                  </a:lnTo>
                  <a:lnTo>
                    <a:pt x="32" y="0"/>
                  </a:lnTo>
                  <a:lnTo>
                    <a:pt x="32" y="18"/>
                  </a:lnTo>
                  <a:lnTo>
                    <a:pt x="32" y="18"/>
                  </a:lnTo>
                  <a:cubicBezTo>
                    <a:pt x="15" y="22"/>
                    <a:pt x="5" y="34"/>
                    <a:pt x="5" y="51"/>
                  </a:cubicBezTo>
                  <a:lnTo>
                    <a:pt x="5" y="51"/>
                  </a:lnTo>
                  <a:cubicBezTo>
                    <a:pt x="5" y="82"/>
                    <a:pt x="52" y="84"/>
                    <a:pt x="52" y="101"/>
                  </a:cubicBezTo>
                  <a:lnTo>
                    <a:pt x="52" y="101"/>
                  </a:lnTo>
                  <a:cubicBezTo>
                    <a:pt x="52" y="108"/>
                    <a:pt x="48" y="112"/>
                    <a:pt x="38" y="112"/>
                  </a:cubicBezTo>
                  <a:lnTo>
                    <a:pt x="38" y="112"/>
                  </a:lnTo>
                  <a:cubicBezTo>
                    <a:pt x="30" y="112"/>
                    <a:pt x="22" y="110"/>
                    <a:pt x="13" y="102"/>
                  </a:cubicBezTo>
                  <a:lnTo>
                    <a:pt x="0" y="119"/>
                  </a:lnTo>
                  <a:lnTo>
                    <a:pt x="0" y="119"/>
                  </a:lnTo>
                  <a:cubicBezTo>
                    <a:pt x="9" y="129"/>
                    <a:pt x="21" y="133"/>
                    <a:pt x="32" y="134"/>
                  </a:cubicBezTo>
                  <a:lnTo>
                    <a:pt x="32" y="152"/>
                  </a:lnTo>
                  <a:lnTo>
                    <a:pt x="51" y="152"/>
                  </a:lnTo>
                  <a:lnTo>
                    <a:pt x="51" y="133"/>
                  </a:lnTo>
                  <a:lnTo>
                    <a:pt x="51" y="133"/>
                  </a:lnTo>
                  <a:cubicBezTo>
                    <a:pt x="69" y="130"/>
                    <a:pt x="78" y="116"/>
                    <a:pt x="78" y="98"/>
                  </a:cubicBezTo>
                  <a:lnTo>
                    <a:pt x="78" y="98"/>
                  </a:lnTo>
                  <a:cubicBezTo>
                    <a:pt x="78" y="65"/>
                    <a:pt x="32" y="65"/>
                    <a:pt x="32" y="50"/>
                  </a:cubicBezTo>
                </a:path>
              </a:pathLst>
            </a:custGeom>
            <a:solidFill>
              <a:srgbClr val="1E3877"/>
            </a:solidFill>
            <a:ln>
              <a:noFill/>
            </a:ln>
            <a:effectLst/>
          </p:spPr>
          <p:txBody>
            <a:bodyPr wrap="none" anchor="ctr"/>
            <a:lstStyle/>
            <a:p>
              <a:endParaRPr lang="en-US" sz="1225"/>
            </a:p>
          </p:txBody>
        </p:sp>
        <p:sp>
          <p:nvSpPr>
            <p:cNvPr id="3461" name="Freeform 389">
              <a:extLst>
                <a:ext uri="{FF2B5EF4-FFF2-40B4-BE49-F238E27FC236}">
                  <a16:creationId xmlns:a16="http://schemas.microsoft.com/office/drawing/2014/main" xmlns="" id="{3EB42D01-68AB-BB4E-ACF4-3EAB475C4CDC}"/>
                </a:ext>
              </a:extLst>
            </p:cNvPr>
            <p:cNvSpPr>
              <a:spLocks noChangeArrowheads="1"/>
            </p:cNvSpPr>
            <p:nvPr/>
          </p:nvSpPr>
          <p:spPr bwMode="auto">
            <a:xfrm>
              <a:off x="4878196" y="4672636"/>
              <a:ext cx="318642" cy="315635"/>
            </a:xfrm>
            <a:custGeom>
              <a:avLst/>
              <a:gdLst>
                <a:gd name="T0" fmla="*/ 450 w 468"/>
                <a:gd name="T1" fmla="*/ 199 h 463"/>
                <a:gd name="T2" fmla="*/ 347 w 468"/>
                <a:gd name="T3" fmla="*/ 199 h 463"/>
                <a:gd name="T4" fmla="*/ 347 w 468"/>
                <a:gd name="T5" fmla="*/ 199 h 463"/>
                <a:gd name="T6" fmla="*/ 301 w 468"/>
                <a:gd name="T7" fmla="*/ 152 h 463"/>
                <a:gd name="T8" fmla="*/ 301 w 468"/>
                <a:gd name="T9" fmla="*/ 152 h 463"/>
                <a:gd name="T10" fmla="*/ 347 w 468"/>
                <a:gd name="T11" fmla="*/ 106 h 463"/>
                <a:gd name="T12" fmla="*/ 450 w 468"/>
                <a:gd name="T13" fmla="*/ 106 h 463"/>
                <a:gd name="T14" fmla="*/ 450 w 468"/>
                <a:gd name="T15" fmla="*/ 199 h 463"/>
                <a:gd name="T16" fmla="*/ 17 w 468"/>
                <a:gd name="T17" fmla="*/ 50 h 463"/>
                <a:gd name="T18" fmla="*/ 17 w 468"/>
                <a:gd name="T19" fmla="*/ 50 h 463"/>
                <a:gd name="T20" fmla="*/ 17 w 468"/>
                <a:gd name="T21" fmla="*/ 50 h 463"/>
                <a:gd name="T22" fmla="*/ 26 w 468"/>
                <a:gd name="T23" fmla="*/ 27 h 463"/>
                <a:gd name="T24" fmla="*/ 26 w 468"/>
                <a:gd name="T25" fmla="*/ 27 h 463"/>
                <a:gd name="T26" fmla="*/ 53 w 468"/>
                <a:gd name="T27" fmla="*/ 18 h 463"/>
                <a:gd name="T28" fmla="*/ 385 w 468"/>
                <a:gd name="T29" fmla="*/ 18 h 463"/>
                <a:gd name="T30" fmla="*/ 385 w 468"/>
                <a:gd name="T31" fmla="*/ 18 h 463"/>
                <a:gd name="T32" fmla="*/ 396 w 468"/>
                <a:gd name="T33" fmla="*/ 29 h 463"/>
                <a:gd name="T34" fmla="*/ 396 w 468"/>
                <a:gd name="T35" fmla="*/ 50 h 463"/>
                <a:gd name="T36" fmla="*/ 396 w 468"/>
                <a:gd name="T37" fmla="*/ 50 h 463"/>
                <a:gd name="T38" fmla="*/ 17 w 468"/>
                <a:gd name="T39" fmla="*/ 50 h 463"/>
                <a:gd name="T40" fmla="*/ 180 w 468"/>
                <a:gd name="T41" fmla="*/ 445 h 463"/>
                <a:gd name="T42" fmla="*/ 180 w 468"/>
                <a:gd name="T43" fmla="*/ 445 h 463"/>
                <a:gd name="T44" fmla="*/ 74 w 468"/>
                <a:gd name="T45" fmla="*/ 339 h 463"/>
                <a:gd name="T46" fmla="*/ 74 w 468"/>
                <a:gd name="T47" fmla="*/ 339 h 463"/>
                <a:gd name="T48" fmla="*/ 180 w 468"/>
                <a:gd name="T49" fmla="*/ 233 h 463"/>
                <a:gd name="T50" fmla="*/ 180 w 468"/>
                <a:gd name="T51" fmla="*/ 233 h 463"/>
                <a:gd name="T52" fmla="*/ 286 w 468"/>
                <a:gd name="T53" fmla="*/ 339 h 463"/>
                <a:gd name="T54" fmla="*/ 286 w 468"/>
                <a:gd name="T55" fmla="*/ 339 h 463"/>
                <a:gd name="T56" fmla="*/ 180 w 468"/>
                <a:gd name="T57" fmla="*/ 445 h 463"/>
                <a:gd name="T58" fmla="*/ 467 w 468"/>
                <a:gd name="T59" fmla="*/ 89 h 463"/>
                <a:gd name="T60" fmla="*/ 467 w 468"/>
                <a:gd name="T61" fmla="*/ 74 h 463"/>
                <a:gd name="T62" fmla="*/ 467 w 468"/>
                <a:gd name="T63" fmla="*/ 74 h 463"/>
                <a:gd name="T64" fmla="*/ 442 w 468"/>
                <a:gd name="T65" fmla="*/ 50 h 463"/>
                <a:gd name="T66" fmla="*/ 412 w 468"/>
                <a:gd name="T67" fmla="*/ 50 h 463"/>
                <a:gd name="T68" fmla="*/ 412 w 468"/>
                <a:gd name="T69" fmla="*/ 29 h 463"/>
                <a:gd name="T70" fmla="*/ 412 w 468"/>
                <a:gd name="T71" fmla="*/ 29 h 463"/>
                <a:gd name="T72" fmla="*/ 385 w 468"/>
                <a:gd name="T73" fmla="*/ 1 h 463"/>
                <a:gd name="T74" fmla="*/ 54 w 468"/>
                <a:gd name="T75" fmla="*/ 1 h 463"/>
                <a:gd name="T76" fmla="*/ 54 w 468"/>
                <a:gd name="T77" fmla="*/ 1 h 463"/>
                <a:gd name="T78" fmla="*/ 14 w 468"/>
                <a:gd name="T79" fmla="*/ 14 h 463"/>
                <a:gd name="T80" fmla="*/ 14 w 468"/>
                <a:gd name="T81" fmla="*/ 14 h 463"/>
                <a:gd name="T82" fmla="*/ 0 w 468"/>
                <a:gd name="T83" fmla="*/ 50 h 463"/>
                <a:gd name="T84" fmla="*/ 0 w 468"/>
                <a:gd name="T85" fmla="*/ 50 h 463"/>
                <a:gd name="T86" fmla="*/ 0 w 468"/>
                <a:gd name="T87" fmla="*/ 374 h 463"/>
                <a:gd name="T88" fmla="*/ 0 w 468"/>
                <a:gd name="T89" fmla="*/ 374 h 463"/>
                <a:gd name="T90" fmla="*/ 24 w 468"/>
                <a:gd name="T91" fmla="*/ 399 h 463"/>
                <a:gd name="T92" fmla="*/ 72 w 468"/>
                <a:gd name="T93" fmla="*/ 399 h 463"/>
                <a:gd name="T94" fmla="*/ 72 w 468"/>
                <a:gd name="T95" fmla="*/ 399 h 463"/>
                <a:gd name="T96" fmla="*/ 180 w 468"/>
                <a:gd name="T97" fmla="*/ 462 h 463"/>
                <a:gd name="T98" fmla="*/ 180 w 468"/>
                <a:gd name="T99" fmla="*/ 462 h 463"/>
                <a:gd name="T100" fmla="*/ 287 w 468"/>
                <a:gd name="T101" fmla="*/ 399 h 463"/>
                <a:gd name="T102" fmla="*/ 442 w 468"/>
                <a:gd name="T103" fmla="*/ 399 h 463"/>
                <a:gd name="T104" fmla="*/ 442 w 468"/>
                <a:gd name="T105" fmla="*/ 399 h 463"/>
                <a:gd name="T106" fmla="*/ 467 w 468"/>
                <a:gd name="T107" fmla="*/ 374 h 463"/>
                <a:gd name="T108" fmla="*/ 467 w 468"/>
                <a:gd name="T109" fmla="*/ 225 h 463"/>
                <a:gd name="T110" fmla="*/ 467 w 468"/>
                <a:gd name="T111" fmla="*/ 225 h 463"/>
                <a:gd name="T112" fmla="*/ 467 w 468"/>
                <a:gd name="T113" fmla="*/ 225 h 463"/>
                <a:gd name="T114" fmla="*/ 467 w 468"/>
                <a:gd name="T115" fmla="*/ 8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8" h="463">
                  <a:moveTo>
                    <a:pt x="450" y="199"/>
                  </a:moveTo>
                  <a:lnTo>
                    <a:pt x="347" y="199"/>
                  </a:lnTo>
                  <a:lnTo>
                    <a:pt x="347" y="199"/>
                  </a:lnTo>
                  <a:cubicBezTo>
                    <a:pt x="321" y="199"/>
                    <a:pt x="301" y="178"/>
                    <a:pt x="301" y="152"/>
                  </a:cubicBezTo>
                  <a:lnTo>
                    <a:pt x="301" y="152"/>
                  </a:lnTo>
                  <a:cubicBezTo>
                    <a:pt x="301" y="127"/>
                    <a:pt x="321" y="106"/>
                    <a:pt x="347" y="106"/>
                  </a:cubicBezTo>
                  <a:lnTo>
                    <a:pt x="450" y="106"/>
                  </a:lnTo>
                  <a:lnTo>
                    <a:pt x="450" y="199"/>
                  </a:lnTo>
                  <a:close/>
                  <a:moveTo>
                    <a:pt x="17" y="50"/>
                  </a:moveTo>
                  <a:lnTo>
                    <a:pt x="17" y="50"/>
                  </a:lnTo>
                  <a:lnTo>
                    <a:pt x="17" y="50"/>
                  </a:lnTo>
                  <a:cubicBezTo>
                    <a:pt x="17" y="40"/>
                    <a:pt x="20" y="32"/>
                    <a:pt x="26" y="27"/>
                  </a:cubicBezTo>
                  <a:lnTo>
                    <a:pt x="26" y="27"/>
                  </a:lnTo>
                  <a:cubicBezTo>
                    <a:pt x="35" y="17"/>
                    <a:pt x="52" y="18"/>
                    <a:pt x="53" y="18"/>
                  </a:cubicBezTo>
                  <a:lnTo>
                    <a:pt x="385" y="18"/>
                  </a:lnTo>
                  <a:lnTo>
                    <a:pt x="385" y="18"/>
                  </a:lnTo>
                  <a:cubicBezTo>
                    <a:pt x="391" y="18"/>
                    <a:pt x="396" y="23"/>
                    <a:pt x="396" y="29"/>
                  </a:cubicBezTo>
                  <a:lnTo>
                    <a:pt x="396" y="50"/>
                  </a:lnTo>
                  <a:lnTo>
                    <a:pt x="396" y="50"/>
                  </a:lnTo>
                  <a:lnTo>
                    <a:pt x="17" y="50"/>
                  </a:lnTo>
                  <a:close/>
                  <a:moveTo>
                    <a:pt x="180" y="445"/>
                  </a:moveTo>
                  <a:lnTo>
                    <a:pt x="180" y="445"/>
                  </a:lnTo>
                  <a:cubicBezTo>
                    <a:pt x="122" y="445"/>
                    <a:pt x="74" y="398"/>
                    <a:pt x="74" y="339"/>
                  </a:cubicBezTo>
                  <a:lnTo>
                    <a:pt x="74" y="339"/>
                  </a:lnTo>
                  <a:cubicBezTo>
                    <a:pt x="74" y="280"/>
                    <a:pt x="122" y="233"/>
                    <a:pt x="180" y="233"/>
                  </a:cubicBezTo>
                  <a:lnTo>
                    <a:pt x="180" y="233"/>
                  </a:lnTo>
                  <a:cubicBezTo>
                    <a:pt x="238" y="233"/>
                    <a:pt x="286" y="280"/>
                    <a:pt x="286" y="339"/>
                  </a:cubicBezTo>
                  <a:lnTo>
                    <a:pt x="286" y="339"/>
                  </a:lnTo>
                  <a:cubicBezTo>
                    <a:pt x="286" y="398"/>
                    <a:pt x="238" y="445"/>
                    <a:pt x="180" y="445"/>
                  </a:cubicBezTo>
                  <a:close/>
                  <a:moveTo>
                    <a:pt x="467" y="89"/>
                  </a:moveTo>
                  <a:lnTo>
                    <a:pt x="467" y="74"/>
                  </a:lnTo>
                  <a:lnTo>
                    <a:pt x="467" y="74"/>
                  </a:lnTo>
                  <a:cubicBezTo>
                    <a:pt x="467" y="61"/>
                    <a:pt x="456" y="50"/>
                    <a:pt x="442" y="50"/>
                  </a:cubicBezTo>
                  <a:lnTo>
                    <a:pt x="412" y="50"/>
                  </a:lnTo>
                  <a:lnTo>
                    <a:pt x="412" y="29"/>
                  </a:lnTo>
                  <a:lnTo>
                    <a:pt x="412" y="29"/>
                  </a:lnTo>
                  <a:cubicBezTo>
                    <a:pt x="412" y="13"/>
                    <a:pt x="400" y="1"/>
                    <a:pt x="385" y="1"/>
                  </a:cubicBezTo>
                  <a:lnTo>
                    <a:pt x="54" y="1"/>
                  </a:lnTo>
                  <a:lnTo>
                    <a:pt x="54" y="1"/>
                  </a:lnTo>
                  <a:cubicBezTo>
                    <a:pt x="52" y="1"/>
                    <a:pt x="30" y="0"/>
                    <a:pt x="14" y="14"/>
                  </a:cubicBezTo>
                  <a:lnTo>
                    <a:pt x="14" y="14"/>
                  </a:lnTo>
                  <a:cubicBezTo>
                    <a:pt x="5" y="23"/>
                    <a:pt x="0" y="35"/>
                    <a:pt x="0" y="50"/>
                  </a:cubicBezTo>
                  <a:lnTo>
                    <a:pt x="0" y="50"/>
                  </a:lnTo>
                  <a:lnTo>
                    <a:pt x="0" y="374"/>
                  </a:lnTo>
                  <a:lnTo>
                    <a:pt x="0" y="374"/>
                  </a:lnTo>
                  <a:cubicBezTo>
                    <a:pt x="0" y="387"/>
                    <a:pt x="11" y="399"/>
                    <a:pt x="24" y="399"/>
                  </a:cubicBezTo>
                  <a:lnTo>
                    <a:pt x="72" y="399"/>
                  </a:lnTo>
                  <a:lnTo>
                    <a:pt x="72" y="399"/>
                  </a:lnTo>
                  <a:cubicBezTo>
                    <a:pt x="93" y="436"/>
                    <a:pt x="134" y="462"/>
                    <a:pt x="180" y="462"/>
                  </a:cubicBezTo>
                  <a:lnTo>
                    <a:pt x="180" y="462"/>
                  </a:lnTo>
                  <a:cubicBezTo>
                    <a:pt x="226" y="462"/>
                    <a:pt x="266" y="436"/>
                    <a:pt x="287" y="399"/>
                  </a:cubicBezTo>
                  <a:lnTo>
                    <a:pt x="442" y="399"/>
                  </a:lnTo>
                  <a:lnTo>
                    <a:pt x="442" y="399"/>
                  </a:lnTo>
                  <a:cubicBezTo>
                    <a:pt x="456" y="399"/>
                    <a:pt x="467" y="387"/>
                    <a:pt x="467" y="374"/>
                  </a:cubicBezTo>
                  <a:lnTo>
                    <a:pt x="467" y="225"/>
                  </a:lnTo>
                  <a:lnTo>
                    <a:pt x="467" y="225"/>
                  </a:lnTo>
                  <a:lnTo>
                    <a:pt x="467" y="225"/>
                  </a:lnTo>
                  <a:lnTo>
                    <a:pt x="467" y="89"/>
                  </a:lnTo>
                  <a:close/>
                </a:path>
              </a:pathLst>
            </a:custGeom>
            <a:solidFill>
              <a:srgbClr val="1E3877"/>
            </a:solidFill>
            <a:ln>
              <a:noFill/>
            </a:ln>
            <a:effectLst/>
          </p:spPr>
          <p:txBody>
            <a:bodyPr wrap="none" anchor="ctr"/>
            <a:lstStyle/>
            <a:p>
              <a:endParaRPr lang="en-US" sz="1225"/>
            </a:p>
          </p:txBody>
        </p:sp>
      </p:grpSp>
      <p:grpSp>
        <p:nvGrpSpPr>
          <p:cNvPr id="23" name="Group 22">
            <a:extLst>
              <a:ext uri="{FF2B5EF4-FFF2-40B4-BE49-F238E27FC236}">
                <a16:creationId xmlns:a16="http://schemas.microsoft.com/office/drawing/2014/main" xmlns="" id="{DC7EDC2F-F213-8148-9BF7-0BD4A6BC59F6}"/>
              </a:ext>
            </a:extLst>
          </p:cNvPr>
          <p:cNvGrpSpPr/>
          <p:nvPr/>
        </p:nvGrpSpPr>
        <p:grpSpPr>
          <a:xfrm>
            <a:off x="6199957" y="4150248"/>
            <a:ext cx="227914" cy="290317"/>
            <a:chOff x="6838144" y="4666624"/>
            <a:chExt cx="252509" cy="321647"/>
          </a:xfrm>
        </p:grpSpPr>
        <p:sp>
          <p:nvSpPr>
            <p:cNvPr id="3472" name="Freeform 400">
              <a:extLst>
                <a:ext uri="{FF2B5EF4-FFF2-40B4-BE49-F238E27FC236}">
                  <a16:creationId xmlns:a16="http://schemas.microsoft.com/office/drawing/2014/main" xmlns="" id="{4BA4D16C-EAE5-944B-878B-9195A8473D6B}"/>
                </a:ext>
              </a:extLst>
            </p:cNvPr>
            <p:cNvSpPr>
              <a:spLocks noChangeArrowheads="1"/>
            </p:cNvSpPr>
            <p:nvPr/>
          </p:nvSpPr>
          <p:spPr bwMode="auto">
            <a:xfrm>
              <a:off x="6838144" y="4666624"/>
              <a:ext cx="252509" cy="321647"/>
            </a:xfrm>
            <a:custGeom>
              <a:avLst/>
              <a:gdLst>
                <a:gd name="T0" fmla="*/ 44 w 371"/>
                <a:gd name="T1" fmla="*/ 450 h 470"/>
                <a:gd name="T2" fmla="*/ 19 w 371"/>
                <a:gd name="T3" fmla="*/ 415 h 470"/>
                <a:gd name="T4" fmla="*/ 44 w 371"/>
                <a:gd name="T5" fmla="*/ 380 h 470"/>
                <a:gd name="T6" fmla="*/ 327 w 371"/>
                <a:gd name="T7" fmla="*/ 380 h 470"/>
                <a:gd name="T8" fmla="*/ 316 w 371"/>
                <a:gd name="T9" fmla="*/ 415 h 470"/>
                <a:gd name="T10" fmla="*/ 44 w 371"/>
                <a:gd name="T11" fmla="*/ 450 h 470"/>
                <a:gd name="T12" fmla="*/ 122 w 371"/>
                <a:gd name="T13" fmla="*/ 173 h 470"/>
                <a:gd name="T14" fmla="*/ 130 w 371"/>
                <a:gd name="T15" fmla="*/ 156 h 470"/>
                <a:gd name="T16" fmla="*/ 133 w 371"/>
                <a:gd name="T17" fmla="*/ 115 h 470"/>
                <a:gd name="T18" fmla="*/ 152 w 371"/>
                <a:gd name="T19" fmla="*/ 133 h 470"/>
                <a:gd name="T20" fmla="*/ 169 w 371"/>
                <a:gd name="T21" fmla="*/ 100 h 470"/>
                <a:gd name="T22" fmla="*/ 200 w 371"/>
                <a:gd name="T23" fmla="*/ 126 h 470"/>
                <a:gd name="T24" fmla="*/ 218 w 371"/>
                <a:gd name="T25" fmla="*/ 133 h 470"/>
                <a:gd name="T26" fmla="*/ 258 w 371"/>
                <a:gd name="T27" fmla="*/ 137 h 470"/>
                <a:gd name="T28" fmla="*/ 240 w 371"/>
                <a:gd name="T29" fmla="*/ 155 h 470"/>
                <a:gd name="T30" fmla="*/ 274 w 371"/>
                <a:gd name="T31" fmla="*/ 173 h 470"/>
                <a:gd name="T32" fmla="*/ 246 w 371"/>
                <a:gd name="T33" fmla="*/ 205 h 470"/>
                <a:gd name="T34" fmla="*/ 239 w 371"/>
                <a:gd name="T35" fmla="*/ 222 h 470"/>
                <a:gd name="T36" fmla="*/ 237 w 371"/>
                <a:gd name="T37" fmla="*/ 263 h 470"/>
                <a:gd name="T38" fmla="*/ 217 w 371"/>
                <a:gd name="T39" fmla="*/ 243 h 470"/>
                <a:gd name="T40" fmla="*/ 200 w 371"/>
                <a:gd name="T41" fmla="*/ 278 h 470"/>
                <a:gd name="T42" fmla="*/ 169 w 371"/>
                <a:gd name="T43" fmla="*/ 249 h 470"/>
                <a:gd name="T44" fmla="*/ 153 w 371"/>
                <a:gd name="T45" fmla="*/ 243 h 470"/>
                <a:gd name="T46" fmla="*/ 111 w 371"/>
                <a:gd name="T47" fmla="*/ 241 h 470"/>
                <a:gd name="T48" fmla="*/ 131 w 371"/>
                <a:gd name="T49" fmla="*/ 221 h 470"/>
                <a:gd name="T50" fmla="*/ 96 w 371"/>
                <a:gd name="T51" fmla="*/ 205 h 470"/>
                <a:gd name="T52" fmla="*/ 360 w 371"/>
                <a:gd name="T53" fmla="*/ 380 h 470"/>
                <a:gd name="T54" fmla="*/ 361 w 371"/>
                <a:gd name="T55" fmla="*/ 380 h 470"/>
                <a:gd name="T56" fmla="*/ 370 w 371"/>
                <a:gd name="T57" fmla="*/ 370 h 470"/>
                <a:gd name="T58" fmla="*/ 370 w 371"/>
                <a:gd name="T59" fmla="*/ 9 h 470"/>
                <a:gd name="T60" fmla="*/ 33 w 371"/>
                <a:gd name="T61" fmla="*/ 0 h 470"/>
                <a:gd name="T62" fmla="*/ 0 w 371"/>
                <a:gd name="T63" fmla="*/ 44 h 470"/>
                <a:gd name="T64" fmla="*/ 0 w 371"/>
                <a:gd name="T65" fmla="*/ 380 h 470"/>
                <a:gd name="T66" fmla="*/ 0 w 371"/>
                <a:gd name="T67" fmla="*/ 425 h 470"/>
                <a:gd name="T68" fmla="*/ 0 w 371"/>
                <a:gd name="T69" fmla="*/ 419 h 470"/>
                <a:gd name="T70" fmla="*/ 360 w 371"/>
                <a:gd name="T71" fmla="*/ 469 h 470"/>
                <a:gd name="T72" fmla="*/ 370 w 371"/>
                <a:gd name="T73" fmla="*/ 459 h 470"/>
                <a:gd name="T74" fmla="*/ 360 w 371"/>
                <a:gd name="T75" fmla="*/ 450 h 470"/>
                <a:gd name="T76" fmla="*/ 334 w 371"/>
                <a:gd name="T77" fmla="*/ 415 h 470"/>
                <a:gd name="T78" fmla="*/ 360 w 371"/>
                <a:gd name="T79" fmla="*/ 3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1" h="470">
                  <a:moveTo>
                    <a:pt x="44" y="450"/>
                  </a:moveTo>
                  <a:lnTo>
                    <a:pt x="44" y="450"/>
                  </a:lnTo>
                  <a:cubicBezTo>
                    <a:pt x="30" y="450"/>
                    <a:pt x="19" y="434"/>
                    <a:pt x="19" y="415"/>
                  </a:cubicBezTo>
                  <a:lnTo>
                    <a:pt x="19" y="415"/>
                  </a:lnTo>
                  <a:cubicBezTo>
                    <a:pt x="19" y="396"/>
                    <a:pt x="30" y="381"/>
                    <a:pt x="44" y="381"/>
                  </a:cubicBezTo>
                  <a:lnTo>
                    <a:pt x="44" y="380"/>
                  </a:lnTo>
                  <a:lnTo>
                    <a:pt x="327" y="380"/>
                  </a:lnTo>
                  <a:lnTo>
                    <a:pt x="327" y="380"/>
                  </a:lnTo>
                  <a:cubicBezTo>
                    <a:pt x="320" y="390"/>
                    <a:pt x="316" y="402"/>
                    <a:pt x="316" y="415"/>
                  </a:cubicBezTo>
                  <a:lnTo>
                    <a:pt x="316" y="415"/>
                  </a:lnTo>
                  <a:cubicBezTo>
                    <a:pt x="316" y="429"/>
                    <a:pt x="320" y="441"/>
                    <a:pt x="326" y="450"/>
                  </a:cubicBezTo>
                  <a:lnTo>
                    <a:pt x="44" y="450"/>
                  </a:lnTo>
                  <a:close/>
                  <a:moveTo>
                    <a:pt x="96" y="173"/>
                  </a:moveTo>
                  <a:lnTo>
                    <a:pt x="122" y="173"/>
                  </a:lnTo>
                  <a:lnTo>
                    <a:pt x="122" y="173"/>
                  </a:lnTo>
                  <a:cubicBezTo>
                    <a:pt x="124" y="167"/>
                    <a:pt x="127" y="161"/>
                    <a:pt x="130" y="156"/>
                  </a:cubicBezTo>
                  <a:lnTo>
                    <a:pt x="111" y="137"/>
                  </a:lnTo>
                  <a:lnTo>
                    <a:pt x="133" y="115"/>
                  </a:lnTo>
                  <a:lnTo>
                    <a:pt x="152" y="133"/>
                  </a:lnTo>
                  <a:lnTo>
                    <a:pt x="152" y="133"/>
                  </a:lnTo>
                  <a:cubicBezTo>
                    <a:pt x="157" y="130"/>
                    <a:pt x="163" y="127"/>
                    <a:pt x="169" y="126"/>
                  </a:cubicBezTo>
                  <a:lnTo>
                    <a:pt x="169" y="100"/>
                  </a:lnTo>
                  <a:lnTo>
                    <a:pt x="200" y="100"/>
                  </a:lnTo>
                  <a:lnTo>
                    <a:pt x="200" y="126"/>
                  </a:lnTo>
                  <a:lnTo>
                    <a:pt x="200" y="126"/>
                  </a:lnTo>
                  <a:cubicBezTo>
                    <a:pt x="207" y="127"/>
                    <a:pt x="213" y="130"/>
                    <a:pt x="218" y="133"/>
                  </a:cubicBezTo>
                  <a:lnTo>
                    <a:pt x="237" y="115"/>
                  </a:lnTo>
                  <a:lnTo>
                    <a:pt x="258" y="137"/>
                  </a:lnTo>
                  <a:lnTo>
                    <a:pt x="240" y="155"/>
                  </a:lnTo>
                  <a:lnTo>
                    <a:pt x="240" y="155"/>
                  </a:lnTo>
                  <a:cubicBezTo>
                    <a:pt x="243" y="161"/>
                    <a:pt x="246" y="167"/>
                    <a:pt x="248" y="173"/>
                  </a:cubicBezTo>
                  <a:lnTo>
                    <a:pt x="274" y="173"/>
                  </a:lnTo>
                  <a:lnTo>
                    <a:pt x="274" y="205"/>
                  </a:lnTo>
                  <a:lnTo>
                    <a:pt x="246" y="205"/>
                  </a:lnTo>
                  <a:lnTo>
                    <a:pt x="246" y="205"/>
                  </a:lnTo>
                  <a:cubicBezTo>
                    <a:pt x="245" y="211"/>
                    <a:pt x="243" y="216"/>
                    <a:pt x="239" y="222"/>
                  </a:cubicBezTo>
                  <a:lnTo>
                    <a:pt x="258" y="241"/>
                  </a:lnTo>
                  <a:lnTo>
                    <a:pt x="237" y="263"/>
                  </a:lnTo>
                  <a:lnTo>
                    <a:pt x="217" y="243"/>
                  </a:lnTo>
                  <a:lnTo>
                    <a:pt x="217" y="243"/>
                  </a:lnTo>
                  <a:cubicBezTo>
                    <a:pt x="212" y="246"/>
                    <a:pt x="207" y="249"/>
                    <a:pt x="200" y="249"/>
                  </a:cubicBezTo>
                  <a:lnTo>
                    <a:pt x="200" y="278"/>
                  </a:lnTo>
                  <a:lnTo>
                    <a:pt x="169" y="278"/>
                  </a:lnTo>
                  <a:lnTo>
                    <a:pt x="169" y="249"/>
                  </a:lnTo>
                  <a:lnTo>
                    <a:pt x="169" y="249"/>
                  </a:lnTo>
                  <a:cubicBezTo>
                    <a:pt x="163" y="248"/>
                    <a:pt x="158" y="246"/>
                    <a:pt x="153" y="243"/>
                  </a:cubicBezTo>
                  <a:lnTo>
                    <a:pt x="133" y="263"/>
                  </a:lnTo>
                  <a:lnTo>
                    <a:pt x="111" y="241"/>
                  </a:lnTo>
                  <a:lnTo>
                    <a:pt x="131" y="221"/>
                  </a:lnTo>
                  <a:lnTo>
                    <a:pt x="131" y="221"/>
                  </a:lnTo>
                  <a:cubicBezTo>
                    <a:pt x="127" y="216"/>
                    <a:pt x="125" y="211"/>
                    <a:pt x="123" y="205"/>
                  </a:cubicBezTo>
                  <a:lnTo>
                    <a:pt x="96" y="205"/>
                  </a:lnTo>
                  <a:lnTo>
                    <a:pt x="96" y="173"/>
                  </a:lnTo>
                  <a:close/>
                  <a:moveTo>
                    <a:pt x="360" y="380"/>
                  </a:moveTo>
                  <a:lnTo>
                    <a:pt x="360" y="380"/>
                  </a:lnTo>
                  <a:lnTo>
                    <a:pt x="361" y="380"/>
                  </a:lnTo>
                  <a:lnTo>
                    <a:pt x="361" y="380"/>
                  </a:lnTo>
                  <a:cubicBezTo>
                    <a:pt x="366" y="380"/>
                    <a:pt x="370" y="376"/>
                    <a:pt x="370" y="370"/>
                  </a:cubicBezTo>
                  <a:lnTo>
                    <a:pt x="370" y="9"/>
                  </a:lnTo>
                  <a:lnTo>
                    <a:pt x="370" y="9"/>
                  </a:lnTo>
                  <a:cubicBezTo>
                    <a:pt x="370" y="4"/>
                    <a:pt x="366" y="0"/>
                    <a:pt x="361" y="0"/>
                  </a:cubicBezTo>
                  <a:lnTo>
                    <a:pt x="33" y="0"/>
                  </a:lnTo>
                  <a:lnTo>
                    <a:pt x="33" y="0"/>
                  </a:lnTo>
                  <a:cubicBezTo>
                    <a:pt x="15" y="2"/>
                    <a:pt x="0" y="21"/>
                    <a:pt x="0" y="44"/>
                  </a:cubicBezTo>
                  <a:lnTo>
                    <a:pt x="0" y="350"/>
                  </a:lnTo>
                  <a:lnTo>
                    <a:pt x="0" y="380"/>
                  </a:lnTo>
                  <a:lnTo>
                    <a:pt x="0" y="425"/>
                  </a:lnTo>
                  <a:lnTo>
                    <a:pt x="0" y="425"/>
                  </a:lnTo>
                  <a:cubicBezTo>
                    <a:pt x="0" y="423"/>
                    <a:pt x="0" y="421"/>
                    <a:pt x="0" y="419"/>
                  </a:cubicBezTo>
                  <a:lnTo>
                    <a:pt x="0" y="419"/>
                  </a:lnTo>
                  <a:cubicBezTo>
                    <a:pt x="2" y="446"/>
                    <a:pt x="21" y="469"/>
                    <a:pt x="44" y="469"/>
                  </a:cubicBezTo>
                  <a:lnTo>
                    <a:pt x="360" y="469"/>
                  </a:lnTo>
                  <a:lnTo>
                    <a:pt x="360" y="469"/>
                  </a:lnTo>
                  <a:cubicBezTo>
                    <a:pt x="365" y="469"/>
                    <a:pt x="370" y="464"/>
                    <a:pt x="370" y="459"/>
                  </a:cubicBezTo>
                  <a:lnTo>
                    <a:pt x="370" y="459"/>
                  </a:lnTo>
                  <a:cubicBezTo>
                    <a:pt x="370" y="454"/>
                    <a:pt x="365" y="450"/>
                    <a:pt x="360" y="450"/>
                  </a:cubicBezTo>
                  <a:lnTo>
                    <a:pt x="360" y="450"/>
                  </a:lnTo>
                  <a:cubicBezTo>
                    <a:pt x="346" y="450"/>
                    <a:pt x="334" y="434"/>
                    <a:pt x="334" y="415"/>
                  </a:cubicBezTo>
                  <a:lnTo>
                    <a:pt x="334" y="415"/>
                  </a:lnTo>
                  <a:cubicBezTo>
                    <a:pt x="334" y="396"/>
                    <a:pt x="346" y="380"/>
                    <a:pt x="360" y="380"/>
                  </a:cubicBezTo>
                  <a:close/>
                </a:path>
              </a:pathLst>
            </a:custGeom>
            <a:solidFill>
              <a:srgbClr val="1E3877"/>
            </a:solidFill>
            <a:ln>
              <a:noFill/>
            </a:ln>
            <a:effectLst/>
          </p:spPr>
          <p:txBody>
            <a:bodyPr wrap="none" anchor="ctr"/>
            <a:lstStyle/>
            <a:p>
              <a:endParaRPr lang="en-US" sz="1225"/>
            </a:p>
          </p:txBody>
        </p:sp>
        <p:sp>
          <p:nvSpPr>
            <p:cNvPr id="3473" name="Freeform 401">
              <a:extLst>
                <a:ext uri="{FF2B5EF4-FFF2-40B4-BE49-F238E27FC236}">
                  <a16:creationId xmlns:a16="http://schemas.microsoft.com/office/drawing/2014/main" xmlns="" id="{0EBC7F9C-AFEB-764F-B6DA-EFD5D6388DD1}"/>
                </a:ext>
              </a:extLst>
            </p:cNvPr>
            <p:cNvSpPr>
              <a:spLocks noChangeArrowheads="1"/>
            </p:cNvSpPr>
            <p:nvPr/>
          </p:nvSpPr>
          <p:spPr bwMode="auto">
            <a:xfrm>
              <a:off x="6949367" y="4780854"/>
              <a:ext cx="30061" cy="30061"/>
            </a:xfrm>
            <a:custGeom>
              <a:avLst/>
              <a:gdLst>
                <a:gd name="T0" fmla="*/ 21 w 44"/>
                <a:gd name="T1" fmla="*/ 43 h 44"/>
                <a:gd name="T2" fmla="*/ 21 w 44"/>
                <a:gd name="T3" fmla="*/ 43 h 44"/>
                <a:gd name="T4" fmla="*/ 43 w 44"/>
                <a:gd name="T5" fmla="*/ 22 h 44"/>
                <a:gd name="T6" fmla="*/ 43 w 44"/>
                <a:gd name="T7" fmla="*/ 22 h 44"/>
                <a:gd name="T8" fmla="*/ 21 w 44"/>
                <a:gd name="T9" fmla="*/ 0 h 44"/>
                <a:gd name="T10" fmla="*/ 21 w 44"/>
                <a:gd name="T11" fmla="*/ 0 h 44"/>
                <a:gd name="T12" fmla="*/ 0 w 44"/>
                <a:gd name="T13" fmla="*/ 22 h 44"/>
                <a:gd name="T14" fmla="*/ 0 w 44"/>
                <a:gd name="T15" fmla="*/ 22 h 44"/>
                <a:gd name="T16" fmla="*/ 21 w 44"/>
                <a:gd name="T1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1" y="43"/>
                  </a:moveTo>
                  <a:lnTo>
                    <a:pt x="21" y="43"/>
                  </a:lnTo>
                  <a:cubicBezTo>
                    <a:pt x="33" y="43"/>
                    <a:pt x="43" y="33"/>
                    <a:pt x="43" y="22"/>
                  </a:cubicBezTo>
                  <a:lnTo>
                    <a:pt x="43" y="22"/>
                  </a:lnTo>
                  <a:cubicBezTo>
                    <a:pt x="43" y="10"/>
                    <a:pt x="33" y="0"/>
                    <a:pt x="21" y="0"/>
                  </a:cubicBezTo>
                  <a:lnTo>
                    <a:pt x="21" y="0"/>
                  </a:lnTo>
                  <a:cubicBezTo>
                    <a:pt x="9" y="0"/>
                    <a:pt x="0" y="10"/>
                    <a:pt x="0" y="22"/>
                  </a:cubicBezTo>
                  <a:lnTo>
                    <a:pt x="0" y="22"/>
                  </a:lnTo>
                  <a:cubicBezTo>
                    <a:pt x="0" y="33"/>
                    <a:pt x="9" y="43"/>
                    <a:pt x="21" y="43"/>
                  </a:cubicBezTo>
                </a:path>
              </a:pathLst>
            </a:custGeom>
            <a:solidFill>
              <a:srgbClr val="1E3877"/>
            </a:solidFill>
            <a:ln>
              <a:noFill/>
            </a:ln>
            <a:effectLst/>
          </p:spPr>
          <p:txBody>
            <a:bodyPr wrap="none" anchor="ctr"/>
            <a:lstStyle/>
            <a:p>
              <a:endParaRPr lang="en-US" sz="1225"/>
            </a:p>
          </p:txBody>
        </p:sp>
      </p:grpSp>
      <p:grpSp>
        <p:nvGrpSpPr>
          <p:cNvPr id="27" name="Group 26">
            <a:extLst>
              <a:ext uri="{FF2B5EF4-FFF2-40B4-BE49-F238E27FC236}">
                <a16:creationId xmlns:a16="http://schemas.microsoft.com/office/drawing/2014/main" xmlns="" id="{C0028173-5C39-264F-9301-52AA3F744F83}"/>
              </a:ext>
            </a:extLst>
          </p:cNvPr>
          <p:cNvGrpSpPr/>
          <p:nvPr/>
        </p:nvGrpSpPr>
        <p:grpSpPr>
          <a:xfrm>
            <a:off x="979648" y="5012582"/>
            <a:ext cx="238767" cy="246906"/>
            <a:chOff x="1054494" y="5706719"/>
            <a:chExt cx="264533" cy="273550"/>
          </a:xfrm>
        </p:grpSpPr>
        <p:sp>
          <p:nvSpPr>
            <p:cNvPr id="3530" name="Freeform 458">
              <a:extLst>
                <a:ext uri="{FF2B5EF4-FFF2-40B4-BE49-F238E27FC236}">
                  <a16:creationId xmlns:a16="http://schemas.microsoft.com/office/drawing/2014/main" xmlns="" id="{5051E0B9-E5D9-4049-9F3F-F0CA1A71839F}"/>
                </a:ext>
              </a:extLst>
            </p:cNvPr>
            <p:cNvSpPr>
              <a:spLocks noChangeArrowheads="1"/>
            </p:cNvSpPr>
            <p:nvPr/>
          </p:nvSpPr>
          <p:spPr bwMode="auto">
            <a:xfrm>
              <a:off x="1093571" y="5706719"/>
              <a:ext cx="12024" cy="54109"/>
            </a:xfrm>
            <a:custGeom>
              <a:avLst/>
              <a:gdLst>
                <a:gd name="T0" fmla="*/ 8 w 17"/>
                <a:gd name="T1" fmla="*/ 78 h 79"/>
                <a:gd name="T2" fmla="*/ 8 w 17"/>
                <a:gd name="T3" fmla="*/ 78 h 79"/>
                <a:gd name="T4" fmla="*/ 0 w 17"/>
                <a:gd name="T5" fmla="*/ 69 h 79"/>
                <a:gd name="T6" fmla="*/ 0 w 17"/>
                <a:gd name="T7" fmla="*/ 9 h 79"/>
                <a:gd name="T8" fmla="*/ 0 w 17"/>
                <a:gd name="T9" fmla="*/ 9 h 79"/>
                <a:gd name="T10" fmla="*/ 8 w 17"/>
                <a:gd name="T11" fmla="*/ 0 h 79"/>
                <a:gd name="T12" fmla="*/ 8 w 17"/>
                <a:gd name="T13" fmla="*/ 0 h 79"/>
                <a:gd name="T14" fmla="*/ 16 w 17"/>
                <a:gd name="T15" fmla="*/ 9 h 79"/>
                <a:gd name="T16" fmla="*/ 16 w 17"/>
                <a:gd name="T17" fmla="*/ 69 h 79"/>
                <a:gd name="T18" fmla="*/ 16 w 17"/>
                <a:gd name="T19" fmla="*/ 69 h 79"/>
                <a:gd name="T20" fmla="*/ 8 w 17"/>
                <a:gd name="T21"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9">
                  <a:moveTo>
                    <a:pt x="8" y="78"/>
                  </a:moveTo>
                  <a:lnTo>
                    <a:pt x="8" y="78"/>
                  </a:lnTo>
                  <a:cubicBezTo>
                    <a:pt x="3" y="78"/>
                    <a:pt x="0" y="74"/>
                    <a:pt x="0" y="69"/>
                  </a:cubicBezTo>
                  <a:lnTo>
                    <a:pt x="0" y="9"/>
                  </a:lnTo>
                  <a:lnTo>
                    <a:pt x="0" y="9"/>
                  </a:lnTo>
                  <a:cubicBezTo>
                    <a:pt x="0" y="4"/>
                    <a:pt x="3" y="0"/>
                    <a:pt x="8" y="0"/>
                  </a:cubicBezTo>
                  <a:lnTo>
                    <a:pt x="8" y="0"/>
                  </a:lnTo>
                  <a:cubicBezTo>
                    <a:pt x="13" y="0"/>
                    <a:pt x="16" y="4"/>
                    <a:pt x="16" y="9"/>
                  </a:cubicBezTo>
                  <a:lnTo>
                    <a:pt x="16" y="69"/>
                  </a:lnTo>
                  <a:lnTo>
                    <a:pt x="16" y="69"/>
                  </a:lnTo>
                  <a:cubicBezTo>
                    <a:pt x="16" y="74"/>
                    <a:pt x="13" y="78"/>
                    <a:pt x="8" y="78"/>
                  </a:cubicBezTo>
                </a:path>
              </a:pathLst>
            </a:custGeom>
            <a:solidFill>
              <a:srgbClr val="1E3877"/>
            </a:solidFill>
            <a:ln>
              <a:noFill/>
            </a:ln>
            <a:effectLst/>
          </p:spPr>
          <p:txBody>
            <a:bodyPr wrap="none" anchor="ctr"/>
            <a:lstStyle/>
            <a:p>
              <a:endParaRPr lang="en-US" sz="1225"/>
            </a:p>
          </p:txBody>
        </p:sp>
        <p:sp>
          <p:nvSpPr>
            <p:cNvPr id="3531" name="Freeform 459">
              <a:extLst>
                <a:ext uri="{FF2B5EF4-FFF2-40B4-BE49-F238E27FC236}">
                  <a16:creationId xmlns:a16="http://schemas.microsoft.com/office/drawing/2014/main" xmlns="" id="{54D4D3AD-D109-C440-B69F-4F348CF98452}"/>
                </a:ext>
              </a:extLst>
            </p:cNvPr>
            <p:cNvSpPr>
              <a:spLocks noChangeArrowheads="1"/>
            </p:cNvSpPr>
            <p:nvPr/>
          </p:nvSpPr>
          <p:spPr bwMode="auto">
            <a:xfrm>
              <a:off x="1054494" y="5730768"/>
              <a:ext cx="264533" cy="51102"/>
            </a:xfrm>
            <a:custGeom>
              <a:avLst/>
              <a:gdLst>
                <a:gd name="T0" fmla="*/ 368 w 388"/>
                <a:gd name="T1" fmla="*/ 0 h 76"/>
                <a:gd name="T2" fmla="*/ 347 w 388"/>
                <a:gd name="T3" fmla="*/ 0 h 76"/>
                <a:gd name="T4" fmla="*/ 347 w 388"/>
                <a:gd name="T5" fmla="*/ 33 h 76"/>
                <a:gd name="T6" fmla="*/ 347 w 388"/>
                <a:gd name="T7" fmla="*/ 33 h 76"/>
                <a:gd name="T8" fmla="*/ 323 w 388"/>
                <a:gd name="T9" fmla="*/ 58 h 76"/>
                <a:gd name="T10" fmla="*/ 323 w 388"/>
                <a:gd name="T11" fmla="*/ 58 h 76"/>
                <a:gd name="T12" fmla="*/ 298 w 388"/>
                <a:gd name="T13" fmla="*/ 33 h 76"/>
                <a:gd name="T14" fmla="*/ 298 w 388"/>
                <a:gd name="T15" fmla="*/ 0 h 76"/>
                <a:gd name="T16" fmla="*/ 90 w 388"/>
                <a:gd name="T17" fmla="*/ 0 h 76"/>
                <a:gd name="T18" fmla="*/ 90 w 388"/>
                <a:gd name="T19" fmla="*/ 33 h 76"/>
                <a:gd name="T20" fmla="*/ 90 w 388"/>
                <a:gd name="T21" fmla="*/ 33 h 76"/>
                <a:gd name="T22" fmla="*/ 65 w 388"/>
                <a:gd name="T23" fmla="*/ 58 h 76"/>
                <a:gd name="T24" fmla="*/ 65 w 388"/>
                <a:gd name="T25" fmla="*/ 58 h 76"/>
                <a:gd name="T26" fmla="*/ 41 w 388"/>
                <a:gd name="T27" fmla="*/ 33 h 76"/>
                <a:gd name="T28" fmla="*/ 41 w 388"/>
                <a:gd name="T29" fmla="*/ 0 h 76"/>
                <a:gd name="T30" fmla="*/ 19 w 388"/>
                <a:gd name="T31" fmla="*/ 0 h 76"/>
                <a:gd name="T32" fmla="*/ 19 w 388"/>
                <a:gd name="T33" fmla="*/ 0 h 76"/>
                <a:gd name="T34" fmla="*/ 0 w 388"/>
                <a:gd name="T35" fmla="*/ 19 h 76"/>
                <a:gd name="T36" fmla="*/ 0 w 388"/>
                <a:gd name="T37" fmla="*/ 75 h 76"/>
                <a:gd name="T38" fmla="*/ 387 w 388"/>
                <a:gd name="T39" fmla="*/ 75 h 76"/>
                <a:gd name="T40" fmla="*/ 387 w 388"/>
                <a:gd name="T41" fmla="*/ 19 h 76"/>
                <a:gd name="T42" fmla="*/ 387 w 388"/>
                <a:gd name="T43" fmla="*/ 19 h 76"/>
                <a:gd name="T44" fmla="*/ 368 w 388"/>
                <a:gd name="T4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8" h="76">
                  <a:moveTo>
                    <a:pt x="368" y="0"/>
                  </a:moveTo>
                  <a:lnTo>
                    <a:pt x="347" y="0"/>
                  </a:lnTo>
                  <a:lnTo>
                    <a:pt x="347" y="33"/>
                  </a:lnTo>
                  <a:lnTo>
                    <a:pt x="347" y="33"/>
                  </a:lnTo>
                  <a:cubicBezTo>
                    <a:pt x="347" y="47"/>
                    <a:pt x="336" y="58"/>
                    <a:pt x="323" y="58"/>
                  </a:cubicBezTo>
                  <a:lnTo>
                    <a:pt x="323" y="58"/>
                  </a:lnTo>
                  <a:cubicBezTo>
                    <a:pt x="309" y="58"/>
                    <a:pt x="298" y="47"/>
                    <a:pt x="298" y="33"/>
                  </a:cubicBezTo>
                  <a:lnTo>
                    <a:pt x="298" y="0"/>
                  </a:lnTo>
                  <a:lnTo>
                    <a:pt x="90" y="0"/>
                  </a:lnTo>
                  <a:lnTo>
                    <a:pt x="90" y="33"/>
                  </a:lnTo>
                  <a:lnTo>
                    <a:pt x="90" y="33"/>
                  </a:lnTo>
                  <a:cubicBezTo>
                    <a:pt x="90" y="47"/>
                    <a:pt x="79" y="58"/>
                    <a:pt x="65" y="58"/>
                  </a:cubicBezTo>
                  <a:lnTo>
                    <a:pt x="65" y="58"/>
                  </a:lnTo>
                  <a:cubicBezTo>
                    <a:pt x="52" y="58"/>
                    <a:pt x="41" y="47"/>
                    <a:pt x="41" y="33"/>
                  </a:cubicBezTo>
                  <a:lnTo>
                    <a:pt x="41" y="0"/>
                  </a:lnTo>
                  <a:lnTo>
                    <a:pt x="19" y="0"/>
                  </a:lnTo>
                  <a:lnTo>
                    <a:pt x="19" y="0"/>
                  </a:lnTo>
                  <a:cubicBezTo>
                    <a:pt x="9" y="0"/>
                    <a:pt x="0" y="9"/>
                    <a:pt x="0" y="19"/>
                  </a:cubicBezTo>
                  <a:lnTo>
                    <a:pt x="0" y="75"/>
                  </a:lnTo>
                  <a:lnTo>
                    <a:pt x="387" y="75"/>
                  </a:lnTo>
                  <a:lnTo>
                    <a:pt x="387" y="19"/>
                  </a:lnTo>
                  <a:lnTo>
                    <a:pt x="387" y="19"/>
                  </a:lnTo>
                  <a:cubicBezTo>
                    <a:pt x="387" y="9"/>
                    <a:pt x="379" y="0"/>
                    <a:pt x="368" y="0"/>
                  </a:cubicBezTo>
                </a:path>
              </a:pathLst>
            </a:custGeom>
            <a:solidFill>
              <a:srgbClr val="1E3877"/>
            </a:solidFill>
            <a:ln>
              <a:noFill/>
            </a:ln>
            <a:effectLst/>
          </p:spPr>
          <p:txBody>
            <a:bodyPr wrap="none" anchor="ctr"/>
            <a:lstStyle/>
            <a:p>
              <a:endParaRPr lang="en-US" sz="1225"/>
            </a:p>
          </p:txBody>
        </p:sp>
        <p:sp>
          <p:nvSpPr>
            <p:cNvPr id="3532" name="Freeform 460">
              <a:extLst>
                <a:ext uri="{FF2B5EF4-FFF2-40B4-BE49-F238E27FC236}">
                  <a16:creationId xmlns:a16="http://schemas.microsoft.com/office/drawing/2014/main" xmlns="" id="{01EC8C28-C557-D44F-83B1-0D52073CA5E1}"/>
                </a:ext>
              </a:extLst>
            </p:cNvPr>
            <p:cNvSpPr>
              <a:spLocks noChangeArrowheads="1"/>
            </p:cNvSpPr>
            <p:nvPr/>
          </p:nvSpPr>
          <p:spPr bwMode="auto">
            <a:xfrm>
              <a:off x="1267923" y="5706719"/>
              <a:ext cx="12024" cy="54109"/>
            </a:xfrm>
            <a:custGeom>
              <a:avLst/>
              <a:gdLst>
                <a:gd name="T0" fmla="*/ 8 w 17"/>
                <a:gd name="T1" fmla="*/ 78 h 79"/>
                <a:gd name="T2" fmla="*/ 8 w 17"/>
                <a:gd name="T3" fmla="*/ 78 h 79"/>
                <a:gd name="T4" fmla="*/ 0 w 17"/>
                <a:gd name="T5" fmla="*/ 69 h 79"/>
                <a:gd name="T6" fmla="*/ 0 w 17"/>
                <a:gd name="T7" fmla="*/ 9 h 79"/>
                <a:gd name="T8" fmla="*/ 0 w 17"/>
                <a:gd name="T9" fmla="*/ 9 h 79"/>
                <a:gd name="T10" fmla="*/ 8 w 17"/>
                <a:gd name="T11" fmla="*/ 0 h 79"/>
                <a:gd name="T12" fmla="*/ 8 w 17"/>
                <a:gd name="T13" fmla="*/ 0 h 79"/>
                <a:gd name="T14" fmla="*/ 16 w 17"/>
                <a:gd name="T15" fmla="*/ 9 h 79"/>
                <a:gd name="T16" fmla="*/ 16 w 17"/>
                <a:gd name="T17" fmla="*/ 69 h 79"/>
                <a:gd name="T18" fmla="*/ 16 w 17"/>
                <a:gd name="T19" fmla="*/ 69 h 79"/>
                <a:gd name="T20" fmla="*/ 8 w 17"/>
                <a:gd name="T21"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9">
                  <a:moveTo>
                    <a:pt x="8" y="78"/>
                  </a:moveTo>
                  <a:lnTo>
                    <a:pt x="8" y="78"/>
                  </a:lnTo>
                  <a:cubicBezTo>
                    <a:pt x="3" y="78"/>
                    <a:pt x="0" y="74"/>
                    <a:pt x="0" y="69"/>
                  </a:cubicBezTo>
                  <a:lnTo>
                    <a:pt x="0" y="9"/>
                  </a:lnTo>
                  <a:lnTo>
                    <a:pt x="0" y="9"/>
                  </a:lnTo>
                  <a:cubicBezTo>
                    <a:pt x="0" y="4"/>
                    <a:pt x="3" y="0"/>
                    <a:pt x="8" y="0"/>
                  </a:cubicBezTo>
                  <a:lnTo>
                    <a:pt x="8" y="0"/>
                  </a:lnTo>
                  <a:cubicBezTo>
                    <a:pt x="12" y="0"/>
                    <a:pt x="16" y="4"/>
                    <a:pt x="16" y="9"/>
                  </a:cubicBezTo>
                  <a:lnTo>
                    <a:pt x="16" y="69"/>
                  </a:lnTo>
                  <a:lnTo>
                    <a:pt x="16" y="69"/>
                  </a:lnTo>
                  <a:cubicBezTo>
                    <a:pt x="16" y="74"/>
                    <a:pt x="12" y="78"/>
                    <a:pt x="8" y="78"/>
                  </a:cubicBezTo>
                </a:path>
              </a:pathLst>
            </a:custGeom>
            <a:solidFill>
              <a:srgbClr val="1E3877"/>
            </a:solidFill>
            <a:ln>
              <a:noFill/>
            </a:ln>
            <a:effectLst/>
          </p:spPr>
          <p:txBody>
            <a:bodyPr wrap="none" anchor="ctr"/>
            <a:lstStyle/>
            <a:p>
              <a:endParaRPr lang="en-US" sz="1225"/>
            </a:p>
          </p:txBody>
        </p:sp>
        <p:sp>
          <p:nvSpPr>
            <p:cNvPr id="3533" name="Freeform 461">
              <a:extLst>
                <a:ext uri="{FF2B5EF4-FFF2-40B4-BE49-F238E27FC236}">
                  <a16:creationId xmlns:a16="http://schemas.microsoft.com/office/drawing/2014/main" xmlns="" id="{23AF1229-279A-7D41-AF95-DD8953823829}"/>
                </a:ext>
              </a:extLst>
            </p:cNvPr>
            <p:cNvSpPr>
              <a:spLocks noChangeArrowheads="1"/>
            </p:cNvSpPr>
            <p:nvPr/>
          </p:nvSpPr>
          <p:spPr bwMode="auto">
            <a:xfrm>
              <a:off x="1054494" y="5793894"/>
              <a:ext cx="264533" cy="186375"/>
            </a:xfrm>
            <a:custGeom>
              <a:avLst/>
              <a:gdLst>
                <a:gd name="T0" fmla="*/ 310 w 388"/>
                <a:gd name="T1" fmla="*/ 51 h 272"/>
                <a:gd name="T2" fmla="*/ 334 w 388"/>
                <a:gd name="T3" fmla="*/ 51 h 272"/>
                <a:gd name="T4" fmla="*/ 310 w 388"/>
                <a:gd name="T5" fmla="*/ 102 h 272"/>
                <a:gd name="T6" fmla="*/ 334 w 388"/>
                <a:gd name="T7" fmla="*/ 102 h 272"/>
                <a:gd name="T8" fmla="*/ 322 w 388"/>
                <a:gd name="T9" fmla="*/ 166 h 272"/>
                <a:gd name="T10" fmla="*/ 322 w 388"/>
                <a:gd name="T11" fmla="*/ 142 h 272"/>
                <a:gd name="T12" fmla="*/ 271 w 388"/>
                <a:gd name="T13" fmla="*/ 63 h 272"/>
                <a:gd name="T14" fmla="*/ 271 w 388"/>
                <a:gd name="T15" fmla="*/ 39 h 272"/>
                <a:gd name="T16" fmla="*/ 271 w 388"/>
                <a:gd name="T17" fmla="*/ 63 h 272"/>
                <a:gd name="T18" fmla="*/ 259 w 388"/>
                <a:gd name="T19" fmla="*/ 154 h 272"/>
                <a:gd name="T20" fmla="*/ 283 w 388"/>
                <a:gd name="T21" fmla="*/ 154 h 272"/>
                <a:gd name="T22" fmla="*/ 270 w 388"/>
                <a:gd name="T23" fmla="*/ 90 h 272"/>
                <a:gd name="T24" fmla="*/ 270 w 388"/>
                <a:gd name="T25" fmla="*/ 114 h 272"/>
                <a:gd name="T26" fmla="*/ 271 w 388"/>
                <a:gd name="T27" fmla="*/ 217 h 272"/>
                <a:gd name="T28" fmla="*/ 271 w 388"/>
                <a:gd name="T29" fmla="*/ 193 h 272"/>
                <a:gd name="T30" fmla="*/ 219 w 388"/>
                <a:gd name="T31" fmla="*/ 63 h 272"/>
                <a:gd name="T32" fmla="*/ 219 w 388"/>
                <a:gd name="T33" fmla="*/ 39 h 272"/>
                <a:gd name="T34" fmla="*/ 219 w 388"/>
                <a:gd name="T35" fmla="*/ 63 h 272"/>
                <a:gd name="T36" fmla="*/ 207 w 388"/>
                <a:gd name="T37" fmla="*/ 154 h 272"/>
                <a:gd name="T38" fmla="*/ 231 w 388"/>
                <a:gd name="T39" fmla="*/ 154 h 272"/>
                <a:gd name="T40" fmla="*/ 219 w 388"/>
                <a:gd name="T41" fmla="*/ 90 h 272"/>
                <a:gd name="T42" fmla="*/ 219 w 388"/>
                <a:gd name="T43" fmla="*/ 114 h 272"/>
                <a:gd name="T44" fmla="*/ 219 w 388"/>
                <a:gd name="T45" fmla="*/ 217 h 272"/>
                <a:gd name="T46" fmla="*/ 219 w 388"/>
                <a:gd name="T47" fmla="*/ 193 h 272"/>
                <a:gd name="T48" fmla="*/ 168 w 388"/>
                <a:gd name="T49" fmla="*/ 63 h 272"/>
                <a:gd name="T50" fmla="*/ 168 w 388"/>
                <a:gd name="T51" fmla="*/ 39 h 272"/>
                <a:gd name="T52" fmla="*/ 168 w 388"/>
                <a:gd name="T53" fmla="*/ 63 h 272"/>
                <a:gd name="T54" fmla="*/ 156 w 388"/>
                <a:gd name="T55" fmla="*/ 205 h 272"/>
                <a:gd name="T56" fmla="*/ 180 w 388"/>
                <a:gd name="T57" fmla="*/ 205 h 272"/>
                <a:gd name="T58" fmla="*/ 168 w 388"/>
                <a:gd name="T59" fmla="*/ 90 h 272"/>
                <a:gd name="T60" fmla="*/ 168 w 388"/>
                <a:gd name="T61" fmla="*/ 114 h 272"/>
                <a:gd name="T62" fmla="*/ 168 w 388"/>
                <a:gd name="T63" fmla="*/ 142 h 272"/>
                <a:gd name="T64" fmla="*/ 168 w 388"/>
                <a:gd name="T65" fmla="*/ 166 h 272"/>
                <a:gd name="T66" fmla="*/ 117 w 388"/>
                <a:gd name="T67" fmla="*/ 63 h 272"/>
                <a:gd name="T68" fmla="*/ 117 w 388"/>
                <a:gd name="T69" fmla="*/ 39 h 272"/>
                <a:gd name="T70" fmla="*/ 117 w 388"/>
                <a:gd name="T71" fmla="*/ 63 h 272"/>
                <a:gd name="T72" fmla="*/ 105 w 388"/>
                <a:gd name="T73" fmla="*/ 205 h 272"/>
                <a:gd name="T74" fmla="*/ 128 w 388"/>
                <a:gd name="T75" fmla="*/ 205 h 272"/>
                <a:gd name="T76" fmla="*/ 117 w 388"/>
                <a:gd name="T77" fmla="*/ 90 h 272"/>
                <a:gd name="T78" fmla="*/ 117 w 388"/>
                <a:gd name="T79" fmla="*/ 114 h 272"/>
                <a:gd name="T80" fmla="*/ 117 w 388"/>
                <a:gd name="T81" fmla="*/ 142 h 272"/>
                <a:gd name="T82" fmla="*/ 117 w 388"/>
                <a:gd name="T83" fmla="*/ 166 h 272"/>
                <a:gd name="T84" fmla="*/ 65 w 388"/>
                <a:gd name="T85" fmla="*/ 114 h 272"/>
                <a:gd name="T86" fmla="*/ 65 w 388"/>
                <a:gd name="T87" fmla="*/ 90 h 272"/>
                <a:gd name="T88" fmla="*/ 65 w 388"/>
                <a:gd name="T89" fmla="*/ 114 h 272"/>
                <a:gd name="T90" fmla="*/ 53 w 388"/>
                <a:gd name="T91" fmla="*/ 154 h 272"/>
                <a:gd name="T92" fmla="*/ 77 w 388"/>
                <a:gd name="T93" fmla="*/ 154 h 272"/>
                <a:gd name="T94" fmla="*/ 53 w 388"/>
                <a:gd name="T95" fmla="*/ 205 h 272"/>
                <a:gd name="T96" fmla="*/ 77 w 388"/>
                <a:gd name="T97" fmla="*/ 205 h 272"/>
                <a:gd name="T98" fmla="*/ 0 w 388"/>
                <a:gd name="T99" fmla="*/ 252 h 272"/>
                <a:gd name="T100" fmla="*/ 368 w 388"/>
                <a:gd name="T101" fmla="*/ 2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272">
                  <a:moveTo>
                    <a:pt x="322" y="63"/>
                  </a:moveTo>
                  <a:lnTo>
                    <a:pt x="322" y="63"/>
                  </a:lnTo>
                  <a:cubicBezTo>
                    <a:pt x="315" y="63"/>
                    <a:pt x="310" y="58"/>
                    <a:pt x="310" y="51"/>
                  </a:cubicBezTo>
                  <a:lnTo>
                    <a:pt x="310" y="51"/>
                  </a:lnTo>
                  <a:cubicBezTo>
                    <a:pt x="310" y="45"/>
                    <a:pt x="315" y="39"/>
                    <a:pt x="322" y="39"/>
                  </a:cubicBezTo>
                  <a:lnTo>
                    <a:pt x="322" y="39"/>
                  </a:lnTo>
                  <a:cubicBezTo>
                    <a:pt x="328" y="39"/>
                    <a:pt x="334" y="45"/>
                    <a:pt x="334" y="51"/>
                  </a:cubicBezTo>
                  <a:lnTo>
                    <a:pt x="334" y="51"/>
                  </a:lnTo>
                  <a:cubicBezTo>
                    <a:pt x="334" y="58"/>
                    <a:pt x="328" y="63"/>
                    <a:pt x="322" y="63"/>
                  </a:cubicBezTo>
                  <a:close/>
                  <a:moveTo>
                    <a:pt x="322" y="114"/>
                  </a:moveTo>
                  <a:lnTo>
                    <a:pt x="322" y="114"/>
                  </a:lnTo>
                  <a:cubicBezTo>
                    <a:pt x="315" y="114"/>
                    <a:pt x="310" y="109"/>
                    <a:pt x="310" y="102"/>
                  </a:cubicBezTo>
                  <a:lnTo>
                    <a:pt x="310" y="102"/>
                  </a:lnTo>
                  <a:cubicBezTo>
                    <a:pt x="310" y="96"/>
                    <a:pt x="315" y="90"/>
                    <a:pt x="322" y="90"/>
                  </a:cubicBezTo>
                  <a:lnTo>
                    <a:pt x="322" y="90"/>
                  </a:lnTo>
                  <a:cubicBezTo>
                    <a:pt x="328" y="90"/>
                    <a:pt x="334" y="96"/>
                    <a:pt x="334" y="102"/>
                  </a:cubicBezTo>
                  <a:lnTo>
                    <a:pt x="334" y="102"/>
                  </a:lnTo>
                  <a:cubicBezTo>
                    <a:pt x="334" y="109"/>
                    <a:pt x="328" y="114"/>
                    <a:pt x="322" y="114"/>
                  </a:cubicBezTo>
                  <a:close/>
                  <a:moveTo>
                    <a:pt x="322" y="166"/>
                  </a:moveTo>
                  <a:lnTo>
                    <a:pt x="322" y="166"/>
                  </a:lnTo>
                  <a:cubicBezTo>
                    <a:pt x="315" y="166"/>
                    <a:pt x="310" y="161"/>
                    <a:pt x="310" y="154"/>
                  </a:cubicBezTo>
                  <a:lnTo>
                    <a:pt x="310" y="154"/>
                  </a:lnTo>
                  <a:cubicBezTo>
                    <a:pt x="310" y="147"/>
                    <a:pt x="315" y="142"/>
                    <a:pt x="322" y="142"/>
                  </a:cubicBezTo>
                  <a:lnTo>
                    <a:pt x="322" y="142"/>
                  </a:lnTo>
                  <a:cubicBezTo>
                    <a:pt x="328" y="142"/>
                    <a:pt x="334" y="147"/>
                    <a:pt x="334" y="154"/>
                  </a:cubicBezTo>
                  <a:lnTo>
                    <a:pt x="334" y="154"/>
                  </a:lnTo>
                  <a:cubicBezTo>
                    <a:pt x="334" y="161"/>
                    <a:pt x="328" y="166"/>
                    <a:pt x="322" y="166"/>
                  </a:cubicBezTo>
                  <a:close/>
                  <a:moveTo>
                    <a:pt x="271" y="63"/>
                  </a:moveTo>
                  <a:lnTo>
                    <a:pt x="271" y="63"/>
                  </a:lnTo>
                  <a:cubicBezTo>
                    <a:pt x="264" y="63"/>
                    <a:pt x="259" y="58"/>
                    <a:pt x="259" y="51"/>
                  </a:cubicBezTo>
                  <a:lnTo>
                    <a:pt x="259" y="51"/>
                  </a:lnTo>
                  <a:cubicBezTo>
                    <a:pt x="259" y="45"/>
                    <a:pt x="264" y="39"/>
                    <a:pt x="271" y="39"/>
                  </a:cubicBezTo>
                  <a:lnTo>
                    <a:pt x="271" y="39"/>
                  </a:lnTo>
                  <a:cubicBezTo>
                    <a:pt x="277" y="39"/>
                    <a:pt x="283" y="45"/>
                    <a:pt x="283" y="51"/>
                  </a:cubicBezTo>
                  <a:lnTo>
                    <a:pt x="283" y="51"/>
                  </a:lnTo>
                  <a:cubicBezTo>
                    <a:pt x="283" y="58"/>
                    <a:pt x="277" y="63"/>
                    <a:pt x="271" y="63"/>
                  </a:cubicBezTo>
                  <a:close/>
                  <a:moveTo>
                    <a:pt x="271" y="166"/>
                  </a:moveTo>
                  <a:lnTo>
                    <a:pt x="271" y="166"/>
                  </a:lnTo>
                  <a:cubicBezTo>
                    <a:pt x="264" y="166"/>
                    <a:pt x="259" y="161"/>
                    <a:pt x="259" y="154"/>
                  </a:cubicBezTo>
                  <a:lnTo>
                    <a:pt x="259" y="154"/>
                  </a:lnTo>
                  <a:cubicBezTo>
                    <a:pt x="259" y="147"/>
                    <a:pt x="264" y="142"/>
                    <a:pt x="271" y="142"/>
                  </a:cubicBezTo>
                  <a:lnTo>
                    <a:pt x="271" y="142"/>
                  </a:lnTo>
                  <a:cubicBezTo>
                    <a:pt x="277" y="142"/>
                    <a:pt x="283" y="147"/>
                    <a:pt x="283" y="154"/>
                  </a:cubicBezTo>
                  <a:lnTo>
                    <a:pt x="283" y="154"/>
                  </a:lnTo>
                  <a:cubicBezTo>
                    <a:pt x="283" y="161"/>
                    <a:pt x="277" y="166"/>
                    <a:pt x="271" y="166"/>
                  </a:cubicBezTo>
                  <a:close/>
                  <a:moveTo>
                    <a:pt x="258" y="102"/>
                  </a:moveTo>
                  <a:lnTo>
                    <a:pt x="258" y="102"/>
                  </a:lnTo>
                  <a:cubicBezTo>
                    <a:pt x="258" y="96"/>
                    <a:pt x="264" y="90"/>
                    <a:pt x="270" y="90"/>
                  </a:cubicBezTo>
                  <a:lnTo>
                    <a:pt x="270" y="90"/>
                  </a:lnTo>
                  <a:cubicBezTo>
                    <a:pt x="277" y="90"/>
                    <a:pt x="282" y="96"/>
                    <a:pt x="282" y="102"/>
                  </a:cubicBezTo>
                  <a:lnTo>
                    <a:pt x="282" y="102"/>
                  </a:lnTo>
                  <a:cubicBezTo>
                    <a:pt x="282" y="109"/>
                    <a:pt x="277" y="114"/>
                    <a:pt x="270" y="114"/>
                  </a:cubicBezTo>
                  <a:lnTo>
                    <a:pt x="270" y="114"/>
                  </a:lnTo>
                  <a:cubicBezTo>
                    <a:pt x="264" y="114"/>
                    <a:pt x="258" y="109"/>
                    <a:pt x="258" y="102"/>
                  </a:cubicBezTo>
                  <a:close/>
                  <a:moveTo>
                    <a:pt x="271" y="217"/>
                  </a:moveTo>
                  <a:lnTo>
                    <a:pt x="271" y="217"/>
                  </a:lnTo>
                  <a:cubicBezTo>
                    <a:pt x="264" y="217"/>
                    <a:pt x="259" y="212"/>
                    <a:pt x="259" y="205"/>
                  </a:cubicBezTo>
                  <a:lnTo>
                    <a:pt x="259" y="205"/>
                  </a:lnTo>
                  <a:cubicBezTo>
                    <a:pt x="259" y="199"/>
                    <a:pt x="264" y="193"/>
                    <a:pt x="271" y="193"/>
                  </a:cubicBezTo>
                  <a:lnTo>
                    <a:pt x="271" y="193"/>
                  </a:lnTo>
                  <a:cubicBezTo>
                    <a:pt x="277" y="193"/>
                    <a:pt x="283" y="199"/>
                    <a:pt x="283" y="205"/>
                  </a:cubicBezTo>
                  <a:lnTo>
                    <a:pt x="283" y="205"/>
                  </a:lnTo>
                  <a:cubicBezTo>
                    <a:pt x="283" y="212"/>
                    <a:pt x="277" y="217"/>
                    <a:pt x="271" y="217"/>
                  </a:cubicBezTo>
                  <a:close/>
                  <a:moveTo>
                    <a:pt x="219" y="63"/>
                  </a:moveTo>
                  <a:lnTo>
                    <a:pt x="219" y="63"/>
                  </a:lnTo>
                  <a:cubicBezTo>
                    <a:pt x="213" y="63"/>
                    <a:pt x="207" y="58"/>
                    <a:pt x="207" y="51"/>
                  </a:cubicBezTo>
                  <a:lnTo>
                    <a:pt x="207" y="51"/>
                  </a:lnTo>
                  <a:cubicBezTo>
                    <a:pt x="207" y="45"/>
                    <a:pt x="213" y="39"/>
                    <a:pt x="219" y="39"/>
                  </a:cubicBezTo>
                  <a:lnTo>
                    <a:pt x="219" y="39"/>
                  </a:lnTo>
                  <a:cubicBezTo>
                    <a:pt x="226" y="39"/>
                    <a:pt x="231" y="45"/>
                    <a:pt x="231" y="51"/>
                  </a:cubicBezTo>
                  <a:lnTo>
                    <a:pt x="231" y="51"/>
                  </a:lnTo>
                  <a:cubicBezTo>
                    <a:pt x="231" y="58"/>
                    <a:pt x="226" y="63"/>
                    <a:pt x="219" y="63"/>
                  </a:cubicBezTo>
                  <a:close/>
                  <a:moveTo>
                    <a:pt x="219" y="166"/>
                  </a:moveTo>
                  <a:lnTo>
                    <a:pt x="219" y="166"/>
                  </a:lnTo>
                  <a:cubicBezTo>
                    <a:pt x="213" y="166"/>
                    <a:pt x="207" y="161"/>
                    <a:pt x="207" y="154"/>
                  </a:cubicBezTo>
                  <a:lnTo>
                    <a:pt x="207" y="154"/>
                  </a:lnTo>
                  <a:cubicBezTo>
                    <a:pt x="207" y="147"/>
                    <a:pt x="213" y="142"/>
                    <a:pt x="219" y="142"/>
                  </a:cubicBezTo>
                  <a:lnTo>
                    <a:pt x="219" y="142"/>
                  </a:lnTo>
                  <a:cubicBezTo>
                    <a:pt x="226" y="142"/>
                    <a:pt x="231" y="147"/>
                    <a:pt x="231" y="154"/>
                  </a:cubicBezTo>
                  <a:lnTo>
                    <a:pt x="231" y="154"/>
                  </a:lnTo>
                  <a:cubicBezTo>
                    <a:pt x="231" y="161"/>
                    <a:pt x="226" y="166"/>
                    <a:pt x="219" y="166"/>
                  </a:cubicBezTo>
                  <a:close/>
                  <a:moveTo>
                    <a:pt x="207" y="102"/>
                  </a:moveTo>
                  <a:lnTo>
                    <a:pt x="207" y="102"/>
                  </a:lnTo>
                  <a:cubicBezTo>
                    <a:pt x="207" y="96"/>
                    <a:pt x="213" y="90"/>
                    <a:pt x="219" y="90"/>
                  </a:cubicBezTo>
                  <a:lnTo>
                    <a:pt x="219" y="90"/>
                  </a:lnTo>
                  <a:cubicBezTo>
                    <a:pt x="225" y="90"/>
                    <a:pt x="231" y="96"/>
                    <a:pt x="231" y="102"/>
                  </a:cubicBezTo>
                  <a:lnTo>
                    <a:pt x="231" y="102"/>
                  </a:lnTo>
                  <a:cubicBezTo>
                    <a:pt x="231" y="109"/>
                    <a:pt x="225" y="114"/>
                    <a:pt x="219" y="114"/>
                  </a:cubicBezTo>
                  <a:lnTo>
                    <a:pt x="219" y="114"/>
                  </a:lnTo>
                  <a:cubicBezTo>
                    <a:pt x="213" y="114"/>
                    <a:pt x="207" y="109"/>
                    <a:pt x="207" y="102"/>
                  </a:cubicBezTo>
                  <a:close/>
                  <a:moveTo>
                    <a:pt x="219" y="217"/>
                  </a:moveTo>
                  <a:lnTo>
                    <a:pt x="219" y="217"/>
                  </a:lnTo>
                  <a:cubicBezTo>
                    <a:pt x="213" y="217"/>
                    <a:pt x="207" y="212"/>
                    <a:pt x="207" y="205"/>
                  </a:cubicBezTo>
                  <a:lnTo>
                    <a:pt x="207" y="205"/>
                  </a:lnTo>
                  <a:cubicBezTo>
                    <a:pt x="207" y="199"/>
                    <a:pt x="213" y="193"/>
                    <a:pt x="219" y="193"/>
                  </a:cubicBezTo>
                  <a:lnTo>
                    <a:pt x="219" y="193"/>
                  </a:lnTo>
                  <a:cubicBezTo>
                    <a:pt x="226" y="193"/>
                    <a:pt x="231" y="199"/>
                    <a:pt x="231" y="205"/>
                  </a:cubicBezTo>
                  <a:lnTo>
                    <a:pt x="231" y="205"/>
                  </a:lnTo>
                  <a:cubicBezTo>
                    <a:pt x="231" y="212"/>
                    <a:pt x="226" y="217"/>
                    <a:pt x="219" y="217"/>
                  </a:cubicBezTo>
                  <a:close/>
                  <a:moveTo>
                    <a:pt x="168" y="63"/>
                  </a:moveTo>
                  <a:lnTo>
                    <a:pt x="168" y="63"/>
                  </a:lnTo>
                  <a:cubicBezTo>
                    <a:pt x="161" y="63"/>
                    <a:pt x="156" y="58"/>
                    <a:pt x="156" y="51"/>
                  </a:cubicBezTo>
                  <a:lnTo>
                    <a:pt x="156" y="51"/>
                  </a:lnTo>
                  <a:cubicBezTo>
                    <a:pt x="156" y="45"/>
                    <a:pt x="161" y="39"/>
                    <a:pt x="168" y="39"/>
                  </a:cubicBezTo>
                  <a:lnTo>
                    <a:pt x="168" y="39"/>
                  </a:lnTo>
                  <a:cubicBezTo>
                    <a:pt x="175" y="39"/>
                    <a:pt x="180" y="45"/>
                    <a:pt x="180" y="51"/>
                  </a:cubicBezTo>
                  <a:lnTo>
                    <a:pt x="180" y="51"/>
                  </a:lnTo>
                  <a:cubicBezTo>
                    <a:pt x="180" y="58"/>
                    <a:pt x="175" y="63"/>
                    <a:pt x="168" y="63"/>
                  </a:cubicBezTo>
                  <a:close/>
                  <a:moveTo>
                    <a:pt x="168" y="217"/>
                  </a:moveTo>
                  <a:lnTo>
                    <a:pt x="168" y="217"/>
                  </a:lnTo>
                  <a:cubicBezTo>
                    <a:pt x="161" y="217"/>
                    <a:pt x="156" y="212"/>
                    <a:pt x="156" y="205"/>
                  </a:cubicBezTo>
                  <a:lnTo>
                    <a:pt x="156" y="205"/>
                  </a:lnTo>
                  <a:cubicBezTo>
                    <a:pt x="156" y="199"/>
                    <a:pt x="161" y="193"/>
                    <a:pt x="168" y="193"/>
                  </a:cubicBezTo>
                  <a:lnTo>
                    <a:pt x="168" y="193"/>
                  </a:lnTo>
                  <a:cubicBezTo>
                    <a:pt x="175" y="193"/>
                    <a:pt x="180" y="199"/>
                    <a:pt x="180" y="205"/>
                  </a:cubicBezTo>
                  <a:lnTo>
                    <a:pt x="180" y="205"/>
                  </a:lnTo>
                  <a:cubicBezTo>
                    <a:pt x="180" y="212"/>
                    <a:pt x="175" y="217"/>
                    <a:pt x="168" y="217"/>
                  </a:cubicBezTo>
                  <a:close/>
                  <a:moveTo>
                    <a:pt x="156" y="102"/>
                  </a:moveTo>
                  <a:lnTo>
                    <a:pt x="156" y="102"/>
                  </a:lnTo>
                  <a:cubicBezTo>
                    <a:pt x="156" y="96"/>
                    <a:pt x="160" y="90"/>
                    <a:pt x="168" y="90"/>
                  </a:cubicBezTo>
                  <a:lnTo>
                    <a:pt x="168" y="90"/>
                  </a:lnTo>
                  <a:cubicBezTo>
                    <a:pt x="174" y="90"/>
                    <a:pt x="180" y="96"/>
                    <a:pt x="180" y="102"/>
                  </a:cubicBezTo>
                  <a:lnTo>
                    <a:pt x="180" y="102"/>
                  </a:lnTo>
                  <a:cubicBezTo>
                    <a:pt x="180" y="109"/>
                    <a:pt x="174" y="114"/>
                    <a:pt x="168" y="114"/>
                  </a:cubicBezTo>
                  <a:lnTo>
                    <a:pt x="168" y="114"/>
                  </a:lnTo>
                  <a:cubicBezTo>
                    <a:pt x="160" y="114"/>
                    <a:pt x="156" y="109"/>
                    <a:pt x="156" y="102"/>
                  </a:cubicBezTo>
                  <a:close/>
                  <a:moveTo>
                    <a:pt x="168" y="142"/>
                  </a:moveTo>
                  <a:lnTo>
                    <a:pt x="168" y="142"/>
                  </a:lnTo>
                  <a:cubicBezTo>
                    <a:pt x="174" y="142"/>
                    <a:pt x="180" y="147"/>
                    <a:pt x="180" y="154"/>
                  </a:cubicBezTo>
                  <a:lnTo>
                    <a:pt x="180" y="154"/>
                  </a:lnTo>
                  <a:cubicBezTo>
                    <a:pt x="180" y="161"/>
                    <a:pt x="174" y="166"/>
                    <a:pt x="168" y="166"/>
                  </a:cubicBezTo>
                  <a:lnTo>
                    <a:pt x="168" y="166"/>
                  </a:lnTo>
                  <a:cubicBezTo>
                    <a:pt x="160" y="166"/>
                    <a:pt x="156" y="161"/>
                    <a:pt x="156" y="154"/>
                  </a:cubicBezTo>
                  <a:lnTo>
                    <a:pt x="156" y="154"/>
                  </a:lnTo>
                  <a:cubicBezTo>
                    <a:pt x="156" y="147"/>
                    <a:pt x="160" y="142"/>
                    <a:pt x="168" y="142"/>
                  </a:cubicBezTo>
                  <a:close/>
                  <a:moveTo>
                    <a:pt x="117" y="63"/>
                  </a:moveTo>
                  <a:lnTo>
                    <a:pt x="117" y="63"/>
                  </a:lnTo>
                  <a:cubicBezTo>
                    <a:pt x="110" y="63"/>
                    <a:pt x="105" y="58"/>
                    <a:pt x="105" y="51"/>
                  </a:cubicBezTo>
                  <a:lnTo>
                    <a:pt x="105" y="51"/>
                  </a:lnTo>
                  <a:cubicBezTo>
                    <a:pt x="105" y="45"/>
                    <a:pt x="110" y="39"/>
                    <a:pt x="117" y="39"/>
                  </a:cubicBezTo>
                  <a:lnTo>
                    <a:pt x="117" y="39"/>
                  </a:lnTo>
                  <a:cubicBezTo>
                    <a:pt x="123" y="39"/>
                    <a:pt x="128" y="45"/>
                    <a:pt x="128" y="51"/>
                  </a:cubicBezTo>
                  <a:lnTo>
                    <a:pt x="128" y="51"/>
                  </a:lnTo>
                  <a:cubicBezTo>
                    <a:pt x="128" y="58"/>
                    <a:pt x="123" y="63"/>
                    <a:pt x="117" y="63"/>
                  </a:cubicBezTo>
                  <a:close/>
                  <a:moveTo>
                    <a:pt x="117" y="217"/>
                  </a:moveTo>
                  <a:lnTo>
                    <a:pt x="117" y="217"/>
                  </a:lnTo>
                  <a:cubicBezTo>
                    <a:pt x="110" y="217"/>
                    <a:pt x="105" y="212"/>
                    <a:pt x="105" y="205"/>
                  </a:cubicBezTo>
                  <a:lnTo>
                    <a:pt x="105" y="205"/>
                  </a:lnTo>
                  <a:cubicBezTo>
                    <a:pt x="105" y="199"/>
                    <a:pt x="110" y="193"/>
                    <a:pt x="117" y="193"/>
                  </a:cubicBezTo>
                  <a:lnTo>
                    <a:pt x="117" y="193"/>
                  </a:lnTo>
                  <a:cubicBezTo>
                    <a:pt x="123" y="193"/>
                    <a:pt x="128" y="199"/>
                    <a:pt x="128" y="205"/>
                  </a:cubicBezTo>
                  <a:lnTo>
                    <a:pt x="128" y="205"/>
                  </a:lnTo>
                  <a:cubicBezTo>
                    <a:pt x="128" y="212"/>
                    <a:pt x="123" y="217"/>
                    <a:pt x="117" y="217"/>
                  </a:cubicBezTo>
                  <a:close/>
                  <a:moveTo>
                    <a:pt x="105" y="102"/>
                  </a:moveTo>
                  <a:lnTo>
                    <a:pt x="105" y="102"/>
                  </a:lnTo>
                  <a:cubicBezTo>
                    <a:pt x="105" y="96"/>
                    <a:pt x="109" y="90"/>
                    <a:pt x="117" y="90"/>
                  </a:cubicBezTo>
                  <a:lnTo>
                    <a:pt x="117" y="90"/>
                  </a:lnTo>
                  <a:cubicBezTo>
                    <a:pt x="123" y="90"/>
                    <a:pt x="128" y="96"/>
                    <a:pt x="128" y="102"/>
                  </a:cubicBezTo>
                  <a:lnTo>
                    <a:pt x="128" y="102"/>
                  </a:lnTo>
                  <a:cubicBezTo>
                    <a:pt x="128" y="109"/>
                    <a:pt x="123" y="114"/>
                    <a:pt x="117" y="114"/>
                  </a:cubicBezTo>
                  <a:lnTo>
                    <a:pt x="117" y="114"/>
                  </a:lnTo>
                  <a:cubicBezTo>
                    <a:pt x="109" y="114"/>
                    <a:pt x="105" y="109"/>
                    <a:pt x="105" y="102"/>
                  </a:cubicBezTo>
                  <a:close/>
                  <a:moveTo>
                    <a:pt x="117" y="142"/>
                  </a:moveTo>
                  <a:lnTo>
                    <a:pt x="117" y="142"/>
                  </a:lnTo>
                  <a:cubicBezTo>
                    <a:pt x="123" y="142"/>
                    <a:pt x="128" y="147"/>
                    <a:pt x="128" y="154"/>
                  </a:cubicBezTo>
                  <a:lnTo>
                    <a:pt x="128" y="154"/>
                  </a:lnTo>
                  <a:cubicBezTo>
                    <a:pt x="128" y="161"/>
                    <a:pt x="123" y="166"/>
                    <a:pt x="117" y="166"/>
                  </a:cubicBezTo>
                  <a:lnTo>
                    <a:pt x="117" y="166"/>
                  </a:lnTo>
                  <a:cubicBezTo>
                    <a:pt x="109" y="166"/>
                    <a:pt x="105" y="161"/>
                    <a:pt x="105" y="154"/>
                  </a:cubicBezTo>
                  <a:lnTo>
                    <a:pt x="105" y="154"/>
                  </a:lnTo>
                  <a:cubicBezTo>
                    <a:pt x="105" y="147"/>
                    <a:pt x="109" y="142"/>
                    <a:pt x="117" y="142"/>
                  </a:cubicBezTo>
                  <a:close/>
                  <a:moveTo>
                    <a:pt x="65" y="114"/>
                  </a:moveTo>
                  <a:lnTo>
                    <a:pt x="65" y="114"/>
                  </a:lnTo>
                  <a:cubicBezTo>
                    <a:pt x="58" y="114"/>
                    <a:pt x="53" y="109"/>
                    <a:pt x="53" y="102"/>
                  </a:cubicBezTo>
                  <a:lnTo>
                    <a:pt x="53" y="102"/>
                  </a:lnTo>
                  <a:cubicBezTo>
                    <a:pt x="53" y="96"/>
                    <a:pt x="58" y="90"/>
                    <a:pt x="65" y="90"/>
                  </a:cubicBezTo>
                  <a:lnTo>
                    <a:pt x="65" y="90"/>
                  </a:lnTo>
                  <a:cubicBezTo>
                    <a:pt x="72" y="90"/>
                    <a:pt x="77" y="96"/>
                    <a:pt x="77" y="102"/>
                  </a:cubicBezTo>
                  <a:lnTo>
                    <a:pt x="77" y="102"/>
                  </a:lnTo>
                  <a:cubicBezTo>
                    <a:pt x="77" y="109"/>
                    <a:pt x="72" y="114"/>
                    <a:pt x="65" y="114"/>
                  </a:cubicBezTo>
                  <a:close/>
                  <a:moveTo>
                    <a:pt x="65" y="166"/>
                  </a:moveTo>
                  <a:lnTo>
                    <a:pt x="65" y="166"/>
                  </a:lnTo>
                  <a:cubicBezTo>
                    <a:pt x="58" y="166"/>
                    <a:pt x="53" y="161"/>
                    <a:pt x="53" y="154"/>
                  </a:cubicBezTo>
                  <a:lnTo>
                    <a:pt x="53" y="154"/>
                  </a:lnTo>
                  <a:cubicBezTo>
                    <a:pt x="53" y="147"/>
                    <a:pt x="58" y="142"/>
                    <a:pt x="65" y="142"/>
                  </a:cubicBezTo>
                  <a:lnTo>
                    <a:pt x="65" y="142"/>
                  </a:lnTo>
                  <a:cubicBezTo>
                    <a:pt x="72" y="142"/>
                    <a:pt x="77" y="147"/>
                    <a:pt x="77" y="154"/>
                  </a:cubicBezTo>
                  <a:lnTo>
                    <a:pt x="77" y="154"/>
                  </a:lnTo>
                  <a:cubicBezTo>
                    <a:pt x="77" y="161"/>
                    <a:pt x="72" y="166"/>
                    <a:pt x="65" y="166"/>
                  </a:cubicBezTo>
                  <a:close/>
                  <a:moveTo>
                    <a:pt x="65" y="217"/>
                  </a:moveTo>
                  <a:lnTo>
                    <a:pt x="65" y="217"/>
                  </a:lnTo>
                  <a:cubicBezTo>
                    <a:pt x="58" y="217"/>
                    <a:pt x="53" y="212"/>
                    <a:pt x="53" y="205"/>
                  </a:cubicBezTo>
                  <a:lnTo>
                    <a:pt x="53" y="205"/>
                  </a:lnTo>
                  <a:cubicBezTo>
                    <a:pt x="53" y="199"/>
                    <a:pt x="58" y="193"/>
                    <a:pt x="65" y="193"/>
                  </a:cubicBezTo>
                  <a:lnTo>
                    <a:pt x="65" y="193"/>
                  </a:lnTo>
                  <a:cubicBezTo>
                    <a:pt x="72" y="193"/>
                    <a:pt x="77" y="199"/>
                    <a:pt x="77" y="205"/>
                  </a:cubicBezTo>
                  <a:lnTo>
                    <a:pt x="77" y="205"/>
                  </a:lnTo>
                  <a:cubicBezTo>
                    <a:pt x="77" y="212"/>
                    <a:pt x="72" y="217"/>
                    <a:pt x="65" y="217"/>
                  </a:cubicBezTo>
                  <a:close/>
                  <a:moveTo>
                    <a:pt x="0" y="0"/>
                  </a:moveTo>
                  <a:lnTo>
                    <a:pt x="0" y="252"/>
                  </a:lnTo>
                  <a:lnTo>
                    <a:pt x="0" y="252"/>
                  </a:lnTo>
                  <a:cubicBezTo>
                    <a:pt x="0" y="262"/>
                    <a:pt x="9" y="271"/>
                    <a:pt x="19" y="271"/>
                  </a:cubicBezTo>
                  <a:lnTo>
                    <a:pt x="368" y="271"/>
                  </a:lnTo>
                  <a:lnTo>
                    <a:pt x="368" y="271"/>
                  </a:lnTo>
                  <a:cubicBezTo>
                    <a:pt x="379" y="271"/>
                    <a:pt x="387" y="262"/>
                    <a:pt x="387" y="252"/>
                  </a:cubicBezTo>
                  <a:lnTo>
                    <a:pt x="387" y="0"/>
                  </a:lnTo>
                  <a:lnTo>
                    <a:pt x="0" y="0"/>
                  </a:lnTo>
                  <a:close/>
                </a:path>
              </a:pathLst>
            </a:custGeom>
            <a:solidFill>
              <a:srgbClr val="1E3877"/>
            </a:solidFill>
            <a:ln>
              <a:noFill/>
            </a:ln>
            <a:effectLst/>
          </p:spPr>
          <p:txBody>
            <a:bodyPr wrap="none" anchor="ctr"/>
            <a:lstStyle/>
            <a:p>
              <a:endParaRPr lang="en-US" sz="1225"/>
            </a:p>
          </p:txBody>
        </p:sp>
      </p:grpSp>
      <p:sp>
        <p:nvSpPr>
          <p:cNvPr id="3541" name="Freeform 469">
            <a:extLst>
              <a:ext uri="{FF2B5EF4-FFF2-40B4-BE49-F238E27FC236}">
                <a16:creationId xmlns:a16="http://schemas.microsoft.com/office/drawing/2014/main" xmlns="" id="{1DB538FA-7E63-8544-A06B-78E626A3FAA5}"/>
              </a:ext>
            </a:extLst>
          </p:cNvPr>
          <p:cNvSpPr>
            <a:spLocks noChangeArrowheads="1"/>
          </p:cNvSpPr>
          <p:nvPr/>
        </p:nvSpPr>
        <p:spPr bwMode="auto">
          <a:xfrm>
            <a:off x="2675432" y="5007154"/>
            <a:ext cx="328306" cy="252333"/>
          </a:xfrm>
          <a:custGeom>
            <a:avLst/>
            <a:gdLst>
              <a:gd name="T0" fmla="*/ 481 w 533"/>
              <a:gd name="T1" fmla="*/ 138 h 409"/>
              <a:gd name="T2" fmla="*/ 477 w 533"/>
              <a:gd name="T3" fmla="*/ 145 h 409"/>
              <a:gd name="T4" fmla="*/ 471 w 533"/>
              <a:gd name="T5" fmla="*/ 148 h 409"/>
              <a:gd name="T6" fmla="*/ 130 w 533"/>
              <a:gd name="T7" fmla="*/ 148 h 409"/>
              <a:gd name="T8" fmla="*/ 120 w 533"/>
              <a:gd name="T9" fmla="*/ 54 h 409"/>
              <a:gd name="T10" fmla="*/ 122 w 533"/>
              <a:gd name="T11" fmla="*/ 48 h 409"/>
              <a:gd name="T12" fmla="*/ 130 w 533"/>
              <a:gd name="T13" fmla="*/ 45 h 409"/>
              <a:gd name="T14" fmla="*/ 471 w 533"/>
              <a:gd name="T15" fmla="*/ 45 h 409"/>
              <a:gd name="T16" fmla="*/ 481 w 533"/>
              <a:gd name="T17" fmla="*/ 54 h 409"/>
              <a:gd name="T18" fmla="*/ 471 w 533"/>
              <a:gd name="T19" fmla="*/ 197 h 409"/>
              <a:gd name="T20" fmla="*/ 338 w 533"/>
              <a:gd name="T21" fmla="*/ 197 h 409"/>
              <a:gd name="T22" fmla="*/ 329 w 533"/>
              <a:gd name="T23" fmla="*/ 188 h 409"/>
              <a:gd name="T24" fmla="*/ 471 w 533"/>
              <a:gd name="T25" fmla="*/ 179 h 409"/>
              <a:gd name="T26" fmla="*/ 481 w 533"/>
              <a:gd name="T27" fmla="*/ 188 h 409"/>
              <a:gd name="T28" fmla="*/ 471 w 533"/>
              <a:gd name="T29" fmla="*/ 197 h 409"/>
              <a:gd name="T30" fmla="*/ 338 w 533"/>
              <a:gd name="T31" fmla="*/ 252 h 409"/>
              <a:gd name="T32" fmla="*/ 329 w 533"/>
              <a:gd name="T33" fmla="*/ 244 h 409"/>
              <a:gd name="T34" fmla="*/ 338 w 533"/>
              <a:gd name="T35" fmla="*/ 234 h 409"/>
              <a:gd name="T36" fmla="*/ 471 w 533"/>
              <a:gd name="T37" fmla="*/ 234 h 409"/>
              <a:gd name="T38" fmla="*/ 481 w 533"/>
              <a:gd name="T39" fmla="*/ 244 h 409"/>
              <a:gd name="T40" fmla="*/ 471 w 533"/>
              <a:gd name="T41" fmla="*/ 307 h 409"/>
              <a:gd name="T42" fmla="*/ 338 w 533"/>
              <a:gd name="T43" fmla="*/ 307 h 409"/>
              <a:gd name="T44" fmla="*/ 329 w 533"/>
              <a:gd name="T45" fmla="*/ 298 h 409"/>
              <a:gd name="T46" fmla="*/ 471 w 533"/>
              <a:gd name="T47" fmla="*/ 289 h 409"/>
              <a:gd name="T48" fmla="*/ 481 w 533"/>
              <a:gd name="T49" fmla="*/ 298 h 409"/>
              <a:gd name="T50" fmla="*/ 471 w 533"/>
              <a:gd name="T51" fmla="*/ 307 h 409"/>
              <a:gd name="T52" fmla="*/ 471 w 533"/>
              <a:gd name="T53" fmla="*/ 363 h 409"/>
              <a:gd name="T54" fmla="*/ 126 w 533"/>
              <a:gd name="T55" fmla="*/ 363 h 409"/>
              <a:gd name="T56" fmla="*/ 117 w 533"/>
              <a:gd name="T57" fmla="*/ 353 h 409"/>
              <a:gd name="T58" fmla="*/ 471 w 533"/>
              <a:gd name="T59" fmla="*/ 344 h 409"/>
              <a:gd name="T60" fmla="*/ 481 w 533"/>
              <a:gd name="T61" fmla="*/ 353 h 409"/>
              <a:gd name="T62" fmla="*/ 471 w 533"/>
              <a:gd name="T63" fmla="*/ 363 h 409"/>
              <a:gd name="T64" fmla="*/ 120 w 533"/>
              <a:gd name="T65" fmla="*/ 188 h 409"/>
              <a:gd name="T66" fmla="*/ 122 w 533"/>
              <a:gd name="T67" fmla="*/ 181 h 409"/>
              <a:gd name="T68" fmla="*/ 130 w 533"/>
              <a:gd name="T69" fmla="*/ 179 h 409"/>
              <a:gd name="T70" fmla="*/ 298 w 533"/>
              <a:gd name="T71" fmla="*/ 179 h 409"/>
              <a:gd name="T72" fmla="*/ 306 w 533"/>
              <a:gd name="T73" fmla="*/ 298 h 409"/>
              <a:gd name="T74" fmla="*/ 304 w 533"/>
              <a:gd name="T75" fmla="*/ 305 h 409"/>
              <a:gd name="T76" fmla="*/ 298 w 533"/>
              <a:gd name="T77" fmla="*/ 307 h 409"/>
              <a:gd name="T78" fmla="*/ 130 w 533"/>
              <a:gd name="T79" fmla="*/ 307 h 409"/>
              <a:gd name="T80" fmla="*/ 120 w 533"/>
              <a:gd name="T81" fmla="*/ 298 h 409"/>
              <a:gd name="T82" fmla="*/ 64 w 533"/>
              <a:gd name="T83" fmla="*/ 383 h 409"/>
              <a:gd name="T84" fmla="*/ 63 w 533"/>
              <a:gd name="T85" fmla="*/ 385 h 409"/>
              <a:gd name="T86" fmla="*/ 60 w 533"/>
              <a:gd name="T87" fmla="*/ 386 h 409"/>
              <a:gd name="T88" fmla="*/ 58 w 533"/>
              <a:gd name="T89" fmla="*/ 387 h 409"/>
              <a:gd name="T90" fmla="*/ 55 w 533"/>
              <a:gd name="T91" fmla="*/ 388 h 409"/>
              <a:gd name="T92" fmla="*/ 52 w 533"/>
              <a:gd name="T93" fmla="*/ 388 h 409"/>
              <a:gd name="T94" fmla="*/ 46 w 533"/>
              <a:gd name="T95" fmla="*/ 389 h 409"/>
              <a:gd name="T96" fmla="*/ 18 w 533"/>
              <a:gd name="T97" fmla="*/ 364 h 409"/>
              <a:gd name="T98" fmla="*/ 74 w 533"/>
              <a:gd name="T99" fmla="*/ 110 h 409"/>
              <a:gd name="T100" fmla="*/ 74 w 533"/>
              <a:gd name="T101" fmla="*/ 366 h 409"/>
              <a:gd name="T102" fmla="*/ 524 w 533"/>
              <a:gd name="T103" fmla="*/ 0 h 409"/>
              <a:gd name="T104" fmla="*/ 83 w 533"/>
              <a:gd name="T105" fmla="*/ 0 h 409"/>
              <a:gd name="T106" fmla="*/ 74 w 533"/>
              <a:gd name="T107" fmla="*/ 92 h 409"/>
              <a:gd name="T108" fmla="*/ 9 w 533"/>
              <a:gd name="T109" fmla="*/ 92 h 409"/>
              <a:gd name="T110" fmla="*/ 0 w 533"/>
              <a:gd name="T111" fmla="*/ 364 h 409"/>
              <a:gd name="T112" fmla="*/ 46 w 533"/>
              <a:gd name="T113" fmla="*/ 408 h 409"/>
              <a:gd name="T114" fmla="*/ 480 w 533"/>
              <a:gd name="T115" fmla="*/ 408 h 409"/>
              <a:gd name="T116" fmla="*/ 532 w 533"/>
              <a:gd name="T117" fmla="*/ 9 h 409"/>
              <a:gd name="T118" fmla="*/ 524 w 533"/>
              <a:gd name="T11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3" h="409">
                <a:moveTo>
                  <a:pt x="481" y="138"/>
                </a:moveTo>
                <a:lnTo>
                  <a:pt x="481" y="138"/>
                </a:lnTo>
                <a:cubicBezTo>
                  <a:pt x="481" y="141"/>
                  <a:pt x="479" y="143"/>
                  <a:pt x="477" y="145"/>
                </a:cubicBezTo>
                <a:lnTo>
                  <a:pt x="477" y="145"/>
                </a:lnTo>
                <a:cubicBezTo>
                  <a:pt x="476" y="147"/>
                  <a:pt x="474" y="148"/>
                  <a:pt x="471" y="148"/>
                </a:cubicBezTo>
                <a:lnTo>
                  <a:pt x="471" y="148"/>
                </a:lnTo>
                <a:lnTo>
                  <a:pt x="130" y="148"/>
                </a:lnTo>
                <a:lnTo>
                  <a:pt x="130" y="148"/>
                </a:lnTo>
                <a:cubicBezTo>
                  <a:pt x="124" y="148"/>
                  <a:pt x="120" y="144"/>
                  <a:pt x="120" y="138"/>
                </a:cubicBezTo>
                <a:lnTo>
                  <a:pt x="120" y="54"/>
                </a:lnTo>
                <a:lnTo>
                  <a:pt x="120" y="54"/>
                </a:lnTo>
                <a:cubicBezTo>
                  <a:pt x="120" y="52"/>
                  <a:pt x="121" y="49"/>
                  <a:pt x="122" y="48"/>
                </a:cubicBezTo>
                <a:lnTo>
                  <a:pt x="122" y="48"/>
                </a:lnTo>
                <a:cubicBezTo>
                  <a:pt x="125" y="46"/>
                  <a:pt x="127" y="45"/>
                  <a:pt x="130" y="45"/>
                </a:cubicBezTo>
                <a:lnTo>
                  <a:pt x="130" y="45"/>
                </a:lnTo>
                <a:lnTo>
                  <a:pt x="471" y="45"/>
                </a:lnTo>
                <a:lnTo>
                  <a:pt x="471" y="45"/>
                </a:lnTo>
                <a:cubicBezTo>
                  <a:pt x="476" y="45"/>
                  <a:pt x="481" y="49"/>
                  <a:pt x="481" y="54"/>
                </a:cubicBezTo>
                <a:lnTo>
                  <a:pt x="481" y="138"/>
                </a:lnTo>
                <a:close/>
                <a:moveTo>
                  <a:pt x="471" y="197"/>
                </a:moveTo>
                <a:lnTo>
                  <a:pt x="338" y="197"/>
                </a:lnTo>
                <a:lnTo>
                  <a:pt x="338" y="197"/>
                </a:lnTo>
                <a:cubicBezTo>
                  <a:pt x="333" y="197"/>
                  <a:pt x="329" y="193"/>
                  <a:pt x="329" y="188"/>
                </a:cubicBezTo>
                <a:lnTo>
                  <a:pt x="329" y="188"/>
                </a:lnTo>
                <a:cubicBezTo>
                  <a:pt x="329" y="183"/>
                  <a:pt x="333" y="179"/>
                  <a:pt x="338" y="179"/>
                </a:cubicBezTo>
                <a:lnTo>
                  <a:pt x="471" y="179"/>
                </a:lnTo>
                <a:lnTo>
                  <a:pt x="471" y="179"/>
                </a:lnTo>
                <a:cubicBezTo>
                  <a:pt x="476" y="179"/>
                  <a:pt x="481" y="183"/>
                  <a:pt x="481" y="188"/>
                </a:cubicBezTo>
                <a:lnTo>
                  <a:pt x="481" y="188"/>
                </a:lnTo>
                <a:cubicBezTo>
                  <a:pt x="481" y="193"/>
                  <a:pt x="476" y="197"/>
                  <a:pt x="471" y="197"/>
                </a:cubicBezTo>
                <a:close/>
                <a:moveTo>
                  <a:pt x="471" y="252"/>
                </a:moveTo>
                <a:lnTo>
                  <a:pt x="338" y="252"/>
                </a:lnTo>
                <a:lnTo>
                  <a:pt x="338" y="252"/>
                </a:lnTo>
                <a:cubicBezTo>
                  <a:pt x="333" y="252"/>
                  <a:pt x="329" y="249"/>
                  <a:pt x="329" y="244"/>
                </a:cubicBezTo>
                <a:lnTo>
                  <a:pt x="329" y="244"/>
                </a:lnTo>
                <a:cubicBezTo>
                  <a:pt x="329" y="238"/>
                  <a:pt x="333" y="234"/>
                  <a:pt x="338" y="234"/>
                </a:cubicBezTo>
                <a:lnTo>
                  <a:pt x="471" y="234"/>
                </a:lnTo>
                <a:lnTo>
                  <a:pt x="471" y="234"/>
                </a:lnTo>
                <a:cubicBezTo>
                  <a:pt x="476" y="234"/>
                  <a:pt x="481" y="238"/>
                  <a:pt x="481" y="244"/>
                </a:cubicBezTo>
                <a:lnTo>
                  <a:pt x="481" y="244"/>
                </a:lnTo>
                <a:cubicBezTo>
                  <a:pt x="481" y="249"/>
                  <a:pt x="476" y="252"/>
                  <a:pt x="471" y="252"/>
                </a:cubicBezTo>
                <a:close/>
                <a:moveTo>
                  <a:pt x="471" y="307"/>
                </a:moveTo>
                <a:lnTo>
                  <a:pt x="338" y="307"/>
                </a:lnTo>
                <a:lnTo>
                  <a:pt x="338" y="307"/>
                </a:lnTo>
                <a:cubicBezTo>
                  <a:pt x="333" y="307"/>
                  <a:pt x="329" y="304"/>
                  <a:pt x="329" y="298"/>
                </a:cubicBezTo>
                <a:lnTo>
                  <a:pt x="329" y="298"/>
                </a:lnTo>
                <a:cubicBezTo>
                  <a:pt x="329" y="293"/>
                  <a:pt x="333" y="289"/>
                  <a:pt x="338" y="289"/>
                </a:cubicBezTo>
                <a:lnTo>
                  <a:pt x="471" y="289"/>
                </a:lnTo>
                <a:lnTo>
                  <a:pt x="471" y="289"/>
                </a:lnTo>
                <a:cubicBezTo>
                  <a:pt x="476" y="289"/>
                  <a:pt x="481" y="293"/>
                  <a:pt x="481" y="298"/>
                </a:cubicBezTo>
                <a:lnTo>
                  <a:pt x="481" y="298"/>
                </a:lnTo>
                <a:cubicBezTo>
                  <a:pt x="481" y="304"/>
                  <a:pt x="476" y="307"/>
                  <a:pt x="471" y="307"/>
                </a:cubicBezTo>
                <a:close/>
                <a:moveTo>
                  <a:pt x="471" y="363"/>
                </a:moveTo>
                <a:lnTo>
                  <a:pt x="471" y="363"/>
                </a:lnTo>
                <a:lnTo>
                  <a:pt x="126" y="363"/>
                </a:lnTo>
                <a:lnTo>
                  <a:pt x="126" y="363"/>
                </a:lnTo>
                <a:cubicBezTo>
                  <a:pt x="122" y="363"/>
                  <a:pt x="117" y="358"/>
                  <a:pt x="117" y="353"/>
                </a:cubicBezTo>
                <a:lnTo>
                  <a:pt x="117" y="353"/>
                </a:lnTo>
                <a:cubicBezTo>
                  <a:pt x="117" y="348"/>
                  <a:pt x="122" y="344"/>
                  <a:pt x="126" y="344"/>
                </a:cubicBezTo>
                <a:lnTo>
                  <a:pt x="471" y="344"/>
                </a:lnTo>
                <a:lnTo>
                  <a:pt x="471" y="344"/>
                </a:lnTo>
                <a:cubicBezTo>
                  <a:pt x="476" y="344"/>
                  <a:pt x="481" y="348"/>
                  <a:pt x="481" y="353"/>
                </a:cubicBezTo>
                <a:lnTo>
                  <a:pt x="481" y="353"/>
                </a:lnTo>
                <a:cubicBezTo>
                  <a:pt x="481" y="359"/>
                  <a:pt x="476" y="363"/>
                  <a:pt x="471" y="363"/>
                </a:cubicBezTo>
                <a:close/>
                <a:moveTo>
                  <a:pt x="120" y="188"/>
                </a:moveTo>
                <a:lnTo>
                  <a:pt x="120" y="188"/>
                </a:lnTo>
                <a:cubicBezTo>
                  <a:pt x="120" y="185"/>
                  <a:pt x="121" y="184"/>
                  <a:pt x="122" y="181"/>
                </a:cubicBezTo>
                <a:lnTo>
                  <a:pt x="122" y="181"/>
                </a:lnTo>
                <a:cubicBezTo>
                  <a:pt x="125" y="180"/>
                  <a:pt x="127" y="179"/>
                  <a:pt x="130" y="179"/>
                </a:cubicBezTo>
                <a:lnTo>
                  <a:pt x="130" y="179"/>
                </a:lnTo>
                <a:lnTo>
                  <a:pt x="298" y="179"/>
                </a:lnTo>
                <a:lnTo>
                  <a:pt x="298" y="179"/>
                </a:lnTo>
                <a:cubicBezTo>
                  <a:pt x="302" y="179"/>
                  <a:pt x="306" y="183"/>
                  <a:pt x="306" y="188"/>
                </a:cubicBezTo>
                <a:lnTo>
                  <a:pt x="306" y="298"/>
                </a:lnTo>
                <a:lnTo>
                  <a:pt x="306" y="298"/>
                </a:lnTo>
                <a:cubicBezTo>
                  <a:pt x="306" y="301"/>
                  <a:pt x="305" y="303"/>
                  <a:pt x="304" y="305"/>
                </a:cubicBezTo>
                <a:lnTo>
                  <a:pt x="304" y="305"/>
                </a:lnTo>
                <a:cubicBezTo>
                  <a:pt x="302" y="307"/>
                  <a:pt x="300" y="307"/>
                  <a:pt x="298" y="307"/>
                </a:cubicBezTo>
                <a:lnTo>
                  <a:pt x="298" y="307"/>
                </a:lnTo>
                <a:lnTo>
                  <a:pt x="130" y="307"/>
                </a:lnTo>
                <a:lnTo>
                  <a:pt x="130" y="307"/>
                </a:lnTo>
                <a:cubicBezTo>
                  <a:pt x="124" y="307"/>
                  <a:pt x="120" y="304"/>
                  <a:pt x="120" y="298"/>
                </a:cubicBezTo>
                <a:lnTo>
                  <a:pt x="120" y="188"/>
                </a:lnTo>
                <a:close/>
                <a:moveTo>
                  <a:pt x="64" y="383"/>
                </a:moveTo>
                <a:lnTo>
                  <a:pt x="64" y="383"/>
                </a:lnTo>
                <a:cubicBezTo>
                  <a:pt x="64" y="383"/>
                  <a:pt x="64" y="385"/>
                  <a:pt x="63" y="385"/>
                </a:cubicBezTo>
                <a:lnTo>
                  <a:pt x="63" y="385"/>
                </a:lnTo>
                <a:cubicBezTo>
                  <a:pt x="63" y="385"/>
                  <a:pt x="62" y="385"/>
                  <a:pt x="60" y="386"/>
                </a:cubicBezTo>
                <a:lnTo>
                  <a:pt x="60" y="386"/>
                </a:lnTo>
                <a:cubicBezTo>
                  <a:pt x="59" y="387"/>
                  <a:pt x="59" y="387"/>
                  <a:pt x="58" y="387"/>
                </a:cubicBezTo>
                <a:lnTo>
                  <a:pt x="58" y="387"/>
                </a:lnTo>
                <a:cubicBezTo>
                  <a:pt x="57" y="388"/>
                  <a:pt x="56" y="388"/>
                  <a:pt x="55" y="388"/>
                </a:cubicBezTo>
                <a:lnTo>
                  <a:pt x="55" y="388"/>
                </a:lnTo>
                <a:cubicBezTo>
                  <a:pt x="55" y="388"/>
                  <a:pt x="54" y="388"/>
                  <a:pt x="52" y="388"/>
                </a:cubicBezTo>
                <a:lnTo>
                  <a:pt x="52" y="388"/>
                </a:lnTo>
                <a:cubicBezTo>
                  <a:pt x="51" y="389"/>
                  <a:pt x="48" y="389"/>
                  <a:pt x="46" y="389"/>
                </a:cubicBezTo>
                <a:lnTo>
                  <a:pt x="46" y="389"/>
                </a:lnTo>
                <a:cubicBezTo>
                  <a:pt x="28" y="389"/>
                  <a:pt x="18" y="380"/>
                  <a:pt x="18" y="364"/>
                </a:cubicBezTo>
                <a:lnTo>
                  <a:pt x="18" y="110"/>
                </a:lnTo>
                <a:lnTo>
                  <a:pt x="74" y="110"/>
                </a:lnTo>
                <a:lnTo>
                  <a:pt x="74" y="366"/>
                </a:lnTo>
                <a:lnTo>
                  <a:pt x="74" y="366"/>
                </a:lnTo>
                <a:cubicBezTo>
                  <a:pt x="73" y="371"/>
                  <a:pt x="71" y="379"/>
                  <a:pt x="64" y="383"/>
                </a:cubicBezTo>
                <a:close/>
                <a:moveTo>
                  <a:pt x="524" y="0"/>
                </a:moveTo>
                <a:lnTo>
                  <a:pt x="83" y="0"/>
                </a:lnTo>
                <a:lnTo>
                  <a:pt x="83" y="0"/>
                </a:lnTo>
                <a:cubicBezTo>
                  <a:pt x="78" y="0"/>
                  <a:pt x="74" y="4"/>
                  <a:pt x="74" y="9"/>
                </a:cubicBezTo>
                <a:lnTo>
                  <a:pt x="74" y="92"/>
                </a:lnTo>
                <a:lnTo>
                  <a:pt x="9" y="92"/>
                </a:lnTo>
                <a:lnTo>
                  <a:pt x="9" y="92"/>
                </a:lnTo>
                <a:cubicBezTo>
                  <a:pt x="3" y="92"/>
                  <a:pt x="0" y="96"/>
                  <a:pt x="0" y="101"/>
                </a:cubicBezTo>
                <a:lnTo>
                  <a:pt x="0" y="364"/>
                </a:lnTo>
                <a:lnTo>
                  <a:pt x="0" y="364"/>
                </a:lnTo>
                <a:cubicBezTo>
                  <a:pt x="0" y="390"/>
                  <a:pt x="18" y="408"/>
                  <a:pt x="46" y="408"/>
                </a:cubicBezTo>
                <a:lnTo>
                  <a:pt x="480" y="408"/>
                </a:lnTo>
                <a:lnTo>
                  <a:pt x="480" y="408"/>
                </a:lnTo>
                <a:cubicBezTo>
                  <a:pt x="508" y="408"/>
                  <a:pt x="531" y="390"/>
                  <a:pt x="532" y="367"/>
                </a:cubicBezTo>
                <a:lnTo>
                  <a:pt x="532" y="9"/>
                </a:lnTo>
                <a:lnTo>
                  <a:pt x="532" y="9"/>
                </a:lnTo>
                <a:cubicBezTo>
                  <a:pt x="532" y="4"/>
                  <a:pt x="529" y="0"/>
                  <a:pt x="524" y="0"/>
                </a:cubicBezTo>
                <a:close/>
              </a:path>
            </a:pathLst>
          </a:custGeom>
          <a:solidFill>
            <a:srgbClr val="1E3877"/>
          </a:solidFill>
          <a:ln>
            <a:noFill/>
          </a:ln>
          <a:effectLst/>
        </p:spPr>
        <p:txBody>
          <a:bodyPr wrap="none" anchor="ctr"/>
          <a:lstStyle/>
          <a:p>
            <a:endParaRPr lang="en-US" sz="1225"/>
          </a:p>
        </p:txBody>
      </p:sp>
      <p:grpSp>
        <p:nvGrpSpPr>
          <p:cNvPr id="28" name="Group 27">
            <a:extLst>
              <a:ext uri="{FF2B5EF4-FFF2-40B4-BE49-F238E27FC236}">
                <a16:creationId xmlns:a16="http://schemas.microsoft.com/office/drawing/2014/main" xmlns="" id="{1F3AC564-2BDB-344E-94FC-EB831BD257B7}"/>
              </a:ext>
            </a:extLst>
          </p:cNvPr>
          <p:cNvGrpSpPr/>
          <p:nvPr/>
        </p:nvGrpSpPr>
        <p:grpSpPr>
          <a:xfrm>
            <a:off x="4403780" y="4999016"/>
            <a:ext cx="341870" cy="249619"/>
            <a:chOff x="4848135" y="5691688"/>
            <a:chExt cx="378763" cy="276557"/>
          </a:xfrm>
        </p:grpSpPr>
        <p:sp>
          <p:nvSpPr>
            <p:cNvPr id="3566" name="Freeform 494">
              <a:extLst>
                <a:ext uri="{FF2B5EF4-FFF2-40B4-BE49-F238E27FC236}">
                  <a16:creationId xmlns:a16="http://schemas.microsoft.com/office/drawing/2014/main" xmlns="" id="{CE6C9C2E-EB2B-1B41-84D1-D516BF112CB2}"/>
                </a:ext>
              </a:extLst>
            </p:cNvPr>
            <p:cNvSpPr>
              <a:spLocks noChangeArrowheads="1"/>
            </p:cNvSpPr>
            <p:nvPr/>
          </p:nvSpPr>
          <p:spPr bwMode="auto">
            <a:xfrm>
              <a:off x="5058559" y="5844998"/>
              <a:ext cx="54109" cy="51102"/>
            </a:xfrm>
            <a:custGeom>
              <a:avLst/>
              <a:gdLst>
                <a:gd name="T0" fmla="*/ 20 w 80"/>
                <a:gd name="T1" fmla="*/ 52 h 76"/>
                <a:gd name="T2" fmla="*/ 15 w 80"/>
                <a:gd name="T3" fmla="*/ 75 h 76"/>
                <a:gd name="T4" fmla="*/ 36 w 80"/>
                <a:gd name="T5" fmla="*/ 64 h 76"/>
                <a:gd name="T6" fmla="*/ 36 w 80"/>
                <a:gd name="T7" fmla="*/ 64 h 76"/>
                <a:gd name="T8" fmla="*/ 40 w 80"/>
                <a:gd name="T9" fmla="*/ 63 h 76"/>
                <a:gd name="T10" fmla="*/ 40 w 80"/>
                <a:gd name="T11" fmla="*/ 63 h 76"/>
                <a:gd name="T12" fmla="*/ 44 w 80"/>
                <a:gd name="T13" fmla="*/ 64 h 76"/>
                <a:gd name="T14" fmla="*/ 64 w 80"/>
                <a:gd name="T15" fmla="*/ 75 h 76"/>
                <a:gd name="T16" fmla="*/ 60 w 80"/>
                <a:gd name="T17" fmla="*/ 52 h 76"/>
                <a:gd name="T18" fmla="*/ 60 w 80"/>
                <a:gd name="T19" fmla="*/ 52 h 76"/>
                <a:gd name="T20" fmla="*/ 63 w 80"/>
                <a:gd name="T21" fmla="*/ 45 h 76"/>
                <a:gd name="T22" fmla="*/ 79 w 80"/>
                <a:gd name="T23" fmla="*/ 29 h 76"/>
                <a:gd name="T24" fmla="*/ 56 w 80"/>
                <a:gd name="T25" fmla="*/ 26 h 76"/>
                <a:gd name="T26" fmla="*/ 56 w 80"/>
                <a:gd name="T27" fmla="*/ 26 h 76"/>
                <a:gd name="T28" fmla="*/ 51 w 80"/>
                <a:gd name="T29" fmla="*/ 21 h 76"/>
                <a:gd name="T30" fmla="*/ 40 w 80"/>
                <a:gd name="T31" fmla="*/ 0 h 76"/>
                <a:gd name="T32" fmla="*/ 30 w 80"/>
                <a:gd name="T33" fmla="*/ 21 h 76"/>
                <a:gd name="T34" fmla="*/ 30 w 80"/>
                <a:gd name="T35" fmla="*/ 21 h 76"/>
                <a:gd name="T36" fmla="*/ 23 w 80"/>
                <a:gd name="T37" fmla="*/ 26 h 76"/>
                <a:gd name="T38" fmla="*/ 0 w 80"/>
                <a:gd name="T39" fmla="*/ 29 h 76"/>
                <a:gd name="T40" fmla="*/ 17 w 80"/>
                <a:gd name="T41" fmla="*/ 45 h 76"/>
                <a:gd name="T42" fmla="*/ 17 w 80"/>
                <a:gd name="T43" fmla="*/ 45 h 76"/>
                <a:gd name="T44" fmla="*/ 20 w 80"/>
                <a:gd name="T45" fmla="*/ 5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76">
                  <a:moveTo>
                    <a:pt x="20" y="52"/>
                  </a:moveTo>
                  <a:lnTo>
                    <a:pt x="15" y="75"/>
                  </a:lnTo>
                  <a:lnTo>
                    <a:pt x="36" y="64"/>
                  </a:lnTo>
                  <a:lnTo>
                    <a:pt x="36" y="64"/>
                  </a:lnTo>
                  <a:cubicBezTo>
                    <a:pt x="37" y="63"/>
                    <a:pt x="38" y="63"/>
                    <a:pt x="40" y="63"/>
                  </a:cubicBezTo>
                  <a:lnTo>
                    <a:pt x="40" y="63"/>
                  </a:lnTo>
                  <a:cubicBezTo>
                    <a:pt x="41" y="63"/>
                    <a:pt x="43" y="63"/>
                    <a:pt x="44" y="64"/>
                  </a:cubicBezTo>
                  <a:lnTo>
                    <a:pt x="64" y="75"/>
                  </a:lnTo>
                  <a:lnTo>
                    <a:pt x="60" y="52"/>
                  </a:lnTo>
                  <a:lnTo>
                    <a:pt x="60" y="52"/>
                  </a:lnTo>
                  <a:cubicBezTo>
                    <a:pt x="60" y="50"/>
                    <a:pt x="61" y="47"/>
                    <a:pt x="63" y="45"/>
                  </a:cubicBezTo>
                  <a:lnTo>
                    <a:pt x="79" y="29"/>
                  </a:lnTo>
                  <a:lnTo>
                    <a:pt x="56" y="26"/>
                  </a:lnTo>
                  <a:lnTo>
                    <a:pt x="56" y="26"/>
                  </a:lnTo>
                  <a:cubicBezTo>
                    <a:pt x="54" y="25"/>
                    <a:pt x="51" y="23"/>
                    <a:pt x="51" y="21"/>
                  </a:cubicBezTo>
                  <a:lnTo>
                    <a:pt x="40" y="0"/>
                  </a:lnTo>
                  <a:lnTo>
                    <a:pt x="30" y="21"/>
                  </a:lnTo>
                  <a:lnTo>
                    <a:pt x="30" y="21"/>
                  </a:lnTo>
                  <a:cubicBezTo>
                    <a:pt x="28" y="23"/>
                    <a:pt x="26" y="25"/>
                    <a:pt x="23" y="26"/>
                  </a:cubicBezTo>
                  <a:lnTo>
                    <a:pt x="0" y="29"/>
                  </a:lnTo>
                  <a:lnTo>
                    <a:pt x="17" y="45"/>
                  </a:lnTo>
                  <a:lnTo>
                    <a:pt x="17" y="45"/>
                  </a:lnTo>
                  <a:cubicBezTo>
                    <a:pt x="20" y="47"/>
                    <a:pt x="20" y="50"/>
                    <a:pt x="20" y="52"/>
                  </a:cubicBezTo>
                </a:path>
              </a:pathLst>
            </a:custGeom>
            <a:solidFill>
              <a:srgbClr val="1E3877"/>
            </a:solidFill>
            <a:ln>
              <a:noFill/>
            </a:ln>
            <a:effectLst/>
          </p:spPr>
          <p:txBody>
            <a:bodyPr wrap="none" anchor="ctr"/>
            <a:lstStyle/>
            <a:p>
              <a:endParaRPr lang="en-US" sz="1225"/>
            </a:p>
          </p:txBody>
        </p:sp>
        <p:sp>
          <p:nvSpPr>
            <p:cNvPr id="3567" name="Freeform 495">
              <a:extLst>
                <a:ext uri="{FF2B5EF4-FFF2-40B4-BE49-F238E27FC236}">
                  <a16:creationId xmlns:a16="http://schemas.microsoft.com/office/drawing/2014/main" xmlns="" id="{E6E9D751-37B9-EE4C-8650-186FEFF511B1}"/>
                </a:ext>
              </a:extLst>
            </p:cNvPr>
            <p:cNvSpPr>
              <a:spLocks noChangeArrowheads="1"/>
            </p:cNvSpPr>
            <p:nvPr/>
          </p:nvSpPr>
          <p:spPr bwMode="auto">
            <a:xfrm>
              <a:off x="4884208" y="5805918"/>
              <a:ext cx="342690" cy="162327"/>
            </a:xfrm>
            <a:custGeom>
              <a:avLst/>
              <a:gdLst>
                <a:gd name="T0" fmla="*/ 186 w 501"/>
                <a:gd name="T1" fmla="*/ 201 h 237"/>
                <a:gd name="T2" fmla="*/ 186 w 501"/>
                <a:gd name="T3" fmla="*/ 185 h 237"/>
                <a:gd name="T4" fmla="*/ 417 w 501"/>
                <a:gd name="T5" fmla="*/ 193 h 237"/>
                <a:gd name="T6" fmla="*/ 98 w 501"/>
                <a:gd name="T7" fmla="*/ 34 h 237"/>
                <a:gd name="T8" fmla="*/ 90 w 501"/>
                <a:gd name="T9" fmla="*/ 26 h 237"/>
                <a:gd name="T10" fmla="*/ 107 w 501"/>
                <a:gd name="T11" fmla="*/ 26 h 237"/>
                <a:gd name="T12" fmla="*/ 98 w 501"/>
                <a:gd name="T13" fmla="*/ 61 h 237"/>
                <a:gd name="T14" fmla="*/ 90 w 501"/>
                <a:gd name="T15" fmla="*/ 52 h 237"/>
                <a:gd name="T16" fmla="*/ 107 w 501"/>
                <a:gd name="T17" fmla="*/ 52 h 237"/>
                <a:gd name="T18" fmla="*/ 98 w 501"/>
                <a:gd name="T19" fmla="*/ 87 h 237"/>
                <a:gd name="T20" fmla="*/ 90 w 501"/>
                <a:gd name="T21" fmla="*/ 78 h 237"/>
                <a:gd name="T22" fmla="*/ 107 w 501"/>
                <a:gd name="T23" fmla="*/ 78 h 237"/>
                <a:gd name="T24" fmla="*/ 98 w 501"/>
                <a:gd name="T25" fmla="*/ 113 h 237"/>
                <a:gd name="T26" fmla="*/ 90 w 501"/>
                <a:gd name="T27" fmla="*/ 105 h 237"/>
                <a:gd name="T28" fmla="*/ 107 w 501"/>
                <a:gd name="T29" fmla="*/ 105 h 237"/>
                <a:gd name="T30" fmla="*/ 98 w 501"/>
                <a:gd name="T31" fmla="*/ 139 h 237"/>
                <a:gd name="T32" fmla="*/ 90 w 501"/>
                <a:gd name="T33" fmla="*/ 131 h 237"/>
                <a:gd name="T34" fmla="*/ 107 w 501"/>
                <a:gd name="T35" fmla="*/ 131 h 237"/>
                <a:gd name="T36" fmla="*/ 98 w 501"/>
                <a:gd name="T37" fmla="*/ 166 h 237"/>
                <a:gd name="T38" fmla="*/ 90 w 501"/>
                <a:gd name="T39" fmla="*/ 158 h 237"/>
                <a:gd name="T40" fmla="*/ 107 w 501"/>
                <a:gd name="T41" fmla="*/ 158 h 237"/>
                <a:gd name="T42" fmla="*/ 98 w 501"/>
                <a:gd name="T43" fmla="*/ 192 h 237"/>
                <a:gd name="T44" fmla="*/ 90 w 501"/>
                <a:gd name="T45" fmla="*/ 183 h 237"/>
                <a:gd name="T46" fmla="*/ 107 w 501"/>
                <a:gd name="T47" fmla="*/ 183 h 237"/>
                <a:gd name="T48" fmla="*/ 98 w 501"/>
                <a:gd name="T49" fmla="*/ 218 h 237"/>
                <a:gd name="T50" fmla="*/ 90 w 501"/>
                <a:gd name="T51" fmla="*/ 210 h 237"/>
                <a:gd name="T52" fmla="*/ 107 w 501"/>
                <a:gd name="T53" fmla="*/ 210 h 237"/>
                <a:gd name="T54" fmla="*/ 232 w 501"/>
                <a:gd name="T55" fmla="*/ 75 h 237"/>
                <a:gd name="T56" fmla="*/ 274 w 501"/>
                <a:gd name="T57" fmla="*/ 65 h 237"/>
                <a:gd name="T58" fmla="*/ 305 w 501"/>
                <a:gd name="T59" fmla="*/ 33 h 237"/>
                <a:gd name="T60" fmla="*/ 356 w 501"/>
                <a:gd name="T61" fmla="*/ 70 h 237"/>
                <a:gd name="T62" fmla="*/ 360 w 501"/>
                <a:gd name="T63" fmla="*/ 84 h 237"/>
                <a:gd name="T64" fmla="*/ 340 w 501"/>
                <a:gd name="T65" fmla="*/ 144 h 237"/>
                <a:gd name="T66" fmla="*/ 332 w 501"/>
                <a:gd name="T67" fmla="*/ 153 h 237"/>
                <a:gd name="T68" fmla="*/ 297 w 501"/>
                <a:gd name="T69" fmla="*/ 136 h 237"/>
                <a:gd name="T70" fmla="*/ 257 w 501"/>
                <a:gd name="T71" fmla="*/ 152 h 237"/>
                <a:gd name="T72" fmla="*/ 260 w 501"/>
                <a:gd name="T73" fmla="*/ 109 h 237"/>
                <a:gd name="T74" fmla="*/ 232 w 501"/>
                <a:gd name="T75" fmla="*/ 75 h 237"/>
                <a:gd name="T76" fmla="*/ 107 w 501"/>
                <a:gd name="T77" fmla="*/ 0 h 237"/>
                <a:gd name="T78" fmla="*/ 104 w 501"/>
                <a:gd name="T79" fmla="*/ 6 h 237"/>
                <a:gd name="T80" fmla="*/ 92 w 501"/>
                <a:gd name="T81" fmla="*/ 6 h 237"/>
                <a:gd name="T82" fmla="*/ 0 w 501"/>
                <a:gd name="T83" fmla="*/ 0 h 237"/>
                <a:gd name="T84" fmla="*/ 29 w 501"/>
                <a:gd name="T85" fmla="*/ 118 h 237"/>
                <a:gd name="T86" fmla="*/ 0 w 501"/>
                <a:gd name="T87" fmla="*/ 236 h 237"/>
                <a:gd name="T88" fmla="*/ 90 w 501"/>
                <a:gd name="T89" fmla="*/ 233 h 237"/>
                <a:gd name="T90" fmla="*/ 92 w 501"/>
                <a:gd name="T91" fmla="*/ 231 h 237"/>
                <a:gd name="T92" fmla="*/ 102 w 501"/>
                <a:gd name="T93" fmla="*/ 229 h 237"/>
                <a:gd name="T94" fmla="*/ 104 w 501"/>
                <a:gd name="T95" fmla="*/ 231 h 237"/>
                <a:gd name="T96" fmla="*/ 107 w 501"/>
                <a:gd name="T97" fmla="*/ 236 h 237"/>
                <a:gd name="T98" fmla="*/ 500 w 501"/>
                <a:gd name="T99" fmla="*/ 147 h 237"/>
                <a:gd name="T100" fmla="*/ 500 w 501"/>
                <a:gd name="T101" fmla="*/ 8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1" h="237">
                  <a:moveTo>
                    <a:pt x="409" y="201"/>
                  </a:moveTo>
                  <a:lnTo>
                    <a:pt x="186" y="201"/>
                  </a:lnTo>
                  <a:lnTo>
                    <a:pt x="186" y="201"/>
                  </a:lnTo>
                  <a:cubicBezTo>
                    <a:pt x="182" y="201"/>
                    <a:pt x="178" y="198"/>
                    <a:pt x="178" y="193"/>
                  </a:cubicBezTo>
                  <a:lnTo>
                    <a:pt x="178" y="193"/>
                  </a:lnTo>
                  <a:cubicBezTo>
                    <a:pt x="178" y="189"/>
                    <a:pt x="182" y="185"/>
                    <a:pt x="186" y="185"/>
                  </a:cubicBezTo>
                  <a:lnTo>
                    <a:pt x="409" y="185"/>
                  </a:lnTo>
                  <a:lnTo>
                    <a:pt x="409" y="185"/>
                  </a:lnTo>
                  <a:cubicBezTo>
                    <a:pt x="414" y="185"/>
                    <a:pt x="417" y="189"/>
                    <a:pt x="417" y="193"/>
                  </a:cubicBezTo>
                  <a:lnTo>
                    <a:pt x="417" y="193"/>
                  </a:lnTo>
                  <a:cubicBezTo>
                    <a:pt x="417" y="198"/>
                    <a:pt x="414" y="201"/>
                    <a:pt x="409" y="201"/>
                  </a:cubicBezTo>
                  <a:close/>
                  <a:moveTo>
                    <a:pt x="98" y="34"/>
                  </a:moveTo>
                  <a:lnTo>
                    <a:pt x="98" y="34"/>
                  </a:lnTo>
                  <a:cubicBezTo>
                    <a:pt x="94" y="34"/>
                    <a:pt x="90" y="30"/>
                    <a:pt x="90" y="26"/>
                  </a:cubicBezTo>
                  <a:lnTo>
                    <a:pt x="90" y="26"/>
                  </a:lnTo>
                  <a:cubicBezTo>
                    <a:pt x="90" y="22"/>
                    <a:pt x="94" y="17"/>
                    <a:pt x="98" y="17"/>
                  </a:cubicBezTo>
                  <a:lnTo>
                    <a:pt x="98" y="17"/>
                  </a:lnTo>
                  <a:cubicBezTo>
                    <a:pt x="102" y="17"/>
                    <a:pt x="107" y="22"/>
                    <a:pt x="107" y="26"/>
                  </a:cubicBezTo>
                  <a:lnTo>
                    <a:pt x="107" y="26"/>
                  </a:lnTo>
                  <a:cubicBezTo>
                    <a:pt x="107" y="30"/>
                    <a:pt x="102" y="34"/>
                    <a:pt x="98" y="34"/>
                  </a:cubicBezTo>
                  <a:close/>
                  <a:moveTo>
                    <a:pt x="98" y="61"/>
                  </a:moveTo>
                  <a:lnTo>
                    <a:pt x="98" y="61"/>
                  </a:lnTo>
                  <a:cubicBezTo>
                    <a:pt x="94" y="61"/>
                    <a:pt x="90" y="57"/>
                    <a:pt x="90" y="52"/>
                  </a:cubicBezTo>
                  <a:lnTo>
                    <a:pt x="90" y="52"/>
                  </a:lnTo>
                  <a:cubicBezTo>
                    <a:pt x="90" y="48"/>
                    <a:pt x="94" y="44"/>
                    <a:pt x="98" y="44"/>
                  </a:cubicBezTo>
                  <a:lnTo>
                    <a:pt x="98" y="44"/>
                  </a:lnTo>
                  <a:cubicBezTo>
                    <a:pt x="102" y="44"/>
                    <a:pt x="107" y="48"/>
                    <a:pt x="107" y="52"/>
                  </a:cubicBezTo>
                  <a:lnTo>
                    <a:pt x="107" y="52"/>
                  </a:lnTo>
                  <a:cubicBezTo>
                    <a:pt x="107" y="57"/>
                    <a:pt x="102" y="61"/>
                    <a:pt x="98" y="61"/>
                  </a:cubicBezTo>
                  <a:close/>
                  <a:moveTo>
                    <a:pt x="98" y="87"/>
                  </a:moveTo>
                  <a:lnTo>
                    <a:pt x="98" y="87"/>
                  </a:lnTo>
                  <a:cubicBezTo>
                    <a:pt x="94" y="87"/>
                    <a:pt x="90" y="83"/>
                    <a:pt x="90" y="78"/>
                  </a:cubicBezTo>
                  <a:lnTo>
                    <a:pt x="90" y="78"/>
                  </a:lnTo>
                  <a:cubicBezTo>
                    <a:pt x="90" y="74"/>
                    <a:pt x="94" y="70"/>
                    <a:pt x="98" y="70"/>
                  </a:cubicBezTo>
                  <a:lnTo>
                    <a:pt x="98" y="70"/>
                  </a:lnTo>
                  <a:cubicBezTo>
                    <a:pt x="102" y="70"/>
                    <a:pt x="107" y="74"/>
                    <a:pt x="107" y="78"/>
                  </a:cubicBezTo>
                  <a:lnTo>
                    <a:pt x="107" y="78"/>
                  </a:lnTo>
                  <a:cubicBezTo>
                    <a:pt x="107" y="83"/>
                    <a:pt x="102" y="87"/>
                    <a:pt x="98" y="87"/>
                  </a:cubicBezTo>
                  <a:close/>
                  <a:moveTo>
                    <a:pt x="98" y="113"/>
                  </a:moveTo>
                  <a:lnTo>
                    <a:pt x="98" y="113"/>
                  </a:lnTo>
                  <a:cubicBezTo>
                    <a:pt x="94" y="113"/>
                    <a:pt x="90" y="110"/>
                    <a:pt x="90" y="105"/>
                  </a:cubicBezTo>
                  <a:lnTo>
                    <a:pt x="90" y="105"/>
                  </a:lnTo>
                  <a:cubicBezTo>
                    <a:pt x="90" y="100"/>
                    <a:pt x="94" y="97"/>
                    <a:pt x="98" y="97"/>
                  </a:cubicBezTo>
                  <a:lnTo>
                    <a:pt x="98" y="97"/>
                  </a:lnTo>
                  <a:cubicBezTo>
                    <a:pt x="102" y="97"/>
                    <a:pt x="107" y="100"/>
                    <a:pt x="107" y="105"/>
                  </a:cubicBezTo>
                  <a:lnTo>
                    <a:pt x="107" y="105"/>
                  </a:lnTo>
                  <a:cubicBezTo>
                    <a:pt x="107" y="110"/>
                    <a:pt x="102" y="113"/>
                    <a:pt x="98" y="113"/>
                  </a:cubicBezTo>
                  <a:close/>
                  <a:moveTo>
                    <a:pt x="98" y="139"/>
                  </a:moveTo>
                  <a:lnTo>
                    <a:pt x="98" y="139"/>
                  </a:lnTo>
                  <a:cubicBezTo>
                    <a:pt x="94" y="139"/>
                    <a:pt x="90" y="136"/>
                    <a:pt x="90" y="131"/>
                  </a:cubicBezTo>
                  <a:lnTo>
                    <a:pt x="90" y="131"/>
                  </a:lnTo>
                  <a:cubicBezTo>
                    <a:pt x="90" y="126"/>
                    <a:pt x="94" y="122"/>
                    <a:pt x="98" y="122"/>
                  </a:cubicBezTo>
                  <a:lnTo>
                    <a:pt x="98" y="122"/>
                  </a:lnTo>
                  <a:cubicBezTo>
                    <a:pt x="102" y="122"/>
                    <a:pt x="107" y="126"/>
                    <a:pt x="107" y="131"/>
                  </a:cubicBezTo>
                  <a:lnTo>
                    <a:pt x="107" y="131"/>
                  </a:lnTo>
                  <a:cubicBezTo>
                    <a:pt x="107" y="136"/>
                    <a:pt x="102" y="139"/>
                    <a:pt x="98" y="139"/>
                  </a:cubicBezTo>
                  <a:close/>
                  <a:moveTo>
                    <a:pt x="98" y="166"/>
                  </a:moveTo>
                  <a:lnTo>
                    <a:pt x="98" y="166"/>
                  </a:lnTo>
                  <a:cubicBezTo>
                    <a:pt x="94" y="166"/>
                    <a:pt x="90" y="162"/>
                    <a:pt x="90" y="158"/>
                  </a:cubicBezTo>
                  <a:lnTo>
                    <a:pt x="90" y="158"/>
                  </a:lnTo>
                  <a:cubicBezTo>
                    <a:pt x="90" y="153"/>
                    <a:pt x="94" y="149"/>
                    <a:pt x="98" y="149"/>
                  </a:cubicBezTo>
                  <a:lnTo>
                    <a:pt x="98" y="149"/>
                  </a:lnTo>
                  <a:cubicBezTo>
                    <a:pt x="102" y="149"/>
                    <a:pt x="107" y="153"/>
                    <a:pt x="107" y="158"/>
                  </a:cubicBezTo>
                  <a:lnTo>
                    <a:pt x="107" y="158"/>
                  </a:lnTo>
                  <a:cubicBezTo>
                    <a:pt x="107" y="162"/>
                    <a:pt x="102" y="166"/>
                    <a:pt x="98" y="166"/>
                  </a:cubicBezTo>
                  <a:close/>
                  <a:moveTo>
                    <a:pt x="98" y="192"/>
                  </a:moveTo>
                  <a:lnTo>
                    <a:pt x="98" y="192"/>
                  </a:lnTo>
                  <a:cubicBezTo>
                    <a:pt x="94" y="192"/>
                    <a:pt x="90" y="188"/>
                    <a:pt x="90" y="183"/>
                  </a:cubicBezTo>
                  <a:lnTo>
                    <a:pt x="90" y="183"/>
                  </a:lnTo>
                  <a:cubicBezTo>
                    <a:pt x="90" y="179"/>
                    <a:pt x="94" y="175"/>
                    <a:pt x="98" y="175"/>
                  </a:cubicBezTo>
                  <a:lnTo>
                    <a:pt x="98" y="175"/>
                  </a:lnTo>
                  <a:cubicBezTo>
                    <a:pt x="102" y="175"/>
                    <a:pt x="107" y="179"/>
                    <a:pt x="107" y="183"/>
                  </a:cubicBezTo>
                  <a:lnTo>
                    <a:pt x="107" y="183"/>
                  </a:lnTo>
                  <a:cubicBezTo>
                    <a:pt x="107" y="188"/>
                    <a:pt x="102" y="192"/>
                    <a:pt x="98" y="192"/>
                  </a:cubicBezTo>
                  <a:close/>
                  <a:moveTo>
                    <a:pt x="98" y="218"/>
                  </a:moveTo>
                  <a:lnTo>
                    <a:pt x="98" y="218"/>
                  </a:lnTo>
                  <a:cubicBezTo>
                    <a:pt x="94" y="218"/>
                    <a:pt x="90" y="214"/>
                    <a:pt x="90" y="210"/>
                  </a:cubicBezTo>
                  <a:lnTo>
                    <a:pt x="90" y="210"/>
                  </a:lnTo>
                  <a:cubicBezTo>
                    <a:pt x="90" y="206"/>
                    <a:pt x="94" y="201"/>
                    <a:pt x="98" y="201"/>
                  </a:cubicBezTo>
                  <a:lnTo>
                    <a:pt x="98" y="201"/>
                  </a:lnTo>
                  <a:cubicBezTo>
                    <a:pt x="102" y="201"/>
                    <a:pt x="107" y="206"/>
                    <a:pt x="107" y="210"/>
                  </a:cubicBezTo>
                  <a:lnTo>
                    <a:pt x="107" y="210"/>
                  </a:lnTo>
                  <a:cubicBezTo>
                    <a:pt x="107" y="214"/>
                    <a:pt x="102" y="218"/>
                    <a:pt x="98" y="218"/>
                  </a:cubicBezTo>
                  <a:close/>
                  <a:moveTo>
                    <a:pt x="232" y="75"/>
                  </a:moveTo>
                  <a:lnTo>
                    <a:pt x="232" y="75"/>
                  </a:lnTo>
                  <a:cubicBezTo>
                    <a:pt x="232" y="72"/>
                    <a:pt x="236" y="70"/>
                    <a:pt x="239" y="70"/>
                  </a:cubicBezTo>
                  <a:lnTo>
                    <a:pt x="274" y="65"/>
                  </a:lnTo>
                  <a:lnTo>
                    <a:pt x="289" y="33"/>
                  </a:lnTo>
                  <a:lnTo>
                    <a:pt x="289" y="33"/>
                  </a:lnTo>
                  <a:cubicBezTo>
                    <a:pt x="292" y="27"/>
                    <a:pt x="302" y="27"/>
                    <a:pt x="305" y="33"/>
                  </a:cubicBezTo>
                  <a:lnTo>
                    <a:pt x="320" y="65"/>
                  </a:lnTo>
                  <a:lnTo>
                    <a:pt x="356" y="70"/>
                  </a:lnTo>
                  <a:lnTo>
                    <a:pt x="356" y="70"/>
                  </a:lnTo>
                  <a:cubicBezTo>
                    <a:pt x="359" y="70"/>
                    <a:pt x="361" y="72"/>
                    <a:pt x="362" y="75"/>
                  </a:cubicBezTo>
                  <a:lnTo>
                    <a:pt x="362" y="75"/>
                  </a:lnTo>
                  <a:cubicBezTo>
                    <a:pt x="363" y="78"/>
                    <a:pt x="363" y="82"/>
                    <a:pt x="360" y="84"/>
                  </a:cubicBezTo>
                  <a:lnTo>
                    <a:pt x="335" y="109"/>
                  </a:lnTo>
                  <a:lnTo>
                    <a:pt x="340" y="144"/>
                  </a:lnTo>
                  <a:lnTo>
                    <a:pt x="340" y="144"/>
                  </a:lnTo>
                  <a:cubicBezTo>
                    <a:pt x="341" y="147"/>
                    <a:pt x="340" y="150"/>
                    <a:pt x="337" y="152"/>
                  </a:cubicBezTo>
                  <a:lnTo>
                    <a:pt x="337" y="152"/>
                  </a:lnTo>
                  <a:cubicBezTo>
                    <a:pt x="336" y="153"/>
                    <a:pt x="334" y="153"/>
                    <a:pt x="332" y="153"/>
                  </a:cubicBezTo>
                  <a:lnTo>
                    <a:pt x="332" y="153"/>
                  </a:lnTo>
                  <a:cubicBezTo>
                    <a:pt x="331" y="153"/>
                    <a:pt x="330" y="153"/>
                    <a:pt x="328" y="153"/>
                  </a:cubicBezTo>
                  <a:lnTo>
                    <a:pt x="297" y="136"/>
                  </a:lnTo>
                  <a:lnTo>
                    <a:pt x="265" y="153"/>
                  </a:lnTo>
                  <a:lnTo>
                    <a:pt x="265" y="153"/>
                  </a:lnTo>
                  <a:cubicBezTo>
                    <a:pt x="263" y="154"/>
                    <a:pt x="259" y="154"/>
                    <a:pt x="257" y="152"/>
                  </a:cubicBezTo>
                  <a:lnTo>
                    <a:pt x="257" y="152"/>
                  </a:lnTo>
                  <a:cubicBezTo>
                    <a:pt x="254" y="150"/>
                    <a:pt x="252" y="147"/>
                    <a:pt x="253" y="144"/>
                  </a:cubicBezTo>
                  <a:lnTo>
                    <a:pt x="260" y="109"/>
                  </a:lnTo>
                  <a:lnTo>
                    <a:pt x="234" y="84"/>
                  </a:lnTo>
                  <a:lnTo>
                    <a:pt x="234" y="84"/>
                  </a:lnTo>
                  <a:cubicBezTo>
                    <a:pt x="232" y="82"/>
                    <a:pt x="231" y="78"/>
                    <a:pt x="232" y="75"/>
                  </a:cubicBezTo>
                  <a:close/>
                  <a:moveTo>
                    <a:pt x="500" y="89"/>
                  </a:moveTo>
                  <a:lnTo>
                    <a:pt x="500" y="0"/>
                  </a:lnTo>
                  <a:lnTo>
                    <a:pt x="107" y="0"/>
                  </a:lnTo>
                  <a:lnTo>
                    <a:pt x="107" y="0"/>
                  </a:lnTo>
                  <a:cubicBezTo>
                    <a:pt x="107" y="2"/>
                    <a:pt x="105" y="4"/>
                    <a:pt x="104" y="6"/>
                  </a:cubicBezTo>
                  <a:lnTo>
                    <a:pt x="104" y="6"/>
                  </a:lnTo>
                  <a:cubicBezTo>
                    <a:pt x="102" y="7"/>
                    <a:pt x="100" y="8"/>
                    <a:pt x="98" y="8"/>
                  </a:cubicBezTo>
                  <a:lnTo>
                    <a:pt x="98" y="8"/>
                  </a:lnTo>
                  <a:cubicBezTo>
                    <a:pt x="96" y="8"/>
                    <a:pt x="94" y="7"/>
                    <a:pt x="92" y="6"/>
                  </a:cubicBezTo>
                  <a:lnTo>
                    <a:pt x="92" y="6"/>
                  </a:lnTo>
                  <a:cubicBezTo>
                    <a:pt x="90" y="4"/>
                    <a:pt x="90" y="2"/>
                    <a:pt x="90" y="0"/>
                  </a:cubicBezTo>
                  <a:lnTo>
                    <a:pt x="0" y="0"/>
                  </a:lnTo>
                  <a:lnTo>
                    <a:pt x="0" y="89"/>
                  </a:lnTo>
                  <a:lnTo>
                    <a:pt x="0" y="89"/>
                  </a:lnTo>
                  <a:cubicBezTo>
                    <a:pt x="17" y="89"/>
                    <a:pt x="29" y="102"/>
                    <a:pt x="29" y="118"/>
                  </a:cubicBezTo>
                  <a:lnTo>
                    <a:pt x="29" y="118"/>
                  </a:lnTo>
                  <a:cubicBezTo>
                    <a:pt x="29" y="135"/>
                    <a:pt x="17" y="147"/>
                    <a:pt x="0" y="147"/>
                  </a:cubicBezTo>
                  <a:lnTo>
                    <a:pt x="0" y="236"/>
                  </a:lnTo>
                  <a:lnTo>
                    <a:pt x="90" y="236"/>
                  </a:lnTo>
                  <a:lnTo>
                    <a:pt x="90" y="236"/>
                  </a:lnTo>
                  <a:cubicBezTo>
                    <a:pt x="90" y="235"/>
                    <a:pt x="90" y="234"/>
                    <a:pt x="90" y="233"/>
                  </a:cubicBezTo>
                  <a:lnTo>
                    <a:pt x="90" y="233"/>
                  </a:lnTo>
                  <a:cubicBezTo>
                    <a:pt x="90" y="232"/>
                    <a:pt x="91" y="231"/>
                    <a:pt x="92" y="231"/>
                  </a:cubicBezTo>
                  <a:lnTo>
                    <a:pt x="92" y="231"/>
                  </a:lnTo>
                  <a:cubicBezTo>
                    <a:pt x="93" y="229"/>
                    <a:pt x="94" y="229"/>
                    <a:pt x="95" y="229"/>
                  </a:cubicBezTo>
                  <a:lnTo>
                    <a:pt x="95" y="229"/>
                  </a:lnTo>
                  <a:cubicBezTo>
                    <a:pt x="97" y="228"/>
                    <a:pt x="99" y="228"/>
                    <a:pt x="102" y="229"/>
                  </a:cubicBezTo>
                  <a:lnTo>
                    <a:pt x="102" y="229"/>
                  </a:lnTo>
                  <a:cubicBezTo>
                    <a:pt x="102" y="229"/>
                    <a:pt x="103" y="229"/>
                    <a:pt x="104" y="231"/>
                  </a:cubicBezTo>
                  <a:lnTo>
                    <a:pt x="104" y="231"/>
                  </a:lnTo>
                  <a:cubicBezTo>
                    <a:pt x="105" y="231"/>
                    <a:pt x="105" y="232"/>
                    <a:pt x="105" y="233"/>
                  </a:cubicBezTo>
                  <a:lnTo>
                    <a:pt x="105" y="233"/>
                  </a:lnTo>
                  <a:cubicBezTo>
                    <a:pt x="107" y="234"/>
                    <a:pt x="107" y="235"/>
                    <a:pt x="107" y="236"/>
                  </a:cubicBezTo>
                  <a:lnTo>
                    <a:pt x="500" y="236"/>
                  </a:lnTo>
                  <a:lnTo>
                    <a:pt x="500" y="147"/>
                  </a:lnTo>
                  <a:lnTo>
                    <a:pt x="500" y="147"/>
                  </a:lnTo>
                  <a:cubicBezTo>
                    <a:pt x="484" y="147"/>
                    <a:pt x="471" y="135"/>
                    <a:pt x="471" y="118"/>
                  </a:cubicBezTo>
                  <a:lnTo>
                    <a:pt x="471" y="118"/>
                  </a:lnTo>
                  <a:cubicBezTo>
                    <a:pt x="471" y="102"/>
                    <a:pt x="484" y="89"/>
                    <a:pt x="500" y="89"/>
                  </a:cubicBezTo>
                  <a:close/>
                </a:path>
              </a:pathLst>
            </a:custGeom>
            <a:solidFill>
              <a:srgbClr val="1E3877"/>
            </a:solidFill>
            <a:ln>
              <a:noFill/>
            </a:ln>
            <a:effectLst/>
          </p:spPr>
          <p:txBody>
            <a:bodyPr wrap="none" anchor="ctr"/>
            <a:lstStyle/>
            <a:p>
              <a:endParaRPr lang="en-US" sz="1225"/>
            </a:p>
          </p:txBody>
        </p:sp>
        <p:sp>
          <p:nvSpPr>
            <p:cNvPr id="3568" name="Freeform 496">
              <a:extLst>
                <a:ext uri="{FF2B5EF4-FFF2-40B4-BE49-F238E27FC236}">
                  <a16:creationId xmlns:a16="http://schemas.microsoft.com/office/drawing/2014/main" xmlns="" id="{0F3DC2C9-1A33-E147-9117-0CA12710377B}"/>
                </a:ext>
              </a:extLst>
            </p:cNvPr>
            <p:cNvSpPr>
              <a:spLocks noChangeArrowheads="1"/>
            </p:cNvSpPr>
            <p:nvPr/>
          </p:nvSpPr>
          <p:spPr bwMode="auto">
            <a:xfrm>
              <a:off x="4848135" y="5691688"/>
              <a:ext cx="318642" cy="159322"/>
            </a:xfrm>
            <a:custGeom>
              <a:avLst/>
              <a:gdLst>
                <a:gd name="T0" fmla="*/ 132 w 469"/>
                <a:gd name="T1" fmla="*/ 130 h 234"/>
                <a:gd name="T2" fmla="*/ 143 w 469"/>
                <a:gd name="T3" fmla="*/ 125 h 234"/>
                <a:gd name="T4" fmla="*/ 148 w 469"/>
                <a:gd name="T5" fmla="*/ 136 h 234"/>
                <a:gd name="T6" fmla="*/ 137 w 469"/>
                <a:gd name="T7" fmla="*/ 141 h 234"/>
                <a:gd name="T8" fmla="*/ 142 w 469"/>
                <a:gd name="T9" fmla="*/ 106 h 234"/>
                <a:gd name="T10" fmla="*/ 153 w 469"/>
                <a:gd name="T11" fmla="*/ 101 h 234"/>
                <a:gd name="T12" fmla="*/ 157 w 469"/>
                <a:gd name="T13" fmla="*/ 112 h 234"/>
                <a:gd name="T14" fmla="*/ 146 w 469"/>
                <a:gd name="T15" fmla="*/ 116 h 234"/>
                <a:gd name="T16" fmla="*/ 142 w 469"/>
                <a:gd name="T17" fmla="*/ 106 h 234"/>
                <a:gd name="T18" fmla="*/ 152 w 469"/>
                <a:gd name="T19" fmla="*/ 81 h 234"/>
                <a:gd name="T20" fmla="*/ 162 w 469"/>
                <a:gd name="T21" fmla="*/ 76 h 234"/>
                <a:gd name="T22" fmla="*/ 167 w 469"/>
                <a:gd name="T23" fmla="*/ 88 h 234"/>
                <a:gd name="T24" fmla="*/ 156 w 469"/>
                <a:gd name="T25" fmla="*/ 92 h 234"/>
                <a:gd name="T26" fmla="*/ 162 w 469"/>
                <a:gd name="T27" fmla="*/ 57 h 234"/>
                <a:gd name="T28" fmla="*/ 172 w 469"/>
                <a:gd name="T29" fmla="*/ 52 h 234"/>
                <a:gd name="T30" fmla="*/ 177 w 469"/>
                <a:gd name="T31" fmla="*/ 63 h 234"/>
                <a:gd name="T32" fmla="*/ 166 w 469"/>
                <a:gd name="T33" fmla="*/ 68 h 234"/>
                <a:gd name="T34" fmla="*/ 162 w 469"/>
                <a:gd name="T35" fmla="*/ 57 h 234"/>
                <a:gd name="T36" fmla="*/ 133 w 469"/>
                <a:gd name="T37" fmla="*/ 150 h 234"/>
                <a:gd name="T38" fmla="*/ 329 w 469"/>
                <a:gd name="T39" fmla="*/ 152 h 234"/>
                <a:gd name="T40" fmla="*/ 344 w 469"/>
                <a:gd name="T41" fmla="*/ 138 h 234"/>
                <a:gd name="T42" fmla="*/ 359 w 469"/>
                <a:gd name="T43" fmla="*/ 152 h 234"/>
                <a:gd name="T44" fmla="*/ 186 w 469"/>
                <a:gd name="T45" fmla="*/ 39 h 234"/>
                <a:gd name="T46" fmla="*/ 182 w 469"/>
                <a:gd name="T47" fmla="*/ 44 h 234"/>
                <a:gd name="T48" fmla="*/ 176 w 469"/>
                <a:gd name="T49" fmla="*/ 44 h 234"/>
                <a:gd name="T50" fmla="*/ 171 w 469"/>
                <a:gd name="T51" fmla="*/ 39 h 234"/>
                <a:gd name="T52" fmla="*/ 171 w 469"/>
                <a:gd name="T53" fmla="*/ 32 h 234"/>
                <a:gd name="T54" fmla="*/ 55 w 469"/>
                <a:gd name="T55" fmla="*/ 81 h 234"/>
                <a:gd name="T56" fmla="*/ 72 w 469"/>
                <a:gd name="T57" fmla="*/ 120 h 234"/>
                <a:gd name="T58" fmla="*/ 33 w 469"/>
                <a:gd name="T59" fmla="*/ 136 h 234"/>
                <a:gd name="T60" fmla="*/ 36 w 469"/>
                <a:gd name="T61" fmla="*/ 233 h 234"/>
                <a:gd name="T62" fmla="*/ 123 w 469"/>
                <a:gd name="T63" fmla="*/ 152 h 234"/>
                <a:gd name="T64" fmla="*/ 133 w 469"/>
                <a:gd name="T65" fmla="*/ 15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9" h="234">
                  <a:moveTo>
                    <a:pt x="132" y="130"/>
                  </a:moveTo>
                  <a:lnTo>
                    <a:pt x="132" y="130"/>
                  </a:lnTo>
                  <a:cubicBezTo>
                    <a:pt x="134" y="126"/>
                    <a:pt x="138" y="123"/>
                    <a:pt x="143" y="125"/>
                  </a:cubicBezTo>
                  <a:lnTo>
                    <a:pt x="143" y="125"/>
                  </a:lnTo>
                  <a:cubicBezTo>
                    <a:pt x="147" y="127"/>
                    <a:pt x="149" y="132"/>
                    <a:pt x="148" y="136"/>
                  </a:cubicBezTo>
                  <a:lnTo>
                    <a:pt x="148" y="136"/>
                  </a:lnTo>
                  <a:cubicBezTo>
                    <a:pt x="146" y="140"/>
                    <a:pt x="141" y="143"/>
                    <a:pt x="137" y="141"/>
                  </a:cubicBezTo>
                  <a:lnTo>
                    <a:pt x="137" y="141"/>
                  </a:lnTo>
                  <a:cubicBezTo>
                    <a:pt x="132" y="140"/>
                    <a:pt x="131" y="134"/>
                    <a:pt x="132" y="130"/>
                  </a:cubicBezTo>
                  <a:close/>
                  <a:moveTo>
                    <a:pt x="142" y="106"/>
                  </a:moveTo>
                  <a:lnTo>
                    <a:pt x="142" y="106"/>
                  </a:lnTo>
                  <a:cubicBezTo>
                    <a:pt x="143" y="101"/>
                    <a:pt x="148" y="100"/>
                    <a:pt x="153" y="101"/>
                  </a:cubicBezTo>
                  <a:lnTo>
                    <a:pt x="153" y="101"/>
                  </a:lnTo>
                  <a:cubicBezTo>
                    <a:pt x="157" y="103"/>
                    <a:pt x="159" y="108"/>
                    <a:pt x="157" y="112"/>
                  </a:cubicBezTo>
                  <a:lnTo>
                    <a:pt x="157" y="112"/>
                  </a:lnTo>
                  <a:cubicBezTo>
                    <a:pt x="156" y="116"/>
                    <a:pt x="150" y="118"/>
                    <a:pt x="146" y="116"/>
                  </a:cubicBezTo>
                  <a:lnTo>
                    <a:pt x="146" y="116"/>
                  </a:lnTo>
                  <a:cubicBezTo>
                    <a:pt x="142" y="115"/>
                    <a:pt x="140" y="110"/>
                    <a:pt x="142" y="106"/>
                  </a:cubicBezTo>
                  <a:close/>
                  <a:moveTo>
                    <a:pt x="152" y="81"/>
                  </a:moveTo>
                  <a:lnTo>
                    <a:pt x="152" y="81"/>
                  </a:lnTo>
                  <a:cubicBezTo>
                    <a:pt x="154" y="77"/>
                    <a:pt x="159" y="75"/>
                    <a:pt x="162" y="76"/>
                  </a:cubicBezTo>
                  <a:lnTo>
                    <a:pt x="162" y="76"/>
                  </a:lnTo>
                  <a:cubicBezTo>
                    <a:pt x="166" y="79"/>
                    <a:pt x="169" y="83"/>
                    <a:pt x="167" y="88"/>
                  </a:cubicBezTo>
                  <a:lnTo>
                    <a:pt x="167" y="88"/>
                  </a:lnTo>
                  <a:cubicBezTo>
                    <a:pt x="166" y="92"/>
                    <a:pt x="161" y="94"/>
                    <a:pt x="156" y="92"/>
                  </a:cubicBezTo>
                  <a:lnTo>
                    <a:pt x="156" y="92"/>
                  </a:lnTo>
                  <a:cubicBezTo>
                    <a:pt x="152" y="91"/>
                    <a:pt x="149" y="86"/>
                    <a:pt x="152" y="81"/>
                  </a:cubicBezTo>
                  <a:close/>
                  <a:moveTo>
                    <a:pt x="162" y="57"/>
                  </a:moveTo>
                  <a:lnTo>
                    <a:pt x="162" y="57"/>
                  </a:lnTo>
                  <a:cubicBezTo>
                    <a:pt x="163" y="52"/>
                    <a:pt x="168" y="51"/>
                    <a:pt x="172" y="52"/>
                  </a:cubicBezTo>
                  <a:lnTo>
                    <a:pt x="172" y="52"/>
                  </a:lnTo>
                  <a:cubicBezTo>
                    <a:pt x="177" y="54"/>
                    <a:pt x="179" y="59"/>
                    <a:pt x="177" y="63"/>
                  </a:cubicBezTo>
                  <a:lnTo>
                    <a:pt x="177" y="63"/>
                  </a:lnTo>
                  <a:cubicBezTo>
                    <a:pt x="175" y="68"/>
                    <a:pt x="170" y="69"/>
                    <a:pt x="166" y="68"/>
                  </a:cubicBezTo>
                  <a:lnTo>
                    <a:pt x="166" y="68"/>
                  </a:lnTo>
                  <a:cubicBezTo>
                    <a:pt x="162" y="66"/>
                    <a:pt x="160" y="61"/>
                    <a:pt x="162" y="57"/>
                  </a:cubicBezTo>
                  <a:close/>
                  <a:moveTo>
                    <a:pt x="133" y="150"/>
                  </a:moveTo>
                  <a:lnTo>
                    <a:pt x="133" y="150"/>
                  </a:lnTo>
                  <a:cubicBezTo>
                    <a:pt x="134" y="151"/>
                    <a:pt x="135" y="151"/>
                    <a:pt x="136" y="152"/>
                  </a:cubicBezTo>
                  <a:lnTo>
                    <a:pt x="329" y="152"/>
                  </a:lnTo>
                  <a:lnTo>
                    <a:pt x="344" y="138"/>
                  </a:lnTo>
                  <a:lnTo>
                    <a:pt x="344" y="138"/>
                  </a:lnTo>
                  <a:cubicBezTo>
                    <a:pt x="349" y="133"/>
                    <a:pt x="358" y="137"/>
                    <a:pt x="358" y="143"/>
                  </a:cubicBezTo>
                  <a:lnTo>
                    <a:pt x="359" y="152"/>
                  </a:lnTo>
                  <a:lnTo>
                    <a:pt x="468" y="152"/>
                  </a:lnTo>
                  <a:lnTo>
                    <a:pt x="186" y="39"/>
                  </a:lnTo>
                  <a:lnTo>
                    <a:pt x="186" y="39"/>
                  </a:lnTo>
                  <a:cubicBezTo>
                    <a:pt x="186" y="41"/>
                    <a:pt x="184" y="43"/>
                    <a:pt x="182" y="44"/>
                  </a:cubicBezTo>
                  <a:lnTo>
                    <a:pt x="182" y="44"/>
                  </a:lnTo>
                  <a:cubicBezTo>
                    <a:pt x="180" y="44"/>
                    <a:pt x="177" y="44"/>
                    <a:pt x="176" y="44"/>
                  </a:cubicBezTo>
                  <a:lnTo>
                    <a:pt x="176" y="44"/>
                  </a:lnTo>
                  <a:cubicBezTo>
                    <a:pt x="174" y="43"/>
                    <a:pt x="172" y="41"/>
                    <a:pt x="171" y="39"/>
                  </a:cubicBezTo>
                  <a:lnTo>
                    <a:pt x="171" y="39"/>
                  </a:lnTo>
                  <a:cubicBezTo>
                    <a:pt x="170" y="37"/>
                    <a:pt x="170" y="35"/>
                    <a:pt x="171" y="32"/>
                  </a:cubicBezTo>
                  <a:lnTo>
                    <a:pt x="88" y="0"/>
                  </a:lnTo>
                  <a:lnTo>
                    <a:pt x="55" y="81"/>
                  </a:lnTo>
                  <a:lnTo>
                    <a:pt x="55" y="81"/>
                  </a:lnTo>
                  <a:cubicBezTo>
                    <a:pt x="71" y="88"/>
                    <a:pt x="78" y="105"/>
                    <a:pt x="72" y="120"/>
                  </a:cubicBezTo>
                  <a:lnTo>
                    <a:pt x="72" y="120"/>
                  </a:lnTo>
                  <a:cubicBezTo>
                    <a:pt x="66" y="135"/>
                    <a:pt x="48" y="143"/>
                    <a:pt x="33" y="136"/>
                  </a:cubicBezTo>
                  <a:lnTo>
                    <a:pt x="0" y="219"/>
                  </a:lnTo>
                  <a:lnTo>
                    <a:pt x="36" y="233"/>
                  </a:lnTo>
                  <a:lnTo>
                    <a:pt x="36" y="152"/>
                  </a:lnTo>
                  <a:lnTo>
                    <a:pt x="123" y="152"/>
                  </a:lnTo>
                  <a:lnTo>
                    <a:pt x="123" y="152"/>
                  </a:lnTo>
                  <a:cubicBezTo>
                    <a:pt x="126" y="150"/>
                    <a:pt x="129" y="148"/>
                    <a:pt x="133" y="150"/>
                  </a:cubicBezTo>
                  <a:close/>
                </a:path>
              </a:pathLst>
            </a:custGeom>
            <a:solidFill>
              <a:srgbClr val="1E3877"/>
            </a:solidFill>
            <a:ln>
              <a:noFill/>
            </a:ln>
            <a:effectLst/>
          </p:spPr>
          <p:txBody>
            <a:bodyPr wrap="none" anchor="ctr"/>
            <a:lstStyle/>
            <a:p>
              <a:endParaRPr lang="en-US" sz="1225"/>
            </a:p>
          </p:txBody>
        </p:sp>
      </p:grpSp>
      <p:grpSp>
        <p:nvGrpSpPr>
          <p:cNvPr id="29" name="Group 28">
            <a:extLst>
              <a:ext uri="{FF2B5EF4-FFF2-40B4-BE49-F238E27FC236}">
                <a16:creationId xmlns:a16="http://schemas.microsoft.com/office/drawing/2014/main" xmlns="" id="{B79F4FD7-BE46-C643-B581-FDA190C484F1}"/>
              </a:ext>
            </a:extLst>
          </p:cNvPr>
          <p:cNvGrpSpPr/>
          <p:nvPr/>
        </p:nvGrpSpPr>
        <p:grpSpPr>
          <a:xfrm>
            <a:off x="6142977" y="4982737"/>
            <a:ext cx="325592" cy="301172"/>
            <a:chOff x="6775016" y="5673652"/>
            <a:chExt cx="360727" cy="333672"/>
          </a:xfrm>
        </p:grpSpPr>
        <p:sp>
          <p:nvSpPr>
            <p:cNvPr id="3590" name="Freeform 518">
              <a:extLst>
                <a:ext uri="{FF2B5EF4-FFF2-40B4-BE49-F238E27FC236}">
                  <a16:creationId xmlns:a16="http://schemas.microsoft.com/office/drawing/2014/main" xmlns="" id="{44E60F0B-1CD8-F04A-951D-1F435086981F}"/>
                </a:ext>
              </a:extLst>
            </p:cNvPr>
            <p:cNvSpPr>
              <a:spLocks noChangeArrowheads="1"/>
            </p:cNvSpPr>
            <p:nvPr/>
          </p:nvSpPr>
          <p:spPr bwMode="auto">
            <a:xfrm>
              <a:off x="6775016" y="5673652"/>
              <a:ext cx="285576" cy="279564"/>
            </a:xfrm>
            <a:custGeom>
              <a:avLst/>
              <a:gdLst>
                <a:gd name="T0" fmla="*/ 219 w 419"/>
                <a:gd name="T1" fmla="*/ 179 h 412"/>
                <a:gd name="T2" fmla="*/ 188 w 419"/>
                <a:gd name="T3" fmla="*/ 179 h 412"/>
                <a:gd name="T4" fmla="*/ 188 w 419"/>
                <a:gd name="T5" fmla="*/ 179 h 412"/>
                <a:gd name="T6" fmla="*/ 227 w 419"/>
                <a:gd name="T7" fmla="*/ 95 h 412"/>
                <a:gd name="T8" fmla="*/ 227 w 419"/>
                <a:gd name="T9" fmla="*/ 95 h 412"/>
                <a:gd name="T10" fmla="*/ 203 w 419"/>
                <a:gd name="T11" fmla="*/ 72 h 412"/>
                <a:gd name="T12" fmla="*/ 203 w 419"/>
                <a:gd name="T13" fmla="*/ 72 h 412"/>
                <a:gd name="T14" fmla="*/ 174 w 419"/>
                <a:gd name="T15" fmla="*/ 87 h 412"/>
                <a:gd name="T16" fmla="*/ 155 w 419"/>
                <a:gd name="T17" fmla="*/ 69 h 412"/>
                <a:gd name="T18" fmla="*/ 155 w 419"/>
                <a:gd name="T19" fmla="*/ 69 h 412"/>
                <a:gd name="T20" fmla="*/ 207 w 419"/>
                <a:gd name="T21" fmla="*/ 45 h 412"/>
                <a:gd name="T22" fmla="*/ 207 w 419"/>
                <a:gd name="T23" fmla="*/ 45 h 412"/>
                <a:gd name="T24" fmla="*/ 259 w 419"/>
                <a:gd name="T25" fmla="*/ 92 h 412"/>
                <a:gd name="T26" fmla="*/ 259 w 419"/>
                <a:gd name="T27" fmla="*/ 92 h 412"/>
                <a:gd name="T28" fmla="*/ 219 w 419"/>
                <a:gd name="T29" fmla="*/ 179 h 412"/>
                <a:gd name="T30" fmla="*/ 204 w 419"/>
                <a:gd name="T31" fmla="*/ 244 h 412"/>
                <a:gd name="T32" fmla="*/ 204 w 419"/>
                <a:gd name="T33" fmla="*/ 244 h 412"/>
                <a:gd name="T34" fmla="*/ 182 w 419"/>
                <a:gd name="T35" fmla="*/ 222 h 412"/>
                <a:gd name="T36" fmla="*/ 182 w 419"/>
                <a:gd name="T37" fmla="*/ 222 h 412"/>
                <a:gd name="T38" fmla="*/ 204 w 419"/>
                <a:gd name="T39" fmla="*/ 199 h 412"/>
                <a:gd name="T40" fmla="*/ 204 w 419"/>
                <a:gd name="T41" fmla="*/ 199 h 412"/>
                <a:gd name="T42" fmla="*/ 226 w 419"/>
                <a:gd name="T43" fmla="*/ 222 h 412"/>
                <a:gd name="T44" fmla="*/ 226 w 419"/>
                <a:gd name="T45" fmla="*/ 222 h 412"/>
                <a:gd name="T46" fmla="*/ 204 w 419"/>
                <a:gd name="T47" fmla="*/ 244 h 412"/>
                <a:gd name="T48" fmla="*/ 418 w 419"/>
                <a:gd name="T49" fmla="*/ 199 h 412"/>
                <a:gd name="T50" fmla="*/ 418 w 419"/>
                <a:gd name="T51" fmla="*/ 47 h 412"/>
                <a:gd name="T52" fmla="*/ 418 w 419"/>
                <a:gd name="T53" fmla="*/ 47 h 412"/>
                <a:gd name="T54" fmla="*/ 370 w 419"/>
                <a:gd name="T55" fmla="*/ 0 h 412"/>
                <a:gd name="T56" fmla="*/ 48 w 419"/>
                <a:gd name="T57" fmla="*/ 0 h 412"/>
                <a:gd name="T58" fmla="*/ 48 w 419"/>
                <a:gd name="T59" fmla="*/ 0 h 412"/>
                <a:gd name="T60" fmla="*/ 0 w 419"/>
                <a:gd name="T61" fmla="*/ 47 h 412"/>
                <a:gd name="T62" fmla="*/ 0 w 419"/>
                <a:gd name="T63" fmla="*/ 245 h 412"/>
                <a:gd name="T64" fmla="*/ 0 w 419"/>
                <a:gd name="T65" fmla="*/ 245 h 412"/>
                <a:gd name="T66" fmla="*/ 48 w 419"/>
                <a:gd name="T67" fmla="*/ 292 h 412"/>
                <a:gd name="T68" fmla="*/ 58 w 419"/>
                <a:gd name="T69" fmla="*/ 292 h 412"/>
                <a:gd name="T70" fmla="*/ 58 w 419"/>
                <a:gd name="T71" fmla="*/ 292 h 412"/>
                <a:gd name="T72" fmla="*/ 71 w 419"/>
                <a:gd name="T73" fmla="*/ 306 h 412"/>
                <a:gd name="T74" fmla="*/ 63 w 419"/>
                <a:gd name="T75" fmla="*/ 392 h 412"/>
                <a:gd name="T76" fmla="*/ 63 w 419"/>
                <a:gd name="T77" fmla="*/ 392 h 412"/>
                <a:gd name="T78" fmla="*/ 86 w 419"/>
                <a:gd name="T79" fmla="*/ 402 h 412"/>
                <a:gd name="T80" fmla="*/ 191 w 419"/>
                <a:gd name="T81" fmla="*/ 296 h 412"/>
                <a:gd name="T82" fmla="*/ 191 w 419"/>
                <a:gd name="T83" fmla="*/ 296 h 412"/>
                <a:gd name="T84" fmla="*/ 199 w 419"/>
                <a:gd name="T85" fmla="*/ 292 h 412"/>
                <a:gd name="T86" fmla="*/ 235 w 419"/>
                <a:gd name="T87" fmla="*/ 292 h 412"/>
                <a:gd name="T88" fmla="*/ 235 w 419"/>
                <a:gd name="T89" fmla="*/ 250 h 412"/>
                <a:gd name="T90" fmla="*/ 235 w 419"/>
                <a:gd name="T91" fmla="*/ 250 h 412"/>
                <a:gd name="T92" fmla="*/ 286 w 419"/>
                <a:gd name="T93" fmla="*/ 199 h 412"/>
                <a:gd name="T94" fmla="*/ 418 w 419"/>
                <a:gd name="T95" fmla="*/ 199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9" h="412">
                  <a:moveTo>
                    <a:pt x="219" y="179"/>
                  </a:moveTo>
                  <a:lnTo>
                    <a:pt x="188" y="179"/>
                  </a:lnTo>
                  <a:lnTo>
                    <a:pt x="188" y="179"/>
                  </a:lnTo>
                  <a:cubicBezTo>
                    <a:pt x="183" y="136"/>
                    <a:pt x="227" y="120"/>
                    <a:pt x="227" y="95"/>
                  </a:cubicBezTo>
                  <a:lnTo>
                    <a:pt x="227" y="95"/>
                  </a:lnTo>
                  <a:cubicBezTo>
                    <a:pt x="227" y="81"/>
                    <a:pt x="218" y="72"/>
                    <a:pt x="203" y="72"/>
                  </a:cubicBezTo>
                  <a:lnTo>
                    <a:pt x="203" y="72"/>
                  </a:lnTo>
                  <a:cubicBezTo>
                    <a:pt x="191" y="72"/>
                    <a:pt x="182" y="78"/>
                    <a:pt x="174" y="87"/>
                  </a:cubicBezTo>
                  <a:lnTo>
                    <a:pt x="155" y="69"/>
                  </a:lnTo>
                  <a:lnTo>
                    <a:pt x="155" y="69"/>
                  </a:lnTo>
                  <a:cubicBezTo>
                    <a:pt x="167" y="55"/>
                    <a:pt x="185" y="45"/>
                    <a:pt x="207" y="45"/>
                  </a:cubicBezTo>
                  <a:lnTo>
                    <a:pt x="207" y="45"/>
                  </a:lnTo>
                  <a:cubicBezTo>
                    <a:pt x="238" y="45"/>
                    <a:pt x="259" y="60"/>
                    <a:pt x="259" y="92"/>
                  </a:cubicBezTo>
                  <a:lnTo>
                    <a:pt x="259" y="92"/>
                  </a:lnTo>
                  <a:cubicBezTo>
                    <a:pt x="259" y="129"/>
                    <a:pt x="214" y="142"/>
                    <a:pt x="219" y="179"/>
                  </a:cubicBezTo>
                  <a:close/>
                  <a:moveTo>
                    <a:pt x="204" y="244"/>
                  </a:moveTo>
                  <a:lnTo>
                    <a:pt x="204" y="244"/>
                  </a:lnTo>
                  <a:cubicBezTo>
                    <a:pt x="191" y="244"/>
                    <a:pt x="182" y="235"/>
                    <a:pt x="182" y="222"/>
                  </a:cubicBezTo>
                  <a:lnTo>
                    <a:pt x="182" y="222"/>
                  </a:lnTo>
                  <a:cubicBezTo>
                    <a:pt x="182" y="208"/>
                    <a:pt x="191" y="199"/>
                    <a:pt x="204" y="199"/>
                  </a:cubicBezTo>
                  <a:lnTo>
                    <a:pt x="204" y="199"/>
                  </a:lnTo>
                  <a:cubicBezTo>
                    <a:pt x="216" y="199"/>
                    <a:pt x="226" y="208"/>
                    <a:pt x="226" y="222"/>
                  </a:cubicBezTo>
                  <a:lnTo>
                    <a:pt x="226" y="222"/>
                  </a:lnTo>
                  <a:cubicBezTo>
                    <a:pt x="226" y="235"/>
                    <a:pt x="216" y="244"/>
                    <a:pt x="204" y="244"/>
                  </a:cubicBezTo>
                  <a:close/>
                  <a:moveTo>
                    <a:pt x="418" y="199"/>
                  </a:moveTo>
                  <a:lnTo>
                    <a:pt x="418" y="47"/>
                  </a:lnTo>
                  <a:lnTo>
                    <a:pt x="418" y="47"/>
                  </a:lnTo>
                  <a:cubicBezTo>
                    <a:pt x="418" y="21"/>
                    <a:pt x="396" y="0"/>
                    <a:pt x="370" y="0"/>
                  </a:cubicBezTo>
                  <a:lnTo>
                    <a:pt x="48" y="0"/>
                  </a:lnTo>
                  <a:lnTo>
                    <a:pt x="48" y="0"/>
                  </a:lnTo>
                  <a:cubicBezTo>
                    <a:pt x="21" y="0"/>
                    <a:pt x="0" y="21"/>
                    <a:pt x="0" y="47"/>
                  </a:cubicBezTo>
                  <a:lnTo>
                    <a:pt x="0" y="245"/>
                  </a:lnTo>
                  <a:lnTo>
                    <a:pt x="0" y="245"/>
                  </a:lnTo>
                  <a:cubicBezTo>
                    <a:pt x="0" y="271"/>
                    <a:pt x="21" y="292"/>
                    <a:pt x="48" y="292"/>
                  </a:cubicBezTo>
                  <a:lnTo>
                    <a:pt x="58" y="292"/>
                  </a:lnTo>
                  <a:lnTo>
                    <a:pt x="58" y="292"/>
                  </a:lnTo>
                  <a:cubicBezTo>
                    <a:pt x="65" y="292"/>
                    <a:pt x="71" y="299"/>
                    <a:pt x="71" y="306"/>
                  </a:cubicBezTo>
                  <a:lnTo>
                    <a:pt x="63" y="392"/>
                  </a:lnTo>
                  <a:lnTo>
                    <a:pt x="63" y="392"/>
                  </a:lnTo>
                  <a:cubicBezTo>
                    <a:pt x="63" y="404"/>
                    <a:pt x="77" y="411"/>
                    <a:pt x="86" y="402"/>
                  </a:cubicBezTo>
                  <a:lnTo>
                    <a:pt x="191" y="296"/>
                  </a:lnTo>
                  <a:lnTo>
                    <a:pt x="191" y="296"/>
                  </a:lnTo>
                  <a:cubicBezTo>
                    <a:pt x="193" y="294"/>
                    <a:pt x="196" y="292"/>
                    <a:pt x="199" y="292"/>
                  </a:cubicBezTo>
                  <a:lnTo>
                    <a:pt x="235" y="292"/>
                  </a:lnTo>
                  <a:lnTo>
                    <a:pt x="235" y="250"/>
                  </a:lnTo>
                  <a:lnTo>
                    <a:pt x="235" y="250"/>
                  </a:lnTo>
                  <a:cubicBezTo>
                    <a:pt x="235" y="222"/>
                    <a:pt x="257" y="199"/>
                    <a:pt x="286" y="199"/>
                  </a:cubicBezTo>
                  <a:lnTo>
                    <a:pt x="418" y="199"/>
                  </a:lnTo>
                  <a:close/>
                </a:path>
              </a:pathLst>
            </a:custGeom>
            <a:solidFill>
              <a:srgbClr val="1E3877"/>
            </a:solidFill>
            <a:ln>
              <a:noFill/>
            </a:ln>
            <a:effectLst/>
          </p:spPr>
          <p:txBody>
            <a:bodyPr wrap="none" anchor="ctr"/>
            <a:lstStyle/>
            <a:p>
              <a:endParaRPr lang="en-US" sz="1225"/>
            </a:p>
          </p:txBody>
        </p:sp>
        <p:sp>
          <p:nvSpPr>
            <p:cNvPr id="3591" name="Freeform 519">
              <a:extLst>
                <a:ext uri="{FF2B5EF4-FFF2-40B4-BE49-F238E27FC236}">
                  <a16:creationId xmlns:a16="http://schemas.microsoft.com/office/drawing/2014/main" xmlns="" id="{184FD191-3DE6-D640-9B5F-9719669CFE10}"/>
                </a:ext>
              </a:extLst>
            </p:cNvPr>
            <p:cNvSpPr>
              <a:spLocks noChangeArrowheads="1"/>
            </p:cNvSpPr>
            <p:nvPr/>
          </p:nvSpPr>
          <p:spPr bwMode="auto">
            <a:xfrm>
              <a:off x="6946362" y="5820949"/>
              <a:ext cx="189381" cy="186375"/>
            </a:xfrm>
            <a:custGeom>
              <a:avLst/>
              <a:gdLst>
                <a:gd name="T0" fmla="*/ 134 w 277"/>
                <a:gd name="T1" fmla="*/ 164 h 273"/>
                <a:gd name="T2" fmla="*/ 106 w 277"/>
                <a:gd name="T3" fmla="*/ 167 h 273"/>
                <a:gd name="T4" fmla="*/ 106 w 277"/>
                <a:gd name="T5" fmla="*/ 167 h 273"/>
                <a:gd name="T6" fmla="*/ 75 w 277"/>
                <a:gd name="T7" fmla="*/ 109 h 273"/>
                <a:gd name="T8" fmla="*/ 94 w 277"/>
                <a:gd name="T9" fmla="*/ 96 h 273"/>
                <a:gd name="T10" fmla="*/ 94 w 277"/>
                <a:gd name="T11" fmla="*/ 96 h 273"/>
                <a:gd name="T12" fmla="*/ 118 w 277"/>
                <a:gd name="T13" fmla="*/ 144 h 273"/>
                <a:gd name="T14" fmla="*/ 118 w 277"/>
                <a:gd name="T15" fmla="*/ 144 h 273"/>
                <a:gd name="T16" fmla="*/ 118 w 277"/>
                <a:gd name="T17" fmla="*/ 144 h 273"/>
                <a:gd name="T18" fmla="*/ 182 w 277"/>
                <a:gd name="T19" fmla="*/ 30 h 273"/>
                <a:gd name="T20" fmla="*/ 200 w 277"/>
                <a:gd name="T21" fmla="*/ 46 h 273"/>
                <a:gd name="T22" fmla="*/ 200 w 277"/>
                <a:gd name="T23" fmla="*/ 46 h 273"/>
                <a:gd name="T24" fmla="*/ 134 w 277"/>
                <a:gd name="T25" fmla="*/ 164 h 273"/>
                <a:gd name="T26" fmla="*/ 242 w 277"/>
                <a:gd name="T27" fmla="*/ 0 h 273"/>
                <a:gd name="T28" fmla="*/ 34 w 277"/>
                <a:gd name="T29" fmla="*/ 0 h 273"/>
                <a:gd name="T30" fmla="*/ 34 w 277"/>
                <a:gd name="T31" fmla="*/ 0 h 273"/>
                <a:gd name="T32" fmla="*/ 0 w 277"/>
                <a:gd name="T33" fmla="*/ 34 h 273"/>
                <a:gd name="T34" fmla="*/ 0 w 277"/>
                <a:gd name="T35" fmla="*/ 167 h 273"/>
                <a:gd name="T36" fmla="*/ 0 w 277"/>
                <a:gd name="T37" fmla="*/ 167 h 273"/>
                <a:gd name="T38" fmla="*/ 34 w 277"/>
                <a:gd name="T39" fmla="*/ 202 h 273"/>
                <a:gd name="T40" fmla="*/ 126 w 277"/>
                <a:gd name="T41" fmla="*/ 202 h 273"/>
                <a:gd name="T42" fmla="*/ 189 w 277"/>
                <a:gd name="T43" fmla="*/ 266 h 273"/>
                <a:gd name="T44" fmla="*/ 189 w 277"/>
                <a:gd name="T45" fmla="*/ 266 h 273"/>
                <a:gd name="T46" fmla="*/ 206 w 277"/>
                <a:gd name="T47" fmla="*/ 258 h 273"/>
                <a:gd name="T48" fmla="*/ 201 w 277"/>
                <a:gd name="T49" fmla="*/ 202 h 273"/>
                <a:gd name="T50" fmla="*/ 242 w 277"/>
                <a:gd name="T51" fmla="*/ 202 h 273"/>
                <a:gd name="T52" fmla="*/ 242 w 277"/>
                <a:gd name="T53" fmla="*/ 202 h 273"/>
                <a:gd name="T54" fmla="*/ 276 w 277"/>
                <a:gd name="T55" fmla="*/ 167 h 273"/>
                <a:gd name="T56" fmla="*/ 276 w 277"/>
                <a:gd name="T57" fmla="*/ 34 h 273"/>
                <a:gd name="T58" fmla="*/ 276 w 277"/>
                <a:gd name="T59" fmla="*/ 34 h 273"/>
                <a:gd name="T60" fmla="*/ 242 w 277"/>
                <a:gd name="T6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7" h="273">
                  <a:moveTo>
                    <a:pt x="134" y="164"/>
                  </a:moveTo>
                  <a:lnTo>
                    <a:pt x="106" y="167"/>
                  </a:lnTo>
                  <a:lnTo>
                    <a:pt x="106" y="167"/>
                  </a:lnTo>
                  <a:cubicBezTo>
                    <a:pt x="98" y="145"/>
                    <a:pt x="89" y="128"/>
                    <a:pt x="75" y="109"/>
                  </a:cubicBezTo>
                  <a:lnTo>
                    <a:pt x="94" y="96"/>
                  </a:lnTo>
                  <a:lnTo>
                    <a:pt x="94" y="96"/>
                  </a:lnTo>
                  <a:cubicBezTo>
                    <a:pt x="104" y="112"/>
                    <a:pt x="112" y="128"/>
                    <a:pt x="118" y="144"/>
                  </a:cubicBezTo>
                  <a:lnTo>
                    <a:pt x="118" y="144"/>
                  </a:lnTo>
                  <a:lnTo>
                    <a:pt x="118" y="144"/>
                  </a:lnTo>
                  <a:cubicBezTo>
                    <a:pt x="133" y="99"/>
                    <a:pt x="155" y="56"/>
                    <a:pt x="182" y="30"/>
                  </a:cubicBezTo>
                  <a:lnTo>
                    <a:pt x="200" y="46"/>
                  </a:lnTo>
                  <a:lnTo>
                    <a:pt x="200" y="46"/>
                  </a:lnTo>
                  <a:cubicBezTo>
                    <a:pt x="174" y="69"/>
                    <a:pt x="149" y="107"/>
                    <a:pt x="134" y="164"/>
                  </a:cubicBezTo>
                  <a:close/>
                  <a:moveTo>
                    <a:pt x="242" y="0"/>
                  </a:moveTo>
                  <a:lnTo>
                    <a:pt x="34" y="0"/>
                  </a:lnTo>
                  <a:lnTo>
                    <a:pt x="34" y="0"/>
                  </a:lnTo>
                  <a:cubicBezTo>
                    <a:pt x="15" y="0"/>
                    <a:pt x="0" y="15"/>
                    <a:pt x="0" y="34"/>
                  </a:cubicBezTo>
                  <a:lnTo>
                    <a:pt x="0" y="167"/>
                  </a:lnTo>
                  <a:lnTo>
                    <a:pt x="0" y="167"/>
                  </a:lnTo>
                  <a:cubicBezTo>
                    <a:pt x="0" y="186"/>
                    <a:pt x="15" y="202"/>
                    <a:pt x="34" y="202"/>
                  </a:cubicBezTo>
                  <a:lnTo>
                    <a:pt x="126" y="202"/>
                  </a:lnTo>
                  <a:lnTo>
                    <a:pt x="189" y="266"/>
                  </a:lnTo>
                  <a:lnTo>
                    <a:pt x="189" y="266"/>
                  </a:lnTo>
                  <a:cubicBezTo>
                    <a:pt x="195" y="272"/>
                    <a:pt x="206" y="267"/>
                    <a:pt x="206" y="258"/>
                  </a:cubicBezTo>
                  <a:lnTo>
                    <a:pt x="201" y="202"/>
                  </a:lnTo>
                  <a:lnTo>
                    <a:pt x="242" y="202"/>
                  </a:lnTo>
                  <a:lnTo>
                    <a:pt x="242" y="202"/>
                  </a:lnTo>
                  <a:cubicBezTo>
                    <a:pt x="260" y="202"/>
                    <a:pt x="276" y="186"/>
                    <a:pt x="276" y="167"/>
                  </a:cubicBezTo>
                  <a:lnTo>
                    <a:pt x="276" y="34"/>
                  </a:lnTo>
                  <a:lnTo>
                    <a:pt x="276" y="34"/>
                  </a:lnTo>
                  <a:cubicBezTo>
                    <a:pt x="276" y="15"/>
                    <a:pt x="260" y="0"/>
                    <a:pt x="242" y="0"/>
                  </a:cubicBezTo>
                  <a:close/>
                </a:path>
              </a:pathLst>
            </a:custGeom>
            <a:solidFill>
              <a:srgbClr val="1E3877"/>
            </a:solidFill>
            <a:ln>
              <a:noFill/>
            </a:ln>
            <a:effectLst/>
          </p:spPr>
          <p:txBody>
            <a:bodyPr wrap="none" anchor="ctr"/>
            <a:lstStyle/>
            <a:p>
              <a:endParaRPr lang="en-US" sz="1225"/>
            </a:p>
          </p:txBody>
        </p:sp>
      </p:grpSp>
      <p:grpSp>
        <p:nvGrpSpPr>
          <p:cNvPr id="30" name="Group 29">
            <a:extLst>
              <a:ext uri="{FF2B5EF4-FFF2-40B4-BE49-F238E27FC236}">
                <a16:creationId xmlns:a16="http://schemas.microsoft.com/office/drawing/2014/main" xmlns="" id="{939D4FFB-B197-244F-A425-01528CF0D0A0}"/>
              </a:ext>
            </a:extLst>
          </p:cNvPr>
          <p:cNvGrpSpPr/>
          <p:nvPr/>
        </p:nvGrpSpPr>
        <p:grpSpPr>
          <a:xfrm>
            <a:off x="7906594" y="5831505"/>
            <a:ext cx="287606" cy="287606"/>
            <a:chOff x="8728952" y="6698717"/>
            <a:chExt cx="318642" cy="318642"/>
          </a:xfrm>
        </p:grpSpPr>
        <p:sp>
          <p:nvSpPr>
            <p:cNvPr id="3597" name="Freeform 525">
              <a:extLst>
                <a:ext uri="{FF2B5EF4-FFF2-40B4-BE49-F238E27FC236}">
                  <a16:creationId xmlns:a16="http://schemas.microsoft.com/office/drawing/2014/main" xmlns="" id="{DA840F35-088C-F04B-88A7-EAECB28F5263}"/>
                </a:ext>
              </a:extLst>
            </p:cNvPr>
            <p:cNvSpPr>
              <a:spLocks noChangeArrowheads="1"/>
            </p:cNvSpPr>
            <p:nvPr/>
          </p:nvSpPr>
          <p:spPr bwMode="auto">
            <a:xfrm>
              <a:off x="8728952" y="6698717"/>
              <a:ext cx="318642" cy="318642"/>
            </a:xfrm>
            <a:custGeom>
              <a:avLst/>
              <a:gdLst>
                <a:gd name="T0" fmla="*/ 323 w 469"/>
                <a:gd name="T1" fmla="*/ 382 h 468"/>
                <a:gd name="T2" fmla="*/ 312 w 469"/>
                <a:gd name="T3" fmla="*/ 378 h 468"/>
                <a:gd name="T4" fmla="*/ 309 w 469"/>
                <a:gd name="T5" fmla="*/ 390 h 468"/>
                <a:gd name="T6" fmla="*/ 317 w 469"/>
                <a:gd name="T7" fmla="*/ 406 h 468"/>
                <a:gd name="T8" fmla="*/ 242 w 469"/>
                <a:gd name="T9" fmla="*/ 408 h 468"/>
                <a:gd name="T10" fmla="*/ 234 w 469"/>
                <a:gd name="T11" fmla="*/ 400 h 468"/>
                <a:gd name="T12" fmla="*/ 225 w 469"/>
                <a:gd name="T13" fmla="*/ 408 h 468"/>
                <a:gd name="T14" fmla="*/ 225 w 469"/>
                <a:gd name="T15" fmla="*/ 425 h 468"/>
                <a:gd name="T16" fmla="*/ 154 w 469"/>
                <a:gd name="T17" fmla="*/ 390 h 468"/>
                <a:gd name="T18" fmla="*/ 151 w 469"/>
                <a:gd name="T19" fmla="*/ 378 h 468"/>
                <a:gd name="T20" fmla="*/ 140 w 469"/>
                <a:gd name="T21" fmla="*/ 382 h 468"/>
                <a:gd name="T22" fmla="*/ 132 w 469"/>
                <a:gd name="T23" fmla="*/ 395 h 468"/>
                <a:gd name="T24" fmla="*/ 85 w 469"/>
                <a:gd name="T25" fmla="*/ 323 h 468"/>
                <a:gd name="T26" fmla="*/ 89 w 469"/>
                <a:gd name="T27" fmla="*/ 312 h 468"/>
                <a:gd name="T28" fmla="*/ 77 w 469"/>
                <a:gd name="T29" fmla="*/ 309 h 468"/>
                <a:gd name="T30" fmla="*/ 62 w 469"/>
                <a:gd name="T31" fmla="*/ 317 h 468"/>
                <a:gd name="T32" fmla="*/ 60 w 469"/>
                <a:gd name="T33" fmla="*/ 242 h 468"/>
                <a:gd name="T34" fmla="*/ 68 w 469"/>
                <a:gd name="T35" fmla="*/ 234 h 468"/>
                <a:gd name="T36" fmla="*/ 60 w 469"/>
                <a:gd name="T37" fmla="*/ 226 h 468"/>
                <a:gd name="T38" fmla="*/ 43 w 469"/>
                <a:gd name="T39" fmla="*/ 226 h 468"/>
                <a:gd name="T40" fmla="*/ 77 w 469"/>
                <a:gd name="T41" fmla="*/ 154 h 468"/>
                <a:gd name="T42" fmla="*/ 82 w 469"/>
                <a:gd name="T43" fmla="*/ 156 h 468"/>
                <a:gd name="T44" fmla="*/ 89 w 469"/>
                <a:gd name="T45" fmla="*/ 151 h 468"/>
                <a:gd name="T46" fmla="*/ 85 w 469"/>
                <a:gd name="T47" fmla="*/ 139 h 468"/>
                <a:gd name="T48" fmla="*/ 72 w 469"/>
                <a:gd name="T49" fmla="*/ 132 h 468"/>
                <a:gd name="T50" fmla="*/ 144 w 469"/>
                <a:gd name="T51" fmla="*/ 85 h 468"/>
                <a:gd name="T52" fmla="*/ 151 w 469"/>
                <a:gd name="T53" fmla="*/ 89 h 468"/>
                <a:gd name="T54" fmla="*/ 155 w 469"/>
                <a:gd name="T55" fmla="*/ 88 h 468"/>
                <a:gd name="T56" fmla="*/ 159 w 469"/>
                <a:gd name="T57" fmla="*/ 77 h 468"/>
                <a:gd name="T58" fmla="*/ 150 w 469"/>
                <a:gd name="T59" fmla="*/ 62 h 468"/>
                <a:gd name="T60" fmla="*/ 225 w 469"/>
                <a:gd name="T61" fmla="*/ 60 h 468"/>
                <a:gd name="T62" fmla="*/ 234 w 469"/>
                <a:gd name="T63" fmla="*/ 68 h 468"/>
                <a:gd name="T64" fmla="*/ 242 w 469"/>
                <a:gd name="T65" fmla="*/ 60 h 468"/>
                <a:gd name="T66" fmla="*/ 242 w 469"/>
                <a:gd name="T67" fmla="*/ 43 h 468"/>
                <a:gd name="T68" fmla="*/ 311 w 469"/>
                <a:gd name="T69" fmla="*/ 82 h 468"/>
                <a:gd name="T70" fmla="*/ 314 w 469"/>
                <a:gd name="T71" fmla="*/ 93 h 468"/>
                <a:gd name="T72" fmla="*/ 318 w 469"/>
                <a:gd name="T73" fmla="*/ 95 h 468"/>
                <a:gd name="T74" fmla="*/ 325 w 469"/>
                <a:gd name="T75" fmla="*/ 90 h 468"/>
                <a:gd name="T76" fmla="*/ 336 w 469"/>
                <a:gd name="T77" fmla="*/ 72 h 468"/>
                <a:gd name="T78" fmla="*/ 380 w 469"/>
                <a:gd name="T79" fmla="*/ 145 h 468"/>
                <a:gd name="T80" fmla="*/ 377 w 469"/>
                <a:gd name="T81" fmla="*/ 156 h 468"/>
                <a:gd name="T82" fmla="*/ 384 w 469"/>
                <a:gd name="T83" fmla="*/ 161 h 468"/>
                <a:gd name="T84" fmla="*/ 388 w 469"/>
                <a:gd name="T85" fmla="*/ 159 h 468"/>
                <a:gd name="T86" fmla="*/ 406 w 469"/>
                <a:gd name="T87" fmla="*/ 151 h 468"/>
                <a:gd name="T88" fmla="*/ 408 w 469"/>
                <a:gd name="T89" fmla="*/ 226 h 468"/>
                <a:gd name="T90" fmla="*/ 400 w 469"/>
                <a:gd name="T91" fmla="*/ 234 h 468"/>
                <a:gd name="T92" fmla="*/ 408 w 469"/>
                <a:gd name="T93" fmla="*/ 242 h 468"/>
                <a:gd name="T94" fmla="*/ 424 w 469"/>
                <a:gd name="T95" fmla="*/ 242 h 468"/>
                <a:gd name="T96" fmla="*/ 388 w 469"/>
                <a:gd name="T97" fmla="*/ 313 h 468"/>
                <a:gd name="T98" fmla="*/ 377 w 469"/>
                <a:gd name="T99" fmla="*/ 315 h 468"/>
                <a:gd name="T100" fmla="*/ 380 w 469"/>
                <a:gd name="T101" fmla="*/ 327 h 468"/>
                <a:gd name="T102" fmla="*/ 396 w 469"/>
                <a:gd name="T103" fmla="*/ 335 h 468"/>
                <a:gd name="T104" fmla="*/ 234 w 469"/>
                <a:gd name="T105" fmla="*/ 0 h 468"/>
                <a:gd name="T106" fmla="*/ 0 w 469"/>
                <a:gd name="T107" fmla="*/ 234 h 468"/>
                <a:gd name="T108" fmla="*/ 234 w 469"/>
                <a:gd name="T109" fmla="*/ 467 h 468"/>
                <a:gd name="T110" fmla="*/ 468 w 469"/>
                <a:gd name="T111" fmla="*/ 234 h 468"/>
                <a:gd name="T112" fmla="*/ 234 w 469"/>
                <a:gd name="T11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9" h="468">
                  <a:moveTo>
                    <a:pt x="332" y="398"/>
                  </a:moveTo>
                  <a:lnTo>
                    <a:pt x="323" y="382"/>
                  </a:lnTo>
                  <a:lnTo>
                    <a:pt x="323" y="382"/>
                  </a:lnTo>
                  <a:cubicBezTo>
                    <a:pt x="321" y="378"/>
                    <a:pt x="316" y="376"/>
                    <a:pt x="312" y="378"/>
                  </a:cubicBezTo>
                  <a:lnTo>
                    <a:pt x="312" y="378"/>
                  </a:lnTo>
                  <a:cubicBezTo>
                    <a:pt x="308" y="380"/>
                    <a:pt x="306" y="386"/>
                    <a:pt x="309" y="390"/>
                  </a:cubicBezTo>
                  <a:lnTo>
                    <a:pt x="317" y="406"/>
                  </a:lnTo>
                  <a:lnTo>
                    <a:pt x="317" y="406"/>
                  </a:lnTo>
                  <a:cubicBezTo>
                    <a:pt x="294" y="417"/>
                    <a:pt x="269" y="423"/>
                    <a:pt x="242" y="425"/>
                  </a:cubicBezTo>
                  <a:lnTo>
                    <a:pt x="242" y="408"/>
                  </a:lnTo>
                  <a:lnTo>
                    <a:pt x="242" y="408"/>
                  </a:lnTo>
                  <a:cubicBezTo>
                    <a:pt x="242" y="403"/>
                    <a:pt x="238" y="400"/>
                    <a:pt x="234" y="400"/>
                  </a:cubicBezTo>
                  <a:lnTo>
                    <a:pt x="234" y="400"/>
                  </a:lnTo>
                  <a:cubicBezTo>
                    <a:pt x="229" y="400"/>
                    <a:pt x="225" y="403"/>
                    <a:pt x="225" y="408"/>
                  </a:cubicBezTo>
                  <a:lnTo>
                    <a:pt x="225" y="425"/>
                  </a:lnTo>
                  <a:lnTo>
                    <a:pt x="225" y="425"/>
                  </a:lnTo>
                  <a:cubicBezTo>
                    <a:pt x="197" y="423"/>
                    <a:pt x="170" y="416"/>
                    <a:pt x="146" y="404"/>
                  </a:cubicBezTo>
                  <a:lnTo>
                    <a:pt x="154" y="390"/>
                  </a:lnTo>
                  <a:lnTo>
                    <a:pt x="154" y="390"/>
                  </a:lnTo>
                  <a:cubicBezTo>
                    <a:pt x="157" y="386"/>
                    <a:pt x="155" y="381"/>
                    <a:pt x="151" y="378"/>
                  </a:cubicBezTo>
                  <a:lnTo>
                    <a:pt x="151" y="378"/>
                  </a:lnTo>
                  <a:cubicBezTo>
                    <a:pt x="147" y="376"/>
                    <a:pt x="142" y="378"/>
                    <a:pt x="140" y="382"/>
                  </a:cubicBezTo>
                  <a:lnTo>
                    <a:pt x="132" y="395"/>
                  </a:lnTo>
                  <a:lnTo>
                    <a:pt x="132" y="395"/>
                  </a:lnTo>
                  <a:cubicBezTo>
                    <a:pt x="107" y="379"/>
                    <a:pt x="85" y="358"/>
                    <a:pt x="70" y="332"/>
                  </a:cubicBezTo>
                  <a:lnTo>
                    <a:pt x="85" y="323"/>
                  </a:lnTo>
                  <a:lnTo>
                    <a:pt x="85" y="323"/>
                  </a:lnTo>
                  <a:cubicBezTo>
                    <a:pt x="89" y="321"/>
                    <a:pt x="91" y="316"/>
                    <a:pt x="89" y="312"/>
                  </a:cubicBezTo>
                  <a:lnTo>
                    <a:pt x="89" y="312"/>
                  </a:lnTo>
                  <a:cubicBezTo>
                    <a:pt x="87" y="308"/>
                    <a:pt x="82" y="307"/>
                    <a:pt x="77" y="309"/>
                  </a:cubicBezTo>
                  <a:lnTo>
                    <a:pt x="62" y="317"/>
                  </a:lnTo>
                  <a:lnTo>
                    <a:pt x="62" y="317"/>
                  </a:lnTo>
                  <a:cubicBezTo>
                    <a:pt x="51" y="295"/>
                    <a:pt x="45" y="269"/>
                    <a:pt x="43" y="242"/>
                  </a:cubicBezTo>
                  <a:lnTo>
                    <a:pt x="60" y="242"/>
                  </a:lnTo>
                  <a:lnTo>
                    <a:pt x="60" y="242"/>
                  </a:lnTo>
                  <a:cubicBezTo>
                    <a:pt x="64" y="242"/>
                    <a:pt x="68" y="239"/>
                    <a:pt x="68" y="234"/>
                  </a:cubicBezTo>
                  <a:lnTo>
                    <a:pt x="68" y="234"/>
                  </a:lnTo>
                  <a:cubicBezTo>
                    <a:pt x="68" y="229"/>
                    <a:pt x="64" y="226"/>
                    <a:pt x="60" y="226"/>
                  </a:cubicBezTo>
                  <a:lnTo>
                    <a:pt x="43" y="226"/>
                  </a:lnTo>
                  <a:lnTo>
                    <a:pt x="43" y="226"/>
                  </a:lnTo>
                  <a:cubicBezTo>
                    <a:pt x="45" y="197"/>
                    <a:pt x="52" y="171"/>
                    <a:pt x="64" y="147"/>
                  </a:cubicBezTo>
                  <a:lnTo>
                    <a:pt x="77" y="154"/>
                  </a:lnTo>
                  <a:lnTo>
                    <a:pt x="77" y="154"/>
                  </a:lnTo>
                  <a:cubicBezTo>
                    <a:pt x="79" y="155"/>
                    <a:pt x="80" y="156"/>
                    <a:pt x="82" y="156"/>
                  </a:cubicBezTo>
                  <a:lnTo>
                    <a:pt x="82" y="156"/>
                  </a:lnTo>
                  <a:cubicBezTo>
                    <a:pt x="85" y="156"/>
                    <a:pt x="87" y="154"/>
                    <a:pt x="89" y="151"/>
                  </a:cubicBezTo>
                  <a:lnTo>
                    <a:pt x="89" y="151"/>
                  </a:lnTo>
                  <a:cubicBezTo>
                    <a:pt x="91" y="148"/>
                    <a:pt x="89" y="142"/>
                    <a:pt x="85" y="139"/>
                  </a:cubicBezTo>
                  <a:lnTo>
                    <a:pt x="72" y="132"/>
                  </a:lnTo>
                  <a:lnTo>
                    <a:pt x="72" y="132"/>
                  </a:lnTo>
                  <a:cubicBezTo>
                    <a:pt x="89" y="107"/>
                    <a:pt x="110" y="85"/>
                    <a:pt x="136" y="70"/>
                  </a:cubicBezTo>
                  <a:lnTo>
                    <a:pt x="144" y="85"/>
                  </a:lnTo>
                  <a:lnTo>
                    <a:pt x="144" y="85"/>
                  </a:lnTo>
                  <a:cubicBezTo>
                    <a:pt x="145" y="88"/>
                    <a:pt x="148" y="89"/>
                    <a:pt x="151" y="89"/>
                  </a:cubicBezTo>
                  <a:lnTo>
                    <a:pt x="151" y="89"/>
                  </a:lnTo>
                  <a:cubicBezTo>
                    <a:pt x="153" y="89"/>
                    <a:pt x="154" y="89"/>
                    <a:pt x="155" y="88"/>
                  </a:cubicBezTo>
                  <a:lnTo>
                    <a:pt x="155" y="88"/>
                  </a:lnTo>
                  <a:cubicBezTo>
                    <a:pt x="159" y="86"/>
                    <a:pt x="160" y="81"/>
                    <a:pt x="159" y="77"/>
                  </a:cubicBezTo>
                  <a:lnTo>
                    <a:pt x="150" y="62"/>
                  </a:lnTo>
                  <a:lnTo>
                    <a:pt x="150" y="62"/>
                  </a:lnTo>
                  <a:cubicBezTo>
                    <a:pt x="173" y="51"/>
                    <a:pt x="199" y="45"/>
                    <a:pt x="225" y="43"/>
                  </a:cubicBezTo>
                  <a:lnTo>
                    <a:pt x="225" y="60"/>
                  </a:lnTo>
                  <a:lnTo>
                    <a:pt x="225" y="60"/>
                  </a:lnTo>
                  <a:cubicBezTo>
                    <a:pt x="225" y="65"/>
                    <a:pt x="229" y="68"/>
                    <a:pt x="234" y="68"/>
                  </a:cubicBezTo>
                  <a:lnTo>
                    <a:pt x="234" y="68"/>
                  </a:lnTo>
                  <a:cubicBezTo>
                    <a:pt x="238" y="68"/>
                    <a:pt x="242" y="65"/>
                    <a:pt x="242" y="60"/>
                  </a:cubicBezTo>
                  <a:lnTo>
                    <a:pt x="242" y="43"/>
                  </a:lnTo>
                  <a:lnTo>
                    <a:pt x="242" y="43"/>
                  </a:lnTo>
                  <a:cubicBezTo>
                    <a:pt x="271" y="45"/>
                    <a:pt x="297" y="52"/>
                    <a:pt x="321" y="65"/>
                  </a:cubicBezTo>
                  <a:lnTo>
                    <a:pt x="311" y="82"/>
                  </a:lnTo>
                  <a:lnTo>
                    <a:pt x="311" y="82"/>
                  </a:lnTo>
                  <a:cubicBezTo>
                    <a:pt x="309" y="86"/>
                    <a:pt x="310" y="91"/>
                    <a:pt x="314" y="93"/>
                  </a:cubicBezTo>
                  <a:lnTo>
                    <a:pt x="314" y="93"/>
                  </a:lnTo>
                  <a:cubicBezTo>
                    <a:pt x="316" y="94"/>
                    <a:pt x="316" y="95"/>
                    <a:pt x="318" y="95"/>
                  </a:cubicBezTo>
                  <a:lnTo>
                    <a:pt x="318" y="95"/>
                  </a:lnTo>
                  <a:cubicBezTo>
                    <a:pt x="321" y="95"/>
                    <a:pt x="324" y="93"/>
                    <a:pt x="325" y="90"/>
                  </a:cubicBezTo>
                  <a:lnTo>
                    <a:pt x="336" y="72"/>
                  </a:lnTo>
                  <a:lnTo>
                    <a:pt x="336" y="72"/>
                  </a:lnTo>
                  <a:cubicBezTo>
                    <a:pt x="361" y="88"/>
                    <a:pt x="382" y="110"/>
                    <a:pt x="398" y="136"/>
                  </a:cubicBezTo>
                  <a:lnTo>
                    <a:pt x="380" y="145"/>
                  </a:lnTo>
                  <a:lnTo>
                    <a:pt x="380" y="145"/>
                  </a:lnTo>
                  <a:cubicBezTo>
                    <a:pt x="377" y="148"/>
                    <a:pt x="375" y="152"/>
                    <a:pt x="377" y="156"/>
                  </a:cubicBezTo>
                  <a:lnTo>
                    <a:pt x="377" y="156"/>
                  </a:lnTo>
                  <a:cubicBezTo>
                    <a:pt x="379" y="159"/>
                    <a:pt x="381" y="161"/>
                    <a:pt x="384" y="161"/>
                  </a:cubicBezTo>
                  <a:lnTo>
                    <a:pt x="384" y="161"/>
                  </a:lnTo>
                  <a:cubicBezTo>
                    <a:pt x="386" y="161"/>
                    <a:pt x="387" y="160"/>
                    <a:pt x="388" y="159"/>
                  </a:cubicBezTo>
                  <a:lnTo>
                    <a:pt x="406" y="151"/>
                  </a:lnTo>
                  <a:lnTo>
                    <a:pt x="406" y="151"/>
                  </a:lnTo>
                  <a:cubicBezTo>
                    <a:pt x="417" y="173"/>
                    <a:pt x="424" y="199"/>
                    <a:pt x="424" y="226"/>
                  </a:cubicBezTo>
                  <a:lnTo>
                    <a:pt x="408" y="226"/>
                  </a:lnTo>
                  <a:lnTo>
                    <a:pt x="408" y="226"/>
                  </a:lnTo>
                  <a:cubicBezTo>
                    <a:pt x="404" y="226"/>
                    <a:pt x="400" y="229"/>
                    <a:pt x="400" y="234"/>
                  </a:cubicBezTo>
                  <a:lnTo>
                    <a:pt x="400" y="234"/>
                  </a:lnTo>
                  <a:cubicBezTo>
                    <a:pt x="400" y="239"/>
                    <a:pt x="404" y="242"/>
                    <a:pt x="408" y="242"/>
                  </a:cubicBezTo>
                  <a:lnTo>
                    <a:pt x="424" y="242"/>
                  </a:lnTo>
                  <a:lnTo>
                    <a:pt x="424" y="242"/>
                  </a:lnTo>
                  <a:cubicBezTo>
                    <a:pt x="424" y="271"/>
                    <a:pt x="417" y="297"/>
                    <a:pt x="404" y="321"/>
                  </a:cubicBezTo>
                  <a:lnTo>
                    <a:pt x="388" y="313"/>
                  </a:lnTo>
                  <a:lnTo>
                    <a:pt x="388" y="313"/>
                  </a:lnTo>
                  <a:cubicBezTo>
                    <a:pt x="384" y="310"/>
                    <a:pt x="380" y="312"/>
                    <a:pt x="377" y="315"/>
                  </a:cubicBezTo>
                  <a:lnTo>
                    <a:pt x="377" y="315"/>
                  </a:lnTo>
                  <a:cubicBezTo>
                    <a:pt x="375" y="320"/>
                    <a:pt x="377" y="325"/>
                    <a:pt x="380" y="327"/>
                  </a:cubicBezTo>
                  <a:lnTo>
                    <a:pt x="396" y="335"/>
                  </a:lnTo>
                  <a:lnTo>
                    <a:pt x="396" y="335"/>
                  </a:lnTo>
                  <a:cubicBezTo>
                    <a:pt x="380" y="361"/>
                    <a:pt x="357" y="383"/>
                    <a:pt x="332" y="398"/>
                  </a:cubicBezTo>
                  <a:close/>
                  <a:moveTo>
                    <a:pt x="234" y="0"/>
                  </a:moveTo>
                  <a:lnTo>
                    <a:pt x="234" y="0"/>
                  </a:lnTo>
                  <a:cubicBezTo>
                    <a:pt x="105" y="0"/>
                    <a:pt x="0" y="105"/>
                    <a:pt x="0" y="234"/>
                  </a:cubicBezTo>
                  <a:lnTo>
                    <a:pt x="0" y="234"/>
                  </a:lnTo>
                  <a:cubicBezTo>
                    <a:pt x="0" y="363"/>
                    <a:pt x="105" y="467"/>
                    <a:pt x="234" y="467"/>
                  </a:cubicBezTo>
                  <a:lnTo>
                    <a:pt x="234" y="467"/>
                  </a:lnTo>
                  <a:cubicBezTo>
                    <a:pt x="363" y="467"/>
                    <a:pt x="468" y="363"/>
                    <a:pt x="468" y="234"/>
                  </a:cubicBezTo>
                  <a:lnTo>
                    <a:pt x="468" y="234"/>
                  </a:lnTo>
                  <a:cubicBezTo>
                    <a:pt x="468" y="105"/>
                    <a:pt x="363" y="0"/>
                    <a:pt x="234" y="0"/>
                  </a:cubicBezTo>
                  <a:close/>
                </a:path>
              </a:pathLst>
            </a:custGeom>
            <a:solidFill>
              <a:srgbClr val="1E3877"/>
            </a:solidFill>
            <a:ln>
              <a:noFill/>
            </a:ln>
            <a:effectLst/>
          </p:spPr>
          <p:txBody>
            <a:bodyPr wrap="none" anchor="ctr"/>
            <a:lstStyle/>
            <a:p>
              <a:endParaRPr lang="en-US" sz="1225"/>
            </a:p>
          </p:txBody>
        </p:sp>
        <p:sp>
          <p:nvSpPr>
            <p:cNvPr id="3598" name="Freeform 526">
              <a:extLst>
                <a:ext uri="{FF2B5EF4-FFF2-40B4-BE49-F238E27FC236}">
                  <a16:creationId xmlns:a16="http://schemas.microsoft.com/office/drawing/2014/main" xmlns="" id="{7B90A05E-4F2A-F046-B3C9-6405A00A4657}"/>
                </a:ext>
              </a:extLst>
            </p:cNvPr>
            <p:cNvSpPr>
              <a:spLocks noChangeArrowheads="1"/>
            </p:cNvSpPr>
            <p:nvPr/>
          </p:nvSpPr>
          <p:spPr bwMode="auto">
            <a:xfrm>
              <a:off x="8840177" y="6773868"/>
              <a:ext cx="57114" cy="132266"/>
            </a:xfrm>
            <a:custGeom>
              <a:avLst/>
              <a:gdLst>
                <a:gd name="T0" fmla="*/ 68 w 82"/>
                <a:gd name="T1" fmla="*/ 0 h 196"/>
                <a:gd name="T2" fmla="*/ 68 w 82"/>
                <a:gd name="T3" fmla="*/ 0 h 196"/>
                <a:gd name="T4" fmla="*/ 55 w 82"/>
                <a:gd name="T5" fmla="*/ 14 h 196"/>
                <a:gd name="T6" fmla="*/ 55 w 82"/>
                <a:gd name="T7" fmla="*/ 129 h 196"/>
                <a:gd name="T8" fmla="*/ 6 w 82"/>
                <a:gd name="T9" fmla="*/ 172 h 196"/>
                <a:gd name="T10" fmla="*/ 6 w 82"/>
                <a:gd name="T11" fmla="*/ 172 h 196"/>
                <a:gd name="T12" fmla="*/ 5 w 82"/>
                <a:gd name="T13" fmla="*/ 191 h 196"/>
                <a:gd name="T14" fmla="*/ 5 w 82"/>
                <a:gd name="T15" fmla="*/ 191 h 196"/>
                <a:gd name="T16" fmla="*/ 14 w 82"/>
                <a:gd name="T17" fmla="*/ 195 h 196"/>
                <a:gd name="T18" fmla="*/ 14 w 82"/>
                <a:gd name="T19" fmla="*/ 195 h 196"/>
                <a:gd name="T20" fmla="*/ 23 w 82"/>
                <a:gd name="T21" fmla="*/ 192 h 196"/>
                <a:gd name="T22" fmla="*/ 81 w 82"/>
                <a:gd name="T23" fmla="*/ 142 h 196"/>
                <a:gd name="T24" fmla="*/ 81 w 82"/>
                <a:gd name="T25" fmla="*/ 14 h 196"/>
                <a:gd name="T26" fmla="*/ 81 w 82"/>
                <a:gd name="T27" fmla="*/ 14 h 196"/>
                <a:gd name="T28" fmla="*/ 68 w 82"/>
                <a:gd name="T2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196">
                  <a:moveTo>
                    <a:pt x="68" y="0"/>
                  </a:moveTo>
                  <a:lnTo>
                    <a:pt x="68" y="0"/>
                  </a:lnTo>
                  <a:cubicBezTo>
                    <a:pt x="60" y="0"/>
                    <a:pt x="55" y="7"/>
                    <a:pt x="55" y="14"/>
                  </a:cubicBezTo>
                  <a:lnTo>
                    <a:pt x="55" y="129"/>
                  </a:lnTo>
                  <a:lnTo>
                    <a:pt x="6" y="172"/>
                  </a:lnTo>
                  <a:lnTo>
                    <a:pt x="6" y="172"/>
                  </a:lnTo>
                  <a:cubicBezTo>
                    <a:pt x="0" y="177"/>
                    <a:pt x="0" y="186"/>
                    <a:pt x="5" y="191"/>
                  </a:cubicBezTo>
                  <a:lnTo>
                    <a:pt x="5" y="191"/>
                  </a:lnTo>
                  <a:cubicBezTo>
                    <a:pt x="7" y="194"/>
                    <a:pt x="11" y="195"/>
                    <a:pt x="14" y="195"/>
                  </a:cubicBezTo>
                  <a:lnTo>
                    <a:pt x="14" y="195"/>
                  </a:lnTo>
                  <a:cubicBezTo>
                    <a:pt x="18" y="195"/>
                    <a:pt x="21" y="195"/>
                    <a:pt x="23" y="192"/>
                  </a:cubicBezTo>
                  <a:lnTo>
                    <a:pt x="81" y="142"/>
                  </a:lnTo>
                  <a:lnTo>
                    <a:pt x="81" y="14"/>
                  </a:lnTo>
                  <a:lnTo>
                    <a:pt x="81" y="14"/>
                  </a:lnTo>
                  <a:cubicBezTo>
                    <a:pt x="81" y="7"/>
                    <a:pt x="75" y="0"/>
                    <a:pt x="68" y="0"/>
                  </a:cubicBezTo>
                </a:path>
              </a:pathLst>
            </a:custGeom>
            <a:solidFill>
              <a:srgbClr val="1E3877"/>
            </a:solidFill>
            <a:ln>
              <a:noFill/>
            </a:ln>
            <a:effectLst/>
          </p:spPr>
          <p:txBody>
            <a:bodyPr wrap="none" anchor="ctr"/>
            <a:lstStyle/>
            <a:p>
              <a:endParaRPr lang="en-US" sz="1225"/>
            </a:p>
          </p:txBody>
        </p:sp>
      </p:grpSp>
      <p:sp>
        <p:nvSpPr>
          <p:cNvPr id="3652" name="Freeform 580">
            <a:extLst>
              <a:ext uri="{FF2B5EF4-FFF2-40B4-BE49-F238E27FC236}">
                <a16:creationId xmlns:a16="http://schemas.microsoft.com/office/drawing/2014/main" xmlns="" id="{96115489-5831-C746-8D81-16824CB30058}"/>
              </a:ext>
            </a:extLst>
          </p:cNvPr>
          <p:cNvSpPr>
            <a:spLocks noChangeArrowheads="1"/>
          </p:cNvSpPr>
          <p:nvPr/>
        </p:nvSpPr>
        <p:spPr bwMode="auto">
          <a:xfrm>
            <a:off x="6221663" y="5820653"/>
            <a:ext cx="184502" cy="325592"/>
          </a:xfrm>
          <a:custGeom>
            <a:avLst/>
            <a:gdLst>
              <a:gd name="T0" fmla="*/ 268 w 299"/>
              <a:gd name="T1" fmla="*/ 429 h 531"/>
              <a:gd name="T2" fmla="*/ 30 w 299"/>
              <a:gd name="T3" fmla="*/ 429 h 531"/>
              <a:gd name="T4" fmla="*/ 30 w 299"/>
              <a:gd name="T5" fmla="*/ 98 h 531"/>
              <a:gd name="T6" fmla="*/ 268 w 299"/>
              <a:gd name="T7" fmla="*/ 98 h 531"/>
              <a:gd name="T8" fmla="*/ 268 w 299"/>
              <a:gd name="T9" fmla="*/ 429 h 531"/>
              <a:gd name="T10" fmla="*/ 149 w 299"/>
              <a:gd name="T11" fmla="*/ 493 h 531"/>
              <a:gd name="T12" fmla="*/ 149 w 299"/>
              <a:gd name="T13" fmla="*/ 493 h 531"/>
              <a:gd name="T14" fmla="*/ 134 w 299"/>
              <a:gd name="T15" fmla="*/ 478 h 531"/>
              <a:gd name="T16" fmla="*/ 134 w 299"/>
              <a:gd name="T17" fmla="*/ 478 h 531"/>
              <a:gd name="T18" fmla="*/ 149 w 299"/>
              <a:gd name="T19" fmla="*/ 463 h 531"/>
              <a:gd name="T20" fmla="*/ 149 w 299"/>
              <a:gd name="T21" fmla="*/ 463 h 531"/>
              <a:gd name="T22" fmla="*/ 164 w 299"/>
              <a:gd name="T23" fmla="*/ 478 h 531"/>
              <a:gd name="T24" fmla="*/ 164 w 299"/>
              <a:gd name="T25" fmla="*/ 478 h 531"/>
              <a:gd name="T26" fmla="*/ 149 w 299"/>
              <a:gd name="T27" fmla="*/ 493 h 531"/>
              <a:gd name="T28" fmla="*/ 242 w 299"/>
              <a:gd name="T29" fmla="*/ 0 h 531"/>
              <a:gd name="T30" fmla="*/ 56 w 299"/>
              <a:gd name="T31" fmla="*/ 0 h 531"/>
              <a:gd name="T32" fmla="*/ 56 w 299"/>
              <a:gd name="T33" fmla="*/ 0 h 531"/>
              <a:gd name="T34" fmla="*/ 0 w 299"/>
              <a:gd name="T35" fmla="*/ 56 h 531"/>
              <a:gd name="T36" fmla="*/ 0 w 299"/>
              <a:gd name="T37" fmla="*/ 473 h 531"/>
              <a:gd name="T38" fmla="*/ 0 w 299"/>
              <a:gd name="T39" fmla="*/ 473 h 531"/>
              <a:gd name="T40" fmla="*/ 56 w 299"/>
              <a:gd name="T41" fmla="*/ 530 h 531"/>
              <a:gd name="T42" fmla="*/ 242 w 299"/>
              <a:gd name="T43" fmla="*/ 530 h 531"/>
              <a:gd name="T44" fmla="*/ 242 w 299"/>
              <a:gd name="T45" fmla="*/ 530 h 531"/>
              <a:gd name="T46" fmla="*/ 298 w 299"/>
              <a:gd name="T47" fmla="*/ 473 h 531"/>
              <a:gd name="T48" fmla="*/ 298 w 299"/>
              <a:gd name="T49" fmla="*/ 56 h 531"/>
              <a:gd name="T50" fmla="*/ 298 w 299"/>
              <a:gd name="T51" fmla="*/ 56 h 531"/>
              <a:gd name="T52" fmla="*/ 242 w 299"/>
              <a:gd name="T5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531">
                <a:moveTo>
                  <a:pt x="268" y="429"/>
                </a:moveTo>
                <a:lnTo>
                  <a:pt x="30" y="429"/>
                </a:lnTo>
                <a:lnTo>
                  <a:pt x="30" y="98"/>
                </a:lnTo>
                <a:lnTo>
                  <a:pt x="268" y="98"/>
                </a:lnTo>
                <a:lnTo>
                  <a:pt x="268" y="429"/>
                </a:lnTo>
                <a:close/>
                <a:moveTo>
                  <a:pt x="149" y="493"/>
                </a:moveTo>
                <a:lnTo>
                  <a:pt x="149" y="493"/>
                </a:lnTo>
                <a:cubicBezTo>
                  <a:pt x="141" y="493"/>
                  <a:pt x="134" y="487"/>
                  <a:pt x="134" y="478"/>
                </a:cubicBezTo>
                <a:lnTo>
                  <a:pt x="134" y="478"/>
                </a:lnTo>
                <a:cubicBezTo>
                  <a:pt x="134" y="470"/>
                  <a:pt x="141" y="463"/>
                  <a:pt x="149" y="463"/>
                </a:cubicBezTo>
                <a:lnTo>
                  <a:pt x="149" y="463"/>
                </a:lnTo>
                <a:cubicBezTo>
                  <a:pt x="158" y="463"/>
                  <a:pt x="164" y="470"/>
                  <a:pt x="164" y="478"/>
                </a:cubicBezTo>
                <a:lnTo>
                  <a:pt x="164" y="478"/>
                </a:lnTo>
                <a:cubicBezTo>
                  <a:pt x="164" y="487"/>
                  <a:pt x="158" y="493"/>
                  <a:pt x="149" y="493"/>
                </a:cubicBezTo>
                <a:close/>
                <a:moveTo>
                  <a:pt x="242" y="0"/>
                </a:moveTo>
                <a:lnTo>
                  <a:pt x="56" y="0"/>
                </a:lnTo>
                <a:lnTo>
                  <a:pt x="56" y="0"/>
                </a:lnTo>
                <a:cubicBezTo>
                  <a:pt x="25" y="0"/>
                  <a:pt x="0" y="25"/>
                  <a:pt x="0" y="56"/>
                </a:cubicBezTo>
                <a:lnTo>
                  <a:pt x="0" y="473"/>
                </a:lnTo>
                <a:lnTo>
                  <a:pt x="0" y="473"/>
                </a:lnTo>
                <a:cubicBezTo>
                  <a:pt x="0" y="504"/>
                  <a:pt x="25" y="530"/>
                  <a:pt x="56" y="530"/>
                </a:cubicBezTo>
                <a:lnTo>
                  <a:pt x="242" y="530"/>
                </a:lnTo>
                <a:lnTo>
                  <a:pt x="242" y="530"/>
                </a:lnTo>
                <a:cubicBezTo>
                  <a:pt x="274" y="530"/>
                  <a:pt x="298" y="504"/>
                  <a:pt x="298" y="473"/>
                </a:cubicBezTo>
                <a:lnTo>
                  <a:pt x="298" y="56"/>
                </a:lnTo>
                <a:lnTo>
                  <a:pt x="298" y="56"/>
                </a:lnTo>
                <a:cubicBezTo>
                  <a:pt x="298" y="25"/>
                  <a:pt x="274" y="0"/>
                  <a:pt x="242" y="0"/>
                </a:cubicBezTo>
                <a:close/>
              </a:path>
            </a:pathLst>
          </a:custGeom>
          <a:solidFill>
            <a:srgbClr val="1E3877"/>
          </a:solidFill>
          <a:ln>
            <a:noFill/>
          </a:ln>
          <a:effectLst/>
        </p:spPr>
        <p:txBody>
          <a:bodyPr wrap="none" anchor="ctr"/>
          <a:lstStyle/>
          <a:p>
            <a:endParaRPr lang="en-US" sz="1225"/>
          </a:p>
        </p:txBody>
      </p:sp>
      <p:grpSp>
        <p:nvGrpSpPr>
          <p:cNvPr id="31" name="Group 30">
            <a:extLst>
              <a:ext uri="{FF2B5EF4-FFF2-40B4-BE49-F238E27FC236}">
                <a16:creationId xmlns:a16="http://schemas.microsoft.com/office/drawing/2014/main" xmlns="" id="{D9C58BEF-DC08-DC4D-9E14-F993EA32DF7B}"/>
              </a:ext>
            </a:extLst>
          </p:cNvPr>
          <p:cNvGrpSpPr/>
          <p:nvPr/>
        </p:nvGrpSpPr>
        <p:grpSpPr>
          <a:xfrm>
            <a:off x="4401065" y="5850498"/>
            <a:ext cx="347297" cy="284893"/>
            <a:chOff x="4845128" y="6719759"/>
            <a:chExt cx="384775" cy="315637"/>
          </a:xfrm>
        </p:grpSpPr>
        <p:sp>
          <p:nvSpPr>
            <p:cNvPr id="3675" name="Freeform 603">
              <a:extLst>
                <a:ext uri="{FF2B5EF4-FFF2-40B4-BE49-F238E27FC236}">
                  <a16:creationId xmlns:a16="http://schemas.microsoft.com/office/drawing/2014/main" xmlns="" id="{5991C639-F487-3149-AF91-61943657AD0C}"/>
                </a:ext>
              </a:extLst>
            </p:cNvPr>
            <p:cNvSpPr>
              <a:spLocks noChangeArrowheads="1"/>
            </p:cNvSpPr>
            <p:nvPr/>
          </p:nvSpPr>
          <p:spPr bwMode="auto">
            <a:xfrm>
              <a:off x="4845128" y="6719759"/>
              <a:ext cx="384775" cy="315637"/>
            </a:xfrm>
            <a:custGeom>
              <a:avLst/>
              <a:gdLst>
                <a:gd name="T0" fmla="*/ 548 w 566"/>
                <a:gd name="T1" fmla="*/ 425 h 464"/>
                <a:gd name="T2" fmla="*/ 548 w 566"/>
                <a:gd name="T3" fmla="*/ 425 h 464"/>
                <a:gd name="T4" fmla="*/ 528 w 566"/>
                <a:gd name="T5" fmla="*/ 446 h 464"/>
                <a:gd name="T6" fmla="*/ 36 w 566"/>
                <a:gd name="T7" fmla="*/ 446 h 464"/>
                <a:gd name="T8" fmla="*/ 36 w 566"/>
                <a:gd name="T9" fmla="*/ 446 h 464"/>
                <a:gd name="T10" fmla="*/ 16 w 566"/>
                <a:gd name="T11" fmla="*/ 425 h 464"/>
                <a:gd name="T12" fmla="*/ 16 w 566"/>
                <a:gd name="T13" fmla="*/ 87 h 464"/>
                <a:gd name="T14" fmla="*/ 548 w 566"/>
                <a:gd name="T15" fmla="*/ 87 h 464"/>
                <a:gd name="T16" fmla="*/ 548 w 566"/>
                <a:gd name="T17" fmla="*/ 425 h 464"/>
                <a:gd name="T18" fmla="*/ 46 w 566"/>
                <a:gd name="T19" fmla="*/ 29 h 464"/>
                <a:gd name="T20" fmla="*/ 46 w 566"/>
                <a:gd name="T21" fmla="*/ 29 h 464"/>
                <a:gd name="T22" fmla="*/ 60 w 566"/>
                <a:gd name="T23" fmla="*/ 43 h 464"/>
                <a:gd name="T24" fmla="*/ 60 w 566"/>
                <a:gd name="T25" fmla="*/ 43 h 464"/>
                <a:gd name="T26" fmla="*/ 46 w 566"/>
                <a:gd name="T27" fmla="*/ 58 h 464"/>
                <a:gd name="T28" fmla="*/ 46 w 566"/>
                <a:gd name="T29" fmla="*/ 58 h 464"/>
                <a:gd name="T30" fmla="*/ 32 w 566"/>
                <a:gd name="T31" fmla="*/ 43 h 464"/>
                <a:gd name="T32" fmla="*/ 32 w 566"/>
                <a:gd name="T33" fmla="*/ 43 h 464"/>
                <a:gd name="T34" fmla="*/ 46 w 566"/>
                <a:gd name="T35" fmla="*/ 29 h 464"/>
                <a:gd name="T36" fmla="*/ 89 w 566"/>
                <a:gd name="T37" fmla="*/ 29 h 464"/>
                <a:gd name="T38" fmla="*/ 89 w 566"/>
                <a:gd name="T39" fmla="*/ 29 h 464"/>
                <a:gd name="T40" fmla="*/ 104 w 566"/>
                <a:gd name="T41" fmla="*/ 43 h 464"/>
                <a:gd name="T42" fmla="*/ 104 w 566"/>
                <a:gd name="T43" fmla="*/ 43 h 464"/>
                <a:gd name="T44" fmla="*/ 89 w 566"/>
                <a:gd name="T45" fmla="*/ 58 h 464"/>
                <a:gd name="T46" fmla="*/ 89 w 566"/>
                <a:gd name="T47" fmla="*/ 58 h 464"/>
                <a:gd name="T48" fmla="*/ 74 w 566"/>
                <a:gd name="T49" fmla="*/ 43 h 464"/>
                <a:gd name="T50" fmla="*/ 74 w 566"/>
                <a:gd name="T51" fmla="*/ 43 h 464"/>
                <a:gd name="T52" fmla="*/ 89 w 566"/>
                <a:gd name="T53" fmla="*/ 29 h 464"/>
                <a:gd name="T54" fmla="*/ 131 w 566"/>
                <a:gd name="T55" fmla="*/ 29 h 464"/>
                <a:gd name="T56" fmla="*/ 131 w 566"/>
                <a:gd name="T57" fmla="*/ 29 h 464"/>
                <a:gd name="T58" fmla="*/ 145 w 566"/>
                <a:gd name="T59" fmla="*/ 43 h 464"/>
                <a:gd name="T60" fmla="*/ 145 w 566"/>
                <a:gd name="T61" fmla="*/ 43 h 464"/>
                <a:gd name="T62" fmla="*/ 131 w 566"/>
                <a:gd name="T63" fmla="*/ 58 h 464"/>
                <a:gd name="T64" fmla="*/ 131 w 566"/>
                <a:gd name="T65" fmla="*/ 58 h 464"/>
                <a:gd name="T66" fmla="*/ 117 w 566"/>
                <a:gd name="T67" fmla="*/ 43 h 464"/>
                <a:gd name="T68" fmla="*/ 117 w 566"/>
                <a:gd name="T69" fmla="*/ 43 h 464"/>
                <a:gd name="T70" fmla="*/ 131 w 566"/>
                <a:gd name="T71" fmla="*/ 29 h 464"/>
                <a:gd name="T72" fmla="*/ 565 w 566"/>
                <a:gd name="T73" fmla="*/ 70 h 464"/>
                <a:gd name="T74" fmla="*/ 565 w 566"/>
                <a:gd name="T75" fmla="*/ 37 h 464"/>
                <a:gd name="T76" fmla="*/ 565 w 566"/>
                <a:gd name="T77" fmla="*/ 37 h 464"/>
                <a:gd name="T78" fmla="*/ 528 w 566"/>
                <a:gd name="T79" fmla="*/ 0 h 464"/>
                <a:gd name="T80" fmla="*/ 36 w 566"/>
                <a:gd name="T81" fmla="*/ 0 h 464"/>
                <a:gd name="T82" fmla="*/ 36 w 566"/>
                <a:gd name="T83" fmla="*/ 0 h 464"/>
                <a:gd name="T84" fmla="*/ 0 w 566"/>
                <a:gd name="T85" fmla="*/ 37 h 464"/>
                <a:gd name="T86" fmla="*/ 0 w 566"/>
                <a:gd name="T87" fmla="*/ 87 h 464"/>
                <a:gd name="T88" fmla="*/ 0 w 566"/>
                <a:gd name="T89" fmla="*/ 425 h 464"/>
                <a:gd name="T90" fmla="*/ 0 w 566"/>
                <a:gd name="T91" fmla="*/ 425 h 464"/>
                <a:gd name="T92" fmla="*/ 36 w 566"/>
                <a:gd name="T93" fmla="*/ 463 h 464"/>
                <a:gd name="T94" fmla="*/ 528 w 566"/>
                <a:gd name="T95" fmla="*/ 463 h 464"/>
                <a:gd name="T96" fmla="*/ 528 w 566"/>
                <a:gd name="T97" fmla="*/ 463 h 464"/>
                <a:gd name="T98" fmla="*/ 565 w 566"/>
                <a:gd name="T99" fmla="*/ 425 h 464"/>
                <a:gd name="T100" fmla="*/ 565 w 566"/>
                <a:gd name="T101" fmla="*/ 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6" h="464">
                  <a:moveTo>
                    <a:pt x="548" y="425"/>
                  </a:moveTo>
                  <a:lnTo>
                    <a:pt x="548" y="425"/>
                  </a:lnTo>
                  <a:cubicBezTo>
                    <a:pt x="548" y="437"/>
                    <a:pt x="539" y="446"/>
                    <a:pt x="528" y="446"/>
                  </a:cubicBezTo>
                  <a:lnTo>
                    <a:pt x="36" y="446"/>
                  </a:lnTo>
                  <a:lnTo>
                    <a:pt x="36" y="446"/>
                  </a:lnTo>
                  <a:cubicBezTo>
                    <a:pt x="25" y="446"/>
                    <a:pt x="16" y="437"/>
                    <a:pt x="16" y="425"/>
                  </a:cubicBezTo>
                  <a:lnTo>
                    <a:pt x="16" y="87"/>
                  </a:lnTo>
                  <a:lnTo>
                    <a:pt x="548" y="87"/>
                  </a:lnTo>
                  <a:lnTo>
                    <a:pt x="548" y="425"/>
                  </a:lnTo>
                  <a:close/>
                  <a:moveTo>
                    <a:pt x="46" y="29"/>
                  </a:moveTo>
                  <a:lnTo>
                    <a:pt x="46" y="29"/>
                  </a:lnTo>
                  <a:cubicBezTo>
                    <a:pt x="54" y="29"/>
                    <a:pt x="60" y="35"/>
                    <a:pt x="60" y="43"/>
                  </a:cubicBezTo>
                  <a:lnTo>
                    <a:pt x="60" y="43"/>
                  </a:lnTo>
                  <a:cubicBezTo>
                    <a:pt x="60" y="51"/>
                    <a:pt x="54" y="58"/>
                    <a:pt x="46" y="58"/>
                  </a:cubicBezTo>
                  <a:lnTo>
                    <a:pt x="46" y="58"/>
                  </a:lnTo>
                  <a:cubicBezTo>
                    <a:pt x="38" y="58"/>
                    <a:pt x="32" y="51"/>
                    <a:pt x="32" y="43"/>
                  </a:cubicBezTo>
                  <a:lnTo>
                    <a:pt x="32" y="43"/>
                  </a:lnTo>
                  <a:cubicBezTo>
                    <a:pt x="32" y="35"/>
                    <a:pt x="38" y="29"/>
                    <a:pt x="46" y="29"/>
                  </a:cubicBezTo>
                  <a:close/>
                  <a:moveTo>
                    <a:pt x="89" y="29"/>
                  </a:moveTo>
                  <a:lnTo>
                    <a:pt x="89" y="29"/>
                  </a:lnTo>
                  <a:cubicBezTo>
                    <a:pt x="97" y="29"/>
                    <a:pt x="104" y="35"/>
                    <a:pt x="104" y="43"/>
                  </a:cubicBezTo>
                  <a:lnTo>
                    <a:pt x="104" y="43"/>
                  </a:lnTo>
                  <a:cubicBezTo>
                    <a:pt x="104" y="51"/>
                    <a:pt x="97" y="58"/>
                    <a:pt x="89" y="58"/>
                  </a:cubicBezTo>
                  <a:lnTo>
                    <a:pt x="89" y="58"/>
                  </a:lnTo>
                  <a:cubicBezTo>
                    <a:pt x="81" y="58"/>
                    <a:pt x="74" y="51"/>
                    <a:pt x="74" y="43"/>
                  </a:cubicBezTo>
                  <a:lnTo>
                    <a:pt x="74" y="43"/>
                  </a:lnTo>
                  <a:cubicBezTo>
                    <a:pt x="74" y="35"/>
                    <a:pt x="81" y="29"/>
                    <a:pt x="89" y="29"/>
                  </a:cubicBezTo>
                  <a:close/>
                  <a:moveTo>
                    <a:pt x="131" y="29"/>
                  </a:moveTo>
                  <a:lnTo>
                    <a:pt x="131" y="29"/>
                  </a:lnTo>
                  <a:cubicBezTo>
                    <a:pt x="139" y="29"/>
                    <a:pt x="145" y="35"/>
                    <a:pt x="145" y="43"/>
                  </a:cubicBezTo>
                  <a:lnTo>
                    <a:pt x="145" y="43"/>
                  </a:lnTo>
                  <a:cubicBezTo>
                    <a:pt x="145" y="51"/>
                    <a:pt x="139" y="58"/>
                    <a:pt x="131" y="58"/>
                  </a:cubicBezTo>
                  <a:lnTo>
                    <a:pt x="131" y="58"/>
                  </a:lnTo>
                  <a:cubicBezTo>
                    <a:pt x="123" y="58"/>
                    <a:pt x="117" y="51"/>
                    <a:pt x="117" y="43"/>
                  </a:cubicBezTo>
                  <a:lnTo>
                    <a:pt x="117" y="43"/>
                  </a:lnTo>
                  <a:cubicBezTo>
                    <a:pt x="117" y="35"/>
                    <a:pt x="123" y="29"/>
                    <a:pt x="131" y="29"/>
                  </a:cubicBezTo>
                  <a:close/>
                  <a:moveTo>
                    <a:pt x="565" y="70"/>
                  </a:moveTo>
                  <a:lnTo>
                    <a:pt x="565" y="37"/>
                  </a:lnTo>
                  <a:lnTo>
                    <a:pt x="565" y="37"/>
                  </a:lnTo>
                  <a:cubicBezTo>
                    <a:pt x="565" y="17"/>
                    <a:pt x="548" y="0"/>
                    <a:pt x="528" y="0"/>
                  </a:cubicBezTo>
                  <a:lnTo>
                    <a:pt x="36" y="0"/>
                  </a:lnTo>
                  <a:lnTo>
                    <a:pt x="36" y="0"/>
                  </a:lnTo>
                  <a:cubicBezTo>
                    <a:pt x="16" y="0"/>
                    <a:pt x="0" y="17"/>
                    <a:pt x="0" y="37"/>
                  </a:cubicBezTo>
                  <a:lnTo>
                    <a:pt x="0" y="87"/>
                  </a:lnTo>
                  <a:lnTo>
                    <a:pt x="0" y="425"/>
                  </a:lnTo>
                  <a:lnTo>
                    <a:pt x="0" y="425"/>
                  </a:lnTo>
                  <a:cubicBezTo>
                    <a:pt x="0" y="446"/>
                    <a:pt x="16" y="463"/>
                    <a:pt x="36" y="463"/>
                  </a:cubicBezTo>
                  <a:lnTo>
                    <a:pt x="528" y="463"/>
                  </a:lnTo>
                  <a:lnTo>
                    <a:pt x="528" y="463"/>
                  </a:lnTo>
                  <a:cubicBezTo>
                    <a:pt x="548" y="463"/>
                    <a:pt x="565" y="446"/>
                    <a:pt x="565" y="425"/>
                  </a:cubicBezTo>
                  <a:lnTo>
                    <a:pt x="565" y="70"/>
                  </a:lnTo>
                  <a:close/>
                </a:path>
              </a:pathLst>
            </a:custGeom>
            <a:solidFill>
              <a:srgbClr val="1E3877"/>
            </a:solidFill>
            <a:ln>
              <a:noFill/>
            </a:ln>
            <a:effectLst/>
          </p:spPr>
          <p:txBody>
            <a:bodyPr wrap="none" anchor="ctr"/>
            <a:lstStyle/>
            <a:p>
              <a:endParaRPr lang="en-US" sz="1225"/>
            </a:p>
          </p:txBody>
        </p:sp>
        <p:sp>
          <p:nvSpPr>
            <p:cNvPr id="3676" name="Freeform 604">
              <a:extLst>
                <a:ext uri="{FF2B5EF4-FFF2-40B4-BE49-F238E27FC236}">
                  <a16:creationId xmlns:a16="http://schemas.microsoft.com/office/drawing/2014/main" xmlns="" id="{BEC7468A-781C-6544-8D63-F868FD45286D}"/>
                </a:ext>
              </a:extLst>
            </p:cNvPr>
            <p:cNvSpPr>
              <a:spLocks noChangeArrowheads="1"/>
            </p:cNvSpPr>
            <p:nvPr/>
          </p:nvSpPr>
          <p:spPr bwMode="auto">
            <a:xfrm>
              <a:off x="4998438" y="6803928"/>
              <a:ext cx="84170" cy="51104"/>
            </a:xfrm>
            <a:custGeom>
              <a:avLst/>
              <a:gdLst>
                <a:gd name="T0" fmla="*/ 8 w 122"/>
                <a:gd name="T1" fmla="*/ 73 h 74"/>
                <a:gd name="T2" fmla="*/ 113 w 122"/>
                <a:gd name="T3" fmla="*/ 73 h 74"/>
                <a:gd name="T4" fmla="*/ 113 w 122"/>
                <a:gd name="T5" fmla="*/ 73 h 74"/>
                <a:gd name="T6" fmla="*/ 121 w 122"/>
                <a:gd name="T7" fmla="*/ 65 h 74"/>
                <a:gd name="T8" fmla="*/ 121 w 122"/>
                <a:gd name="T9" fmla="*/ 8 h 74"/>
                <a:gd name="T10" fmla="*/ 121 w 122"/>
                <a:gd name="T11" fmla="*/ 8 h 74"/>
                <a:gd name="T12" fmla="*/ 113 w 122"/>
                <a:gd name="T13" fmla="*/ 0 h 74"/>
                <a:gd name="T14" fmla="*/ 8 w 122"/>
                <a:gd name="T15" fmla="*/ 0 h 74"/>
                <a:gd name="T16" fmla="*/ 8 w 122"/>
                <a:gd name="T17" fmla="*/ 0 h 74"/>
                <a:gd name="T18" fmla="*/ 0 w 122"/>
                <a:gd name="T19" fmla="*/ 8 h 74"/>
                <a:gd name="T20" fmla="*/ 0 w 122"/>
                <a:gd name="T21" fmla="*/ 65 h 74"/>
                <a:gd name="T22" fmla="*/ 0 w 122"/>
                <a:gd name="T23" fmla="*/ 65 h 74"/>
                <a:gd name="T24" fmla="*/ 8 w 122"/>
                <a:gd name="T25" fmla="*/ 7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74">
                  <a:moveTo>
                    <a:pt x="8" y="73"/>
                  </a:moveTo>
                  <a:lnTo>
                    <a:pt x="113" y="73"/>
                  </a:lnTo>
                  <a:lnTo>
                    <a:pt x="113" y="73"/>
                  </a:lnTo>
                  <a:cubicBezTo>
                    <a:pt x="117" y="73"/>
                    <a:pt x="121" y="69"/>
                    <a:pt x="121" y="65"/>
                  </a:cubicBezTo>
                  <a:lnTo>
                    <a:pt x="121" y="8"/>
                  </a:lnTo>
                  <a:lnTo>
                    <a:pt x="121" y="8"/>
                  </a:lnTo>
                  <a:cubicBezTo>
                    <a:pt x="121" y="4"/>
                    <a:pt x="117" y="0"/>
                    <a:pt x="113" y="0"/>
                  </a:cubicBezTo>
                  <a:lnTo>
                    <a:pt x="8" y="0"/>
                  </a:lnTo>
                  <a:lnTo>
                    <a:pt x="8" y="0"/>
                  </a:lnTo>
                  <a:cubicBezTo>
                    <a:pt x="3" y="0"/>
                    <a:pt x="0" y="4"/>
                    <a:pt x="0" y="8"/>
                  </a:cubicBezTo>
                  <a:lnTo>
                    <a:pt x="0" y="65"/>
                  </a:lnTo>
                  <a:lnTo>
                    <a:pt x="0" y="65"/>
                  </a:lnTo>
                  <a:cubicBezTo>
                    <a:pt x="0" y="69"/>
                    <a:pt x="3" y="73"/>
                    <a:pt x="8" y="73"/>
                  </a:cubicBezTo>
                </a:path>
              </a:pathLst>
            </a:custGeom>
            <a:solidFill>
              <a:srgbClr val="1E3877"/>
            </a:solidFill>
            <a:ln>
              <a:noFill/>
            </a:ln>
            <a:effectLst/>
          </p:spPr>
          <p:txBody>
            <a:bodyPr wrap="none" anchor="ctr"/>
            <a:lstStyle/>
            <a:p>
              <a:endParaRPr lang="en-US" sz="1225"/>
            </a:p>
          </p:txBody>
        </p:sp>
        <p:sp>
          <p:nvSpPr>
            <p:cNvPr id="3677" name="Freeform 605">
              <a:extLst>
                <a:ext uri="{FF2B5EF4-FFF2-40B4-BE49-F238E27FC236}">
                  <a16:creationId xmlns:a16="http://schemas.microsoft.com/office/drawing/2014/main" xmlns="" id="{D31EF689-B1D6-5B49-8096-B0B397D768FD}"/>
                </a:ext>
              </a:extLst>
            </p:cNvPr>
            <p:cNvSpPr>
              <a:spLocks noChangeArrowheads="1"/>
            </p:cNvSpPr>
            <p:nvPr/>
          </p:nvSpPr>
          <p:spPr bwMode="auto">
            <a:xfrm>
              <a:off x="4887213" y="6948219"/>
              <a:ext cx="84170" cy="51104"/>
            </a:xfrm>
            <a:custGeom>
              <a:avLst/>
              <a:gdLst>
                <a:gd name="T0" fmla="*/ 8 w 122"/>
                <a:gd name="T1" fmla="*/ 72 h 73"/>
                <a:gd name="T2" fmla="*/ 113 w 122"/>
                <a:gd name="T3" fmla="*/ 72 h 73"/>
                <a:gd name="T4" fmla="*/ 113 w 122"/>
                <a:gd name="T5" fmla="*/ 72 h 73"/>
                <a:gd name="T6" fmla="*/ 121 w 122"/>
                <a:gd name="T7" fmla="*/ 64 h 73"/>
                <a:gd name="T8" fmla="*/ 121 w 122"/>
                <a:gd name="T9" fmla="*/ 7 h 73"/>
                <a:gd name="T10" fmla="*/ 121 w 122"/>
                <a:gd name="T11" fmla="*/ 7 h 73"/>
                <a:gd name="T12" fmla="*/ 113 w 122"/>
                <a:gd name="T13" fmla="*/ 0 h 73"/>
                <a:gd name="T14" fmla="*/ 8 w 122"/>
                <a:gd name="T15" fmla="*/ 0 h 73"/>
                <a:gd name="T16" fmla="*/ 8 w 122"/>
                <a:gd name="T17" fmla="*/ 0 h 73"/>
                <a:gd name="T18" fmla="*/ 0 w 122"/>
                <a:gd name="T19" fmla="*/ 7 h 73"/>
                <a:gd name="T20" fmla="*/ 0 w 122"/>
                <a:gd name="T21" fmla="*/ 64 h 73"/>
                <a:gd name="T22" fmla="*/ 0 w 122"/>
                <a:gd name="T23" fmla="*/ 64 h 73"/>
                <a:gd name="T24" fmla="*/ 8 w 122"/>
                <a:gd name="T25"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73">
                  <a:moveTo>
                    <a:pt x="8" y="72"/>
                  </a:moveTo>
                  <a:lnTo>
                    <a:pt x="113" y="72"/>
                  </a:lnTo>
                  <a:lnTo>
                    <a:pt x="113" y="72"/>
                  </a:lnTo>
                  <a:cubicBezTo>
                    <a:pt x="118" y="72"/>
                    <a:pt x="121" y="69"/>
                    <a:pt x="121" y="64"/>
                  </a:cubicBezTo>
                  <a:lnTo>
                    <a:pt x="121" y="7"/>
                  </a:lnTo>
                  <a:lnTo>
                    <a:pt x="121" y="7"/>
                  </a:lnTo>
                  <a:cubicBezTo>
                    <a:pt x="121" y="3"/>
                    <a:pt x="118" y="0"/>
                    <a:pt x="113" y="0"/>
                  </a:cubicBezTo>
                  <a:lnTo>
                    <a:pt x="8" y="0"/>
                  </a:lnTo>
                  <a:lnTo>
                    <a:pt x="8" y="0"/>
                  </a:lnTo>
                  <a:cubicBezTo>
                    <a:pt x="3" y="0"/>
                    <a:pt x="0" y="3"/>
                    <a:pt x="0" y="7"/>
                  </a:cubicBezTo>
                  <a:lnTo>
                    <a:pt x="0" y="64"/>
                  </a:lnTo>
                  <a:lnTo>
                    <a:pt x="0" y="64"/>
                  </a:lnTo>
                  <a:cubicBezTo>
                    <a:pt x="0" y="69"/>
                    <a:pt x="3" y="72"/>
                    <a:pt x="8" y="72"/>
                  </a:cubicBezTo>
                </a:path>
              </a:pathLst>
            </a:custGeom>
            <a:solidFill>
              <a:srgbClr val="1E3877"/>
            </a:solidFill>
            <a:ln>
              <a:noFill/>
            </a:ln>
            <a:effectLst/>
          </p:spPr>
          <p:txBody>
            <a:bodyPr wrap="none" anchor="ctr"/>
            <a:lstStyle/>
            <a:p>
              <a:endParaRPr lang="en-US" sz="1225"/>
            </a:p>
          </p:txBody>
        </p:sp>
        <p:sp>
          <p:nvSpPr>
            <p:cNvPr id="3678" name="Freeform 606">
              <a:extLst>
                <a:ext uri="{FF2B5EF4-FFF2-40B4-BE49-F238E27FC236}">
                  <a16:creationId xmlns:a16="http://schemas.microsoft.com/office/drawing/2014/main" xmlns="" id="{0D3F3C15-CF40-E34F-AE5C-0220A2EA59D3}"/>
                </a:ext>
              </a:extLst>
            </p:cNvPr>
            <p:cNvSpPr>
              <a:spLocks noChangeArrowheads="1"/>
            </p:cNvSpPr>
            <p:nvPr/>
          </p:nvSpPr>
          <p:spPr bwMode="auto">
            <a:xfrm>
              <a:off x="4998438" y="6948219"/>
              <a:ext cx="84170" cy="51104"/>
            </a:xfrm>
            <a:custGeom>
              <a:avLst/>
              <a:gdLst>
                <a:gd name="T0" fmla="*/ 113 w 122"/>
                <a:gd name="T1" fmla="*/ 0 h 73"/>
                <a:gd name="T2" fmla="*/ 8 w 122"/>
                <a:gd name="T3" fmla="*/ 0 h 73"/>
                <a:gd name="T4" fmla="*/ 8 w 122"/>
                <a:gd name="T5" fmla="*/ 0 h 73"/>
                <a:gd name="T6" fmla="*/ 0 w 122"/>
                <a:gd name="T7" fmla="*/ 7 h 73"/>
                <a:gd name="T8" fmla="*/ 0 w 122"/>
                <a:gd name="T9" fmla="*/ 64 h 73"/>
                <a:gd name="T10" fmla="*/ 0 w 122"/>
                <a:gd name="T11" fmla="*/ 64 h 73"/>
                <a:gd name="T12" fmla="*/ 8 w 122"/>
                <a:gd name="T13" fmla="*/ 72 h 73"/>
                <a:gd name="T14" fmla="*/ 113 w 122"/>
                <a:gd name="T15" fmla="*/ 72 h 73"/>
                <a:gd name="T16" fmla="*/ 113 w 122"/>
                <a:gd name="T17" fmla="*/ 72 h 73"/>
                <a:gd name="T18" fmla="*/ 121 w 122"/>
                <a:gd name="T19" fmla="*/ 64 h 73"/>
                <a:gd name="T20" fmla="*/ 121 w 122"/>
                <a:gd name="T21" fmla="*/ 7 h 73"/>
                <a:gd name="T22" fmla="*/ 121 w 122"/>
                <a:gd name="T23" fmla="*/ 7 h 73"/>
                <a:gd name="T24" fmla="*/ 113 w 12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73">
                  <a:moveTo>
                    <a:pt x="113" y="0"/>
                  </a:moveTo>
                  <a:lnTo>
                    <a:pt x="8" y="0"/>
                  </a:lnTo>
                  <a:lnTo>
                    <a:pt x="8" y="0"/>
                  </a:lnTo>
                  <a:cubicBezTo>
                    <a:pt x="3" y="0"/>
                    <a:pt x="0" y="3"/>
                    <a:pt x="0" y="7"/>
                  </a:cubicBezTo>
                  <a:lnTo>
                    <a:pt x="0" y="64"/>
                  </a:lnTo>
                  <a:lnTo>
                    <a:pt x="0" y="64"/>
                  </a:lnTo>
                  <a:cubicBezTo>
                    <a:pt x="0" y="69"/>
                    <a:pt x="3" y="72"/>
                    <a:pt x="8" y="72"/>
                  </a:cubicBezTo>
                  <a:lnTo>
                    <a:pt x="113" y="72"/>
                  </a:lnTo>
                  <a:lnTo>
                    <a:pt x="113" y="72"/>
                  </a:lnTo>
                  <a:cubicBezTo>
                    <a:pt x="117" y="72"/>
                    <a:pt x="121" y="69"/>
                    <a:pt x="121" y="64"/>
                  </a:cubicBezTo>
                  <a:lnTo>
                    <a:pt x="121" y="7"/>
                  </a:lnTo>
                  <a:lnTo>
                    <a:pt x="121" y="7"/>
                  </a:lnTo>
                  <a:cubicBezTo>
                    <a:pt x="121" y="3"/>
                    <a:pt x="117" y="0"/>
                    <a:pt x="113" y="0"/>
                  </a:cubicBezTo>
                </a:path>
              </a:pathLst>
            </a:custGeom>
            <a:solidFill>
              <a:srgbClr val="1E3877"/>
            </a:solidFill>
            <a:ln>
              <a:noFill/>
            </a:ln>
            <a:effectLst/>
          </p:spPr>
          <p:txBody>
            <a:bodyPr wrap="none" anchor="ctr"/>
            <a:lstStyle/>
            <a:p>
              <a:endParaRPr lang="en-US" sz="1225"/>
            </a:p>
          </p:txBody>
        </p:sp>
        <p:sp>
          <p:nvSpPr>
            <p:cNvPr id="3679" name="Freeform 607">
              <a:extLst>
                <a:ext uri="{FF2B5EF4-FFF2-40B4-BE49-F238E27FC236}">
                  <a16:creationId xmlns:a16="http://schemas.microsoft.com/office/drawing/2014/main" xmlns="" id="{1EA0ACC6-9E2A-7D4D-BB04-01CEC33B431B}"/>
                </a:ext>
              </a:extLst>
            </p:cNvPr>
            <p:cNvSpPr>
              <a:spLocks noChangeArrowheads="1"/>
            </p:cNvSpPr>
            <p:nvPr/>
          </p:nvSpPr>
          <p:spPr bwMode="auto">
            <a:xfrm>
              <a:off x="5112668" y="6948219"/>
              <a:ext cx="84170" cy="51104"/>
            </a:xfrm>
            <a:custGeom>
              <a:avLst/>
              <a:gdLst>
                <a:gd name="T0" fmla="*/ 0 w 122"/>
                <a:gd name="T1" fmla="*/ 7 h 73"/>
                <a:gd name="T2" fmla="*/ 0 w 122"/>
                <a:gd name="T3" fmla="*/ 64 h 73"/>
                <a:gd name="T4" fmla="*/ 0 w 122"/>
                <a:gd name="T5" fmla="*/ 64 h 73"/>
                <a:gd name="T6" fmla="*/ 7 w 122"/>
                <a:gd name="T7" fmla="*/ 72 h 73"/>
                <a:gd name="T8" fmla="*/ 113 w 122"/>
                <a:gd name="T9" fmla="*/ 72 h 73"/>
                <a:gd name="T10" fmla="*/ 113 w 122"/>
                <a:gd name="T11" fmla="*/ 72 h 73"/>
                <a:gd name="T12" fmla="*/ 121 w 122"/>
                <a:gd name="T13" fmla="*/ 64 h 73"/>
                <a:gd name="T14" fmla="*/ 121 w 122"/>
                <a:gd name="T15" fmla="*/ 7 h 73"/>
                <a:gd name="T16" fmla="*/ 121 w 122"/>
                <a:gd name="T17" fmla="*/ 7 h 73"/>
                <a:gd name="T18" fmla="*/ 113 w 122"/>
                <a:gd name="T19" fmla="*/ 0 h 73"/>
                <a:gd name="T20" fmla="*/ 7 w 122"/>
                <a:gd name="T21" fmla="*/ 0 h 73"/>
                <a:gd name="T22" fmla="*/ 7 w 122"/>
                <a:gd name="T23" fmla="*/ 0 h 73"/>
                <a:gd name="T24" fmla="*/ 0 w 122"/>
                <a:gd name="T2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73">
                  <a:moveTo>
                    <a:pt x="0" y="7"/>
                  </a:moveTo>
                  <a:lnTo>
                    <a:pt x="0" y="64"/>
                  </a:lnTo>
                  <a:lnTo>
                    <a:pt x="0" y="64"/>
                  </a:lnTo>
                  <a:cubicBezTo>
                    <a:pt x="0" y="69"/>
                    <a:pt x="3" y="72"/>
                    <a:pt x="7" y="72"/>
                  </a:cubicBezTo>
                  <a:lnTo>
                    <a:pt x="113" y="72"/>
                  </a:lnTo>
                  <a:lnTo>
                    <a:pt x="113" y="72"/>
                  </a:lnTo>
                  <a:cubicBezTo>
                    <a:pt x="117" y="72"/>
                    <a:pt x="121" y="69"/>
                    <a:pt x="121" y="64"/>
                  </a:cubicBezTo>
                  <a:lnTo>
                    <a:pt x="121" y="7"/>
                  </a:lnTo>
                  <a:lnTo>
                    <a:pt x="121" y="7"/>
                  </a:lnTo>
                  <a:cubicBezTo>
                    <a:pt x="121" y="3"/>
                    <a:pt x="117" y="0"/>
                    <a:pt x="113" y="0"/>
                  </a:cubicBezTo>
                  <a:lnTo>
                    <a:pt x="7" y="0"/>
                  </a:lnTo>
                  <a:lnTo>
                    <a:pt x="7" y="0"/>
                  </a:lnTo>
                  <a:cubicBezTo>
                    <a:pt x="3" y="0"/>
                    <a:pt x="0" y="3"/>
                    <a:pt x="0" y="7"/>
                  </a:cubicBezTo>
                </a:path>
              </a:pathLst>
            </a:custGeom>
            <a:solidFill>
              <a:srgbClr val="1E3877"/>
            </a:solidFill>
            <a:ln>
              <a:noFill/>
            </a:ln>
            <a:effectLst/>
          </p:spPr>
          <p:txBody>
            <a:bodyPr wrap="none" anchor="ctr"/>
            <a:lstStyle/>
            <a:p>
              <a:endParaRPr lang="en-US" sz="1225"/>
            </a:p>
          </p:txBody>
        </p:sp>
        <p:sp>
          <p:nvSpPr>
            <p:cNvPr id="3680" name="Freeform 608">
              <a:extLst>
                <a:ext uri="{FF2B5EF4-FFF2-40B4-BE49-F238E27FC236}">
                  <a16:creationId xmlns:a16="http://schemas.microsoft.com/office/drawing/2014/main" xmlns="" id="{FF8AA64E-8A8A-914E-9FB2-7144F4ED0739}"/>
                </a:ext>
              </a:extLst>
            </p:cNvPr>
            <p:cNvSpPr>
              <a:spLocks noChangeArrowheads="1"/>
            </p:cNvSpPr>
            <p:nvPr/>
          </p:nvSpPr>
          <p:spPr bwMode="auto">
            <a:xfrm>
              <a:off x="4923286" y="6867056"/>
              <a:ext cx="237479" cy="63126"/>
            </a:xfrm>
            <a:custGeom>
              <a:avLst/>
              <a:gdLst>
                <a:gd name="T0" fmla="*/ 8 w 348"/>
                <a:gd name="T1" fmla="*/ 92 h 93"/>
                <a:gd name="T2" fmla="*/ 8 w 348"/>
                <a:gd name="T3" fmla="*/ 92 h 93"/>
                <a:gd name="T4" fmla="*/ 16 w 348"/>
                <a:gd name="T5" fmla="*/ 83 h 93"/>
                <a:gd name="T6" fmla="*/ 16 w 348"/>
                <a:gd name="T7" fmla="*/ 47 h 93"/>
                <a:gd name="T8" fmla="*/ 164 w 348"/>
                <a:gd name="T9" fmla="*/ 47 h 93"/>
                <a:gd name="T10" fmla="*/ 164 w 348"/>
                <a:gd name="T11" fmla="*/ 83 h 93"/>
                <a:gd name="T12" fmla="*/ 164 w 348"/>
                <a:gd name="T13" fmla="*/ 83 h 93"/>
                <a:gd name="T14" fmla="*/ 172 w 348"/>
                <a:gd name="T15" fmla="*/ 92 h 93"/>
                <a:gd name="T16" fmla="*/ 172 w 348"/>
                <a:gd name="T17" fmla="*/ 92 h 93"/>
                <a:gd name="T18" fmla="*/ 181 w 348"/>
                <a:gd name="T19" fmla="*/ 83 h 93"/>
                <a:gd name="T20" fmla="*/ 181 w 348"/>
                <a:gd name="T21" fmla="*/ 47 h 93"/>
                <a:gd name="T22" fmla="*/ 331 w 348"/>
                <a:gd name="T23" fmla="*/ 47 h 93"/>
                <a:gd name="T24" fmla="*/ 331 w 348"/>
                <a:gd name="T25" fmla="*/ 83 h 93"/>
                <a:gd name="T26" fmla="*/ 331 w 348"/>
                <a:gd name="T27" fmla="*/ 83 h 93"/>
                <a:gd name="T28" fmla="*/ 339 w 348"/>
                <a:gd name="T29" fmla="*/ 92 h 93"/>
                <a:gd name="T30" fmla="*/ 339 w 348"/>
                <a:gd name="T31" fmla="*/ 92 h 93"/>
                <a:gd name="T32" fmla="*/ 347 w 348"/>
                <a:gd name="T33" fmla="*/ 83 h 93"/>
                <a:gd name="T34" fmla="*/ 347 w 348"/>
                <a:gd name="T35" fmla="*/ 39 h 93"/>
                <a:gd name="T36" fmla="*/ 347 w 348"/>
                <a:gd name="T37" fmla="*/ 39 h 93"/>
                <a:gd name="T38" fmla="*/ 339 w 348"/>
                <a:gd name="T39" fmla="*/ 30 h 93"/>
                <a:gd name="T40" fmla="*/ 181 w 348"/>
                <a:gd name="T41" fmla="*/ 30 h 93"/>
                <a:gd name="T42" fmla="*/ 181 w 348"/>
                <a:gd name="T43" fmla="*/ 8 h 93"/>
                <a:gd name="T44" fmla="*/ 181 w 348"/>
                <a:gd name="T45" fmla="*/ 8 h 93"/>
                <a:gd name="T46" fmla="*/ 172 w 348"/>
                <a:gd name="T47" fmla="*/ 0 h 93"/>
                <a:gd name="T48" fmla="*/ 172 w 348"/>
                <a:gd name="T49" fmla="*/ 0 h 93"/>
                <a:gd name="T50" fmla="*/ 164 w 348"/>
                <a:gd name="T51" fmla="*/ 8 h 93"/>
                <a:gd name="T52" fmla="*/ 164 w 348"/>
                <a:gd name="T53" fmla="*/ 30 h 93"/>
                <a:gd name="T54" fmla="*/ 8 w 348"/>
                <a:gd name="T55" fmla="*/ 30 h 93"/>
                <a:gd name="T56" fmla="*/ 8 w 348"/>
                <a:gd name="T57" fmla="*/ 30 h 93"/>
                <a:gd name="T58" fmla="*/ 0 w 348"/>
                <a:gd name="T59" fmla="*/ 39 h 93"/>
                <a:gd name="T60" fmla="*/ 0 w 348"/>
                <a:gd name="T61" fmla="*/ 83 h 93"/>
                <a:gd name="T62" fmla="*/ 0 w 348"/>
                <a:gd name="T63" fmla="*/ 83 h 93"/>
                <a:gd name="T64" fmla="*/ 8 w 348"/>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93">
                  <a:moveTo>
                    <a:pt x="8" y="92"/>
                  </a:moveTo>
                  <a:lnTo>
                    <a:pt x="8" y="92"/>
                  </a:lnTo>
                  <a:cubicBezTo>
                    <a:pt x="12" y="92"/>
                    <a:pt x="16" y="88"/>
                    <a:pt x="16" y="83"/>
                  </a:cubicBezTo>
                  <a:lnTo>
                    <a:pt x="16" y="47"/>
                  </a:lnTo>
                  <a:lnTo>
                    <a:pt x="164" y="47"/>
                  </a:lnTo>
                  <a:lnTo>
                    <a:pt x="164" y="83"/>
                  </a:lnTo>
                  <a:lnTo>
                    <a:pt x="164" y="83"/>
                  </a:lnTo>
                  <a:cubicBezTo>
                    <a:pt x="164" y="88"/>
                    <a:pt x="167" y="92"/>
                    <a:pt x="172" y="92"/>
                  </a:cubicBezTo>
                  <a:lnTo>
                    <a:pt x="172" y="92"/>
                  </a:lnTo>
                  <a:cubicBezTo>
                    <a:pt x="177" y="92"/>
                    <a:pt x="181" y="88"/>
                    <a:pt x="181" y="83"/>
                  </a:cubicBezTo>
                  <a:lnTo>
                    <a:pt x="181" y="47"/>
                  </a:lnTo>
                  <a:lnTo>
                    <a:pt x="331" y="47"/>
                  </a:lnTo>
                  <a:lnTo>
                    <a:pt x="331" y="83"/>
                  </a:lnTo>
                  <a:lnTo>
                    <a:pt x="331" y="83"/>
                  </a:lnTo>
                  <a:cubicBezTo>
                    <a:pt x="331" y="88"/>
                    <a:pt x="334" y="92"/>
                    <a:pt x="339" y="92"/>
                  </a:cubicBezTo>
                  <a:lnTo>
                    <a:pt x="339" y="92"/>
                  </a:lnTo>
                  <a:cubicBezTo>
                    <a:pt x="344" y="92"/>
                    <a:pt x="347" y="88"/>
                    <a:pt x="347" y="83"/>
                  </a:cubicBezTo>
                  <a:lnTo>
                    <a:pt x="347" y="39"/>
                  </a:lnTo>
                  <a:lnTo>
                    <a:pt x="347" y="39"/>
                  </a:lnTo>
                  <a:cubicBezTo>
                    <a:pt x="347" y="34"/>
                    <a:pt x="344" y="30"/>
                    <a:pt x="339" y="30"/>
                  </a:cubicBezTo>
                  <a:lnTo>
                    <a:pt x="181" y="30"/>
                  </a:lnTo>
                  <a:lnTo>
                    <a:pt x="181" y="8"/>
                  </a:lnTo>
                  <a:lnTo>
                    <a:pt x="181" y="8"/>
                  </a:lnTo>
                  <a:cubicBezTo>
                    <a:pt x="181" y="3"/>
                    <a:pt x="177" y="0"/>
                    <a:pt x="172" y="0"/>
                  </a:cubicBezTo>
                  <a:lnTo>
                    <a:pt x="172" y="0"/>
                  </a:lnTo>
                  <a:cubicBezTo>
                    <a:pt x="167" y="0"/>
                    <a:pt x="164" y="3"/>
                    <a:pt x="164" y="8"/>
                  </a:cubicBezTo>
                  <a:lnTo>
                    <a:pt x="164" y="30"/>
                  </a:lnTo>
                  <a:lnTo>
                    <a:pt x="8" y="30"/>
                  </a:lnTo>
                  <a:lnTo>
                    <a:pt x="8" y="30"/>
                  </a:lnTo>
                  <a:cubicBezTo>
                    <a:pt x="3" y="30"/>
                    <a:pt x="0" y="34"/>
                    <a:pt x="0" y="39"/>
                  </a:cubicBezTo>
                  <a:lnTo>
                    <a:pt x="0" y="83"/>
                  </a:lnTo>
                  <a:lnTo>
                    <a:pt x="0" y="83"/>
                  </a:lnTo>
                  <a:cubicBezTo>
                    <a:pt x="0" y="88"/>
                    <a:pt x="3" y="92"/>
                    <a:pt x="8" y="92"/>
                  </a:cubicBezTo>
                </a:path>
              </a:pathLst>
            </a:custGeom>
            <a:solidFill>
              <a:srgbClr val="1E3877"/>
            </a:solidFill>
            <a:ln>
              <a:noFill/>
            </a:ln>
            <a:effectLst/>
          </p:spPr>
          <p:txBody>
            <a:bodyPr wrap="none" anchor="ctr"/>
            <a:lstStyle/>
            <a:p>
              <a:endParaRPr lang="en-US" sz="1225"/>
            </a:p>
          </p:txBody>
        </p:sp>
      </p:grpSp>
      <p:grpSp>
        <p:nvGrpSpPr>
          <p:cNvPr id="22" name="Group 21">
            <a:extLst>
              <a:ext uri="{FF2B5EF4-FFF2-40B4-BE49-F238E27FC236}">
                <a16:creationId xmlns:a16="http://schemas.microsoft.com/office/drawing/2014/main" xmlns="" id="{614A67AF-5762-9442-A7EE-90666186DD6B}"/>
              </a:ext>
            </a:extLst>
          </p:cNvPr>
          <p:cNvGrpSpPr/>
          <p:nvPr/>
        </p:nvGrpSpPr>
        <p:grpSpPr>
          <a:xfrm>
            <a:off x="7865898" y="4147532"/>
            <a:ext cx="358150" cy="284892"/>
            <a:chOff x="8683862" y="4663617"/>
            <a:chExt cx="396799" cy="315636"/>
          </a:xfrm>
        </p:grpSpPr>
        <p:sp>
          <p:nvSpPr>
            <p:cNvPr id="3790" name="Freeform 718">
              <a:extLst>
                <a:ext uri="{FF2B5EF4-FFF2-40B4-BE49-F238E27FC236}">
                  <a16:creationId xmlns:a16="http://schemas.microsoft.com/office/drawing/2014/main" xmlns="" id="{429A3147-E2A2-D74A-AC56-97120336053C}"/>
                </a:ext>
              </a:extLst>
            </p:cNvPr>
            <p:cNvSpPr>
              <a:spLocks noChangeArrowheads="1"/>
            </p:cNvSpPr>
            <p:nvPr/>
          </p:nvSpPr>
          <p:spPr bwMode="auto">
            <a:xfrm>
              <a:off x="8683862" y="4663617"/>
              <a:ext cx="360727" cy="291588"/>
            </a:xfrm>
            <a:custGeom>
              <a:avLst/>
              <a:gdLst>
                <a:gd name="T0" fmla="*/ 44 w 527"/>
                <a:gd name="T1" fmla="*/ 26 h 429"/>
                <a:gd name="T2" fmla="*/ 44 w 527"/>
                <a:gd name="T3" fmla="*/ 26 h 429"/>
                <a:gd name="T4" fmla="*/ 58 w 527"/>
                <a:gd name="T5" fmla="*/ 40 h 429"/>
                <a:gd name="T6" fmla="*/ 58 w 527"/>
                <a:gd name="T7" fmla="*/ 40 h 429"/>
                <a:gd name="T8" fmla="*/ 44 w 527"/>
                <a:gd name="T9" fmla="*/ 52 h 429"/>
                <a:gd name="T10" fmla="*/ 44 w 527"/>
                <a:gd name="T11" fmla="*/ 52 h 429"/>
                <a:gd name="T12" fmla="*/ 31 w 527"/>
                <a:gd name="T13" fmla="*/ 40 h 429"/>
                <a:gd name="T14" fmla="*/ 31 w 527"/>
                <a:gd name="T15" fmla="*/ 40 h 429"/>
                <a:gd name="T16" fmla="*/ 44 w 527"/>
                <a:gd name="T17" fmla="*/ 26 h 429"/>
                <a:gd name="T18" fmla="*/ 84 w 527"/>
                <a:gd name="T19" fmla="*/ 26 h 429"/>
                <a:gd name="T20" fmla="*/ 84 w 527"/>
                <a:gd name="T21" fmla="*/ 26 h 429"/>
                <a:gd name="T22" fmla="*/ 97 w 527"/>
                <a:gd name="T23" fmla="*/ 40 h 429"/>
                <a:gd name="T24" fmla="*/ 97 w 527"/>
                <a:gd name="T25" fmla="*/ 40 h 429"/>
                <a:gd name="T26" fmla="*/ 84 w 527"/>
                <a:gd name="T27" fmla="*/ 52 h 429"/>
                <a:gd name="T28" fmla="*/ 84 w 527"/>
                <a:gd name="T29" fmla="*/ 52 h 429"/>
                <a:gd name="T30" fmla="*/ 70 w 527"/>
                <a:gd name="T31" fmla="*/ 40 h 429"/>
                <a:gd name="T32" fmla="*/ 70 w 527"/>
                <a:gd name="T33" fmla="*/ 40 h 429"/>
                <a:gd name="T34" fmla="*/ 84 w 527"/>
                <a:gd name="T35" fmla="*/ 26 h 429"/>
                <a:gd name="T36" fmla="*/ 122 w 527"/>
                <a:gd name="T37" fmla="*/ 26 h 429"/>
                <a:gd name="T38" fmla="*/ 122 w 527"/>
                <a:gd name="T39" fmla="*/ 26 h 429"/>
                <a:gd name="T40" fmla="*/ 136 w 527"/>
                <a:gd name="T41" fmla="*/ 40 h 429"/>
                <a:gd name="T42" fmla="*/ 136 w 527"/>
                <a:gd name="T43" fmla="*/ 40 h 429"/>
                <a:gd name="T44" fmla="*/ 122 w 527"/>
                <a:gd name="T45" fmla="*/ 52 h 429"/>
                <a:gd name="T46" fmla="*/ 122 w 527"/>
                <a:gd name="T47" fmla="*/ 52 h 429"/>
                <a:gd name="T48" fmla="*/ 109 w 527"/>
                <a:gd name="T49" fmla="*/ 40 h 429"/>
                <a:gd name="T50" fmla="*/ 109 w 527"/>
                <a:gd name="T51" fmla="*/ 40 h 429"/>
                <a:gd name="T52" fmla="*/ 122 w 527"/>
                <a:gd name="T53" fmla="*/ 26 h 429"/>
                <a:gd name="T54" fmla="*/ 17 w 527"/>
                <a:gd name="T55" fmla="*/ 393 h 429"/>
                <a:gd name="T56" fmla="*/ 17 w 527"/>
                <a:gd name="T57" fmla="*/ 80 h 429"/>
                <a:gd name="T58" fmla="*/ 509 w 527"/>
                <a:gd name="T59" fmla="*/ 80 h 429"/>
                <a:gd name="T60" fmla="*/ 509 w 527"/>
                <a:gd name="T61" fmla="*/ 249 h 429"/>
                <a:gd name="T62" fmla="*/ 526 w 527"/>
                <a:gd name="T63" fmla="*/ 249 h 429"/>
                <a:gd name="T64" fmla="*/ 526 w 527"/>
                <a:gd name="T65" fmla="*/ 64 h 429"/>
                <a:gd name="T66" fmla="*/ 525 w 527"/>
                <a:gd name="T67" fmla="*/ 64 h 429"/>
                <a:gd name="T68" fmla="*/ 525 w 527"/>
                <a:gd name="T69" fmla="*/ 33 h 429"/>
                <a:gd name="T70" fmla="*/ 525 w 527"/>
                <a:gd name="T71" fmla="*/ 33 h 429"/>
                <a:gd name="T72" fmla="*/ 491 w 527"/>
                <a:gd name="T73" fmla="*/ 0 h 429"/>
                <a:gd name="T74" fmla="*/ 35 w 527"/>
                <a:gd name="T75" fmla="*/ 0 h 429"/>
                <a:gd name="T76" fmla="*/ 35 w 527"/>
                <a:gd name="T77" fmla="*/ 0 h 429"/>
                <a:gd name="T78" fmla="*/ 1 w 527"/>
                <a:gd name="T79" fmla="*/ 33 h 429"/>
                <a:gd name="T80" fmla="*/ 1 w 527"/>
                <a:gd name="T81" fmla="*/ 64 h 429"/>
                <a:gd name="T82" fmla="*/ 0 w 527"/>
                <a:gd name="T83" fmla="*/ 64 h 429"/>
                <a:gd name="T84" fmla="*/ 0 w 527"/>
                <a:gd name="T85" fmla="*/ 393 h 429"/>
                <a:gd name="T86" fmla="*/ 0 w 527"/>
                <a:gd name="T87" fmla="*/ 393 h 429"/>
                <a:gd name="T88" fmla="*/ 35 w 527"/>
                <a:gd name="T89" fmla="*/ 428 h 429"/>
                <a:gd name="T90" fmla="*/ 418 w 527"/>
                <a:gd name="T91" fmla="*/ 428 h 429"/>
                <a:gd name="T92" fmla="*/ 418 w 527"/>
                <a:gd name="T93" fmla="*/ 411 h 429"/>
                <a:gd name="T94" fmla="*/ 35 w 527"/>
                <a:gd name="T95" fmla="*/ 411 h 429"/>
                <a:gd name="T96" fmla="*/ 35 w 527"/>
                <a:gd name="T97" fmla="*/ 411 h 429"/>
                <a:gd name="T98" fmla="*/ 17 w 527"/>
                <a:gd name="T99" fmla="*/ 39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7" h="429">
                  <a:moveTo>
                    <a:pt x="44" y="26"/>
                  </a:moveTo>
                  <a:lnTo>
                    <a:pt x="44" y="26"/>
                  </a:lnTo>
                  <a:cubicBezTo>
                    <a:pt x="52" y="26"/>
                    <a:pt x="58" y="32"/>
                    <a:pt x="58" y="40"/>
                  </a:cubicBezTo>
                  <a:lnTo>
                    <a:pt x="58" y="40"/>
                  </a:lnTo>
                  <a:cubicBezTo>
                    <a:pt x="58" y="47"/>
                    <a:pt x="52" y="52"/>
                    <a:pt x="44" y="52"/>
                  </a:cubicBezTo>
                  <a:lnTo>
                    <a:pt x="44" y="52"/>
                  </a:lnTo>
                  <a:cubicBezTo>
                    <a:pt x="37" y="52"/>
                    <a:pt x="31" y="47"/>
                    <a:pt x="31" y="40"/>
                  </a:cubicBezTo>
                  <a:lnTo>
                    <a:pt x="31" y="40"/>
                  </a:lnTo>
                  <a:cubicBezTo>
                    <a:pt x="31" y="32"/>
                    <a:pt x="37" y="26"/>
                    <a:pt x="44" y="26"/>
                  </a:cubicBezTo>
                  <a:close/>
                  <a:moveTo>
                    <a:pt x="84" y="26"/>
                  </a:moveTo>
                  <a:lnTo>
                    <a:pt x="84" y="26"/>
                  </a:lnTo>
                  <a:cubicBezTo>
                    <a:pt x="91" y="26"/>
                    <a:pt x="97" y="32"/>
                    <a:pt x="97" y="40"/>
                  </a:cubicBezTo>
                  <a:lnTo>
                    <a:pt x="97" y="40"/>
                  </a:lnTo>
                  <a:cubicBezTo>
                    <a:pt x="97" y="47"/>
                    <a:pt x="91" y="52"/>
                    <a:pt x="84" y="52"/>
                  </a:cubicBezTo>
                  <a:lnTo>
                    <a:pt x="84" y="52"/>
                  </a:lnTo>
                  <a:cubicBezTo>
                    <a:pt x="76" y="52"/>
                    <a:pt x="70" y="47"/>
                    <a:pt x="70" y="40"/>
                  </a:cubicBezTo>
                  <a:lnTo>
                    <a:pt x="70" y="40"/>
                  </a:lnTo>
                  <a:cubicBezTo>
                    <a:pt x="70" y="32"/>
                    <a:pt x="76" y="26"/>
                    <a:pt x="84" y="26"/>
                  </a:cubicBezTo>
                  <a:close/>
                  <a:moveTo>
                    <a:pt x="122" y="26"/>
                  </a:moveTo>
                  <a:lnTo>
                    <a:pt x="122" y="26"/>
                  </a:lnTo>
                  <a:cubicBezTo>
                    <a:pt x="129" y="26"/>
                    <a:pt x="136" y="32"/>
                    <a:pt x="136" y="40"/>
                  </a:cubicBezTo>
                  <a:lnTo>
                    <a:pt x="136" y="40"/>
                  </a:lnTo>
                  <a:cubicBezTo>
                    <a:pt x="136" y="47"/>
                    <a:pt x="129" y="52"/>
                    <a:pt x="122" y="52"/>
                  </a:cubicBezTo>
                  <a:lnTo>
                    <a:pt x="122" y="52"/>
                  </a:lnTo>
                  <a:cubicBezTo>
                    <a:pt x="115" y="52"/>
                    <a:pt x="109" y="47"/>
                    <a:pt x="109" y="40"/>
                  </a:cubicBezTo>
                  <a:lnTo>
                    <a:pt x="109" y="40"/>
                  </a:lnTo>
                  <a:cubicBezTo>
                    <a:pt x="109" y="32"/>
                    <a:pt x="115" y="26"/>
                    <a:pt x="122" y="26"/>
                  </a:cubicBezTo>
                  <a:close/>
                  <a:moveTo>
                    <a:pt x="17" y="393"/>
                  </a:moveTo>
                  <a:lnTo>
                    <a:pt x="17" y="80"/>
                  </a:lnTo>
                  <a:lnTo>
                    <a:pt x="509" y="80"/>
                  </a:lnTo>
                  <a:lnTo>
                    <a:pt x="509" y="249"/>
                  </a:lnTo>
                  <a:lnTo>
                    <a:pt x="526" y="249"/>
                  </a:lnTo>
                  <a:lnTo>
                    <a:pt x="526" y="64"/>
                  </a:lnTo>
                  <a:lnTo>
                    <a:pt x="525" y="64"/>
                  </a:lnTo>
                  <a:lnTo>
                    <a:pt x="525" y="33"/>
                  </a:lnTo>
                  <a:lnTo>
                    <a:pt x="525" y="33"/>
                  </a:lnTo>
                  <a:cubicBezTo>
                    <a:pt x="525" y="15"/>
                    <a:pt x="510" y="0"/>
                    <a:pt x="491" y="0"/>
                  </a:cubicBezTo>
                  <a:lnTo>
                    <a:pt x="35" y="0"/>
                  </a:lnTo>
                  <a:lnTo>
                    <a:pt x="35" y="0"/>
                  </a:lnTo>
                  <a:cubicBezTo>
                    <a:pt x="16" y="0"/>
                    <a:pt x="1" y="15"/>
                    <a:pt x="1" y="33"/>
                  </a:cubicBezTo>
                  <a:lnTo>
                    <a:pt x="1" y="64"/>
                  </a:lnTo>
                  <a:lnTo>
                    <a:pt x="0" y="64"/>
                  </a:lnTo>
                  <a:lnTo>
                    <a:pt x="0" y="393"/>
                  </a:lnTo>
                  <a:lnTo>
                    <a:pt x="0" y="393"/>
                  </a:lnTo>
                  <a:cubicBezTo>
                    <a:pt x="0" y="413"/>
                    <a:pt x="16" y="428"/>
                    <a:pt x="35" y="428"/>
                  </a:cubicBezTo>
                  <a:lnTo>
                    <a:pt x="418" y="428"/>
                  </a:lnTo>
                  <a:lnTo>
                    <a:pt x="418" y="411"/>
                  </a:lnTo>
                  <a:lnTo>
                    <a:pt x="35" y="411"/>
                  </a:lnTo>
                  <a:lnTo>
                    <a:pt x="35" y="411"/>
                  </a:lnTo>
                  <a:cubicBezTo>
                    <a:pt x="25" y="411"/>
                    <a:pt x="17" y="403"/>
                    <a:pt x="17" y="393"/>
                  </a:cubicBezTo>
                  <a:close/>
                </a:path>
              </a:pathLst>
            </a:custGeom>
            <a:solidFill>
              <a:srgbClr val="1E3877"/>
            </a:solidFill>
            <a:ln>
              <a:noFill/>
            </a:ln>
            <a:effectLst/>
          </p:spPr>
          <p:txBody>
            <a:bodyPr wrap="none" anchor="ctr"/>
            <a:lstStyle/>
            <a:p>
              <a:endParaRPr lang="en-US" sz="1225"/>
            </a:p>
          </p:txBody>
        </p:sp>
        <p:sp>
          <p:nvSpPr>
            <p:cNvPr id="3791" name="Freeform 719">
              <a:extLst>
                <a:ext uri="{FF2B5EF4-FFF2-40B4-BE49-F238E27FC236}">
                  <a16:creationId xmlns:a16="http://schemas.microsoft.com/office/drawing/2014/main" xmlns="" id="{FAA6A9D3-A56A-F34D-9D7E-CD48FD2A799D}"/>
                </a:ext>
              </a:extLst>
            </p:cNvPr>
            <p:cNvSpPr>
              <a:spLocks noChangeArrowheads="1"/>
            </p:cNvSpPr>
            <p:nvPr/>
          </p:nvSpPr>
          <p:spPr bwMode="auto">
            <a:xfrm>
              <a:off x="8774044" y="4735763"/>
              <a:ext cx="180363" cy="180363"/>
            </a:xfrm>
            <a:custGeom>
              <a:avLst/>
              <a:gdLst>
                <a:gd name="T0" fmla="*/ 186 w 265"/>
                <a:gd name="T1" fmla="*/ 199 h 265"/>
                <a:gd name="T2" fmla="*/ 140 w 265"/>
                <a:gd name="T3" fmla="*/ 193 h 265"/>
                <a:gd name="T4" fmla="*/ 198 w 265"/>
                <a:gd name="T5" fmla="*/ 141 h 265"/>
                <a:gd name="T6" fmla="*/ 140 w 265"/>
                <a:gd name="T7" fmla="*/ 178 h 265"/>
                <a:gd name="T8" fmla="*/ 140 w 265"/>
                <a:gd name="T9" fmla="*/ 88 h 265"/>
                <a:gd name="T10" fmla="*/ 198 w 265"/>
                <a:gd name="T11" fmla="*/ 125 h 265"/>
                <a:gd name="T12" fmla="*/ 140 w 265"/>
                <a:gd name="T13" fmla="*/ 17 h 265"/>
                <a:gd name="T14" fmla="*/ 187 w 265"/>
                <a:gd name="T15" fmla="*/ 67 h 265"/>
                <a:gd name="T16" fmla="*/ 217 w 265"/>
                <a:gd name="T17" fmla="*/ 53 h 265"/>
                <a:gd name="T18" fmla="*/ 201 w 265"/>
                <a:gd name="T19" fmla="*/ 63 h 265"/>
                <a:gd name="T20" fmla="*/ 217 w 265"/>
                <a:gd name="T21" fmla="*/ 53 h 265"/>
                <a:gd name="T22" fmla="*/ 248 w 265"/>
                <a:gd name="T23" fmla="*/ 125 h 265"/>
                <a:gd name="T24" fmla="*/ 206 w 265"/>
                <a:gd name="T25" fmla="*/ 77 h 265"/>
                <a:gd name="T26" fmla="*/ 226 w 265"/>
                <a:gd name="T27" fmla="*/ 201 h 265"/>
                <a:gd name="T28" fmla="*/ 206 w 265"/>
                <a:gd name="T29" fmla="*/ 189 h 265"/>
                <a:gd name="T30" fmla="*/ 248 w 265"/>
                <a:gd name="T31" fmla="*/ 141 h 265"/>
                <a:gd name="T32" fmla="*/ 182 w 265"/>
                <a:gd name="T33" fmla="*/ 237 h 265"/>
                <a:gd name="T34" fmla="*/ 216 w 265"/>
                <a:gd name="T35" fmla="*/ 213 h 265"/>
                <a:gd name="T36" fmla="*/ 124 w 265"/>
                <a:gd name="T37" fmla="*/ 73 h 265"/>
                <a:gd name="T38" fmla="*/ 78 w 265"/>
                <a:gd name="T39" fmla="*/ 67 h 265"/>
                <a:gd name="T40" fmla="*/ 124 w 265"/>
                <a:gd name="T41" fmla="*/ 125 h 265"/>
                <a:gd name="T42" fmla="*/ 72 w 265"/>
                <a:gd name="T43" fmla="*/ 82 h 265"/>
                <a:gd name="T44" fmla="*/ 124 w 265"/>
                <a:gd name="T45" fmla="*/ 125 h 265"/>
                <a:gd name="T46" fmla="*/ 73 w 265"/>
                <a:gd name="T47" fmla="*/ 184 h 265"/>
                <a:gd name="T48" fmla="*/ 124 w 265"/>
                <a:gd name="T49" fmla="*/ 141 h 265"/>
                <a:gd name="T50" fmla="*/ 124 w 265"/>
                <a:gd name="T51" fmla="*/ 249 h 265"/>
                <a:gd name="T52" fmla="*/ 124 w 265"/>
                <a:gd name="T53" fmla="*/ 193 h 265"/>
                <a:gd name="T54" fmla="*/ 48 w 265"/>
                <a:gd name="T55" fmla="*/ 213 h 265"/>
                <a:gd name="T56" fmla="*/ 81 w 265"/>
                <a:gd name="T57" fmla="*/ 237 h 265"/>
                <a:gd name="T58" fmla="*/ 16 w 265"/>
                <a:gd name="T59" fmla="*/ 141 h 265"/>
                <a:gd name="T60" fmla="*/ 58 w 265"/>
                <a:gd name="T61" fmla="*/ 189 h 265"/>
                <a:gd name="T62" fmla="*/ 38 w 265"/>
                <a:gd name="T63" fmla="*/ 201 h 265"/>
                <a:gd name="T64" fmla="*/ 38 w 265"/>
                <a:gd name="T65" fmla="*/ 65 h 265"/>
                <a:gd name="T66" fmla="*/ 50 w 265"/>
                <a:gd name="T67" fmla="*/ 125 h 265"/>
                <a:gd name="T68" fmla="*/ 38 w 265"/>
                <a:gd name="T69" fmla="*/ 65 h 265"/>
                <a:gd name="T70" fmla="*/ 62 w 265"/>
                <a:gd name="T71" fmla="*/ 63 h 265"/>
                <a:gd name="T72" fmla="*/ 47 w 265"/>
                <a:gd name="T73" fmla="*/ 53 h 265"/>
                <a:gd name="T74" fmla="*/ 0 w 265"/>
                <a:gd name="T75" fmla="*/ 133 h 265"/>
                <a:gd name="T76" fmla="*/ 35 w 265"/>
                <a:gd name="T77" fmla="*/ 221 h 265"/>
                <a:gd name="T78" fmla="*/ 132 w 265"/>
                <a:gd name="T79" fmla="*/ 264 h 265"/>
                <a:gd name="T80" fmla="*/ 230 w 265"/>
                <a:gd name="T81" fmla="*/ 219 h 265"/>
                <a:gd name="T82" fmla="*/ 264 w 265"/>
                <a:gd name="T83" fmla="*/ 133 h 265"/>
                <a:gd name="T84" fmla="*/ 0 w 265"/>
                <a:gd name="T85" fmla="*/ 13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5" h="265">
                  <a:moveTo>
                    <a:pt x="140" y="193"/>
                  </a:moveTo>
                  <a:lnTo>
                    <a:pt x="140" y="193"/>
                  </a:lnTo>
                  <a:cubicBezTo>
                    <a:pt x="158" y="194"/>
                    <a:pt x="174" y="196"/>
                    <a:pt x="186" y="199"/>
                  </a:cubicBezTo>
                  <a:lnTo>
                    <a:pt x="186" y="199"/>
                  </a:lnTo>
                  <a:cubicBezTo>
                    <a:pt x="175" y="226"/>
                    <a:pt x="158" y="244"/>
                    <a:pt x="140" y="249"/>
                  </a:cubicBezTo>
                  <a:lnTo>
                    <a:pt x="140" y="193"/>
                  </a:lnTo>
                  <a:close/>
                  <a:moveTo>
                    <a:pt x="140" y="141"/>
                  </a:moveTo>
                  <a:lnTo>
                    <a:pt x="198" y="141"/>
                  </a:lnTo>
                  <a:lnTo>
                    <a:pt x="198" y="141"/>
                  </a:lnTo>
                  <a:cubicBezTo>
                    <a:pt x="197" y="156"/>
                    <a:pt x="195" y="171"/>
                    <a:pt x="191" y="184"/>
                  </a:cubicBezTo>
                  <a:lnTo>
                    <a:pt x="191" y="184"/>
                  </a:lnTo>
                  <a:cubicBezTo>
                    <a:pt x="176" y="181"/>
                    <a:pt x="158" y="179"/>
                    <a:pt x="140" y="178"/>
                  </a:cubicBezTo>
                  <a:lnTo>
                    <a:pt x="140" y="141"/>
                  </a:lnTo>
                  <a:close/>
                  <a:moveTo>
                    <a:pt x="140" y="88"/>
                  </a:moveTo>
                  <a:lnTo>
                    <a:pt x="140" y="88"/>
                  </a:lnTo>
                  <a:cubicBezTo>
                    <a:pt x="158" y="88"/>
                    <a:pt x="177" y="86"/>
                    <a:pt x="192" y="82"/>
                  </a:cubicBezTo>
                  <a:lnTo>
                    <a:pt x="192" y="82"/>
                  </a:lnTo>
                  <a:cubicBezTo>
                    <a:pt x="196" y="95"/>
                    <a:pt x="197" y="110"/>
                    <a:pt x="198" y="125"/>
                  </a:cubicBezTo>
                  <a:lnTo>
                    <a:pt x="140" y="125"/>
                  </a:lnTo>
                  <a:lnTo>
                    <a:pt x="140" y="88"/>
                  </a:lnTo>
                  <a:close/>
                  <a:moveTo>
                    <a:pt x="140" y="17"/>
                  </a:moveTo>
                  <a:lnTo>
                    <a:pt x="140" y="17"/>
                  </a:lnTo>
                  <a:cubicBezTo>
                    <a:pt x="159" y="21"/>
                    <a:pt x="176" y="40"/>
                    <a:pt x="187" y="67"/>
                  </a:cubicBezTo>
                  <a:lnTo>
                    <a:pt x="187" y="67"/>
                  </a:lnTo>
                  <a:cubicBezTo>
                    <a:pt x="174" y="70"/>
                    <a:pt x="158" y="73"/>
                    <a:pt x="140" y="73"/>
                  </a:cubicBezTo>
                  <a:lnTo>
                    <a:pt x="140" y="17"/>
                  </a:lnTo>
                  <a:close/>
                  <a:moveTo>
                    <a:pt x="217" y="53"/>
                  </a:moveTo>
                  <a:lnTo>
                    <a:pt x="217" y="53"/>
                  </a:lnTo>
                  <a:cubicBezTo>
                    <a:pt x="215" y="56"/>
                    <a:pt x="210" y="59"/>
                    <a:pt x="201" y="63"/>
                  </a:cubicBezTo>
                  <a:lnTo>
                    <a:pt x="201" y="63"/>
                  </a:lnTo>
                  <a:cubicBezTo>
                    <a:pt x="197" y="49"/>
                    <a:pt x="190" y="37"/>
                    <a:pt x="182" y="28"/>
                  </a:cubicBezTo>
                  <a:lnTo>
                    <a:pt x="182" y="28"/>
                  </a:lnTo>
                  <a:cubicBezTo>
                    <a:pt x="195" y="34"/>
                    <a:pt x="207" y="42"/>
                    <a:pt x="217" y="53"/>
                  </a:cubicBezTo>
                  <a:close/>
                  <a:moveTo>
                    <a:pt x="226" y="65"/>
                  </a:moveTo>
                  <a:lnTo>
                    <a:pt x="226" y="65"/>
                  </a:lnTo>
                  <a:cubicBezTo>
                    <a:pt x="239" y="82"/>
                    <a:pt x="247" y="103"/>
                    <a:pt x="248" y="125"/>
                  </a:cubicBezTo>
                  <a:lnTo>
                    <a:pt x="214" y="125"/>
                  </a:lnTo>
                  <a:lnTo>
                    <a:pt x="214" y="125"/>
                  </a:lnTo>
                  <a:cubicBezTo>
                    <a:pt x="214" y="108"/>
                    <a:pt x="211" y="92"/>
                    <a:pt x="206" y="77"/>
                  </a:cubicBezTo>
                  <a:lnTo>
                    <a:pt x="206" y="77"/>
                  </a:lnTo>
                  <a:cubicBezTo>
                    <a:pt x="215" y="74"/>
                    <a:pt x="222" y="69"/>
                    <a:pt x="226" y="65"/>
                  </a:cubicBezTo>
                  <a:close/>
                  <a:moveTo>
                    <a:pt x="226" y="201"/>
                  </a:moveTo>
                  <a:lnTo>
                    <a:pt x="226" y="201"/>
                  </a:lnTo>
                  <a:cubicBezTo>
                    <a:pt x="222" y="196"/>
                    <a:pt x="214" y="192"/>
                    <a:pt x="206" y="189"/>
                  </a:cubicBezTo>
                  <a:lnTo>
                    <a:pt x="206" y="189"/>
                  </a:lnTo>
                  <a:cubicBezTo>
                    <a:pt x="210" y="175"/>
                    <a:pt x="214" y="158"/>
                    <a:pt x="214" y="141"/>
                  </a:cubicBezTo>
                  <a:lnTo>
                    <a:pt x="248" y="141"/>
                  </a:lnTo>
                  <a:lnTo>
                    <a:pt x="248" y="141"/>
                  </a:lnTo>
                  <a:cubicBezTo>
                    <a:pt x="246" y="164"/>
                    <a:pt x="238" y="184"/>
                    <a:pt x="226" y="201"/>
                  </a:cubicBezTo>
                  <a:close/>
                  <a:moveTo>
                    <a:pt x="182" y="237"/>
                  </a:moveTo>
                  <a:lnTo>
                    <a:pt x="182" y="237"/>
                  </a:lnTo>
                  <a:cubicBezTo>
                    <a:pt x="189" y="229"/>
                    <a:pt x="196" y="217"/>
                    <a:pt x="201" y="204"/>
                  </a:cubicBezTo>
                  <a:lnTo>
                    <a:pt x="201" y="204"/>
                  </a:lnTo>
                  <a:cubicBezTo>
                    <a:pt x="209" y="207"/>
                    <a:pt x="214" y="210"/>
                    <a:pt x="216" y="213"/>
                  </a:cubicBezTo>
                  <a:lnTo>
                    <a:pt x="216" y="213"/>
                  </a:lnTo>
                  <a:cubicBezTo>
                    <a:pt x="206" y="223"/>
                    <a:pt x="195" y="232"/>
                    <a:pt x="182" y="237"/>
                  </a:cubicBezTo>
                  <a:close/>
                  <a:moveTo>
                    <a:pt x="124" y="73"/>
                  </a:moveTo>
                  <a:lnTo>
                    <a:pt x="124" y="73"/>
                  </a:lnTo>
                  <a:cubicBezTo>
                    <a:pt x="106" y="73"/>
                    <a:pt x="90" y="70"/>
                    <a:pt x="78" y="67"/>
                  </a:cubicBezTo>
                  <a:lnTo>
                    <a:pt x="78" y="67"/>
                  </a:lnTo>
                  <a:cubicBezTo>
                    <a:pt x="88" y="40"/>
                    <a:pt x="105" y="21"/>
                    <a:pt x="124" y="17"/>
                  </a:cubicBezTo>
                  <a:lnTo>
                    <a:pt x="124" y="73"/>
                  </a:lnTo>
                  <a:close/>
                  <a:moveTo>
                    <a:pt x="124" y="125"/>
                  </a:moveTo>
                  <a:lnTo>
                    <a:pt x="66" y="125"/>
                  </a:lnTo>
                  <a:lnTo>
                    <a:pt x="66" y="125"/>
                  </a:lnTo>
                  <a:cubicBezTo>
                    <a:pt x="66" y="110"/>
                    <a:pt x="69" y="95"/>
                    <a:pt x="72" y="82"/>
                  </a:cubicBezTo>
                  <a:lnTo>
                    <a:pt x="72" y="82"/>
                  </a:lnTo>
                  <a:cubicBezTo>
                    <a:pt x="88" y="86"/>
                    <a:pt x="106" y="88"/>
                    <a:pt x="124" y="88"/>
                  </a:cubicBezTo>
                  <a:lnTo>
                    <a:pt x="124" y="125"/>
                  </a:lnTo>
                  <a:close/>
                  <a:moveTo>
                    <a:pt x="124" y="178"/>
                  </a:moveTo>
                  <a:lnTo>
                    <a:pt x="124" y="178"/>
                  </a:lnTo>
                  <a:cubicBezTo>
                    <a:pt x="106" y="179"/>
                    <a:pt x="88" y="181"/>
                    <a:pt x="73" y="184"/>
                  </a:cubicBezTo>
                  <a:lnTo>
                    <a:pt x="73" y="184"/>
                  </a:lnTo>
                  <a:cubicBezTo>
                    <a:pt x="69" y="171"/>
                    <a:pt x="66" y="156"/>
                    <a:pt x="66" y="141"/>
                  </a:cubicBezTo>
                  <a:lnTo>
                    <a:pt x="124" y="141"/>
                  </a:lnTo>
                  <a:lnTo>
                    <a:pt x="124" y="178"/>
                  </a:lnTo>
                  <a:close/>
                  <a:moveTo>
                    <a:pt x="124" y="249"/>
                  </a:moveTo>
                  <a:lnTo>
                    <a:pt x="124" y="249"/>
                  </a:lnTo>
                  <a:cubicBezTo>
                    <a:pt x="106" y="244"/>
                    <a:pt x="89" y="226"/>
                    <a:pt x="78" y="199"/>
                  </a:cubicBezTo>
                  <a:lnTo>
                    <a:pt x="78" y="199"/>
                  </a:lnTo>
                  <a:cubicBezTo>
                    <a:pt x="90" y="196"/>
                    <a:pt x="106" y="194"/>
                    <a:pt x="124" y="193"/>
                  </a:cubicBezTo>
                  <a:lnTo>
                    <a:pt x="124" y="249"/>
                  </a:lnTo>
                  <a:close/>
                  <a:moveTo>
                    <a:pt x="48" y="213"/>
                  </a:moveTo>
                  <a:lnTo>
                    <a:pt x="48" y="213"/>
                  </a:lnTo>
                  <a:cubicBezTo>
                    <a:pt x="50" y="210"/>
                    <a:pt x="55" y="207"/>
                    <a:pt x="62" y="204"/>
                  </a:cubicBezTo>
                  <a:lnTo>
                    <a:pt x="62" y="204"/>
                  </a:lnTo>
                  <a:cubicBezTo>
                    <a:pt x="68" y="217"/>
                    <a:pt x="74" y="229"/>
                    <a:pt x="81" y="237"/>
                  </a:cubicBezTo>
                  <a:lnTo>
                    <a:pt x="81" y="237"/>
                  </a:lnTo>
                  <a:cubicBezTo>
                    <a:pt x="69" y="232"/>
                    <a:pt x="58" y="223"/>
                    <a:pt x="48" y="213"/>
                  </a:cubicBezTo>
                  <a:close/>
                  <a:moveTo>
                    <a:pt x="16" y="141"/>
                  </a:moveTo>
                  <a:lnTo>
                    <a:pt x="50" y="141"/>
                  </a:lnTo>
                  <a:lnTo>
                    <a:pt x="50" y="141"/>
                  </a:lnTo>
                  <a:cubicBezTo>
                    <a:pt x="50" y="158"/>
                    <a:pt x="53" y="175"/>
                    <a:pt x="58" y="189"/>
                  </a:cubicBezTo>
                  <a:lnTo>
                    <a:pt x="58" y="189"/>
                  </a:lnTo>
                  <a:cubicBezTo>
                    <a:pt x="50" y="192"/>
                    <a:pt x="42" y="196"/>
                    <a:pt x="38" y="201"/>
                  </a:cubicBezTo>
                  <a:lnTo>
                    <a:pt x="38" y="201"/>
                  </a:lnTo>
                  <a:cubicBezTo>
                    <a:pt x="25" y="184"/>
                    <a:pt x="18" y="164"/>
                    <a:pt x="16" y="141"/>
                  </a:cubicBezTo>
                  <a:close/>
                  <a:moveTo>
                    <a:pt x="38" y="65"/>
                  </a:moveTo>
                  <a:lnTo>
                    <a:pt x="38" y="65"/>
                  </a:lnTo>
                  <a:cubicBezTo>
                    <a:pt x="42" y="69"/>
                    <a:pt x="49" y="74"/>
                    <a:pt x="58" y="77"/>
                  </a:cubicBezTo>
                  <a:lnTo>
                    <a:pt x="58" y="77"/>
                  </a:lnTo>
                  <a:cubicBezTo>
                    <a:pt x="53" y="92"/>
                    <a:pt x="50" y="108"/>
                    <a:pt x="50" y="125"/>
                  </a:cubicBezTo>
                  <a:lnTo>
                    <a:pt x="16" y="125"/>
                  </a:lnTo>
                  <a:lnTo>
                    <a:pt x="16" y="125"/>
                  </a:lnTo>
                  <a:cubicBezTo>
                    <a:pt x="18" y="103"/>
                    <a:pt x="25" y="82"/>
                    <a:pt x="38" y="65"/>
                  </a:cubicBezTo>
                  <a:close/>
                  <a:moveTo>
                    <a:pt x="81" y="28"/>
                  </a:moveTo>
                  <a:lnTo>
                    <a:pt x="81" y="28"/>
                  </a:lnTo>
                  <a:cubicBezTo>
                    <a:pt x="74" y="37"/>
                    <a:pt x="67" y="49"/>
                    <a:pt x="62" y="63"/>
                  </a:cubicBezTo>
                  <a:lnTo>
                    <a:pt x="62" y="63"/>
                  </a:lnTo>
                  <a:cubicBezTo>
                    <a:pt x="53" y="59"/>
                    <a:pt x="49" y="56"/>
                    <a:pt x="47" y="53"/>
                  </a:cubicBezTo>
                  <a:lnTo>
                    <a:pt x="47" y="53"/>
                  </a:lnTo>
                  <a:cubicBezTo>
                    <a:pt x="57" y="42"/>
                    <a:pt x="69" y="34"/>
                    <a:pt x="81" y="28"/>
                  </a:cubicBezTo>
                  <a:close/>
                  <a:moveTo>
                    <a:pt x="0" y="133"/>
                  </a:moveTo>
                  <a:lnTo>
                    <a:pt x="0" y="133"/>
                  </a:lnTo>
                  <a:cubicBezTo>
                    <a:pt x="0" y="166"/>
                    <a:pt x="13" y="196"/>
                    <a:pt x="33" y="219"/>
                  </a:cubicBezTo>
                  <a:lnTo>
                    <a:pt x="33" y="219"/>
                  </a:lnTo>
                  <a:cubicBezTo>
                    <a:pt x="33" y="221"/>
                    <a:pt x="33" y="221"/>
                    <a:pt x="35" y="221"/>
                  </a:cubicBezTo>
                  <a:lnTo>
                    <a:pt x="35" y="221"/>
                  </a:lnTo>
                  <a:cubicBezTo>
                    <a:pt x="58" y="247"/>
                    <a:pt x="93" y="264"/>
                    <a:pt x="132" y="264"/>
                  </a:cubicBezTo>
                  <a:lnTo>
                    <a:pt x="132" y="264"/>
                  </a:lnTo>
                  <a:cubicBezTo>
                    <a:pt x="171" y="264"/>
                    <a:pt x="206" y="247"/>
                    <a:pt x="229" y="221"/>
                  </a:cubicBezTo>
                  <a:lnTo>
                    <a:pt x="229" y="221"/>
                  </a:lnTo>
                  <a:cubicBezTo>
                    <a:pt x="230" y="221"/>
                    <a:pt x="230" y="221"/>
                    <a:pt x="230" y="219"/>
                  </a:cubicBezTo>
                  <a:lnTo>
                    <a:pt x="230" y="219"/>
                  </a:lnTo>
                  <a:cubicBezTo>
                    <a:pt x="251" y="196"/>
                    <a:pt x="264" y="166"/>
                    <a:pt x="264" y="133"/>
                  </a:cubicBezTo>
                  <a:lnTo>
                    <a:pt x="264" y="133"/>
                  </a:lnTo>
                  <a:cubicBezTo>
                    <a:pt x="264" y="60"/>
                    <a:pt x="205" y="0"/>
                    <a:pt x="132" y="0"/>
                  </a:cubicBezTo>
                  <a:lnTo>
                    <a:pt x="132" y="0"/>
                  </a:lnTo>
                  <a:cubicBezTo>
                    <a:pt x="59" y="0"/>
                    <a:pt x="0" y="60"/>
                    <a:pt x="0" y="133"/>
                  </a:cubicBezTo>
                  <a:close/>
                </a:path>
              </a:pathLst>
            </a:custGeom>
            <a:solidFill>
              <a:srgbClr val="1E3877"/>
            </a:solidFill>
            <a:ln>
              <a:noFill/>
            </a:ln>
            <a:effectLst/>
          </p:spPr>
          <p:txBody>
            <a:bodyPr wrap="none" anchor="ctr"/>
            <a:lstStyle/>
            <a:p>
              <a:endParaRPr lang="en-US" sz="1225"/>
            </a:p>
          </p:txBody>
        </p:sp>
        <p:sp>
          <p:nvSpPr>
            <p:cNvPr id="3792" name="Freeform 720">
              <a:extLst>
                <a:ext uri="{FF2B5EF4-FFF2-40B4-BE49-F238E27FC236}">
                  <a16:creationId xmlns:a16="http://schemas.microsoft.com/office/drawing/2014/main" xmlns="" id="{28F715E2-BE8B-0F49-95B5-ECBB4CFA7265}"/>
                </a:ext>
              </a:extLst>
            </p:cNvPr>
            <p:cNvSpPr>
              <a:spLocks noChangeArrowheads="1"/>
            </p:cNvSpPr>
            <p:nvPr/>
          </p:nvSpPr>
          <p:spPr bwMode="auto">
            <a:xfrm>
              <a:off x="8984467" y="4843980"/>
              <a:ext cx="96194" cy="135273"/>
            </a:xfrm>
            <a:custGeom>
              <a:avLst/>
              <a:gdLst>
                <a:gd name="T0" fmla="*/ 85 w 143"/>
                <a:gd name="T1" fmla="*/ 160 h 198"/>
                <a:gd name="T2" fmla="*/ 56 w 143"/>
                <a:gd name="T3" fmla="*/ 160 h 198"/>
                <a:gd name="T4" fmla="*/ 61 w 143"/>
                <a:gd name="T5" fmla="*/ 134 h 198"/>
                <a:gd name="T6" fmla="*/ 61 w 143"/>
                <a:gd name="T7" fmla="*/ 134 h 198"/>
                <a:gd name="T8" fmla="*/ 50 w 143"/>
                <a:gd name="T9" fmla="*/ 117 h 198"/>
                <a:gd name="T10" fmla="*/ 50 w 143"/>
                <a:gd name="T11" fmla="*/ 117 h 198"/>
                <a:gd name="T12" fmla="*/ 71 w 143"/>
                <a:gd name="T13" fmla="*/ 96 h 198"/>
                <a:gd name="T14" fmla="*/ 71 w 143"/>
                <a:gd name="T15" fmla="*/ 96 h 198"/>
                <a:gd name="T16" fmla="*/ 91 w 143"/>
                <a:gd name="T17" fmla="*/ 117 h 198"/>
                <a:gd name="T18" fmla="*/ 91 w 143"/>
                <a:gd name="T19" fmla="*/ 117 h 198"/>
                <a:gd name="T20" fmla="*/ 81 w 143"/>
                <a:gd name="T21" fmla="*/ 134 h 198"/>
                <a:gd name="T22" fmla="*/ 85 w 143"/>
                <a:gd name="T23" fmla="*/ 160 h 198"/>
                <a:gd name="T24" fmla="*/ 71 w 143"/>
                <a:gd name="T25" fmla="*/ 17 h 198"/>
                <a:gd name="T26" fmla="*/ 71 w 143"/>
                <a:gd name="T27" fmla="*/ 17 h 198"/>
                <a:gd name="T28" fmla="*/ 106 w 143"/>
                <a:gd name="T29" fmla="*/ 53 h 198"/>
                <a:gd name="T30" fmla="*/ 106 w 143"/>
                <a:gd name="T31" fmla="*/ 63 h 198"/>
                <a:gd name="T32" fmla="*/ 35 w 143"/>
                <a:gd name="T33" fmla="*/ 63 h 198"/>
                <a:gd name="T34" fmla="*/ 35 w 143"/>
                <a:gd name="T35" fmla="*/ 53 h 198"/>
                <a:gd name="T36" fmla="*/ 35 w 143"/>
                <a:gd name="T37" fmla="*/ 53 h 198"/>
                <a:gd name="T38" fmla="*/ 71 w 143"/>
                <a:gd name="T39" fmla="*/ 17 h 198"/>
                <a:gd name="T40" fmla="*/ 123 w 143"/>
                <a:gd name="T41" fmla="*/ 66 h 198"/>
                <a:gd name="T42" fmla="*/ 123 w 143"/>
                <a:gd name="T43" fmla="*/ 53 h 198"/>
                <a:gd name="T44" fmla="*/ 123 w 143"/>
                <a:gd name="T45" fmla="*/ 53 h 198"/>
                <a:gd name="T46" fmla="*/ 71 w 143"/>
                <a:gd name="T47" fmla="*/ 0 h 198"/>
                <a:gd name="T48" fmla="*/ 71 w 143"/>
                <a:gd name="T49" fmla="*/ 0 h 198"/>
                <a:gd name="T50" fmla="*/ 19 w 143"/>
                <a:gd name="T51" fmla="*/ 53 h 198"/>
                <a:gd name="T52" fmla="*/ 19 w 143"/>
                <a:gd name="T53" fmla="*/ 66 h 198"/>
                <a:gd name="T54" fmla="*/ 19 w 143"/>
                <a:gd name="T55" fmla="*/ 66 h 198"/>
                <a:gd name="T56" fmla="*/ 0 w 143"/>
                <a:gd name="T57" fmla="*/ 93 h 198"/>
                <a:gd name="T58" fmla="*/ 0 w 143"/>
                <a:gd name="T59" fmla="*/ 167 h 198"/>
                <a:gd name="T60" fmla="*/ 0 w 143"/>
                <a:gd name="T61" fmla="*/ 167 h 198"/>
                <a:gd name="T62" fmla="*/ 29 w 143"/>
                <a:gd name="T63" fmla="*/ 197 h 198"/>
                <a:gd name="T64" fmla="*/ 112 w 143"/>
                <a:gd name="T65" fmla="*/ 197 h 198"/>
                <a:gd name="T66" fmla="*/ 112 w 143"/>
                <a:gd name="T67" fmla="*/ 197 h 198"/>
                <a:gd name="T68" fmla="*/ 142 w 143"/>
                <a:gd name="T69" fmla="*/ 167 h 198"/>
                <a:gd name="T70" fmla="*/ 142 w 143"/>
                <a:gd name="T71" fmla="*/ 93 h 198"/>
                <a:gd name="T72" fmla="*/ 142 w 143"/>
                <a:gd name="T73" fmla="*/ 93 h 198"/>
                <a:gd name="T74" fmla="*/ 123 w 143"/>
                <a:gd name="T75"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98">
                  <a:moveTo>
                    <a:pt x="85" y="160"/>
                  </a:moveTo>
                  <a:lnTo>
                    <a:pt x="56" y="160"/>
                  </a:lnTo>
                  <a:lnTo>
                    <a:pt x="61" y="134"/>
                  </a:lnTo>
                  <a:lnTo>
                    <a:pt x="61" y="134"/>
                  </a:lnTo>
                  <a:cubicBezTo>
                    <a:pt x="55" y="131"/>
                    <a:pt x="50" y="124"/>
                    <a:pt x="50" y="117"/>
                  </a:cubicBezTo>
                  <a:lnTo>
                    <a:pt x="50" y="117"/>
                  </a:lnTo>
                  <a:cubicBezTo>
                    <a:pt x="50" y="105"/>
                    <a:pt x="59" y="96"/>
                    <a:pt x="71" y="96"/>
                  </a:cubicBezTo>
                  <a:lnTo>
                    <a:pt x="71" y="96"/>
                  </a:lnTo>
                  <a:cubicBezTo>
                    <a:pt x="82" y="96"/>
                    <a:pt x="91" y="105"/>
                    <a:pt x="91" y="117"/>
                  </a:cubicBezTo>
                  <a:lnTo>
                    <a:pt x="91" y="117"/>
                  </a:lnTo>
                  <a:cubicBezTo>
                    <a:pt x="91" y="124"/>
                    <a:pt x="86" y="130"/>
                    <a:pt x="81" y="134"/>
                  </a:cubicBezTo>
                  <a:lnTo>
                    <a:pt x="85" y="160"/>
                  </a:lnTo>
                  <a:close/>
                  <a:moveTo>
                    <a:pt x="71" y="17"/>
                  </a:moveTo>
                  <a:lnTo>
                    <a:pt x="71" y="17"/>
                  </a:lnTo>
                  <a:cubicBezTo>
                    <a:pt x="91" y="17"/>
                    <a:pt x="106" y="33"/>
                    <a:pt x="106" y="53"/>
                  </a:cubicBezTo>
                  <a:lnTo>
                    <a:pt x="106" y="63"/>
                  </a:lnTo>
                  <a:lnTo>
                    <a:pt x="35" y="63"/>
                  </a:lnTo>
                  <a:lnTo>
                    <a:pt x="35" y="53"/>
                  </a:lnTo>
                  <a:lnTo>
                    <a:pt x="35" y="53"/>
                  </a:lnTo>
                  <a:cubicBezTo>
                    <a:pt x="35" y="33"/>
                    <a:pt x="51" y="17"/>
                    <a:pt x="71" y="17"/>
                  </a:cubicBezTo>
                  <a:close/>
                  <a:moveTo>
                    <a:pt x="123" y="66"/>
                  </a:moveTo>
                  <a:lnTo>
                    <a:pt x="123" y="53"/>
                  </a:lnTo>
                  <a:lnTo>
                    <a:pt x="123" y="53"/>
                  </a:lnTo>
                  <a:cubicBezTo>
                    <a:pt x="123" y="24"/>
                    <a:pt x="99" y="0"/>
                    <a:pt x="71" y="0"/>
                  </a:cubicBezTo>
                  <a:lnTo>
                    <a:pt x="71" y="0"/>
                  </a:lnTo>
                  <a:cubicBezTo>
                    <a:pt x="42" y="0"/>
                    <a:pt x="19" y="24"/>
                    <a:pt x="19" y="53"/>
                  </a:cubicBezTo>
                  <a:lnTo>
                    <a:pt x="19" y="66"/>
                  </a:lnTo>
                  <a:lnTo>
                    <a:pt x="19" y="66"/>
                  </a:lnTo>
                  <a:cubicBezTo>
                    <a:pt x="7" y="70"/>
                    <a:pt x="0" y="80"/>
                    <a:pt x="0" y="93"/>
                  </a:cubicBezTo>
                  <a:lnTo>
                    <a:pt x="0" y="167"/>
                  </a:lnTo>
                  <a:lnTo>
                    <a:pt x="0" y="167"/>
                  </a:lnTo>
                  <a:cubicBezTo>
                    <a:pt x="0" y="183"/>
                    <a:pt x="13" y="197"/>
                    <a:pt x="29" y="197"/>
                  </a:cubicBezTo>
                  <a:lnTo>
                    <a:pt x="112" y="197"/>
                  </a:lnTo>
                  <a:lnTo>
                    <a:pt x="112" y="197"/>
                  </a:lnTo>
                  <a:cubicBezTo>
                    <a:pt x="129" y="197"/>
                    <a:pt x="142" y="183"/>
                    <a:pt x="142" y="167"/>
                  </a:cubicBezTo>
                  <a:lnTo>
                    <a:pt x="142" y="93"/>
                  </a:lnTo>
                  <a:lnTo>
                    <a:pt x="142" y="93"/>
                  </a:lnTo>
                  <a:cubicBezTo>
                    <a:pt x="142" y="80"/>
                    <a:pt x="134" y="70"/>
                    <a:pt x="123" y="66"/>
                  </a:cubicBezTo>
                  <a:close/>
                </a:path>
              </a:pathLst>
            </a:custGeom>
            <a:solidFill>
              <a:srgbClr val="1E3877"/>
            </a:solidFill>
            <a:ln>
              <a:noFill/>
            </a:ln>
            <a:effectLst/>
          </p:spPr>
          <p:txBody>
            <a:bodyPr wrap="none" anchor="ctr"/>
            <a:lstStyle/>
            <a:p>
              <a:endParaRPr lang="en-US" sz="1225"/>
            </a:p>
          </p:txBody>
        </p:sp>
      </p:grpSp>
      <p:sp>
        <p:nvSpPr>
          <p:cNvPr id="3896" name="Freeform 824">
            <a:extLst>
              <a:ext uri="{FF2B5EF4-FFF2-40B4-BE49-F238E27FC236}">
                <a16:creationId xmlns:a16="http://schemas.microsoft.com/office/drawing/2014/main" xmlns="" id="{77B4AC11-232D-4E46-B7B4-8C5CD6225792}"/>
              </a:ext>
            </a:extLst>
          </p:cNvPr>
          <p:cNvSpPr>
            <a:spLocks noChangeArrowheads="1"/>
          </p:cNvSpPr>
          <p:nvPr/>
        </p:nvSpPr>
        <p:spPr bwMode="auto">
          <a:xfrm>
            <a:off x="7936441" y="4999016"/>
            <a:ext cx="227914" cy="290320"/>
          </a:xfrm>
          <a:custGeom>
            <a:avLst/>
            <a:gdLst>
              <a:gd name="T0" fmla="*/ 44 w 371"/>
              <a:gd name="T1" fmla="*/ 450 h 470"/>
              <a:gd name="T2" fmla="*/ 44 w 371"/>
              <a:gd name="T3" fmla="*/ 450 h 470"/>
              <a:gd name="T4" fmla="*/ 18 w 371"/>
              <a:gd name="T5" fmla="*/ 415 h 470"/>
              <a:gd name="T6" fmla="*/ 18 w 371"/>
              <a:gd name="T7" fmla="*/ 415 h 470"/>
              <a:gd name="T8" fmla="*/ 44 w 371"/>
              <a:gd name="T9" fmla="*/ 381 h 470"/>
              <a:gd name="T10" fmla="*/ 44 w 371"/>
              <a:gd name="T11" fmla="*/ 380 h 470"/>
              <a:gd name="T12" fmla="*/ 327 w 371"/>
              <a:gd name="T13" fmla="*/ 380 h 470"/>
              <a:gd name="T14" fmla="*/ 327 w 371"/>
              <a:gd name="T15" fmla="*/ 380 h 470"/>
              <a:gd name="T16" fmla="*/ 315 w 371"/>
              <a:gd name="T17" fmla="*/ 415 h 470"/>
              <a:gd name="T18" fmla="*/ 315 w 371"/>
              <a:gd name="T19" fmla="*/ 415 h 470"/>
              <a:gd name="T20" fmla="*/ 326 w 371"/>
              <a:gd name="T21" fmla="*/ 450 h 470"/>
              <a:gd name="T22" fmla="*/ 44 w 371"/>
              <a:gd name="T23" fmla="*/ 450 h 470"/>
              <a:gd name="T24" fmla="*/ 308 w 371"/>
              <a:gd name="T25" fmla="*/ 16 h 470"/>
              <a:gd name="T26" fmla="*/ 308 w 371"/>
              <a:gd name="T27" fmla="*/ 154 h 470"/>
              <a:gd name="T28" fmla="*/ 269 w 371"/>
              <a:gd name="T29" fmla="*/ 126 h 470"/>
              <a:gd name="T30" fmla="*/ 229 w 371"/>
              <a:gd name="T31" fmla="*/ 155 h 470"/>
              <a:gd name="T32" fmla="*/ 229 w 371"/>
              <a:gd name="T33" fmla="*/ 16 h 470"/>
              <a:gd name="T34" fmla="*/ 308 w 371"/>
              <a:gd name="T35" fmla="*/ 16 h 470"/>
              <a:gd name="T36" fmla="*/ 360 w 371"/>
              <a:gd name="T37" fmla="*/ 380 h 470"/>
              <a:gd name="T38" fmla="*/ 360 w 371"/>
              <a:gd name="T39" fmla="*/ 380 h 470"/>
              <a:gd name="T40" fmla="*/ 360 w 371"/>
              <a:gd name="T41" fmla="*/ 380 h 470"/>
              <a:gd name="T42" fmla="*/ 360 w 371"/>
              <a:gd name="T43" fmla="*/ 380 h 470"/>
              <a:gd name="T44" fmla="*/ 370 w 371"/>
              <a:gd name="T45" fmla="*/ 371 h 470"/>
              <a:gd name="T46" fmla="*/ 370 w 371"/>
              <a:gd name="T47" fmla="*/ 10 h 470"/>
              <a:gd name="T48" fmla="*/ 370 w 371"/>
              <a:gd name="T49" fmla="*/ 10 h 470"/>
              <a:gd name="T50" fmla="*/ 360 w 371"/>
              <a:gd name="T51" fmla="*/ 0 h 470"/>
              <a:gd name="T52" fmla="*/ 325 w 371"/>
              <a:gd name="T53" fmla="*/ 0 h 470"/>
              <a:gd name="T54" fmla="*/ 308 w 371"/>
              <a:gd name="T55" fmla="*/ 0 h 470"/>
              <a:gd name="T56" fmla="*/ 229 w 371"/>
              <a:gd name="T57" fmla="*/ 0 h 470"/>
              <a:gd name="T58" fmla="*/ 184 w 371"/>
              <a:gd name="T59" fmla="*/ 0 h 470"/>
              <a:gd name="T60" fmla="*/ 33 w 371"/>
              <a:gd name="T61" fmla="*/ 0 h 470"/>
              <a:gd name="T62" fmla="*/ 33 w 371"/>
              <a:gd name="T63" fmla="*/ 0 h 470"/>
              <a:gd name="T64" fmla="*/ 0 w 371"/>
              <a:gd name="T65" fmla="*/ 44 h 470"/>
              <a:gd name="T66" fmla="*/ 0 w 371"/>
              <a:gd name="T67" fmla="*/ 351 h 470"/>
              <a:gd name="T68" fmla="*/ 0 w 371"/>
              <a:gd name="T69" fmla="*/ 380 h 470"/>
              <a:gd name="T70" fmla="*/ 0 w 371"/>
              <a:gd name="T71" fmla="*/ 425 h 470"/>
              <a:gd name="T72" fmla="*/ 0 w 371"/>
              <a:gd name="T73" fmla="*/ 425 h 470"/>
              <a:gd name="T74" fmla="*/ 0 w 371"/>
              <a:gd name="T75" fmla="*/ 419 h 470"/>
              <a:gd name="T76" fmla="*/ 0 w 371"/>
              <a:gd name="T77" fmla="*/ 419 h 470"/>
              <a:gd name="T78" fmla="*/ 44 w 371"/>
              <a:gd name="T79" fmla="*/ 469 h 470"/>
              <a:gd name="T80" fmla="*/ 360 w 371"/>
              <a:gd name="T81" fmla="*/ 469 h 470"/>
              <a:gd name="T82" fmla="*/ 360 w 371"/>
              <a:gd name="T83" fmla="*/ 469 h 470"/>
              <a:gd name="T84" fmla="*/ 369 w 371"/>
              <a:gd name="T85" fmla="*/ 459 h 470"/>
              <a:gd name="T86" fmla="*/ 369 w 371"/>
              <a:gd name="T87" fmla="*/ 459 h 470"/>
              <a:gd name="T88" fmla="*/ 360 w 371"/>
              <a:gd name="T89" fmla="*/ 450 h 470"/>
              <a:gd name="T90" fmla="*/ 360 w 371"/>
              <a:gd name="T91" fmla="*/ 450 h 470"/>
              <a:gd name="T92" fmla="*/ 334 w 371"/>
              <a:gd name="T93" fmla="*/ 415 h 470"/>
              <a:gd name="T94" fmla="*/ 334 w 371"/>
              <a:gd name="T95" fmla="*/ 415 h 470"/>
              <a:gd name="T96" fmla="*/ 360 w 371"/>
              <a:gd name="T97" fmla="*/ 3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1" h="470">
                <a:moveTo>
                  <a:pt x="44" y="450"/>
                </a:moveTo>
                <a:lnTo>
                  <a:pt x="44" y="450"/>
                </a:lnTo>
                <a:cubicBezTo>
                  <a:pt x="30" y="450"/>
                  <a:pt x="18" y="434"/>
                  <a:pt x="18" y="415"/>
                </a:cubicBezTo>
                <a:lnTo>
                  <a:pt x="18" y="415"/>
                </a:lnTo>
                <a:cubicBezTo>
                  <a:pt x="18" y="396"/>
                  <a:pt x="30" y="381"/>
                  <a:pt x="44" y="381"/>
                </a:cubicBezTo>
                <a:lnTo>
                  <a:pt x="44" y="380"/>
                </a:lnTo>
                <a:lnTo>
                  <a:pt x="327" y="380"/>
                </a:lnTo>
                <a:lnTo>
                  <a:pt x="327" y="380"/>
                </a:lnTo>
                <a:cubicBezTo>
                  <a:pt x="320" y="389"/>
                  <a:pt x="315" y="402"/>
                  <a:pt x="315" y="415"/>
                </a:cubicBezTo>
                <a:lnTo>
                  <a:pt x="315" y="415"/>
                </a:lnTo>
                <a:cubicBezTo>
                  <a:pt x="315" y="429"/>
                  <a:pt x="320" y="441"/>
                  <a:pt x="326" y="450"/>
                </a:cubicBezTo>
                <a:lnTo>
                  <a:pt x="44" y="450"/>
                </a:lnTo>
                <a:close/>
                <a:moveTo>
                  <a:pt x="308" y="16"/>
                </a:moveTo>
                <a:lnTo>
                  <a:pt x="308" y="154"/>
                </a:lnTo>
                <a:lnTo>
                  <a:pt x="269" y="126"/>
                </a:lnTo>
                <a:lnTo>
                  <a:pt x="229" y="155"/>
                </a:lnTo>
                <a:lnTo>
                  <a:pt x="229" y="16"/>
                </a:lnTo>
                <a:lnTo>
                  <a:pt x="308" y="16"/>
                </a:lnTo>
                <a:close/>
                <a:moveTo>
                  <a:pt x="360" y="380"/>
                </a:moveTo>
                <a:lnTo>
                  <a:pt x="360" y="380"/>
                </a:lnTo>
                <a:lnTo>
                  <a:pt x="360" y="380"/>
                </a:lnTo>
                <a:lnTo>
                  <a:pt x="360" y="380"/>
                </a:lnTo>
                <a:cubicBezTo>
                  <a:pt x="366" y="380"/>
                  <a:pt x="370" y="376"/>
                  <a:pt x="370" y="371"/>
                </a:cubicBezTo>
                <a:lnTo>
                  <a:pt x="370" y="10"/>
                </a:lnTo>
                <a:lnTo>
                  <a:pt x="370" y="10"/>
                </a:lnTo>
                <a:cubicBezTo>
                  <a:pt x="370" y="4"/>
                  <a:pt x="366" y="0"/>
                  <a:pt x="360" y="0"/>
                </a:cubicBezTo>
                <a:lnTo>
                  <a:pt x="325" y="0"/>
                </a:lnTo>
                <a:lnTo>
                  <a:pt x="308" y="0"/>
                </a:lnTo>
                <a:lnTo>
                  <a:pt x="229" y="0"/>
                </a:lnTo>
                <a:lnTo>
                  <a:pt x="184" y="0"/>
                </a:lnTo>
                <a:lnTo>
                  <a:pt x="33" y="0"/>
                </a:lnTo>
                <a:lnTo>
                  <a:pt x="33" y="0"/>
                </a:lnTo>
                <a:cubicBezTo>
                  <a:pt x="14" y="2"/>
                  <a:pt x="0" y="21"/>
                  <a:pt x="0" y="44"/>
                </a:cubicBezTo>
                <a:lnTo>
                  <a:pt x="0" y="351"/>
                </a:lnTo>
                <a:lnTo>
                  <a:pt x="0" y="380"/>
                </a:lnTo>
                <a:lnTo>
                  <a:pt x="0" y="425"/>
                </a:lnTo>
                <a:lnTo>
                  <a:pt x="0" y="425"/>
                </a:lnTo>
                <a:cubicBezTo>
                  <a:pt x="0" y="423"/>
                  <a:pt x="0" y="422"/>
                  <a:pt x="0" y="419"/>
                </a:cubicBezTo>
                <a:lnTo>
                  <a:pt x="0" y="419"/>
                </a:lnTo>
                <a:cubicBezTo>
                  <a:pt x="2" y="447"/>
                  <a:pt x="20" y="469"/>
                  <a:pt x="44" y="469"/>
                </a:cubicBezTo>
                <a:lnTo>
                  <a:pt x="360" y="469"/>
                </a:lnTo>
                <a:lnTo>
                  <a:pt x="360" y="469"/>
                </a:lnTo>
                <a:cubicBezTo>
                  <a:pt x="365" y="469"/>
                  <a:pt x="369" y="465"/>
                  <a:pt x="369" y="459"/>
                </a:cubicBezTo>
                <a:lnTo>
                  <a:pt x="369" y="459"/>
                </a:lnTo>
                <a:cubicBezTo>
                  <a:pt x="369" y="454"/>
                  <a:pt x="365" y="450"/>
                  <a:pt x="360" y="450"/>
                </a:cubicBezTo>
                <a:lnTo>
                  <a:pt x="360" y="450"/>
                </a:lnTo>
                <a:cubicBezTo>
                  <a:pt x="346" y="450"/>
                  <a:pt x="334" y="434"/>
                  <a:pt x="334" y="415"/>
                </a:cubicBezTo>
                <a:lnTo>
                  <a:pt x="334" y="415"/>
                </a:lnTo>
                <a:cubicBezTo>
                  <a:pt x="334" y="397"/>
                  <a:pt x="346" y="380"/>
                  <a:pt x="360" y="380"/>
                </a:cubicBezTo>
                <a:close/>
              </a:path>
            </a:pathLst>
          </a:custGeom>
          <a:solidFill>
            <a:srgbClr val="1E3877"/>
          </a:solidFill>
          <a:ln>
            <a:noFill/>
          </a:ln>
          <a:effectLst/>
        </p:spPr>
        <p:txBody>
          <a:bodyPr wrap="none" anchor="ctr"/>
          <a:lstStyle/>
          <a:p>
            <a:endParaRPr lang="en-US" sz="1225"/>
          </a:p>
        </p:txBody>
      </p:sp>
    </p:spTree>
    <p:extLst>
      <p:ext uri="{BB962C8B-B14F-4D97-AF65-F5344CB8AC3E}">
        <p14:creationId xmlns:p14="http://schemas.microsoft.com/office/powerpoint/2010/main" val="1028638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0" name="Freeform 78">
            <a:extLst>
              <a:ext uri="{FF2B5EF4-FFF2-40B4-BE49-F238E27FC236}">
                <a16:creationId xmlns:a16="http://schemas.microsoft.com/office/drawing/2014/main" xmlns="" id="{9B5A5C22-76DA-D641-85CF-52B5C8EBF92D}"/>
              </a:ext>
            </a:extLst>
          </p:cNvPr>
          <p:cNvSpPr>
            <a:spLocks noChangeArrowheads="1"/>
          </p:cNvSpPr>
          <p:nvPr/>
        </p:nvSpPr>
        <p:spPr bwMode="auto">
          <a:xfrm>
            <a:off x="4483209" y="2306317"/>
            <a:ext cx="229491" cy="265008"/>
          </a:xfrm>
          <a:custGeom>
            <a:avLst/>
            <a:gdLst>
              <a:gd name="T0" fmla="*/ 358 w 371"/>
              <a:gd name="T1" fmla="*/ 198 h 428"/>
              <a:gd name="T2" fmla="*/ 358 w 371"/>
              <a:gd name="T3" fmla="*/ 198 h 428"/>
              <a:gd name="T4" fmla="*/ 358 w 371"/>
              <a:gd name="T5" fmla="*/ 229 h 428"/>
              <a:gd name="T6" fmla="*/ 192 w 371"/>
              <a:gd name="T7" fmla="*/ 325 h 428"/>
              <a:gd name="T8" fmla="*/ 27 w 371"/>
              <a:gd name="T9" fmla="*/ 421 h 428"/>
              <a:gd name="T10" fmla="*/ 27 w 371"/>
              <a:gd name="T11" fmla="*/ 421 h 428"/>
              <a:gd name="T12" fmla="*/ 0 w 371"/>
              <a:gd name="T13" fmla="*/ 405 h 428"/>
              <a:gd name="T14" fmla="*/ 0 w 371"/>
              <a:gd name="T15" fmla="*/ 214 h 428"/>
              <a:gd name="T16" fmla="*/ 0 w 371"/>
              <a:gd name="T17" fmla="*/ 22 h 428"/>
              <a:gd name="T18" fmla="*/ 0 w 371"/>
              <a:gd name="T19" fmla="*/ 22 h 428"/>
              <a:gd name="T20" fmla="*/ 27 w 371"/>
              <a:gd name="T21" fmla="*/ 7 h 428"/>
              <a:gd name="T22" fmla="*/ 192 w 371"/>
              <a:gd name="T23" fmla="*/ 102 h 428"/>
              <a:gd name="T24" fmla="*/ 358 w 371"/>
              <a:gd name="T25" fmla="*/ 1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428">
                <a:moveTo>
                  <a:pt x="358" y="198"/>
                </a:moveTo>
                <a:lnTo>
                  <a:pt x="358" y="198"/>
                </a:lnTo>
                <a:cubicBezTo>
                  <a:pt x="370" y="205"/>
                  <a:pt x="370" y="223"/>
                  <a:pt x="358" y="229"/>
                </a:cubicBezTo>
                <a:lnTo>
                  <a:pt x="192" y="325"/>
                </a:lnTo>
                <a:lnTo>
                  <a:pt x="27" y="421"/>
                </a:lnTo>
                <a:lnTo>
                  <a:pt x="27" y="421"/>
                </a:lnTo>
                <a:cubicBezTo>
                  <a:pt x="15" y="427"/>
                  <a:pt x="0" y="419"/>
                  <a:pt x="0" y="405"/>
                </a:cubicBezTo>
                <a:lnTo>
                  <a:pt x="0" y="214"/>
                </a:lnTo>
                <a:lnTo>
                  <a:pt x="0" y="22"/>
                </a:lnTo>
                <a:lnTo>
                  <a:pt x="0" y="22"/>
                </a:lnTo>
                <a:cubicBezTo>
                  <a:pt x="0" y="8"/>
                  <a:pt x="15" y="0"/>
                  <a:pt x="27" y="7"/>
                </a:cubicBezTo>
                <a:lnTo>
                  <a:pt x="192" y="102"/>
                </a:lnTo>
                <a:lnTo>
                  <a:pt x="358" y="198"/>
                </a:lnTo>
              </a:path>
            </a:pathLst>
          </a:custGeom>
          <a:solidFill>
            <a:srgbClr val="1E3877"/>
          </a:solidFill>
          <a:ln w="9525" cap="flat">
            <a:noFill/>
            <a:bevel/>
            <a:headEnd/>
            <a:tailEnd/>
          </a:ln>
          <a:effectLst/>
        </p:spPr>
        <p:txBody>
          <a:bodyPr wrap="none" anchor="ctr"/>
          <a:lstStyle/>
          <a:p>
            <a:endParaRPr lang="en-US" sz="1225"/>
          </a:p>
        </p:txBody>
      </p:sp>
      <p:sp>
        <p:nvSpPr>
          <p:cNvPr id="3151" name="Freeform 79">
            <a:extLst>
              <a:ext uri="{FF2B5EF4-FFF2-40B4-BE49-F238E27FC236}">
                <a16:creationId xmlns:a16="http://schemas.microsoft.com/office/drawing/2014/main" xmlns="" id="{FEC61A8C-A37D-6248-9556-5E83A04E7579}"/>
              </a:ext>
            </a:extLst>
          </p:cNvPr>
          <p:cNvSpPr>
            <a:spLocks noChangeArrowheads="1"/>
          </p:cNvSpPr>
          <p:nvPr/>
        </p:nvSpPr>
        <p:spPr bwMode="auto">
          <a:xfrm>
            <a:off x="6212590" y="2306317"/>
            <a:ext cx="229491" cy="265008"/>
          </a:xfrm>
          <a:custGeom>
            <a:avLst/>
            <a:gdLst>
              <a:gd name="T0" fmla="*/ 13 w 372"/>
              <a:gd name="T1" fmla="*/ 229 h 428"/>
              <a:gd name="T2" fmla="*/ 13 w 372"/>
              <a:gd name="T3" fmla="*/ 229 h 428"/>
              <a:gd name="T4" fmla="*/ 13 w 372"/>
              <a:gd name="T5" fmla="*/ 198 h 428"/>
              <a:gd name="T6" fmla="*/ 178 w 372"/>
              <a:gd name="T7" fmla="*/ 102 h 428"/>
              <a:gd name="T8" fmla="*/ 344 w 372"/>
              <a:gd name="T9" fmla="*/ 7 h 428"/>
              <a:gd name="T10" fmla="*/ 344 w 372"/>
              <a:gd name="T11" fmla="*/ 7 h 428"/>
              <a:gd name="T12" fmla="*/ 371 w 372"/>
              <a:gd name="T13" fmla="*/ 22 h 428"/>
              <a:gd name="T14" fmla="*/ 371 w 372"/>
              <a:gd name="T15" fmla="*/ 214 h 428"/>
              <a:gd name="T16" fmla="*/ 371 w 372"/>
              <a:gd name="T17" fmla="*/ 405 h 428"/>
              <a:gd name="T18" fmla="*/ 371 w 372"/>
              <a:gd name="T19" fmla="*/ 405 h 428"/>
              <a:gd name="T20" fmla="*/ 344 w 372"/>
              <a:gd name="T21" fmla="*/ 421 h 428"/>
              <a:gd name="T22" fmla="*/ 178 w 372"/>
              <a:gd name="T23" fmla="*/ 325 h 428"/>
              <a:gd name="T24" fmla="*/ 13 w 372"/>
              <a:gd name="T25" fmla="*/ 22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428">
                <a:moveTo>
                  <a:pt x="13" y="229"/>
                </a:moveTo>
                <a:lnTo>
                  <a:pt x="13" y="229"/>
                </a:lnTo>
                <a:cubicBezTo>
                  <a:pt x="0" y="223"/>
                  <a:pt x="0" y="205"/>
                  <a:pt x="13" y="198"/>
                </a:cubicBezTo>
                <a:lnTo>
                  <a:pt x="178" y="102"/>
                </a:lnTo>
                <a:lnTo>
                  <a:pt x="344" y="7"/>
                </a:lnTo>
                <a:lnTo>
                  <a:pt x="344" y="7"/>
                </a:lnTo>
                <a:cubicBezTo>
                  <a:pt x="356" y="0"/>
                  <a:pt x="371" y="8"/>
                  <a:pt x="371" y="22"/>
                </a:cubicBezTo>
                <a:lnTo>
                  <a:pt x="371" y="214"/>
                </a:lnTo>
                <a:lnTo>
                  <a:pt x="371" y="405"/>
                </a:lnTo>
                <a:lnTo>
                  <a:pt x="371" y="405"/>
                </a:lnTo>
                <a:cubicBezTo>
                  <a:pt x="371" y="419"/>
                  <a:pt x="356" y="427"/>
                  <a:pt x="344" y="421"/>
                </a:cubicBezTo>
                <a:lnTo>
                  <a:pt x="178" y="325"/>
                </a:lnTo>
                <a:lnTo>
                  <a:pt x="13" y="229"/>
                </a:lnTo>
              </a:path>
            </a:pathLst>
          </a:custGeom>
          <a:solidFill>
            <a:srgbClr val="1E3877"/>
          </a:solidFill>
          <a:ln w="9525" cap="flat">
            <a:noFill/>
            <a:bevel/>
            <a:headEnd/>
            <a:tailEnd/>
          </a:ln>
          <a:effectLst/>
        </p:spPr>
        <p:txBody>
          <a:bodyPr wrap="none" anchor="ctr"/>
          <a:lstStyle/>
          <a:p>
            <a:endParaRPr lang="en-US" sz="1225"/>
          </a:p>
        </p:txBody>
      </p:sp>
      <p:sp>
        <p:nvSpPr>
          <p:cNvPr id="3156" name="Freeform 84">
            <a:extLst>
              <a:ext uri="{FF2B5EF4-FFF2-40B4-BE49-F238E27FC236}">
                <a16:creationId xmlns:a16="http://schemas.microsoft.com/office/drawing/2014/main" xmlns="" id="{BCC4DBD5-6FBC-EB4C-B9B7-A1D9666EE5F6}"/>
              </a:ext>
            </a:extLst>
          </p:cNvPr>
          <p:cNvSpPr>
            <a:spLocks noChangeArrowheads="1"/>
          </p:cNvSpPr>
          <p:nvPr/>
        </p:nvSpPr>
        <p:spPr bwMode="auto">
          <a:xfrm>
            <a:off x="2688258" y="2298120"/>
            <a:ext cx="286866" cy="286863"/>
          </a:xfrm>
          <a:custGeom>
            <a:avLst/>
            <a:gdLst>
              <a:gd name="T0" fmla="*/ 418 w 462"/>
              <a:gd name="T1" fmla="*/ 187 h 462"/>
              <a:gd name="T2" fmla="*/ 274 w 462"/>
              <a:gd name="T3" fmla="*/ 187 h 462"/>
              <a:gd name="T4" fmla="*/ 274 w 462"/>
              <a:gd name="T5" fmla="*/ 43 h 462"/>
              <a:gd name="T6" fmla="*/ 274 w 462"/>
              <a:gd name="T7" fmla="*/ 43 h 462"/>
              <a:gd name="T8" fmla="*/ 230 w 462"/>
              <a:gd name="T9" fmla="*/ 0 h 462"/>
              <a:gd name="T10" fmla="*/ 230 w 462"/>
              <a:gd name="T11" fmla="*/ 0 h 462"/>
              <a:gd name="T12" fmla="*/ 187 w 462"/>
              <a:gd name="T13" fmla="*/ 43 h 462"/>
              <a:gd name="T14" fmla="*/ 187 w 462"/>
              <a:gd name="T15" fmla="*/ 187 h 462"/>
              <a:gd name="T16" fmla="*/ 43 w 462"/>
              <a:gd name="T17" fmla="*/ 187 h 462"/>
              <a:gd name="T18" fmla="*/ 43 w 462"/>
              <a:gd name="T19" fmla="*/ 187 h 462"/>
              <a:gd name="T20" fmla="*/ 0 w 462"/>
              <a:gd name="T21" fmla="*/ 231 h 462"/>
              <a:gd name="T22" fmla="*/ 0 w 462"/>
              <a:gd name="T23" fmla="*/ 231 h 462"/>
              <a:gd name="T24" fmla="*/ 43 w 462"/>
              <a:gd name="T25" fmla="*/ 274 h 462"/>
              <a:gd name="T26" fmla="*/ 187 w 462"/>
              <a:gd name="T27" fmla="*/ 274 h 462"/>
              <a:gd name="T28" fmla="*/ 187 w 462"/>
              <a:gd name="T29" fmla="*/ 418 h 462"/>
              <a:gd name="T30" fmla="*/ 187 w 462"/>
              <a:gd name="T31" fmla="*/ 418 h 462"/>
              <a:gd name="T32" fmla="*/ 230 w 462"/>
              <a:gd name="T33" fmla="*/ 461 h 462"/>
              <a:gd name="T34" fmla="*/ 230 w 462"/>
              <a:gd name="T35" fmla="*/ 461 h 462"/>
              <a:gd name="T36" fmla="*/ 274 w 462"/>
              <a:gd name="T37" fmla="*/ 418 h 462"/>
              <a:gd name="T38" fmla="*/ 274 w 462"/>
              <a:gd name="T39" fmla="*/ 274 h 462"/>
              <a:gd name="T40" fmla="*/ 418 w 462"/>
              <a:gd name="T41" fmla="*/ 274 h 462"/>
              <a:gd name="T42" fmla="*/ 418 w 462"/>
              <a:gd name="T43" fmla="*/ 274 h 462"/>
              <a:gd name="T44" fmla="*/ 461 w 462"/>
              <a:gd name="T45" fmla="*/ 231 h 462"/>
              <a:gd name="T46" fmla="*/ 461 w 462"/>
              <a:gd name="T47" fmla="*/ 231 h 462"/>
              <a:gd name="T48" fmla="*/ 418 w 462"/>
              <a:gd name="T49" fmla="*/ 18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2" h="462">
                <a:moveTo>
                  <a:pt x="418" y="187"/>
                </a:moveTo>
                <a:lnTo>
                  <a:pt x="274" y="187"/>
                </a:lnTo>
                <a:lnTo>
                  <a:pt x="274" y="43"/>
                </a:lnTo>
                <a:lnTo>
                  <a:pt x="274" y="43"/>
                </a:lnTo>
                <a:cubicBezTo>
                  <a:pt x="274" y="20"/>
                  <a:pt x="255" y="0"/>
                  <a:pt x="230" y="0"/>
                </a:cubicBezTo>
                <a:lnTo>
                  <a:pt x="230" y="0"/>
                </a:lnTo>
                <a:cubicBezTo>
                  <a:pt x="207" y="0"/>
                  <a:pt x="187" y="20"/>
                  <a:pt x="187" y="43"/>
                </a:cubicBezTo>
                <a:lnTo>
                  <a:pt x="187" y="187"/>
                </a:lnTo>
                <a:lnTo>
                  <a:pt x="43" y="187"/>
                </a:lnTo>
                <a:lnTo>
                  <a:pt x="43" y="187"/>
                </a:lnTo>
                <a:cubicBezTo>
                  <a:pt x="20" y="187"/>
                  <a:pt x="0" y="206"/>
                  <a:pt x="0" y="231"/>
                </a:cubicBezTo>
                <a:lnTo>
                  <a:pt x="0" y="231"/>
                </a:lnTo>
                <a:cubicBezTo>
                  <a:pt x="0" y="254"/>
                  <a:pt x="20" y="274"/>
                  <a:pt x="43" y="274"/>
                </a:cubicBezTo>
                <a:lnTo>
                  <a:pt x="187" y="274"/>
                </a:lnTo>
                <a:lnTo>
                  <a:pt x="187" y="418"/>
                </a:lnTo>
                <a:lnTo>
                  <a:pt x="187" y="418"/>
                </a:lnTo>
                <a:cubicBezTo>
                  <a:pt x="187" y="441"/>
                  <a:pt x="207" y="461"/>
                  <a:pt x="230" y="461"/>
                </a:cubicBezTo>
                <a:lnTo>
                  <a:pt x="230" y="461"/>
                </a:lnTo>
                <a:cubicBezTo>
                  <a:pt x="255" y="461"/>
                  <a:pt x="274" y="441"/>
                  <a:pt x="274" y="418"/>
                </a:cubicBezTo>
                <a:lnTo>
                  <a:pt x="274" y="274"/>
                </a:lnTo>
                <a:lnTo>
                  <a:pt x="418" y="274"/>
                </a:lnTo>
                <a:lnTo>
                  <a:pt x="418" y="274"/>
                </a:lnTo>
                <a:cubicBezTo>
                  <a:pt x="442" y="274"/>
                  <a:pt x="461" y="254"/>
                  <a:pt x="461" y="231"/>
                </a:cubicBezTo>
                <a:lnTo>
                  <a:pt x="461" y="231"/>
                </a:lnTo>
                <a:cubicBezTo>
                  <a:pt x="461" y="206"/>
                  <a:pt x="442" y="187"/>
                  <a:pt x="418" y="187"/>
                </a:cubicBezTo>
              </a:path>
            </a:pathLst>
          </a:custGeom>
          <a:solidFill>
            <a:srgbClr val="1E3877"/>
          </a:solidFill>
          <a:ln w="9525" cap="flat">
            <a:noFill/>
            <a:bevel/>
            <a:headEnd/>
            <a:tailEnd/>
          </a:ln>
          <a:effectLst/>
        </p:spPr>
        <p:txBody>
          <a:bodyPr wrap="none" anchor="ctr"/>
          <a:lstStyle/>
          <a:p>
            <a:endParaRPr lang="en-US" sz="1225"/>
          </a:p>
        </p:txBody>
      </p:sp>
      <p:sp>
        <p:nvSpPr>
          <p:cNvPr id="3160" name="Freeform 88">
            <a:extLst>
              <a:ext uri="{FF2B5EF4-FFF2-40B4-BE49-F238E27FC236}">
                <a16:creationId xmlns:a16="http://schemas.microsoft.com/office/drawing/2014/main" xmlns="" id="{320B7191-839B-BF4D-89EC-4D46B4B36AB1}"/>
              </a:ext>
            </a:extLst>
          </p:cNvPr>
          <p:cNvSpPr>
            <a:spLocks noChangeArrowheads="1"/>
          </p:cNvSpPr>
          <p:nvPr/>
        </p:nvSpPr>
        <p:spPr bwMode="auto">
          <a:xfrm>
            <a:off x="928825" y="2415598"/>
            <a:ext cx="286866" cy="54641"/>
          </a:xfrm>
          <a:custGeom>
            <a:avLst/>
            <a:gdLst>
              <a:gd name="T0" fmla="*/ 274 w 461"/>
              <a:gd name="T1" fmla="*/ 87 h 88"/>
              <a:gd name="T2" fmla="*/ 417 w 461"/>
              <a:gd name="T3" fmla="*/ 87 h 88"/>
              <a:gd name="T4" fmla="*/ 417 w 461"/>
              <a:gd name="T5" fmla="*/ 87 h 88"/>
              <a:gd name="T6" fmla="*/ 460 w 461"/>
              <a:gd name="T7" fmla="*/ 44 h 88"/>
              <a:gd name="T8" fmla="*/ 460 w 461"/>
              <a:gd name="T9" fmla="*/ 44 h 88"/>
              <a:gd name="T10" fmla="*/ 417 w 461"/>
              <a:gd name="T11" fmla="*/ 0 h 88"/>
              <a:gd name="T12" fmla="*/ 274 w 461"/>
              <a:gd name="T13" fmla="*/ 0 h 88"/>
              <a:gd name="T14" fmla="*/ 43 w 461"/>
              <a:gd name="T15" fmla="*/ 0 h 88"/>
              <a:gd name="T16" fmla="*/ 43 w 461"/>
              <a:gd name="T17" fmla="*/ 0 h 88"/>
              <a:gd name="T18" fmla="*/ 0 w 461"/>
              <a:gd name="T19" fmla="*/ 44 h 88"/>
              <a:gd name="T20" fmla="*/ 0 w 461"/>
              <a:gd name="T21" fmla="*/ 44 h 88"/>
              <a:gd name="T22" fmla="*/ 43 w 461"/>
              <a:gd name="T23" fmla="*/ 87 h 88"/>
              <a:gd name="T24" fmla="*/ 274 w 461"/>
              <a:gd name="T2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88">
                <a:moveTo>
                  <a:pt x="274" y="87"/>
                </a:moveTo>
                <a:lnTo>
                  <a:pt x="417" y="87"/>
                </a:lnTo>
                <a:lnTo>
                  <a:pt x="417" y="87"/>
                </a:lnTo>
                <a:cubicBezTo>
                  <a:pt x="441" y="87"/>
                  <a:pt x="460" y="67"/>
                  <a:pt x="460" y="44"/>
                </a:cubicBezTo>
                <a:lnTo>
                  <a:pt x="460" y="44"/>
                </a:lnTo>
                <a:cubicBezTo>
                  <a:pt x="460" y="19"/>
                  <a:pt x="441" y="0"/>
                  <a:pt x="417" y="0"/>
                </a:cubicBezTo>
                <a:lnTo>
                  <a:pt x="274" y="0"/>
                </a:lnTo>
                <a:lnTo>
                  <a:pt x="43" y="0"/>
                </a:lnTo>
                <a:lnTo>
                  <a:pt x="43" y="0"/>
                </a:lnTo>
                <a:cubicBezTo>
                  <a:pt x="20" y="0"/>
                  <a:pt x="0" y="19"/>
                  <a:pt x="0" y="44"/>
                </a:cubicBezTo>
                <a:lnTo>
                  <a:pt x="0" y="44"/>
                </a:lnTo>
                <a:cubicBezTo>
                  <a:pt x="0" y="67"/>
                  <a:pt x="20" y="87"/>
                  <a:pt x="43" y="87"/>
                </a:cubicBezTo>
                <a:lnTo>
                  <a:pt x="274" y="87"/>
                </a:lnTo>
              </a:path>
            </a:pathLst>
          </a:custGeom>
          <a:solidFill>
            <a:srgbClr val="1E3877"/>
          </a:solidFill>
          <a:ln w="9525" cap="flat">
            <a:noFill/>
            <a:bevel/>
            <a:headEnd/>
            <a:tailEnd/>
          </a:ln>
          <a:effectLst/>
        </p:spPr>
        <p:txBody>
          <a:bodyPr wrap="none" anchor="ctr"/>
          <a:lstStyle/>
          <a:p>
            <a:endParaRPr lang="en-US" sz="1225"/>
          </a:p>
        </p:txBody>
      </p:sp>
      <p:grpSp>
        <p:nvGrpSpPr>
          <p:cNvPr id="20" name="Group 19">
            <a:extLst>
              <a:ext uri="{FF2B5EF4-FFF2-40B4-BE49-F238E27FC236}">
                <a16:creationId xmlns:a16="http://schemas.microsoft.com/office/drawing/2014/main" xmlns="" id="{EEDEC510-1862-B947-B9BB-3057719CD659}"/>
              </a:ext>
            </a:extLst>
          </p:cNvPr>
          <p:cNvGrpSpPr/>
          <p:nvPr/>
        </p:nvGrpSpPr>
        <p:grpSpPr>
          <a:xfrm>
            <a:off x="7933774" y="2314513"/>
            <a:ext cx="284133" cy="254079"/>
            <a:chOff x="8740161" y="2478402"/>
            <a:chExt cx="313853" cy="280656"/>
          </a:xfrm>
        </p:grpSpPr>
        <p:sp>
          <p:nvSpPr>
            <p:cNvPr id="3161" name="Freeform 89">
              <a:extLst>
                <a:ext uri="{FF2B5EF4-FFF2-40B4-BE49-F238E27FC236}">
                  <a16:creationId xmlns:a16="http://schemas.microsoft.com/office/drawing/2014/main" xmlns="" id="{B1954E5F-5F05-E04B-B9B9-12C3230185E5}"/>
                </a:ext>
              </a:extLst>
            </p:cNvPr>
            <p:cNvSpPr>
              <a:spLocks noChangeArrowheads="1"/>
            </p:cNvSpPr>
            <p:nvPr/>
          </p:nvSpPr>
          <p:spPr bwMode="auto">
            <a:xfrm>
              <a:off x="8740161" y="2478402"/>
              <a:ext cx="313853" cy="60356"/>
            </a:xfrm>
            <a:custGeom>
              <a:avLst/>
              <a:gdLst>
                <a:gd name="T0" fmla="*/ 43 w 460"/>
                <a:gd name="T1" fmla="*/ 87 h 88"/>
                <a:gd name="T2" fmla="*/ 273 w 460"/>
                <a:gd name="T3" fmla="*/ 87 h 88"/>
                <a:gd name="T4" fmla="*/ 416 w 460"/>
                <a:gd name="T5" fmla="*/ 87 h 88"/>
                <a:gd name="T6" fmla="*/ 416 w 460"/>
                <a:gd name="T7" fmla="*/ 87 h 88"/>
                <a:gd name="T8" fmla="*/ 459 w 460"/>
                <a:gd name="T9" fmla="*/ 43 h 88"/>
                <a:gd name="T10" fmla="*/ 459 w 460"/>
                <a:gd name="T11" fmla="*/ 43 h 88"/>
                <a:gd name="T12" fmla="*/ 416 w 460"/>
                <a:gd name="T13" fmla="*/ 0 h 88"/>
                <a:gd name="T14" fmla="*/ 273 w 460"/>
                <a:gd name="T15" fmla="*/ 0 h 88"/>
                <a:gd name="T16" fmla="*/ 43 w 460"/>
                <a:gd name="T17" fmla="*/ 0 h 88"/>
                <a:gd name="T18" fmla="*/ 43 w 460"/>
                <a:gd name="T19" fmla="*/ 0 h 88"/>
                <a:gd name="T20" fmla="*/ 0 w 460"/>
                <a:gd name="T21" fmla="*/ 43 h 88"/>
                <a:gd name="T22" fmla="*/ 0 w 460"/>
                <a:gd name="T23" fmla="*/ 43 h 88"/>
                <a:gd name="T24" fmla="*/ 43 w 460"/>
                <a:gd name="T2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0" h="88">
                  <a:moveTo>
                    <a:pt x="43" y="87"/>
                  </a:moveTo>
                  <a:lnTo>
                    <a:pt x="273" y="87"/>
                  </a:lnTo>
                  <a:lnTo>
                    <a:pt x="416" y="87"/>
                  </a:lnTo>
                  <a:lnTo>
                    <a:pt x="416" y="87"/>
                  </a:lnTo>
                  <a:cubicBezTo>
                    <a:pt x="440" y="87"/>
                    <a:pt x="459" y="67"/>
                    <a:pt x="459" y="43"/>
                  </a:cubicBezTo>
                  <a:lnTo>
                    <a:pt x="459" y="43"/>
                  </a:lnTo>
                  <a:cubicBezTo>
                    <a:pt x="459" y="20"/>
                    <a:pt x="440" y="0"/>
                    <a:pt x="416" y="0"/>
                  </a:cubicBezTo>
                  <a:lnTo>
                    <a:pt x="273" y="0"/>
                  </a:lnTo>
                  <a:lnTo>
                    <a:pt x="43" y="0"/>
                  </a:lnTo>
                  <a:lnTo>
                    <a:pt x="43" y="0"/>
                  </a:lnTo>
                  <a:cubicBezTo>
                    <a:pt x="19" y="0"/>
                    <a:pt x="0" y="20"/>
                    <a:pt x="0" y="43"/>
                  </a:cubicBezTo>
                  <a:lnTo>
                    <a:pt x="0" y="43"/>
                  </a:lnTo>
                  <a:cubicBezTo>
                    <a:pt x="0" y="67"/>
                    <a:pt x="19" y="87"/>
                    <a:pt x="43" y="87"/>
                  </a:cubicBezTo>
                </a:path>
              </a:pathLst>
            </a:custGeom>
            <a:solidFill>
              <a:srgbClr val="1E3877"/>
            </a:solidFill>
            <a:ln w="9525" cap="flat">
              <a:noFill/>
              <a:bevel/>
              <a:headEnd/>
              <a:tailEnd/>
            </a:ln>
            <a:effectLst/>
          </p:spPr>
          <p:txBody>
            <a:bodyPr wrap="none" anchor="ctr"/>
            <a:lstStyle/>
            <a:p>
              <a:endParaRPr lang="en-US" sz="1225"/>
            </a:p>
          </p:txBody>
        </p:sp>
        <p:sp>
          <p:nvSpPr>
            <p:cNvPr id="3162" name="Freeform 90">
              <a:extLst>
                <a:ext uri="{FF2B5EF4-FFF2-40B4-BE49-F238E27FC236}">
                  <a16:creationId xmlns:a16="http://schemas.microsoft.com/office/drawing/2014/main" xmlns="" id="{AA5B2488-72B3-1B4C-9BE9-A6790D12F53A}"/>
                </a:ext>
              </a:extLst>
            </p:cNvPr>
            <p:cNvSpPr>
              <a:spLocks noChangeArrowheads="1"/>
            </p:cNvSpPr>
            <p:nvPr/>
          </p:nvSpPr>
          <p:spPr bwMode="auto">
            <a:xfrm>
              <a:off x="8740161" y="2590061"/>
              <a:ext cx="313853" cy="60356"/>
            </a:xfrm>
            <a:custGeom>
              <a:avLst/>
              <a:gdLst>
                <a:gd name="T0" fmla="*/ 416 w 460"/>
                <a:gd name="T1" fmla="*/ 0 h 88"/>
                <a:gd name="T2" fmla="*/ 273 w 460"/>
                <a:gd name="T3" fmla="*/ 0 h 88"/>
                <a:gd name="T4" fmla="*/ 43 w 460"/>
                <a:gd name="T5" fmla="*/ 0 h 88"/>
                <a:gd name="T6" fmla="*/ 43 w 460"/>
                <a:gd name="T7" fmla="*/ 0 h 88"/>
                <a:gd name="T8" fmla="*/ 0 w 460"/>
                <a:gd name="T9" fmla="*/ 44 h 88"/>
                <a:gd name="T10" fmla="*/ 0 w 460"/>
                <a:gd name="T11" fmla="*/ 44 h 88"/>
                <a:gd name="T12" fmla="*/ 43 w 460"/>
                <a:gd name="T13" fmla="*/ 87 h 88"/>
                <a:gd name="T14" fmla="*/ 273 w 460"/>
                <a:gd name="T15" fmla="*/ 87 h 88"/>
                <a:gd name="T16" fmla="*/ 416 w 460"/>
                <a:gd name="T17" fmla="*/ 87 h 88"/>
                <a:gd name="T18" fmla="*/ 416 w 460"/>
                <a:gd name="T19" fmla="*/ 87 h 88"/>
                <a:gd name="T20" fmla="*/ 459 w 460"/>
                <a:gd name="T21" fmla="*/ 44 h 88"/>
                <a:gd name="T22" fmla="*/ 459 w 460"/>
                <a:gd name="T23" fmla="*/ 44 h 88"/>
                <a:gd name="T24" fmla="*/ 416 w 460"/>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0" h="88">
                  <a:moveTo>
                    <a:pt x="416" y="0"/>
                  </a:moveTo>
                  <a:lnTo>
                    <a:pt x="273" y="0"/>
                  </a:lnTo>
                  <a:lnTo>
                    <a:pt x="43" y="0"/>
                  </a:lnTo>
                  <a:lnTo>
                    <a:pt x="43" y="0"/>
                  </a:lnTo>
                  <a:cubicBezTo>
                    <a:pt x="19" y="0"/>
                    <a:pt x="0" y="19"/>
                    <a:pt x="0" y="44"/>
                  </a:cubicBezTo>
                  <a:lnTo>
                    <a:pt x="0" y="44"/>
                  </a:lnTo>
                  <a:cubicBezTo>
                    <a:pt x="0" y="67"/>
                    <a:pt x="19" y="87"/>
                    <a:pt x="43" y="87"/>
                  </a:cubicBezTo>
                  <a:lnTo>
                    <a:pt x="273" y="87"/>
                  </a:lnTo>
                  <a:lnTo>
                    <a:pt x="416" y="87"/>
                  </a:lnTo>
                  <a:lnTo>
                    <a:pt x="416" y="87"/>
                  </a:lnTo>
                  <a:cubicBezTo>
                    <a:pt x="440" y="87"/>
                    <a:pt x="459" y="67"/>
                    <a:pt x="459" y="44"/>
                  </a:cubicBezTo>
                  <a:lnTo>
                    <a:pt x="459" y="44"/>
                  </a:lnTo>
                  <a:cubicBezTo>
                    <a:pt x="459" y="19"/>
                    <a:pt x="440" y="0"/>
                    <a:pt x="416" y="0"/>
                  </a:cubicBezTo>
                </a:path>
              </a:pathLst>
            </a:custGeom>
            <a:solidFill>
              <a:srgbClr val="1E3877"/>
            </a:solidFill>
            <a:ln w="9525" cap="flat">
              <a:noFill/>
              <a:bevel/>
              <a:headEnd/>
              <a:tailEnd/>
            </a:ln>
            <a:effectLst/>
          </p:spPr>
          <p:txBody>
            <a:bodyPr wrap="none" anchor="ctr"/>
            <a:lstStyle/>
            <a:p>
              <a:endParaRPr lang="en-US" sz="1225"/>
            </a:p>
          </p:txBody>
        </p:sp>
        <p:sp>
          <p:nvSpPr>
            <p:cNvPr id="3163" name="Freeform 91">
              <a:extLst>
                <a:ext uri="{FF2B5EF4-FFF2-40B4-BE49-F238E27FC236}">
                  <a16:creationId xmlns:a16="http://schemas.microsoft.com/office/drawing/2014/main" xmlns="" id="{88AFB5AC-0BDA-B641-AE38-FE80345EE837}"/>
                </a:ext>
              </a:extLst>
            </p:cNvPr>
            <p:cNvSpPr>
              <a:spLocks noChangeArrowheads="1"/>
            </p:cNvSpPr>
            <p:nvPr/>
          </p:nvSpPr>
          <p:spPr bwMode="auto">
            <a:xfrm>
              <a:off x="8740161" y="2698702"/>
              <a:ext cx="313853" cy="60356"/>
            </a:xfrm>
            <a:custGeom>
              <a:avLst/>
              <a:gdLst>
                <a:gd name="T0" fmla="*/ 416 w 460"/>
                <a:gd name="T1" fmla="*/ 0 h 87"/>
                <a:gd name="T2" fmla="*/ 273 w 460"/>
                <a:gd name="T3" fmla="*/ 0 h 87"/>
                <a:gd name="T4" fmla="*/ 43 w 460"/>
                <a:gd name="T5" fmla="*/ 0 h 87"/>
                <a:gd name="T6" fmla="*/ 43 w 460"/>
                <a:gd name="T7" fmla="*/ 0 h 87"/>
                <a:gd name="T8" fmla="*/ 0 w 460"/>
                <a:gd name="T9" fmla="*/ 43 h 87"/>
                <a:gd name="T10" fmla="*/ 0 w 460"/>
                <a:gd name="T11" fmla="*/ 43 h 87"/>
                <a:gd name="T12" fmla="*/ 43 w 460"/>
                <a:gd name="T13" fmla="*/ 86 h 87"/>
                <a:gd name="T14" fmla="*/ 273 w 460"/>
                <a:gd name="T15" fmla="*/ 86 h 87"/>
                <a:gd name="T16" fmla="*/ 416 w 460"/>
                <a:gd name="T17" fmla="*/ 86 h 87"/>
                <a:gd name="T18" fmla="*/ 416 w 460"/>
                <a:gd name="T19" fmla="*/ 86 h 87"/>
                <a:gd name="T20" fmla="*/ 459 w 460"/>
                <a:gd name="T21" fmla="*/ 43 h 87"/>
                <a:gd name="T22" fmla="*/ 459 w 460"/>
                <a:gd name="T23" fmla="*/ 43 h 87"/>
                <a:gd name="T24" fmla="*/ 416 w 460"/>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0" h="87">
                  <a:moveTo>
                    <a:pt x="416" y="0"/>
                  </a:moveTo>
                  <a:lnTo>
                    <a:pt x="273" y="0"/>
                  </a:lnTo>
                  <a:lnTo>
                    <a:pt x="43" y="0"/>
                  </a:lnTo>
                  <a:lnTo>
                    <a:pt x="43" y="0"/>
                  </a:lnTo>
                  <a:cubicBezTo>
                    <a:pt x="19" y="0"/>
                    <a:pt x="0" y="19"/>
                    <a:pt x="0" y="43"/>
                  </a:cubicBezTo>
                  <a:lnTo>
                    <a:pt x="0" y="43"/>
                  </a:lnTo>
                  <a:cubicBezTo>
                    <a:pt x="0" y="66"/>
                    <a:pt x="19" y="86"/>
                    <a:pt x="43" y="86"/>
                  </a:cubicBezTo>
                  <a:lnTo>
                    <a:pt x="273" y="86"/>
                  </a:lnTo>
                  <a:lnTo>
                    <a:pt x="416" y="86"/>
                  </a:lnTo>
                  <a:lnTo>
                    <a:pt x="416" y="86"/>
                  </a:lnTo>
                  <a:cubicBezTo>
                    <a:pt x="440" y="86"/>
                    <a:pt x="459" y="66"/>
                    <a:pt x="459" y="43"/>
                  </a:cubicBezTo>
                  <a:lnTo>
                    <a:pt x="459" y="43"/>
                  </a:lnTo>
                  <a:cubicBezTo>
                    <a:pt x="459" y="19"/>
                    <a:pt x="440" y="0"/>
                    <a:pt x="416" y="0"/>
                  </a:cubicBezTo>
                </a:path>
              </a:pathLst>
            </a:custGeom>
            <a:solidFill>
              <a:srgbClr val="1E3877"/>
            </a:solidFill>
            <a:ln w="9525" cap="flat">
              <a:noFill/>
              <a:bevel/>
              <a:headEnd/>
              <a:tailEnd/>
            </a:ln>
            <a:effectLst/>
          </p:spPr>
          <p:txBody>
            <a:bodyPr wrap="none" anchor="ctr"/>
            <a:lstStyle/>
            <a:p>
              <a:endParaRPr lang="en-US" sz="1225"/>
            </a:p>
          </p:txBody>
        </p:sp>
      </p:grpSp>
      <p:sp>
        <p:nvSpPr>
          <p:cNvPr id="3171" name="Freeform 99">
            <a:extLst>
              <a:ext uri="{FF2B5EF4-FFF2-40B4-BE49-F238E27FC236}">
                <a16:creationId xmlns:a16="http://schemas.microsoft.com/office/drawing/2014/main" xmlns="" id="{6606200A-0C97-B94C-80D4-B117FEA1FA53}"/>
              </a:ext>
            </a:extLst>
          </p:cNvPr>
          <p:cNvSpPr>
            <a:spLocks noChangeArrowheads="1"/>
          </p:cNvSpPr>
          <p:nvPr/>
        </p:nvSpPr>
        <p:spPr bwMode="auto">
          <a:xfrm>
            <a:off x="7966558" y="1470495"/>
            <a:ext cx="224027" cy="221296"/>
          </a:xfrm>
          <a:custGeom>
            <a:avLst/>
            <a:gdLst>
              <a:gd name="T0" fmla="*/ 343 w 360"/>
              <a:gd name="T1" fmla="*/ 280 h 359"/>
              <a:gd name="T2" fmla="*/ 241 w 360"/>
              <a:gd name="T3" fmla="*/ 179 h 359"/>
              <a:gd name="T4" fmla="*/ 343 w 360"/>
              <a:gd name="T5" fmla="*/ 77 h 359"/>
              <a:gd name="T6" fmla="*/ 343 w 360"/>
              <a:gd name="T7" fmla="*/ 77 h 359"/>
              <a:gd name="T8" fmla="*/ 343 w 360"/>
              <a:gd name="T9" fmla="*/ 16 h 359"/>
              <a:gd name="T10" fmla="*/ 343 w 360"/>
              <a:gd name="T11" fmla="*/ 16 h 359"/>
              <a:gd name="T12" fmla="*/ 282 w 360"/>
              <a:gd name="T13" fmla="*/ 16 h 359"/>
              <a:gd name="T14" fmla="*/ 180 w 360"/>
              <a:gd name="T15" fmla="*/ 118 h 359"/>
              <a:gd name="T16" fmla="*/ 79 w 360"/>
              <a:gd name="T17" fmla="*/ 16 h 359"/>
              <a:gd name="T18" fmla="*/ 79 w 360"/>
              <a:gd name="T19" fmla="*/ 16 h 359"/>
              <a:gd name="T20" fmla="*/ 17 w 360"/>
              <a:gd name="T21" fmla="*/ 16 h 359"/>
              <a:gd name="T22" fmla="*/ 17 w 360"/>
              <a:gd name="T23" fmla="*/ 16 h 359"/>
              <a:gd name="T24" fmla="*/ 17 w 360"/>
              <a:gd name="T25" fmla="*/ 77 h 359"/>
              <a:gd name="T26" fmla="*/ 119 w 360"/>
              <a:gd name="T27" fmla="*/ 179 h 359"/>
              <a:gd name="T28" fmla="*/ 17 w 360"/>
              <a:gd name="T29" fmla="*/ 280 h 359"/>
              <a:gd name="T30" fmla="*/ 17 w 360"/>
              <a:gd name="T31" fmla="*/ 280 h 359"/>
              <a:gd name="T32" fmla="*/ 17 w 360"/>
              <a:gd name="T33" fmla="*/ 342 h 359"/>
              <a:gd name="T34" fmla="*/ 17 w 360"/>
              <a:gd name="T35" fmla="*/ 342 h 359"/>
              <a:gd name="T36" fmla="*/ 79 w 360"/>
              <a:gd name="T37" fmla="*/ 342 h 359"/>
              <a:gd name="T38" fmla="*/ 180 w 360"/>
              <a:gd name="T39" fmla="*/ 240 h 359"/>
              <a:gd name="T40" fmla="*/ 282 w 360"/>
              <a:gd name="T41" fmla="*/ 342 h 359"/>
              <a:gd name="T42" fmla="*/ 282 w 360"/>
              <a:gd name="T43" fmla="*/ 342 h 359"/>
              <a:gd name="T44" fmla="*/ 343 w 360"/>
              <a:gd name="T45" fmla="*/ 342 h 359"/>
              <a:gd name="T46" fmla="*/ 343 w 360"/>
              <a:gd name="T47" fmla="*/ 342 h 359"/>
              <a:gd name="T48" fmla="*/ 343 w 360"/>
              <a:gd name="T49" fmla="*/ 28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59">
                <a:moveTo>
                  <a:pt x="343" y="280"/>
                </a:moveTo>
                <a:lnTo>
                  <a:pt x="241" y="179"/>
                </a:lnTo>
                <a:lnTo>
                  <a:pt x="343" y="77"/>
                </a:lnTo>
                <a:lnTo>
                  <a:pt x="343" y="77"/>
                </a:lnTo>
                <a:cubicBezTo>
                  <a:pt x="359" y="60"/>
                  <a:pt x="359" y="33"/>
                  <a:pt x="343" y="16"/>
                </a:cubicBezTo>
                <a:lnTo>
                  <a:pt x="343" y="16"/>
                </a:lnTo>
                <a:cubicBezTo>
                  <a:pt x="326" y="0"/>
                  <a:pt x="298" y="0"/>
                  <a:pt x="282" y="16"/>
                </a:cubicBezTo>
                <a:lnTo>
                  <a:pt x="180" y="118"/>
                </a:lnTo>
                <a:lnTo>
                  <a:pt x="79" y="16"/>
                </a:lnTo>
                <a:lnTo>
                  <a:pt x="79" y="16"/>
                </a:lnTo>
                <a:cubicBezTo>
                  <a:pt x="62" y="0"/>
                  <a:pt x="34" y="0"/>
                  <a:pt x="17" y="16"/>
                </a:cubicBezTo>
                <a:lnTo>
                  <a:pt x="17" y="16"/>
                </a:lnTo>
                <a:cubicBezTo>
                  <a:pt x="0" y="33"/>
                  <a:pt x="0" y="60"/>
                  <a:pt x="17" y="77"/>
                </a:cubicBezTo>
                <a:lnTo>
                  <a:pt x="119" y="179"/>
                </a:lnTo>
                <a:lnTo>
                  <a:pt x="17" y="280"/>
                </a:lnTo>
                <a:lnTo>
                  <a:pt x="17" y="280"/>
                </a:lnTo>
                <a:cubicBezTo>
                  <a:pt x="0" y="297"/>
                  <a:pt x="0" y="325"/>
                  <a:pt x="17" y="342"/>
                </a:cubicBezTo>
                <a:lnTo>
                  <a:pt x="17" y="342"/>
                </a:lnTo>
                <a:cubicBezTo>
                  <a:pt x="34" y="358"/>
                  <a:pt x="62" y="358"/>
                  <a:pt x="79" y="342"/>
                </a:cubicBezTo>
                <a:lnTo>
                  <a:pt x="180" y="240"/>
                </a:lnTo>
                <a:lnTo>
                  <a:pt x="282" y="342"/>
                </a:lnTo>
                <a:lnTo>
                  <a:pt x="282" y="342"/>
                </a:lnTo>
                <a:cubicBezTo>
                  <a:pt x="298" y="358"/>
                  <a:pt x="326" y="358"/>
                  <a:pt x="343" y="342"/>
                </a:cubicBezTo>
                <a:lnTo>
                  <a:pt x="343" y="342"/>
                </a:lnTo>
                <a:cubicBezTo>
                  <a:pt x="359" y="325"/>
                  <a:pt x="359" y="297"/>
                  <a:pt x="343" y="280"/>
                </a:cubicBezTo>
              </a:path>
            </a:pathLst>
          </a:custGeom>
          <a:solidFill>
            <a:srgbClr val="1E3877"/>
          </a:solidFill>
          <a:ln w="9525" cap="flat">
            <a:noFill/>
            <a:bevel/>
            <a:headEnd/>
            <a:tailEnd/>
          </a:ln>
          <a:effectLst/>
        </p:spPr>
        <p:txBody>
          <a:bodyPr wrap="none" anchor="ctr"/>
          <a:lstStyle/>
          <a:p>
            <a:endParaRPr lang="en-US" sz="1225"/>
          </a:p>
        </p:txBody>
      </p:sp>
      <p:grpSp>
        <p:nvGrpSpPr>
          <p:cNvPr id="17" name="Group 16">
            <a:extLst>
              <a:ext uri="{FF2B5EF4-FFF2-40B4-BE49-F238E27FC236}">
                <a16:creationId xmlns:a16="http://schemas.microsoft.com/office/drawing/2014/main" xmlns="" id="{BB2838C1-C81E-4D4B-9B71-D9FB766EC08C}"/>
              </a:ext>
            </a:extLst>
          </p:cNvPr>
          <p:cNvGrpSpPr/>
          <p:nvPr/>
        </p:nvGrpSpPr>
        <p:grpSpPr>
          <a:xfrm>
            <a:off x="6201662" y="3163993"/>
            <a:ext cx="262275" cy="259545"/>
            <a:chOff x="6826862" y="3501443"/>
            <a:chExt cx="289710" cy="286694"/>
          </a:xfrm>
        </p:grpSpPr>
        <p:sp>
          <p:nvSpPr>
            <p:cNvPr id="3622" name="Freeform 550">
              <a:extLst>
                <a:ext uri="{FF2B5EF4-FFF2-40B4-BE49-F238E27FC236}">
                  <a16:creationId xmlns:a16="http://schemas.microsoft.com/office/drawing/2014/main" xmlns="" id="{E7D65286-9D82-1242-AA51-3555C23D3749}"/>
                </a:ext>
              </a:extLst>
            </p:cNvPr>
            <p:cNvSpPr>
              <a:spLocks noChangeArrowheads="1"/>
            </p:cNvSpPr>
            <p:nvPr/>
          </p:nvSpPr>
          <p:spPr bwMode="auto">
            <a:xfrm>
              <a:off x="6890237" y="3501443"/>
              <a:ext cx="138820" cy="286694"/>
            </a:xfrm>
            <a:custGeom>
              <a:avLst/>
              <a:gdLst>
                <a:gd name="T0" fmla="*/ 177 w 202"/>
                <a:gd name="T1" fmla="*/ 6 h 417"/>
                <a:gd name="T2" fmla="*/ 0 w 202"/>
                <a:gd name="T3" fmla="*/ 119 h 417"/>
                <a:gd name="T4" fmla="*/ 0 w 202"/>
                <a:gd name="T5" fmla="*/ 298 h 417"/>
                <a:gd name="T6" fmla="*/ 177 w 202"/>
                <a:gd name="T7" fmla="*/ 410 h 417"/>
                <a:gd name="T8" fmla="*/ 177 w 202"/>
                <a:gd name="T9" fmla="*/ 410 h 417"/>
                <a:gd name="T10" fmla="*/ 201 w 202"/>
                <a:gd name="T11" fmla="*/ 396 h 417"/>
                <a:gd name="T12" fmla="*/ 201 w 202"/>
                <a:gd name="T13" fmla="*/ 20 h 417"/>
                <a:gd name="T14" fmla="*/ 201 w 202"/>
                <a:gd name="T15" fmla="*/ 20 h 417"/>
                <a:gd name="T16" fmla="*/ 177 w 202"/>
                <a:gd name="T17" fmla="*/ 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77" y="6"/>
                  </a:moveTo>
                  <a:lnTo>
                    <a:pt x="0" y="119"/>
                  </a:lnTo>
                  <a:lnTo>
                    <a:pt x="0" y="298"/>
                  </a:lnTo>
                  <a:lnTo>
                    <a:pt x="177" y="410"/>
                  </a:lnTo>
                  <a:lnTo>
                    <a:pt x="177" y="410"/>
                  </a:lnTo>
                  <a:cubicBezTo>
                    <a:pt x="188" y="416"/>
                    <a:pt x="201" y="408"/>
                    <a:pt x="201" y="396"/>
                  </a:cubicBezTo>
                  <a:lnTo>
                    <a:pt x="201" y="20"/>
                  </a:lnTo>
                  <a:lnTo>
                    <a:pt x="201" y="20"/>
                  </a:lnTo>
                  <a:cubicBezTo>
                    <a:pt x="201" y="8"/>
                    <a:pt x="188" y="0"/>
                    <a:pt x="177" y="6"/>
                  </a:cubicBezTo>
                </a:path>
              </a:pathLst>
            </a:custGeom>
            <a:solidFill>
              <a:srgbClr val="1E3877"/>
            </a:solidFill>
            <a:ln w="9525" cap="flat">
              <a:noFill/>
              <a:bevel/>
              <a:headEnd/>
              <a:tailEnd/>
            </a:ln>
            <a:effectLst/>
          </p:spPr>
          <p:txBody>
            <a:bodyPr wrap="none" anchor="ctr"/>
            <a:lstStyle/>
            <a:p>
              <a:endParaRPr lang="en-US" sz="1225"/>
            </a:p>
          </p:txBody>
        </p:sp>
        <p:sp>
          <p:nvSpPr>
            <p:cNvPr id="3623" name="Freeform 551">
              <a:extLst>
                <a:ext uri="{FF2B5EF4-FFF2-40B4-BE49-F238E27FC236}">
                  <a16:creationId xmlns:a16="http://schemas.microsoft.com/office/drawing/2014/main" xmlns="" id="{FCF070F9-A013-524F-BB85-DD20AA853A76}"/>
                </a:ext>
              </a:extLst>
            </p:cNvPr>
            <p:cNvSpPr>
              <a:spLocks noChangeArrowheads="1"/>
            </p:cNvSpPr>
            <p:nvPr/>
          </p:nvSpPr>
          <p:spPr bwMode="auto">
            <a:xfrm>
              <a:off x="6826862" y="3582925"/>
              <a:ext cx="51304" cy="123730"/>
            </a:xfrm>
            <a:custGeom>
              <a:avLst/>
              <a:gdLst>
                <a:gd name="T0" fmla="*/ 0 w 75"/>
                <a:gd name="T1" fmla="*/ 29 h 180"/>
                <a:gd name="T2" fmla="*/ 0 w 75"/>
                <a:gd name="T3" fmla="*/ 150 h 180"/>
                <a:gd name="T4" fmla="*/ 0 w 75"/>
                <a:gd name="T5" fmla="*/ 150 h 180"/>
                <a:gd name="T6" fmla="*/ 29 w 75"/>
                <a:gd name="T7" fmla="*/ 179 h 180"/>
                <a:gd name="T8" fmla="*/ 74 w 75"/>
                <a:gd name="T9" fmla="*/ 179 h 180"/>
                <a:gd name="T10" fmla="*/ 74 w 75"/>
                <a:gd name="T11" fmla="*/ 0 h 180"/>
                <a:gd name="T12" fmla="*/ 29 w 75"/>
                <a:gd name="T13" fmla="*/ 0 h 180"/>
                <a:gd name="T14" fmla="*/ 29 w 75"/>
                <a:gd name="T15" fmla="*/ 0 h 180"/>
                <a:gd name="T16" fmla="*/ 0 w 75"/>
                <a:gd name="T17" fmla="*/ 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80">
                  <a:moveTo>
                    <a:pt x="0" y="29"/>
                  </a:moveTo>
                  <a:lnTo>
                    <a:pt x="0" y="150"/>
                  </a:lnTo>
                  <a:lnTo>
                    <a:pt x="0" y="150"/>
                  </a:lnTo>
                  <a:cubicBezTo>
                    <a:pt x="0" y="166"/>
                    <a:pt x="12" y="179"/>
                    <a:pt x="29" y="179"/>
                  </a:cubicBezTo>
                  <a:lnTo>
                    <a:pt x="74" y="179"/>
                  </a:lnTo>
                  <a:lnTo>
                    <a:pt x="74" y="0"/>
                  </a:lnTo>
                  <a:lnTo>
                    <a:pt x="29" y="0"/>
                  </a:lnTo>
                  <a:lnTo>
                    <a:pt x="29" y="0"/>
                  </a:lnTo>
                  <a:cubicBezTo>
                    <a:pt x="12" y="0"/>
                    <a:pt x="0" y="13"/>
                    <a:pt x="0" y="29"/>
                  </a:cubicBezTo>
                </a:path>
              </a:pathLst>
            </a:custGeom>
            <a:solidFill>
              <a:srgbClr val="1E3877"/>
            </a:solidFill>
            <a:ln w="9525" cap="flat">
              <a:noFill/>
              <a:bevel/>
              <a:headEnd/>
              <a:tailEnd/>
            </a:ln>
            <a:effectLst/>
          </p:spPr>
          <p:txBody>
            <a:bodyPr wrap="none" anchor="ctr"/>
            <a:lstStyle/>
            <a:p>
              <a:endParaRPr lang="en-US" sz="1225"/>
            </a:p>
          </p:txBody>
        </p:sp>
        <p:sp>
          <p:nvSpPr>
            <p:cNvPr id="3624" name="Freeform 552">
              <a:extLst>
                <a:ext uri="{FF2B5EF4-FFF2-40B4-BE49-F238E27FC236}">
                  <a16:creationId xmlns:a16="http://schemas.microsoft.com/office/drawing/2014/main" xmlns="" id="{8473C285-8038-D24C-ACB6-5B9911B06E64}"/>
                </a:ext>
              </a:extLst>
            </p:cNvPr>
            <p:cNvSpPr>
              <a:spLocks noChangeArrowheads="1"/>
            </p:cNvSpPr>
            <p:nvPr/>
          </p:nvSpPr>
          <p:spPr bwMode="auto">
            <a:xfrm>
              <a:off x="7047163" y="3555764"/>
              <a:ext cx="69409" cy="178052"/>
            </a:xfrm>
            <a:custGeom>
              <a:avLst/>
              <a:gdLst>
                <a:gd name="T0" fmla="*/ 13 w 100"/>
                <a:gd name="T1" fmla="*/ 2 h 260"/>
                <a:gd name="T2" fmla="*/ 13 w 100"/>
                <a:gd name="T3" fmla="*/ 2 h 260"/>
                <a:gd name="T4" fmla="*/ 2 w 100"/>
                <a:gd name="T5" fmla="*/ 6 h 260"/>
                <a:gd name="T6" fmla="*/ 2 w 100"/>
                <a:gd name="T7" fmla="*/ 6 h 260"/>
                <a:gd name="T8" fmla="*/ 6 w 100"/>
                <a:gd name="T9" fmla="*/ 17 h 260"/>
                <a:gd name="T10" fmla="*/ 6 w 100"/>
                <a:gd name="T11" fmla="*/ 17 h 260"/>
                <a:gd name="T12" fmla="*/ 82 w 100"/>
                <a:gd name="T13" fmla="*/ 130 h 260"/>
                <a:gd name="T14" fmla="*/ 82 w 100"/>
                <a:gd name="T15" fmla="*/ 130 h 260"/>
                <a:gd name="T16" fmla="*/ 6 w 100"/>
                <a:gd name="T17" fmla="*/ 243 h 260"/>
                <a:gd name="T18" fmla="*/ 6 w 100"/>
                <a:gd name="T19" fmla="*/ 243 h 260"/>
                <a:gd name="T20" fmla="*/ 2 w 100"/>
                <a:gd name="T21" fmla="*/ 254 h 260"/>
                <a:gd name="T22" fmla="*/ 2 w 100"/>
                <a:gd name="T23" fmla="*/ 254 h 260"/>
                <a:gd name="T24" fmla="*/ 10 w 100"/>
                <a:gd name="T25" fmla="*/ 259 h 260"/>
                <a:gd name="T26" fmla="*/ 10 w 100"/>
                <a:gd name="T27" fmla="*/ 259 h 260"/>
                <a:gd name="T28" fmla="*/ 13 w 100"/>
                <a:gd name="T29" fmla="*/ 259 h 260"/>
                <a:gd name="T30" fmla="*/ 13 w 100"/>
                <a:gd name="T31" fmla="*/ 259 h 260"/>
                <a:gd name="T32" fmla="*/ 99 w 100"/>
                <a:gd name="T33" fmla="*/ 130 h 260"/>
                <a:gd name="T34" fmla="*/ 99 w 100"/>
                <a:gd name="T35" fmla="*/ 130 h 260"/>
                <a:gd name="T36" fmla="*/ 13 w 100"/>
                <a:gd name="T37" fmla="*/ 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260">
                  <a:moveTo>
                    <a:pt x="13" y="2"/>
                  </a:moveTo>
                  <a:lnTo>
                    <a:pt x="13" y="2"/>
                  </a:lnTo>
                  <a:cubicBezTo>
                    <a:pt x="8" y="0"/>
                    <a:pt x="3" y="2"/>
                    <a:pt x="2" y="6"/>
                  </a:cubicBezTo>
                  <a:lnTo>
                    <a:pt x="2" y="6"/>
                  </a:lnTo>
                  <a:cubicBezTo>
                    <a:pt x="0" y="10"/>
                    <a:pt x="2" y="15"/>
                    <a:pt x="6" y="17"/>
                  </a:cubicBezTo>
                  <a:lnTo>
                    <a:pt x="6" y="17"/>
                  </a:lnTo>
                  <a:cubicBezTo>
                    <a:pt x="53" y="36"/>
                    <a:pt x="82" y="80"/>
                    <a:pt x="82" y="130"/>
                  </a:cubicBezTo>
                  <a:lnTo>
                    <a:pt x="82" y="130"/>
                  </a:lnTo>
                  <a:cubicBezTo>
                    <a:pt x="82" y="180"/>
                    <a:pt x="53" y="224"/>
                    <a:pt x="6" y="243"/>
                  </a:cubicBezTo>
                  <a:lnTo>
                    <a:pt x="6" y="243"/>
                  </a:lnTo>
                  <a:cubicBezTo>
                    <a:pt x="2" y="245"/>
                    <a:pt x="0" y="250"/>
                    <a:pt x="2" y="254"/>
                  </a:cubicBezTo>
                  <a:lnTo>
                    <a:pt x="2" y="254"/>
                  </a:lnTo>
                  <a:cubicBezTo>
                    <a:pt x="3" y="257"/>
                    <a:pt x="6" y="259"/>
                    <a:pt x="10" y="259"/>
                  </a:cubicBezTo>
                  <a:lnTo>
                    <a:pt x="10" y="259"/>
                  </a:lnTo>
                  <a:cubicBezTo>
                    <a:pt x="10" y="259"/>
                    <a:pt x="11" y="259"/>
                    <a:pt x="13" y="259"/>
                  </a:cubicBezTo>
                  <a:lnTo>
                    <a:pt x="13" y="259"/>
                  </a:lnTo>
                  <a:cubicBezTo>
                    <a:pt x="65" y="237"/>
                    <a:pt x="99" y="187"/>
                    <a:pt x="99" y="130"/>
                  </a:cubicBezTo>
                  <a:lnTo>
                    <a:pt x="99" y="130"/>
                  </a:lnTo>
                  <a:cubicBezTo>
                    <a:pt x="99" y="73"/>
                    <a:pt x="65" y="23"/>
                    <a:pt x="13" y="2"/>
                  </a:cubicBezTo>
                </a:path>
              </a:pathLst>
            </a:custGeom>
            <a:solidFill>
              <a:srgbClr val="1E3877"/>
            </a:solidFill>
            <a:ln w="9525" cap="flat">
              <a:noFill/>
              <a:bevel/>
              <a:headEnd/>
              <a:tailEnd/>
            </a:ln>
            <a:effectLst/>
          </p:spPr>
          <p:txBody>
            <a:bodyPr wrap="none" anchor="ctr"/>
            <a:lstStyle/>
            <a:p>
              <a:endParaRPr lang="en-US" sz="1225"/>
            </a:p>
          </p:txBody>
        </p:sp>
        <p:sp>
          <p:nvSpPr>
            <p:cNvPr id="3625" name="Freeform 553">
              <a:extLst>
                <a:ext uri="{FF2B5EF4-FFF2-40B4-BE49-F238E27FC236}">
                  <a16:creationId xmlns:a16="http://schemas.microsoft.com/office/drawing/2014/main" xmlns="" id="{DD3AC6FB-62ED-514E-B59A-DD8ABE6587AC}"/>
                </a:ext>
              </a:extLst>
            </p:cNvPr>
            <p:cNvSpPr>
              <a:spLocks noChangeArrowheads="1"/>
            </p:cNvSpPr>
            <p:nvPr/>
          </p:nvSpPr>
          <p:spPr bwMode="auto">
            <a:xfrm>
              <a:off x="7047163" y="3601032"/>
              <a:ext cx="30178" cy="87516"/>
            </a:xfrm>
            <a:custGeom>
              <a:avLst/>
              <a:gdLst>
                <a:gd name="T0" fmla="*/ 3 w 42"/>
                <a:gd name="T1" fmla="*/ 123 h 127"/>
                <a:gd name="T2" fmla="*/ 3 w 42"/>
                <a:gd name="T3" fmla="*/ 123 h 127"/>
                <a:gd name="T4" fmla="*/ 10 w 42"/>
                <a:gd name="T5" fmla="*/ 126 h 127"/>
                <a:gd name="T6" fmla="*/ 10 w 42"/>
                <a:gd name="T7" fmla="*/ 126 h 127"/>
                <a:gd name="T8" fmla="*/ 15 w 42"/>
                <a:gd name="T9" fmla="*/ 123 h 127"/>
                <a:gd name="T10" fmla="*/ 15 w 42"/>
                <a:gd name="T11" fmla="*/ 123 h 127"/>
                <a:gd name="T12" fmla="*/ 41 w 42"/>
                <a:gd name="T13" fmla="*/ 63 h 127"/>
                <a:gd name="T14" fmla="*/ 41 w 42"/>
                <a:gd name="T15" fmla="*/ 63 h 127"/>
                <a:gd name="T16" fmla="*/ 15 w 42"/>
                <a:gd name="T17" fmla="*/ 3 h 127"/>
                <a:gd name="T18" fmla="*/ 15 w 42"/>
                <a:gd name="T19" fmla="*/ 3 h 127"/>
                <a:gd name="T20" fmla="*/ 3 w 42"/>
                <a:gd name="T21" fmla="*/ 3 h 127"/>
                <a:gd name="T22" fmla="*/ 3 w 42"/>
                <a:gd name="T23" fmla="*/ 3 h 127"/>
                <a:gd name="T24" fmla="*/ 4 w 42"/>
                <a:gd name="T25" fmla="*/ 15 h 127"/>
                <a:gd name="T26" fmla="*/ 4 w 42"/>
                <a:gd name="T27" fmla="*/ 15 h 127"/>
                <a:gd name="T28" fmla="*/ 25 w 42"/>
                <a:gd name="T29" fmla="*/ 63 h 127"/>
                <a:gd name="T30" fmla="*/ 25 w 42"/>
                <a:gd name="T31" fmla="*/ 63 h 127"/>
                <a:gd name="T32" fmla="*/ 4 w 42"/>
                <a:gd name="T33" fmla="*/ 111 h 127"/>
                <a:gd name="T34" fmla="*/ 4 w 42"/>
                <a:gd name="T35" fmla="*/ 111 h 127"/>
                <a:gd name="T36" fmla="*/ 3 w 42"/>
                <a:gd name="T37"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127">
                  <a:moveTo>
                    <a:pt x="3" y="123"/>
                  </a:moveTo>
                  <a:lnTo>
                    <a:pt x="3" y="123"/>
                  </a:lnTo>
                  <a:cubicBezTo>
                    <a:pt x="5" y="125"/>
                    <a:pt x="7" y="126"/>
                    <a:pt x="10" y="126"/>
                  </a:cubicBezTo>
                  <a:lnTo>
                    <a:pt x="10" y="126"/>
                  </a:lnTo>
                  <a:cubicBezTo>
                    <a:pt x="11" y="126"/>
                    <a:pt x="13" y="125"/>
                    <a:pt x="15" y="123"/>
                  </a:cubicBezTo>
                  <a:lnTo>
                    <a:pt x="15" y="123"/>
                  </a:lnTo>
                  <a:cubicBezTo>
                    <a:pt x="32" y="108"/>
                    <a:pt x="41" y="86"/>
                    <a:pt x="41" y="63"/>
                  </a:cubicBezTo>
                  <a:lnTo>
                    <a:pt x="41" y="63"/>
                  </a:lnTo>
                  <a:cubicBezTo>
                    <a:pt x="41" y="40"/>
                    <a:pt x="32" y="18"/>
                    <a:pt x="15" y="3"/>
                  </a:cubicBezTo>
                  <a:lnTo>
                    <a:pt x="15" y="3"/>
                  </a:lnTo>
                  <a:cubicBezTo>
                    <a:pt x="11" y="0"/>
                    <a:pt x="6" y="0"/>
                    <a:pt x="3" y="3"/>
                  </a:cubicBezTo>
                  <a:lnTo>
                    <a:pt x="3" y="3"/>
                  </a:lnTo>
                  <a:cubicBezTo>
                    <a:pt x="0" y="6"/>
                    <a:pt x="0" y="12"/>
                    <a:pt x="4" y="15"/>
                  </a:cubicBezTo>
                  <a:lnTo>
                    <a:pt x="4" y="15"/>
                  </a:lnTo>
                  <a:cubicBezTo>
                    <a:pt x="18" y="27"/>
                    <a:pt x="25" y="45"/>
                    <a:pt x="25" y="63"/>
                  </a:cubicBezTo>
                  <a:lnTo>
                    <a:pt x="25" y="63"/>
                  </a:lnTo>
                  <a:cubicBezTo>
                    <a:pt x="25" y="82"/>
                    <a:pt x="18" y="99"/>
                    <a:pt x="4" y="111"/>
                  </a:cubicBezTo>
                  <a:lnTo>
                    <a:pt x="4" y="111"/>
                  </a:lnTo>
                  <a:cubicBezTo>
                    <a:pt x="0" y="114"/>
                    <a:pt x="0" y="119"/>
                    <a:pt x="3" y="123"/>
                  </a:cubicBezTo>
                </a:path>
              </a:pathLst>
            </a:custGeom>
            <a:solidFill>
              <a:srgbClr val="1E3877"/>
            </a:solidFill>
            <a:ln w="9525" cap="flat">
              <a:noFill/>
              <a:bevel/>
              <a:headEnd/>
              <a:tailEnd/>
            </a:ln>
            <a:effectLst/>
          </p:spPr>
          <p:txBody>
            <a:bodyPr wrap="none" anchor="ctr"/>
            <a:lstStyle/>
            <a:p>
              <a:endParaRPr lang="en-US" sz="1225"/>
            </a:p>
          </p:txBody>
        </p:sp>
      </p:grpSp>
      <p:grpSp>
        <p:nvGrpSpPr>
          <p:cNvPr id="19" name="Group 18">
            <a:extLst>
              <a:ext uri="{FF2B5EF4-FFF2-40B4-BE49-F238E27FC236}">
                <a16:creationId xmlns:a16="http://schemas.microsoft.com/office/drawing/2014/main" xmlns="" id="{75104F28-0CF8-8846-A4D3-3C36C8FCB032}"/>
              </a:ext>
            </a:extLst>
          </p:cNvPr>
          <p:cNvGrpSpPr/>
          <p:nvPr/>
        </p:nvGrpSpPr>
        <p:grpSpPr>
          <a:xfrm>
            <a:off x="7911918" y="549983"/>
            <a:ext cx="330577" cy="349702"/>
            <a:chOff x="8716018" y="359891"/>
            <a:chExt cx="365157" cy="386282"/>
          </a:xfrm>
        </p:grpSpPr>
        <p:sp>
          <p:nvSpPr>
            <p:cNvPr id="3626" name="Freeform 554">
              <a:extLst>
                <a:ext uri="{FF2B5EF4-FFF2-40B4-BE49-F238E27FC236}">
                  <a16:creationId xmlns:a16="http://schemas.microsoft.com/office/drawing/2014/main" xmlns="" id="{E2F46954-DCB0-0148-8E81-72E2F8F585AB}"/>
                </a:ext>
              </a:extLst>
            </p:cNvPr>
            <p:cNvSpPr>
              <a:spLocks noChangeArrowheads="1"/>
            </p:cNvSpPr>
            <p:nvPr/>
          </p:nvSpPr>
          <p:spPr bwMode="auto">
            <a:xfrm>
              <a:off x="8749215" y="359891"/>
              <a:ext cx="295747" cy="178051"/>
            </a:xfrm>
            <a:custGeom>
              <a:avLst/>
              <a:gdLst>
                <a:gd name="T0" fmla="*/ 432 w 433"/>
                <a:gd name="T1" fmla="*/ 258 h 259"/>
                <a:gd name="T2" fmla="*/ 432 w 433"/>
                <a:gd name="T3" fmla="*/ 180 h 259"/>
                <a:gd name="T4" fmla="*/ 432 w 433"/>
                <a:gd name="T5" fmla="*/ 180 h 259"/>
                <a:gd name="T6" fmla="*/ 251 w 433"/>
                <a:gd name="T7" fmla="*/ 0 h 259"/>
                <a:gd name="T8" fmla="*/ 179 w 433"/>
                <a:gd name="T9" fmla="*/ 0 h 259"/>
                <a:gd name="T10" fmla="*/ 179 w 433"/>
                <a:gd name="T11" fmla="*/ 0 h 259"/>
                <a:gd name="T12" fmla="*/ 0 w 433"/>
                <a:gd name="T13" fmla="*/ 180 h 259"/>
                <a:gd name="T14" fmla="*/ 0 w 433"/>
                <a:gd name="T15" fmla="*/ 258 h 259"/>
                <a:gd name="T16" fmla="*/ 35 w 433"/>
                <a:gd name="T17" fmla="*/ 258 h 259"/>
                <a:gd name="T18" fmla="*/ 35 w 433"/>
                <a:gd name="T19" fmla="*/ 180 h 259"/>
                <a:gd name="T20" fmla="*/ 35 w 433"/>
                <a:gd name="T21" fmla="*/ 180 h 259"/>
                <a:gd name="T22" fmla="*/ 179 w 433"/>
                <a:gd name="T23" fmla="*/ 34 h 259"/>
                <a:gd name="T24" fmla="*/ 251 w 433"/>
                <a:gd name="T25" fmla="*/ 34 h 259"/>
                <a:gd name="T26" fmla="*/ 251 w 433"/>
                <a:gd name="T27" fmla="*/ 34 h 259"/>
                <a:gd name="T28" fmla="*/ 397 w 433"/>
                <a:gd name="T29" fmla="*/ 180 h 259"/>
                <a:gd name="T30" fmla="*/ 397 w 433"/>
                <a:gd name="T31" fmla="*/ 258 h 259"/>
                <a:gd name="T32" fmla="*/ 432 w 433"/>
                <a:gd name="T33" fmla="*/ 25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3" h="259">
                  <a:moveTo>
                    <a:pt x="432" y="258"/>
                  </a:moveTo>
                  <a:lnTo>
                    <a:pt x="432" y="180"/>
                  </a:lnTo>
                  <a:lnTo>
                    <a:pt x="432" y="180"/>
                  </a:lnTo>
                  <a:cubicBezTo>
                    <a:pt x="432" y="81"/>
                    <a:pt x="352" y="0"/>
                    <a:pt x="251" y="0"/>
                  </a:cubicBezTo>
                  <a:lnTo>
                    <a:pt x="179" y="0"/>
                  </a:lnTo>
                  <a:lnTo>
                    <a:pt x="179" y="0"/>
                  </a:lnTo>
                  <a:cubicBezTo>
                    <a:pt x="80" y="0"/>
                    <a:pt x="0" y="81"/>
                    <a:pt x="0" y="180"/>
                  </a:cubicBezTo>
                  <a:lnTo>
                    <a:pt x="0" y="258"/>
                  </a:lnTo>
                  <a:lnTo>
                    <a:pt x="35" y="258"/>
                  </a:lnTo>
                  <a:lnTo>
                    <a:pt x="35" y="180"/>
                  </a:lnTo>
                  <a:lnTo>
                    <a:pt x="35" y="180"/>
                  </a:lnTo>
                  <a:cubicBezTo>
                    <a:pt x="35" y="100"/>
                    <a:pt x="100" y="34"/>
                    <a:pt x="179" y="34"/>
                  </a:cubicBezTo>
                  <a:lnTo>
                    <a:pt x="251" y="34"/>
                  </a:lnTo>
                  <a:lnTo>
                    <a:pt x="251" y="34"/>
                  </a:lnTo>
                  <a:cubicBezTo>
                    <a:pt x="332" y="34"/>
                    <a:pt x="397" y="100"/>
                    <a:pt x="397" y="180"/>
                  </a:cubicBezTo>
                  <a:lnTo>
                    <a:pt x="397" y="258"/>
                  </a:lnTo>
                  <a:lnTo>
                    <a:pt x="432" y="258"/>
                  </a:lnTo>
                </a:path>
              </a:pathLst>
            </a:custGeom>
            <a:solidFill>
              <a:srgbClr val="1E3877"/>
            </a:solidFill>
            <a:ln w="9525" cap="flat">
              <a:noFill/>
              <a:bevel/>
              <a:headEnd/>
              <a:tailEnd/>
            </a:ln>
            <a:effectLst/>
          </p:spPr>
          <p:txBody>
            <a:bodyPr wrap="none" anchor="ctr"/>
            <a:lstStyle/>
            <a:p>
              <a:endParaRPr lang="en-US" sz="1225"/>
            </a:p>
          </p:txBody>
        </p:sp>
        <p:sp>
          <p:nvSpPr>
            <p:cNvPr id="3627" name="Freeform 555">
              <a:extLst>
                <a:ext uri="{FF2B5EF4-FFF2-40B4-BE49-F238E27FC236}">
                  <a16:creationId xmlns:a16="http://schemas.microsoft.com/office/drawing/2014/main" xmlns="" id="{3FCE5291-92D5-364B-950C-129BAAF9575F}"/>
                </a:ext>
              </a:extLst>
            </p:cNvPr>
            <p:cNvSpPr>
              <a:spLocks noChangeArrowheads="1"/>
            </p:cNvSpPr>
            <p:nvPr/>
          </p:nvSpPr>
          <p:spPr bwMode="auto">
            <a:xfrm>
              <a:off x="8716018" y="543978"/>
              <a:ext cx="60356" cy="123732"/>
            </a:xfrm>
            <a:custGeom>
              <a:avLst/>
              <a:gdLst>
                <a:gd name="T0" fmla="*/ 0 w 86"/>
                <a:gd name="T1" fmla="*/ 53 h 181"/>
                <a:gd name="T2" fmla="*/ 0 w 86"/>
                <a:gd name="T3" fmla="*/ 127 h 181"/>
                <a:gd name="T4" fmla="*/ 0 w 86"/>
                <a:gd name="T5" fmla="*/ 127 h 181"/>
                <a:gd name="T6" fmla="*/ 50 w 86"/>
                <a:gd name="T7" fmla="*/ 180 h 181"/>
                <a:gd name="T8" fmla="*/ 85 w 86"/>
                <a:gd name="T9" fmla="*/ 180 h 181"/>
                <a:gd name="T10" fmla="*/ 85 w 86"/>
                <a:gd name="T11" fmla="*/ 0 h 181"/>
                <a:gd name="T12" fmla="*/ 50 w 86"/>
                <a:gd name="T13" fmla="*/ 0 h 181"/>
                <a:gd name="T14" fmla="*/ 50 w 86"/>
                <a:gd name="T15" fmla="*/ 0 h 181"/>
                <a:gd name="T16" fmla="*/ 0 w 86"/>
                <a:gd name="T17" fmla="*/ 5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81">
                  <a:moveTo>
                    <a:pt x="0" y="53"/>
                  </a:moveTo>
                  <a:lnTo>
                    <a:pt x="0" y="127"/>
                  </a:lnTo>
                  <a:lnTo>
                    <a:pt x="0" y="127"/>
                  </a:lnTo>
                  <a:cubicBezTo>
                    <a:pt x="0" y="156"/>
                    <a:pt x="23" y="180"/>
                    <a:pt x="50" y="180"/>
                  </a:cubicBezTo>
                  <a:lnTo>
                    <a:pt x="85" y="180"/>
                  </a:lnTo>
                  <a:lnTo>
                    <a:pt x="85" y="0"/>
                  </a:lnTo>
                  <a:lnTo>
                    <a:pt x="50" y="0"/>
                  </a:lnTo>
                  <a:lnTo>
                    <a:pt x="50" y="0"/>
                  </a:lnTo>
                  <a:cubicBezTo>
                    <a:pt x="23" y="0"/>
                    <a:pt x="0" y="24"/>
                    <a:pt x="0" y="53"/>
                  </a:cubicBezTo>
                </a:path>
              </a:pathLst>
            </a:custGeom>
            <a:solidFill>
              <a:srgbClr val="1E3877"/>
            </a:solidFill>
            <a:ln w="9525" cap="flat">
              <a:noFill/>
              <a:bevel/>
              <a:headEnd/>
              <a:tailEnd/>
            </a:ln>
            <a:effectLst/>
          </p:spPr>
          <p:txBody>
            <a:bodyPr wrap="none" anchor="ctr"/>
            <a:lstStyle/>
            <a:p>
              <a:endParaRPr lang="en-US" sz="1225"/>
            </a:p>
          </p:txBody>
        </p:sp>
        <p:sp>
          <p:nvSpPr>
            <p:cNvPr id="3628" name="Freeform 556">
              <a:extLst>
                <a:ext uri="{FF2B5EF4-FFF2-40B4-BE49-F238E27FC236}">
                  <a16:creationId xmlns:a16="http://schemas.microsoft.com/office/drawing/2014/main" xmlns="" id="{4E200638-56C3-A649-9E9B-73EDAB2FD084}"/>
                </a:ext>
              </a:extLst>
            </p:cNvPr>
            <p:cNvSpPr>
              <a:spLocks noChangeArrowheads="1"/>
            </p:cNvSpPr>
            <p:nvPr/>
          </p:nvSpPr>
          <p:spPr bwMode="auto">
            <a:xfrm>
              <a:off x="8782410" y="534925"/>
              <a:ext cx="27161" cy="144855"/>
            </a:xfrm>
            <a:custGeom>
              <a:avLst/>
              <a:gdLst>
                <a:gd name="T0" fmla="*/ 19 w 40"/>
                <a:gd name="T1" fmla="*/ 0 h 213"/>
                <a:gd name="T2" fmla="*/ 19 w 40"/>
                <a:gd name="T3" fmla="*/ 0 h 213"/>
                <a:gd name="T4" fmla="*/ 0 w 40"/>
                <a:gd name="T5" fmla="*/ 20 h 213"/>
                <a:gd name="T6" fmla="*/ 0 w 40"/>
                <a:gd name="T7" fmla="*/ 192 h 213"/>
                <a:gd name="T8" fmla="*/ 0 w 40"/>
                <a:gd name="T9" fmla="*/ 192 h 213"/>
                <a:gd name="T10" fmla="*/ 19 w 40"/>
                <a:gd name="T11" fmla="*/ 212 h 213"/>
                <a:gd name="T12" fmla="*/ 19 w 40"/>
                <a:gd name="T13" fmla="*/ 212 h 213"/>
                <a:gd name="T14" fmla="*/ 39 w 40"/>
                <a:gd name="T15" fmla="*/ 192 h 213"/>
                <a:gd name="T16" fmla="*/ 39 w 40"/>
                <a:gd name="T17" fmla="*/ 20 h 213"/>
                <a:gd name="T18" fmla="*/ 39 w 40"/>
                <a:gd name="T19" fmla="*/ 20 h 213"/>
                <a:gd name="T20" fmla="*/ 19 w 40"/>
                <a:gd name="T2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13">
                  <a:moveTo>
                    <a:pt x="19" y="0"/>
                  </a:moveTo>
                  <a:lnTo>
                    <a:pt x="19" y="0"/>
                  </a:lnTo>
                  <a:cubicBezTo>
                    <a:pt x="9" y="0"/>
                    <a:pt x="0" y="9"/>
                    <a:pt x="0" y="20"/>
                  </a:cubicBezTo>
                  <a:lnTo>
                    <a:pt x="0" y="192"/>
                  </a:lnTo>
                  <a:lnTo>
                    <a:pt x="0" y="192"/>
                  </a:lnTo>
                  <a:cubicBezTo>
                    <a:pt x="0" y="204"/>
                    <a:pt x="9" y="212"/>
                    <a:pt x="19" y="212"/>
                  </a:cubicBezTo>
                  <a:lnTo>
                    <a:pt x="19" y="212"/>
                  </a:lnTo>
                  <a:cubicBezTo>
                    <a:pt x="30" y="212"/>
                    <a:pt x="39" y="204"/>
                    <a:pt x="39" y="192"/>
                  </a:cubicBezTo>
                  <a:lnTo>
                    <a:pt x="39" y="20"/>
                  </a:lnTo>
                  <a:lnTo>
                    <a:pt x="39" y="20"/>
                  </a:lnTo>
                  <a:cubicBezTo>
                    <a:pt x="39" y="9"/>
                    <a:pt x="30" y="0"/>
                    <a:pt x="19" y="0"/>
                  </a:cubicBezTo>
                </a:path>
              </a:pathLst>
            </a:custGeom>
            <a:solidFill>
              <a:srgbClr val="1E3877"/>
            </a:solidFill>
            <a:ln w="9525" cap="flat">
              <a:noFill/>
              <a:bevel/>
              <a:headEnd/>
              <a:tailEnd/>
            </a:ln>
            <a:effectLst/>
          </p:spPr>
          <p:txBody>
            <a:bodyPr wrap="none" anchor="ctr"/>
            <a:lstStyle/>
            <a:p>
              <a:endParaRPr lang="en-US" sz="1225"/>
            </a:p>
          </p:txBody>
        </p:sp>
        <p:sp>
          <p:nvSpPr>
            <p:cNvPr id="3629" name="Freeform 557">
              <a:extLst>
                <a:ext uri="{FF2B5EF4-FFF2-40B4-BE49-F238E27FC236}">
                  <a16:creationId xmlns:a16="http://schemas.microsoft.com/office/drawing/2014/main" xmlns="" id="{1A4B916E-47F6-054B-B2EB-E66C86FB15FA}"/>
                </a:ext>
              </a:extLst>
            </p:cNvPr>
            <p:cNvSpPr>
              <a:spLocks noChangeArrowheads="1"/>
            </p:cNvSpPr>
            <p:nvPr/>
          </p:nvSpPr>
          <p:spPr bwMode="auto">
            <a:xfrm>
              <a:off x="8987622" y="534925"/>
              <a:ext cx="27161" cy="144855"/>
            </a:xfrm>
            <a:custGeom>
              <a:avLst/>
              <a:gdLst>
                <a:gd name="T0" fmla="*/ 20 w 40"/>
                <a:gd name="T1" fmla="*/ 0 h 213"/>
                <a:gd name="T2" fmla="*/ 20 w 40"/>
                <a:gd name="T3" fmla="*/ 0 h 213"/>
                <a:gd name="T4" fmla="*/ 0 w 40"/>
                <a:gd name="T5" fmla="*/ 20 h 213"/>
                <a:gd name="T6" fmla="*/ 0 w 40"/>
                <a:gd name="T7" fmla="*/ 192 h 213"/>
                <a:gd name="T8" fmla="*/ 0 w 40"/>
                <a:gd name="T9" fmla="*/ 192 h 213"/>
                <a:gd name="T10" fmla="*/ 20 w 40"/>
                <a:gd name="T11" fmla="*/ 212 h 213"/>
                <a:gd name="T12" fmla="*/ 20 w 40"/>
                <a:gd name="T13" fmla="*/ 212 h 213"/>
                <a:gd name="T14" fmla="*/ 39 w 40"/>
                <a:gd name="T15" fmla="*/ 192 h 213"/>
                <a:gd name="T16" fmla="*/ 39 w 40"/>
                <a:gd name="T17" fmla="*/ 20 h 213"/>
                <a:gd name="T18" fmla="*/ 39 w 40"/>
                <a:gd name="T19" fmla="*/ 20 h 213"/>
                <a:gd name="T20" fmla="*/ 20 w 40"/>
                <a:gd name="T2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13">
                  <a:moveTo>
                    <a:pt x="20" y="0"/>
                  </a:moveTo>
                  <a:lnTo>
                    <a:pt x="20" y="0"/>
                  </a:lnTo>
                  <a:cubicBezTo>
                    <a:pt x="9" y="0"/>
                    <a:pt x="0" y="9"/>
                    <a:pt x="0" y="20"/>
                  </a:cubicBezTo>
                  <a:lnTo>
                    <a:pt x="0" y="192"/>
                  </a:lnTo>
                  <a:lnTo>
                    <a:pt x="0" y="192"/>
                  </a:lnTo>
                  <a:cubicBezTo>
                    <a:pt x="0" y="204"/>
                    <a:pt x="9" y="212"/>
                    <a:pt x="20" y="212"/>
                  </a:cubicBezTo>
                  <a:lnTo>
                    <a:pt x="20" y="212"/>
                  </a:lnTo>
                  <a:cubicBezTo>
                    <a:pt x="30" y="212"/>
                    <a:pt x="39" y="204"/>
                    <a:pt x="39" y="192"/>
                  </a:cubicBezTo>
                  <a:lnTo>
                    <a:pt x="39" y="20"/>
                  </a:lnTo>
                  <a:lnTo>
                    <a:pt x="39" y="20"/>
                  </a:lnTo>
                  <a:cubicBezTo>
                    <a:pt x="39" y="9"/>
                    <a:pt x="30" y="0"/>
                    <a:pt x="20" y="0"/>
                  </a:cubicBezTo>
                </a:path>
              </a:pathLst>
            </a:custGeom>
            <a:solidFill>
              <a:srgbClr val="1E3877"/>
            </a:solidFill>
            <a:ln w="9525" cap="flat">
              <a:noFill/>
              <a:bevel/>
              <a:headEnd/>
              <a:tailEnd/>
            </a:ln>
            <a:effectLst/>
          </p:spPr>
          <p:txBody>
            <a:bodyPr wrap="none" anchor="ctr"/>
            <a:lstStyle/>
            <a:p>
              <a:endParaRPr lang="en-US" sz="1225"/>
            </a:p>
          </p:txBody>
        </p:sp>
        <p:sp>
          <p:nvSpPr>
            <p:cNvPr id="3630" name="Freeform 558">
              <a:extLst>
                <a:ext uri="{FF2B5EF4-FFF2-40B4-BE49-F238E27FC236}">
                  <a16:creationId xmlns:a16="http://schemas.microsoft.com/office/drawing/2014/main" xmlns="" id="{C266922F-B368-484E-9540-B5DA539A6D1A}"/>
                </a:ext>
              </a:extLst>
            </p:cNvPr>
            <p:cNvSpPr>
              <a:spLocks noChangeArrowheads="1"/>
            </p:cNvSpPr>
            <p:nvPr/>
          </p:nvSpPr>
          <p:spPr bwMode="auto">
            <a:xfrm>
              <a:off x="9020819" y="543978"/>
              <a:ext cx="60356" cy="123732"/>
            </a:xfrm>
            <a:custGeom>
              <a:avLst/>
              <a:gdLst>
                <a:gd name="T0" fmla="*/ 38 w 88"/>
                <a:gd name="T1" fmla="*/ 0 h 182"/>
                <a:gd name="T2" fmla="*/ 0 w 88"/>
                <a:gd name="T3" fmla="*/ 0 h 182"/>
                <a:gd name="T4" fmla="*/ 0 w 88"/>
                <a:gd name="T5" fmla="*/ 181 h 182"/>
                <a:gd name="T6" fmla="*/ 38 w 88"/>
                <a:gd name="T7" fmla="*/ 181 h 182"/>
                <a:gd name="T8" fmla="*/ 38 w 88"/>
                <a:gd name="T9" fmla="*/ 181 h 182"/>
                <a:gd name="T10" fmla="*/ 87 w 88"/>
                <a:gd name="T11" fmla="*/ 128 h 182"/>
                <a:gd name="T12" fmla="*/ 87 w 88"/>
                <a:gd name="T13" fmla="*/ 53 h 182"/>
                <a:gd name="T14" fmla="*/ 87 w 88"/>
                <a:gd name="T15" fmla="*/ 53 h 182"/>
                <a:gd name="T16" fmla="*/ 38 w 88"/>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82">
                  <a:moveTo>
                    <a:pt x="38" y="0"/>
                  </a:moveTo>
                  <a:lnTo>
                    <a:pt x="0" y="0"/>
                  </a:lnTo>
                  <a:lnTo>
                    <a:pt x="0" y="181"/>
                  </a:lnTo>
                  <a:lnTo>
                    <a:pt x="38" y="181"/>
                  </a:lnTo>
                  <a:lnTo>
                    <a:pt x="38" y="181"/>
                  </a:lnTo>
                  <a:cubicBezTo>
                    <a:pt x="66" y="181"/>
                    <a:pt x="87" y="157"/>
                    <a:pt x="87" y="128"/>
                  </a:cubicBezTo>
                  <a:lnTo>
                    <a:pt x="87" y="53"/>
                  </a:lnTo>
                  <a:lnTo>
                    <a:pt x="87" y="53"/>
                  </a:lnTo>
                  <a:cubicBezTo>
                    <a:pt x="87" y="24"/>
                    <a:pt x="66" y="0"/>
                    <a:pt x="38" y="0"/>
                  </a:cubicBezTo>
                </a:path>
              </a:pathLst>
            </a:custGeom>
            <a:solidFill>
              <a:srgbClr val="1E3877"/>
            </a:solidFill>
            <a:ln w="9525" cap="flat">
              <a:noFill/>
              <a:bevel/>
              <a:headEnd/>
              <a:tailEnd/>
            </a:ln>
            <a:effectLst/>
          </p:spPr>
          <p:txBody>
            <a:bodyPr wrap="none" anchor="ctr"/>
            <a:lstStyle/>
            <a:p>
              <a:endParaRPr lang="en-US" sz="1225"/>
            </a:p>
          </p:txBody>
        </p:sp>
        <p:sp>
          <p:nvSpPr>
            <p:cNvPr id="3631" name="Freeform 559">
              <a:extLst>
                <a:ext uri="{FF2B5EF4-FFF2-40B4-BE49-F238E27FC236}">
                  <a16:creationId xmlns:a16="http://schemas.microsoft.com/office/drawing/2014/main" xmlns="" id="{D0CF99E0-95C5-834F-8201-76E26DE74503}"/>
                </a:ext>
              </a:extLst>
            </p:cNvPr>
            <p:cNvSpPr>
              <a:spLocks noChangeArrowheads="1"/>
            </p:cNvSpPr>
            <p:nvPr/>
          </p:nvSpPr>
          <p:spPr bwMode="auto">
            <a:xfrm>
              <a:off x="8827678" y="589246"/>
              <a:ext cx="141837" cy="156927"/>
            </a:xfrm>
            <a:custGeom>
              <a:avLst/>
              <a:gdLst>
                <a:gd name="T0" fmla="*/ 199 w 209"/>
                <a:gd name="T1" fmla="*/ 0 h 229"/>
                <a:gd name="T2" fmla="*/ 199 w 209"/>
                <a:gd name="T3" fmla="*/ 0 h 229"/>
                <a:gd name="T4" fmla="*/ 190 w 209"/>
                <a:gd name="T5" fmla="*/ 9 h 229"/>
                <a:gd name="T6" fmla="*/ 190 w 209"/>
                <a:gd name="T7" fmla="*/ 23 h 229"/>
                <a:gd name="T8" fmla="*/ 175 w 209"/>
                <a:gd name="T9" fmla="*/ 23 h 229"/>
                <a:gd name="T10" fmla="*/ 175 w 209"/>
                <a:gd name="T11" fmla="*/ 43 h 229"/>
                <a:gd name="T12" fmla="*/ 190 w 209"/>
                <a:gd name="T13" fmla="*/ 43 h 229"/>
                <a:gd name="T14" fmla="*/ 190 w 209"/>
                <a:gd name="T15" fmla="*/ 83 h 229"/>
                <a:gd name="T16" fmla="*/ 190 w 209"/>
                <a:gd name="T17" fmla="*/ 83 h 229"/>
                <a:gd name="T18" fmla="*/ 105 w 209"/>
                <a:gd name="T19" fmla="*/ 168 h 229"/>
                <a:gd name="T20" fmla="*/ 105 w 209"/>
                <a:gd name="T21" fmla="*/ 168 h 229"/>
                <a:gd name="T22" fmla="*/ 19 w 209"/>
                <a:gd name="T23" fmla="*/ 83 h 229"/>
                <a:gd name="T24" fmla="*/ 19 w 209"/>
                <a:gd name="T25" fmla="*/ 43 h 229"/>
                <a:gd name="T26" fmla="*/ 34 w 209"/>
                <a:gd name="T27" fmla="*/ 43 h 229"/>
                <a:gd name="T28" fmla="*/ 34 w 209"/>
                <a:gd name="T29" fmla="*/ 23 h 229"/>
                <a:gd name="T30" fmla="*/ 19 w 209"/>
                <a:gd name="T31" fmla="*/ 23 h 229"/>
                <a:gd name="T32" fmla="*/ 19 w 209"/>
                <a:gd name="T33" fmla="*/ 9 h 229"/>
                <a:gd name="T34" fmla="*/ 19 w 209"/>
                <a:gd name="T35" fmla="*/ 9 h 229"/>
                <a:gd name="T36" fmla="*/ 9 w 209"/>
                <a:gd name="T37" fmla="*/ 0 h 229"/>
                <a:gd name="T38" fmla="*/ 9 w 209"/>
                <a:gd name="T39" fmla="*/ 0 h 229"/>
                <a:gd name="T40" fmla="*/ 0 w 209"/>
                <a:gd name="T41" fmla="*/ 9 h 229"/>
                <a:gd name="T42" fmla="*/ 0 w 209"/>
                <a:gd name="T43" fmla="*/ 83 h 229"/>
                <a:gd name="T44" fmla="*/ 0 w 209"/>
                <a:gd name="T45" fmla="*/ 83 h 229"/>
                <a:gd name="T46" fmla="*/ 96 w 209"/>
                <a:gd name="T47" fmla="*/ 186 h 229"/>
                <a:gd name="T48" fmla="*/ 96 w 209"/>
                <a:gd name="T49" fmla="*/ 209 h 229"/>
                <a:gd name="T50" fmla="*/ 36 w 209"/>
                <a:gd name="T51" fmla="*/ 209 h 229"/>
                <a:gd name="T52" fmla="*/ 36 w 209"/>
                <a:gd name="T53" fmla="*/ 209 h 229"/>
                <a:gd name="T54" fmla="*/ 26 w 209"/>
                <a:gd name="T55" fmla="*/ 219 h 229"/>
                <a:gd name="T56" fmla="*/ 26 w 209"/>
                <a:gd name="T57" fmla="*/ 219 h 229"/>
                <a:gd name="T58" fmla="*/ 36 w 209"/>
                <a:gd name="T59" fmla="*/ 228 h 229"/>
                <a:gd name="T60" fmla="*/ 175 w 209"/>
                <a:gd name="T61" fmla="*/ 228 h 229"/>
                <a:gd name="T62" fmla="*/ 175 w 209"/>
                <a:gd name="T63" fmla="*/ 228 h 229"/>
                <a:gd name="T64" fmla="*/ 185 w 209"/>
                <a:gd name="T65" fmla="*/ 219 h 229"/>
                <a:gd name="T66" fmla="*/ 185 w 209"/>
                <a:gd name="T67" fmla="*/ 219 h 229"/>
                <a:gd name="T68" fmla="*/ 175 w 209"/>
                <a:gd name="T69" fmla="*/ 209 h 229"/>
                <a:gd name="T70" fmla="*/ 115 w 209"/>
                <a:gd name="T71" fmla="*/ 209 h 229"/>
                <a:gd name="T72" fmla="*/ 115 w 209"/>
                <a:gd name="T73" fmla="*/ 186 h 229"/>
                <a:gd name="T74" fmla="*/ 115 w 209"/>
                <a:gd name="T75" fmla="*/ 186 h 229"/>
                <a:gd name="T76" fmla="*/ 208 w 209"/>
                <a:gd name="T77" fmla="*/ 83 h 229"/>
                <a:gd name="T78" fmla="*/ 208 w 209"/>
                <a:gd name="T79" fmla="*/ 9 h 229"/>
                <a:gd name="T80" fmla="*/ 208 w 209"/>
                <a:gd name="T81" fmla="*/ 9 h 229"/>
                <a:gd name="T82" fmla="*/ 199 w 209"/>
                <a:gd name="T8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 h="229">
                  <a:moveTo>
                    <a:pt x="199" y="0"/>
                  </a:moveTo>
                  <a:lnTo>
                    <a:pt x="199" y="0"/>
                  </a:lnTo>
                  <a:cubicBezTo>
                    <a:pt x="193" y="0"/>
                    <a:pt x="190" y="3"/>
                    <a:pt x="190" y="9"/>
                  </a:cubicBezTo>
                  <a:lnTo>
                    <a:pt x="190" y="23"/>
                  </a:lnTo>
                  <a:lnTo>
                    <a:pt x="175" y="23"/>
                  </a:lnTo>
                  <a:lnTo>
                    <a:pt x="175" y="43"/>
                  </a:lnTo>
                  <a:lnTo>
                    <a:pt x="190" y="43"/>
                  </a:lnTo>
                  <a:lnTo>
                    <a:pt x="190" y="83"/>
                  </a:lnTo>
                  <a:lnTo>
                    <a:pt x="190" y="83"/>
                  </a:lnTo>
                  <a:cubicBezTo>
                    <a:pt x="190" y="130"/>
                    <a:pt x="151" y="168"/>
                    <a:pt x="105" y="168"/>
                  </a:cubicBezTo>
                  <a:lnTo>
                    <a:pt x="105" y="168"/>
                  </a:lnTo>
                  <a:cubicBezTo>
                    <a:pt x="57" y="168"/>
                    <a:pt x="19" y="130"/>
                    <a:pt x="19" y="83"/>
                  </a:cubicBezTo>
                  <a:lnTo>
                    <a:pt x="19" y="43"/>
                  </a:lnTo>
                  <a:lnTo>
                    <a:pt x="34" y="43"/>
                  </a:lnTo>
                  <a:lnTo>
                    <a:pt x="34" y="23"/>
                  </a:lnTo>
                  <a:lnTo>
                    <a:pt x="19" y="23"/>
                  </a:lnTo>
                  <a:lnTo>
                    <a:pt x="19" y="9"/>
                  </a:lnTo>
                  <a:lnTo>
                    <a:pt x="19" y="9"/>
                  </a:lnTo>
                  <a:cubicBezTo>
                    <a:pt x="19" y="3"/>
                    <a:pt x="15" y="0"/>
                    <a:pt x="9" y="0"/>
                  </a:cubicBezTo>
                  <a:lnTo>
                    <a:pt x="9" y="0"/>
                  </a:lnTo>
                  <a:cubicBezTo>
                    <a:pt x="5" y="0"/>
                    <a:pt x="0" y="3"/>
                    <a:pt x="0" y="9"/>
                  </a:cubicBezTo>
                  <a:lnTo>
                    <a:pt x="0" y="83"/>
                  </a:lnTo>
                  <a:lnTo>
                    <a:pt x="0" y="83"/>
                  </a:lnTo>
                  <a:cubicBezTo>
                    <a:pt x="0" y="138"/>
                    <a:pt x="42" y="182"/>
                    <a:pt x="96" y="186"/>
                  </a:cubicBezTo>
                  <a:lnTo>
                    <a:pt x="96" y="209"/>
                  </a:lnTo>
                  <a:lnTo>
                    <a:pt x="36" y="209"/>
                  </a:lnTo>
                  <a:lnTo>
                    <a:pt x="36" y="209"/>
                  </a:lnTo>
                  <a:cubicBezTo>
                    <a:pt x="30" y="209"/>
                    <a:pt x="26" y="214"/>
                    <a:pt x="26" y="219"/>
                  </a:cubicBezTo>
                  <a:lnTo>
                    <a:pt x="26" y="219"/>
                  </a:lnTo>
                  <a:cubicBezTo>
                    <a:pt x="26" y="224"/>
                    <a:pt x="30" y="228"/>
                    <a:pt x="36" y="228"/>
                  </a:cubicBezTo>
                  <a:lnTo>
                    <a:pt x="175" y="228"/>
                  </a:lnTo>
                  <a:lnTo>
                    <a:pt x="175" y="228"/>
                  </a:lnTo>
                  <a:cubicBezTo>
                    <a:pt x="181" y="228"/>
                    <a:pt x="185" y="224"/>
                    <a:pt x="185" y="219"/>
                  </a:cubicBezTo>
                  <a:lnTo>
                    <a:pt x="185" y="219"/>
                  </a:lnTo>
                  <a:cubicBezTo>
                    <a:pt x="185" y="214"/>
                    <a:pt x="181" y="209"/>
                    <a:pt x="175" y="209"/>
                  </a:cubicBezTo>
                  <a:lnTo>
                    <a:pt x="115" y="209"/>
                  </a:lnTo>
                  <a:lnTo>
                    <a:pt x="115" y="186"/>
                  </a:lnTo>
                  <a:lnTo>
                    <a:pt x="115" y="186"/>
                  </a:lnTo>
                  <a:cubicBezTo>
                    <a:pt x="167" y="181"/>
                    <a:pt x="208" y="137"/>
                    <a:pt x="208" y="83"/>
                  </a:cubicBezTo>
                  <a:lnTo>
                    <a:pt x="208" y="9"/>
                  </a:lnTo>
                  <a:lnTo>
                    <a:pt x="208" y="9"/>
                  </a:lnTo>
                  <a:cubicBezTo>
                    <a:pt x="208" y="3"/>
                    <a:pt x="204" y="0"/>
                    <a:pt x="199" y="0"/>
                  </a:cubicBezTo>
                </a:path>
              </a:pathLst>
            </a:custGeom>
            <a:solidFill>
              <a:srgbClr val="1E3877"/>
            </a:solidFill>
            <a:ln w="9525" cap="flat">
              <a:noFill/>
              <a:bevel/>
              <a:headEnd/>
              <a:tailEnd/>
            </a:ln>
            <a:effectLst/>
          </p:spPr>
          <p:txBody>
            <a:bodyPr wrap="none" anchor="ctr"/>
            <a:lstStyle/>
            <a:p>
              <a:endParaRPr lang="en-US" sz="1225"/>
            </a:p>
          </p:txBody>
        </p:sp>
        <p:sp>
          <p:nvSpPr>
            <p:cNvPr id="3632" name="Freeform 560">
              <a:extLst>
                <a:ext uri="{FF2B5EF4-FFF2-40B4-BE49-F238E27FC236}">
                  <a16:creationId xmlns:a16="http://schemas.microsoft.com/office/drawing/2014/main" xmlns="" id="{07C58CF5-2864-984A-A5EA-F8638EEC66EC}"/>
                </a:ext>
              </a:extLst>
            </p:cNvPr>
            <p:cNvSpPr>
              <a:spLocks noChangeArrowheads="1"/>
            </p:cNvSpPr>
            <p:nvPr/>
          </p:nvSpPr>
          <p:spPr bwMode="auto">
            <a:xfrm>
              <a:off x="8860873" y="525871"/>
              <a:ext cx="81482" cy="162962"/>
            </a:xfrm>
            <a:custGeom>
              <a:avLst/>
              <a:gdLst>
                <a:gd name="T0" fmla="*/ 0 w 118"/>
                <a:gd name="T1" fmla="*/ 150 h 239"/>
                <a:gd name="T2" fmla="*/ 31 w 118"/>
                <a:gd name="T3" fmla="*/ 172 h 239"/>
                <a:gd name="T4" fmla="*/ 37 w 118"/>
                <a:gd name="T5" fmla="*/ 178 h 239"/>
                <a:gd name="T6" fmla="*/ 31 w 118"/>
                <a:gd name="T7" fmla="*/ 185 h 239"/>
                <a:gd name="T8" fmla="*/ 0 w 118"/>
                <a:gd name="T9" fmla="*/ 185 h 239"/>
                <a:gd name="T10" fmla="*/ 62 w 118"/>
                <a:gd name="T11" fmla="*/ 238 h 239"/>
                <a:gd name="T12" fmla="*/ 117 w 118"/>
                <a:gd name="T13" fmla="*/ 185 h 239"/>
                <a:gd name="T14" fmla="*/ 85 w 118"/>
                <a:gd name="T15" fmla="*/ 185 h 239"/>
                <a:gd name="T16" fmla="*/ 79 w 118"/>
                <a:gd name="T17" fmla="*/ 178 h 239"/>
                <a:gd name="T18" fmla="*/ 117 w 118"/>
                <a:gd name="T19" fmla="*/ 172 h 239"/>
                <a:gd name="T20" fmla="*/ 85 w 118"/>
                <a:gd name="T21" fmla="*/ 150 h 239"/>
                <a:gd name="T22" fmla="*/ 79 w 118"/>
                <a:gd name="T23" fmla="*/ 143 h 239"/>
                <a:gd name="T24" fmla="*/ 85 w 118"/>
                <a:gd name="T25" fmla="*/ 138 h 239"/>
                <a:gd name="T26" fmla="*/ 117 w 118"/>
                <a:gd name="T27" fmla="*/ 115 h 239"/>
                <a:gd name="T28" fmla="*/ 85 w 118"/>
                <a:gd name="T29" fmla="*/ 115 h 239"/>
                <a:gd name="T30" fmla="*/ 79 w 118"/>
                <a:gd name="T31" fmla="*/ 108 h 239"/>
                <a:gd name="T32" fmla="*/ 117 w 118"/>
                <a:gd name="T33" fmla="*/ 102 h 239"/>
                <a:gd name="T34" fmla="*/ 85 w 118"/>
                <a:gd name="T35" fmla="*/ 79 h 239"/>
                <a:gd name="T36" fmla="*/ 79 w 118"/>
                <a:gd name="T37" fmla="*/ 73 h 239"/>
                <a:gd name="T38" fmla="*/ 85 w 118"/>
                <a:gd name="T39" fmla="*/ 67 h 239"/>
                <a:gd name="T40" fmla="*/ 117 w 118"/>
                <a:gd name="T41" fmla="*/ 56 h 239"/>
                <a:gd name="T42" fmla="*/ 62 w 118"/>
                <a:gd name="T43" fmla="*/ 0 h 239"/>
                <a:gd name="T44" fmla="*/ 56 w 118"/>
                <a:gd name="T45" fmla="*/ 0 h 239"/>
                <a:gd name="T46" fmla="*/ 0 w 118"/>
                <a:gd name="T47" fmla="*/ 67 h 239"/>
                <a:gd name="T48" fmla="*/ 31 w 118"/>
                <a:gd name="T49" fmla="*/ 67 h 239"/>
                <a:gd name="T50" fmla="*/ 37 w 118"/>
                <a:gd name="T51" fmla="*/ 73 h 239"/>
                <a:gd name="T52" fmla="*/ 0 w 118"/>
                <a:gd name="T53" fmla="*/ 79 h 239"/>
                <a:gd name="T54" fmla="*/ 31 w 118"/>
                <a:gd name="T55" fmla="*/ 102 h 239"/>
                <a:gd name="T56" fmla="*/ 37 w 118"/>
                <a:gd name="T57" fmla="*/ 108 h 239"/>
                <a:gd name="T58" fmla="*/ 31 w 118"/>
                <a:gd name="T59" fmla="*/ 115 h 239"/>
                <a:gd name="T60" fmla="*/ 0 w 118"/>
                <a:gd name="T61" fmla="*/ 138 h 239"/>
                <a:gd name="T62" fmla="*/ 31 w 118"/>
                <a:gd name="T63" fmla="*/ 138 h 239"/>
                <a:gd name="T64" fmla="*/ 37 w 118"/>
                <a:gd name="T65" fmla="*/ 14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239">
                  <a:moveTo>
                    <a:pt x="31" y="150"/>
                  </a:moveTo>
                  <a:lnTo>
                    <a:pt x="0" y="150"/>
                  </a:lnTo>
                  <a:lnTo>
                    <a:pt x="0" y="172"/>
                  </a:lnTo>
                  <a:lnTo>
                    <a:pt x="31" y="172"/>
                  </a:lnTo>
                  <a:lnTo>
                    <a:pt x="31" y="172"/>
                  </a:lnTo>
                  <a:cubicBezTo>
                    <a:pt x="35" y="172"/>
                    <a:pt x="37" y="175"/>
                    <a:pt x="37" y="178"/>
                  </a:cubicBezTo>
                  <a:lnTo>
                    <a:pt x="37" y="178"/>
                  </a:lnTo>
                  <a:cubicBezTo>
                    <a:pt x="37" y="182"/>
                    <a:pt x="35" y="185"/>
                    <a:pt x="31" y="185"/>
                  </a:cubicBezTo>
                  <a:lnTo>
                    <a:pt x="0" y="185"/>
                  </a:lnTo>
                  <a:lnTo>
                    <a:pt x="0" y="185"/>
                  </a:lnTo>
                  <a:cubicBezTo>
                    <a:pt x="1" y="214"/>
                    <a:pt x="25" y="238"/>
                    <a:pt x="56" y="238"/>
                  </a:cubicBezTo>
                  <a:lnTo>
                    <a:pt x="62" y="238"/>
                  </a:lnTo>
                  <a:lnTo>
                    <a:pt x="62" y="238"/>
                  </a:lnTo>
                  <a:cubicBezTo>
                    <a:pt x="91" y="238"/>
                    <a:pt x="115" y="214"/>
                    <a:pt x="117" y="185"/>
                  </a:cubicBezTo>
                  <a:lnTo>
                    <a:pt x="85" y="185"/>
                  </a:lnTo>
                  <a:lnTo>
                    <a:pt x="85" y="185"/>
                  </a:lnTo>
                  <a:cubicBezTo>
                    <a:pt x="82" y="185"/>
                    <a:pt x="79" y="182"/>
                    <a:pt x="79" y="178"/>
                  </a:cubicBezTo>
                  <a:lnTo>
                    <a:pt x="79" y="178"/>
                  </a:lnTo>
                  <a:cubicBezTo>
                    <a:pt x="79" y="175"/>
                    <a:pt x="82" y="172"/>
                    <a:pt x="85" y="172"/>
                  </a:cubicBezTo>
                  <a:lnTo>
                    <a:pt x="117" y="172"/>
                  </a:lnTo>
                  <a:lnTo>
                    <a:pt x="117" y="150"/>
                  </a:lnTo>
                  <a:lnTo>
                    <a:pt x="85" y="150"/>
                  </a:lnTo>
                  <a:lnTo>
                    <a:pt x="85" y="150"/>
                  </a:lnTo>
                  <a:cubicBezTo>
                    <a:pt x="82" y="150"/>
                    <a:pt x="79" y="147"/>
                    <a:pt x="79" y="143"/>
                  </a:cubicBezTo>
                  <a:lnTo>
                    <a:pt x="79" y="143"/>
                  </a:lnTo>
                  <a:cubicBezTo>
                    <a:pt x="79" y="140"/>
                    <a:pt x="82" y="138"/>
                    <a:pt x="85" y="138"/>
                  </a:cubicBezTo>
                  <a:lnTo>
                    <a:pt x="117" y="138"/>
                  </a:lnTo>
                  <a:lnTo>
                    <a:pt x="117" y="115"/>
                  </a:lnTo>
                  <a:lnTo>
                    <a:pt x="85" y="115"/>
                  </a:lnTo>
                  <a:lnTo>
                    <a:pt x="85" y="115"/>
                  </a:lnTo>
                  <a:cubicBezTo>
                    <a:pt x="82" y="115"/>
                    <a:pt x="79" y="112"/>
                    <a:pt x="79" y="108"/>
                  </a:cubicBezTo>
                  <a:lnTo>
                    <a:pt x="79" y="108"/>
                  </a:lnTo>
                  <a:cubicBezTo>
                    <a:pt x="79" y="105"/>
                    <a:pt x="82" y="102"/>
                    <a:pt x="85" y="102"/>
                  </a:cubicBezTo>
                  <a:lnTo>
                    <a:pt x="117" y="102"/>
                  </a:lnTo>
                  <a:lnTo>
                    <a:pt x="117" y="79"/>
                  </a:lnTo>
                  <a:lnTo>
                    <a:pt x="85" y="79"/>
                  </a:lnTo>
                  <a:lnTo>
                    <a:pt x="85" y="79"/>
                  </a:lnTo>
                  <a:cubicBezTo>
                    <a:pt x="82" y="79"/>
                    <a:pt x="79" y="77"/>
                    <a:pt x="79" y="73"/>
                  </a:cubicBezTo>
                  <a:lnTo>
                    <a:pt x="79" y="73"/>
                  </a:lnTo>
                  <a:cubicBezTo>
                    <a:pt x="79" y="70"/>
                    <a:pt x="82" y="67"/>
                    <a:pt x="85" y="67"/>
                  </a:cubicBezTo>
                  <a:lnTo>
                    <a:pt x="117" y="67"/>
                  </a:lnTo>
                  <a:lnTo>
                    <a:pt x="117" y="56"/>
                  </a:lnTo>
                  <a:lnTo>
                    <a:pt x="117" y="56"/>
                  </a:lnTo>
                  <a:cubicBezTo>
                    <a:pt x="117" y="25"/>
                    <a:pt x="92" y="0"/>
                    <a:pt x="62" y="0"/>
                  </a:cubicBezTo>
                  <a:lnTo>
                    <a:pt x="56" y="0"/>
                  </a:lnTo>
                  <a:lnTo>
                    <a:pt x="56" y="0"/>
                  </a:lnTo>
                  <a:cubicBezTo>
                    <a:pt x="24" y="0"/>
                    <a:pt x="0" y="25"/>
                    <a:pt x="0" y="56"/>
                  </a:cubicBezTo>
                  <a:lnTo>
                    <a:pt x="0" y="67"/>
                  </a:lnTo>
                  <a:lnTo>
                    <a:pt x="31" y="67"/>
                  </a:lnTo>
                  <a:lnTo>
                    <a:pt x="31" y="67"/>
                  </a:lnTo>
                  <a:cubicBezTo>
                    <a:pt x="35" y="67"/>
                    <a:pt x="37" y="70"/>
                    <a:pt x="37" y="73"/>
                  </a:cubicBezTo>
                  <a:lnTo>
                    <a:pt x="37" y="73"/>
                  </a:lnTo>
                  <a:cubicBezTo>
                    <a:pt x="37" y="77"/>
                    <a:pt x="35" y="79"/>
                    <a:pt x="31" y="79"/>
                  </a:cubicBezTo>
                  <a:lnTo>
                    <a:pt x="0" y="79"/>
                  </a:lnTo>
                  <a:lnTo>
                    <a:pt x="0" y="102"/>
                  </a:lnTo>
                  <a:lnTo>
                    <a:pt x="31" y="102"/>
                  </a:lnTo>
                  <a:lnTo>
                    <a:pt x="31" y="102"/>
                  </a:lnTo>
                  <a:cubicBezTo>
                    <a:pt x="35" y="102"/>
                    <a:pt x="37" y="105"/>
                    <a:pt x="37" y="108"/>
                  </a:cubicBezTo>
                  <a:lnTo>
                    <a:pt x="37" y="108"/>
                  </a:lnTo>
                  <a:cubicBezTo>
                    <a:pt x="37" y="112"/>
                    <a:pt x="35" y="115"/>
                    <a:pt x="31" y="115"/>
                  </a:cubicBezTo>
                  <a:lnTo>
                    <a:pt x="0" y="115"/>
                  </a:lnTo>
                  <a:lnTo>
                    <a:pt x="0" y="138"/>
                  </a:lnTo>
                  <a:lnTo>
                    <a:pt x="31" y="138"/>
                  </a:lnTo>
                  <a:lnTo>
                    <a:pt x="31" y="138"/>
                  </a:lnTo>
                  <a:cubicBezTo>
                    <a:pt x="35" y="138"/>
                    <a:pt x="37" y="140"/>
                    <a:pt x="37" y="143"/>
                  </a:cubicBezTo>
                  <a:lnTo>
                    <a:pt x="37" y="143"/>
                  </a:lnTo>
                  <a:cubicBezTo>
                    <a:pt x="37" y="147"/>
                    <a:pt x="35" y="150"/>
                    <a:pt x="31" y="150"/>
                  </a:cubicBezTo>
                </a:path>
              </a:pathLst>
            </a:custGeom>
            <a:solidFill>
              <a:srgbClr val="1E3877"/>
            </a:solidFill>
            <a:ln w="9525" cap="flat">
              <a:noFill/>
              <a:bevel/>
              <a:headEnd/>
              <a:tailEnd/>
            </a:ln>
            <a:effectLst/>
          </p:spPr>
          <p:txBody>
            <a:bodyPr wrap="none" anchor="ctr"/>
            <a:lstStyle/>
            <a:p>
              <a:endParaRPr lang="en-US" sz="1225"/>
            </a:p>
          </p:txBody>
        </p:sp>
      </p:grpSp>
      <p:grpSp>
        <p:nvGrpSpPr>
          <p:cNvPr id="9" name="Group 8">
            <a:extLst>
              <a:ext uri="{FF2B5EF4-FFF2-40B4-BE49-F238E27FC236}">
                <a16:creationId xmlns:a16="http://schemas.microsoft.com/office/drawing/2014/main" xmlns="" id="{1878CA48-1819-6545-A637-4CA0AAD58B5E}"/>
              </a:ext>
            </a:extLst>
          </p:cNvPr>
          <p:cNvGrpSpPr/>
          <p:nvPr/>
        </p:nvGrpSpPr>
        <p:grpSpPr>
          <a:xfrm>
            <a:off x="2669135" y="610087"/>
            <a:ext cx="316917" cy="232223"/>
            <a:chOff x="2924819" y="426283"/>
            <a:chExt cx="350067" cy="256514"/>
          </a:xfrm>
        </p:grpSpPr>
        <p:sp>
          <p:nvSpPr>
            <p:cNvPr id="3673" name="Freeform 601">
              <a:extLst>
                <a:ext uri="{FF2B5EF4-FFF2-40B4-BE49-F238E27FC236}">
                  <a16:creationId xmlns:a16="http://schemas.microsoft.com/office/drawing/2014/main" xmlns="" id="{E52AE9C6-ADBB-B548-97B9-96BE2A8F409D}"/>
                </a:ext>
              </a:extLst>
            </p:cNvPr>
            <p:cNvSpPr>
              <a:spLocks noChangeArrowheads="1"/>
            </p:cNvSpPr>
            <p:nvPr/>
          </p:nvSpPr>
          <p:spPr bwMode="auto">
            <a:xfrm>
              <a:off x="2930855" y="426283"/>
              <a:ext cx="337996" cy="202193"/>
            </a:xfrm>
            <a:custGeom>
              <a:avLst/>
              <a:gdLst>
                <a:gd name="T0" fmla="*/ 197 w 494"/>
                <a:gd name="T1" fmla="*/ 146 h 294"/>
                <a:gd name="T2" fmla="*/ 197 w 494"/>
                <a:gd name="T3" fmla="*/ 104 h 294"/>
                <a:gd name="T4" fmla="*/ 197 w 494"/>
                <a:gd name="T5" fmla="*/ 104 h 294"/>
                <a:gd name="T6" fmla="*/ 209 w 494"/>
                <a:gd name="T7" fmla="*/ 97 h 294"/>
                <a:gd name="T8" fmla="*/ 246 w 494"/>
                <a:gd name="T9" fmla="*/ 118 h 294"/>
                <a:gd name="T10" fmla="*/ 283 w 494"/>
                <a:gd name="T11" fmla="*/ 139 h 294"/>
                <a:gd name="T12" fmla="*/ 283 w 494"/>
                <a:gd name="T13" fmla="*/ 139 h 294"/>
                <a:gd name="T14" fmla="*/ 283 w 494"/>
                <a:gd name="T15" fmla="*/ 154 h 294"/>
                <a:gd name="T16" fmla="*/ 246 w 494"/>
                <a:gd name="T17" fmla="*/ 175 h 294"/>
                <a:gd name="T18" fmla="*/ 209 w 494"/>
                <a:gd name="T19" fmla="*/ 196 h 294"/>
                <a:gd name="T20" fmla="*/ 209 w 494"/>
                <a:gd name="T21" fmla="*/ 196 h 294"/>
                <a:gd name="T22" fmla="*/ 197 w 494"/>
                <a:gd name="T23" fmla="*/ 190 h 294"/>
                <a:gd name="T24" fmla="*/ 197 w 494"/>
                <a:gd name="T25" fmla="*/ 146 h 294"/>
                <a:gd name="T26" fmla="*/ 13 w 494"/>
                <a:gd name="T27" fmla="*/ 293 h 294"/>
                <a:gd name="T28" fmla="*/ 480 w 494"/>
                <a:gd name="T29" fmla="*/ 293 h 294"/>
                <a:gd name="T30" fmla="*/ 480 w 494"/>
                <a:gd name="T31" fmla="*/ 293 h 294"/>
                <a:gd name="T32" fmla="*/ 493 w 494"/>
                <a:gd name="T33" fmla="*/ 280 h 294"/>
                <a:gd name="T34" fmla="*/ 493 w 494"/>
                <a:gd name="T35" fmla="*/ 13 h 294"/>
                <a:gd name="T36" fmla="*/ 493 w 494"/>
                <a:gd name="T37" fmla="*/ 13 h 294"/>
                <a:gd name="T38" fmla="*/ 480 w 494"/>
                <a:gd name="T39" fmla="*/ 0 h 294"/>
                <a:gd name="T40" fmla="*/ 13 w 494"/>
                <a:gd name="T41" fmla="*/ 0 h 294"/>
                <a:gd name="T42" fmla="*/ 13 w 494"/>
                <a:gd name="T43" fmla="*/ 0 h 294"/>
                <a:gd name="T44" fmla="*/ 0 w 494"/>
                <a:gd name="T45" fmla="*/ 13 h 294"/>
                <a:gd name="T46" fmla="*/ 0 w 494"/>
                <a:gd name="T47" fmla="*/ 280 h 294"/>
                <a:gd name="T48" fmla="*/ 0 w 494"/>
                <a:gd name="T49" fmla="*/ 280 h 294"/>
                <a:gd name="T50" fmla="*/ 13 w 494"/>
                <a:gd name="T51"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4" h="294">
                  <a:moveTo>
                    <a:pt x="197" y="146"/>
                  </a:moveTo>
                  <a:lnTo>
                    <a:pt x="197" y="104"/>
                  </a:lnTo>
                  <a:lnTo>
                    <a:pt x="197" y="104"/>
                  </a:lnTo>
                  <a:cubicBezTo>
                    <a:pt x="197" y="98"/>
                    <a:pt x="204" y="94"/>
                    <a:pt x="209" y="97"/>
                  </a:cubicBezTo>
                  <a:lnTo>
                    <a:pt x="246" y="118"/>
                  </a:lnTo>
                  <a:lnTo>
                    <a:pt x="283" y="139"/>
                  </a:lnTo>
                  <a:lnTo>
                    <a:pt x="283" y="139"/>
                  </a:lnTo>
                  <a:cubicBezTo>
                    <a:pt x="289" y="143"/>
                    <a:pt x="289" y="150"/>
                    <a:pt x="283" y="154"/>
                  </a:cubicBezTo>
                  <a:lnTo>
                    <a:pt x="246" y="175"/>
                  </a:lnTo>
                  <a:lnTo>
                    <a:pt x="209" y="196"/>
                  </a:lnTo>
                  <a:lnTo>
                    <a:pt x="209" y="196"/>
                  </a:lnTo>
                  <a:cubicBezTo>
                    <a:pt x="204" y="199"/>
                    <a:pt x="197" y="195"/>
                    <a:pt x="197" y="190"/>
                  </a:cubicBezTo>
                  <a:lnTo>
                    <a:pt x="197" y="146"/>
                  </a:lnTo>
                  <a:close/>
                  <a:moveTo>
                    <a:pt x="13" y="293"/>
                  </a:moveTo>
                  <a:lnTo>
                    <a:pt x="480" y="293"/>
                  </a:lnTo>
                  <a:lnTo>
                    <a:pt x="480" y="293"/>
                  </a:lnTo>
                  <a:cubicBezTo>
                    <a:pt x="487" y="293"/>
                    <a:pt x="493" y="287"/>
                    <a:pt x="493" y="280"/>
                  </a:cubicBezTo>
                  <a:lnTo>
                    <a:pt x="493" y="13"/>
                  </a:lnTo>
                  <a:lnTo>
                    <a:pt x="493" y="13"/>
                  </a:lnTo>
                  <a:cubicBezTo>
                    <a:pt x="493" y="6"/>
                    <a:pt x="487" y="0"/>
                    <a:pt x="480" y="0"/>
                  </a:cubicBezTo>
                  <a:lnTo>
                    <a:pt x="13" y="0"/>
                  </a:lnTo>
                  <a:lnTo>
                    <a:pt x="13" y="0"/>
                  </a:lnTo>
                  <a:cubicBezTo>
                    <a:pt x="6" y="0"/>
                    <a:pt x="0" y="6"/>
                    <a:pt x="0" y="13"/>
                  </a:cubicBezTo>
                  <a:lnTo>
                    <a:pt x="0" y="280"/>
                  </a:lnTo>
                  <a:lnTo>
                    <a:pt x="0" y="280"/>
                  </a:lnTo>
                  <a:cubicBezTo>
                    <a:pt x="0" y="287"/>
                    <a:pt x="6" y="293"/>
                    <a:pt x="13" y="293"/>
                  </a:cubicBezTo>
                  <a:close/>
                </a:path>
              </a:pathLst>
            </a:custGeom>
            <a:solidFill>
              <a:srgbClr val="1E3877"/>
            </a:solidFill>
            <a:ln w="9525" cap="flat">
              <a:noFill/>
              <a:bevel/>
              <a:headEnd/>
              <a:tailEnd/>
            </a:ln>
            <a:effectLst/>
          </p:spPr>
          <p:txBody>
            <a:bodyPr wrap="none" anchor="ctr"/>
            <a:lstStyle/>
            <a:p>
              <a:endParaRPr lang="en-US" sz="1225"/>
            </a:p>
          </p:txBody>
        </p:sp>
        <p:sp>
          <p:nvSpPr>
            <p:cNvPr id="3674" name="Freeform 602">
              <a:extLst>
                <a:ext uri="{FF2B5EF4-FFF2-40B4-BE49-F238E27FC236}">
                  <a16:creationId xmlns:a16="http://schemas.microsoft.com/office/drawing/2014/main" xmlns="" id="{637624CB-2D21-F34D-AFF7-3C4392D6A6BE}"/>
                </a:ext>
              </a:extLst>
            </p:cNvPr>
            <p:cNvSpPr>
              <a:spLocks noChangeArrowheads="1"/>
            </p:cNvSpPr>
            <p:nvPr/>
          </p:nvSpPr>
          <p:spPr bwMode="auto">
            <a:xfrm>
              <a:off x="2924819" y="655638"/>
              <a:ext cx="350067" cy="27159"/>
            </a:xfrm>
            <a:custGeom>
              <a:avLst/>
              <a:gdLst>
                <a:gd name="T0" fmla="*/ 502 w 511"/>
                <a:gd name="T1" fmla="*/ 11 h 39"/>
                <a:gd name="T2" fmla="*/ 92 w 511"/>
                <a:gd name="T3" fmla="*/ 11 h 39"/>
                <a:gd name="T4" fmla="*/ 92 w 511"/>
                <a:gd name="T5" fmla="*/ 11 h 39"/>
                <a:gd name="T6" fmla="*/ 75 w 511"/>
                <a:gd name="T7" fmla="*/ 0 h 39"/>
                <a:gd name="T8" fmla="*/ 75 w 511"/>
                <a:gd name="T9" fmla="*/ 0 h 39"/>
                <a:gd name="T10" fmla="*/ 58 w 511"/>
                <a:gd name="T11" fmla="*/ 11 h 39"/>
                <a:gd name="T12" fmla="*/ 9 w 511"/>
                <a:gd name="T13" fmla="*/ 11 h 39"/>
                <a:gd name="T14" fmla="*/ 9 w 511"/>
                <a:gd name="T15" fmla="*/ 11 h 39"/>
                <a:gd name="T16" fmla="*/ 0 w 511"/>
                <a:gd name="T17" fmla="*/ 19 h 39"/>
                <a:gd name="T18" fmla="*/ 0 w 511"/>
                <a:gd name="T19" fmla="*/ 19 h 39"/>
                <a:gd name="T20" fmla="*/ 9 w 511"/>
                <a:gd name="T21" fmla="*/ 27 h 39"/>
                <a:gd name="T22" fmla="*/ 58 w 511"/>
                <a:gd name="T23" fmla="*/ 27 h 39"/>
                <a:gd name="T24" fmla="*/ 58 w 511"/>
                <a:gd name="T25" fmla="*/ 27 h 39"/>
                <a:gd name="T26" fmla="*/ 75 w 511"/>
                <a:gd name="T27" fmla="*/ 38 h 39"/>
                <a:gd name="T28" fmla="*/ 75 w 511"/>
                <a:gd name="T29" fmla="*/ 38 h 39"/>
                <a:gd name="T30" fmla="*/ 92 w 511"/>
                <a:gd name="T31" fmla="*/ 27 h 39"/>
                <a:gd name="T32" fmla="*/ 502 w 511"/>
                <a:gd name="T33" fmla="*/ 27 h 39"/>
                <a:gd name="T34" fmla="*/ 502 w 511"/>
                <a:gd name="T35" fmla="*/ 27 h 39"/>
                <a:gd name="T36" fmla="*/ 510 w 511"/>
                <a:gd name="T37" fmla="*/ 19 h 39"/>
                <a:gd name="T38" fmla="*/ 510 w 511"/>
                <a:gd name="T39" fmla="*/ 19 h 39"/>
                <a:gd name="T40" fmla="*/ 502 w 511"/>
                <a:gd name="T41"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1" h="39">
                  <a:moveTo>
                    <a:pt x="502" y="11"/>
                  </a:moveTo>
                  <a:lnTo>
                    <a:pt x="92" y="11"/>
                  </a:lnTo>
                  <a:lnTo>
                    <a:pt x="92" y="11"/>
                  </a:lnTo>
                  <a:cubicBezTo>
                    <a:pt x="89" y="4"/>
                    <a:pt x="83" y="0"/>
                    <a:pt x="75" y="0"/>
                  </a:cubicBezTo>
                  <a:lnTo>
                    <a:pt x="75" y="0"/>
                  </a:lnTo>
                  <a:cubicBezTo>
                    <a:pt x="67" y="0"/>
                    <a:pt x="60" y="4"/>
                    <a:pt x="58" y="11"/>
                  </a:cubicBezTo>
                  <a:lnTo>
                    <a:pt x="9" y="11"/>
                  </a:lnTo>
                  <a:lnTo>
                    <a:pt x="9" y="11"/>
                  </a:lnTo>
                  <a:cubicBezTo>
                    <a:pt x="4" y="11"/>
                    <a:pt x="0" y="14"/>
                    <a:pt x="0" y="19"/>
                  </a:cubicBezTo>
                  <a:lnTo>
                    <a:pt x="0" y="19"/>
                  </a:lnTo>
                  <a:cubicBezTo>
                    <a:pt x="0" y="23"/>
                    <a:pt x="4" y="27"/>
                    <a:pt x="9" y="27"/>
                  </a:cubicBezTo>
                  <a:lnTo>
                    <a:pt x="58" y="27"/>
                  </a:lnTo>
                  <a:lnTo>
                    <a:pt x="58" y="27"/>
                  </a:lnTo>
                  <a:cubicBezTo>
                    <a:pt x="60" y="34"/>
                    <a:pt x="67" y="38"/>
                    <a:pt x="75" y="38"/>
                  </a:cubicBezTo>
                  <a:lnTo>
                    <a:pt x="75" y="38"/>
                  </a:lnTo>
                  <a:cubicBezTo>
                    <a:pt x="83" y="38"/>
                    <a:pt x="89" y="34"/>
                    <a:pt x="92" y="27"/>
                  </a:cubicBezTo>
                  <a:lnTo>
                    <a:pt x="502" y="27"/>
                  </a:lnTo>
                  <a:lnTo>
                    <a:pt x="502" y="27"/>
                  </a:lnTo>
                  <a:cubicBezTo>
                    <a:pt x="505" y="27"/>
                    <a:pt x="510" y="23"/>
                    <a:pt x="510" y="19"/>
                  </a:cubicBezTo>
                  <a:lnTo>
                    <a:pt x="510" y="19"/>
                  </a:lnTo>
                  <a:cubicBezTo>
                    <a:pt x="510" y="14"/>
                    <a:pt x="505" y="11"/>
                    <a:pt x="502" y="11"/>
                  </a:cubicBezTo>
                </a:path>
              </a:pathLst>
            </a:custGeom>
            <a:solidFill>
              <a:srgbClr val="1E3877"/>
            </a:solidFill>
            <a:ln w="9525" cap="flat">
              <a:noFill/>
              <a:bevel/>
              <a:headEnd/>
              <a:tailEnd/>
            </a:ln>
            <a:effectLst/>
          </p:spPr>
          <p:txBody>
            <a:bodyPr wrap="none" anchor="ctr"/>
            <a:lstStyle/>
            <a:p>
              <a:endParaRPr lang="en-US" sz="1225"/>
            </a:p>
          </p:txBody>
        </p:sp>
      </p:grpSp>
      <p:grpSp>
        <p:nvGrpSpPr>
          <p:cNvPr id="3" name="Group 2">
            <a:extLst>
              <a:ext uri="{FF2B5EF4-FFF2-40B4-BE49-F238E27FC236}">
                <a16:creationId xmlns:a16="http://schemas.microsoft.com/office/drawing/2014/main" xmlns="" id="{C21AE83A-3115-5348-8D72-4C078D358F97}"/>
              </a:ext>
            </a:extLst>
          </p:cNvPr>
          <p:cNvGrpSpPr/>
          <p:nvPr/>
        </p:nvGrpSpPr>
        <p:grpSpPr>
          <a:xfrm>
            <a:off x="994393" y="580035"/>
            <a:ext cx="166655" cy="292328"/>
            <a:chOff x="1074893" y="393087"/>
            <a:chExt cx="184088" cy="322907"/>
          </a:xfrm>
        </p:grpSpPr>
        <p:sp>
          <p:nvSpPr>
            <p:cNvPr id="3690" name="Freeform 618">
              <a:extLst>
                <a:ext uri="{FF2B5EF4-FFF2-40B4-BE49-F238E27FC236}">
                  <a16:creationId xmlns:a16="http://schemas.microsoft.com/office/drawing/2014/main" xmlns="" id="{90B24996-5B00-CA47-98EF-4AB1421A7B32}"/>
                </a:ext>
              </a:extLst>
            </p:cNvPr>
            <p:cNvSpPr>
              <a:spLocks noChangeArrowheads="1"/>
            </p:cNvSpPr>
            <p:nvPr/>
          </p:nvSpPr>
          <p:spPr bwMode="auto">
            <a:xfrm>
              <a:off x="1080929" y="393087"/>
              <a:ext cx="172017" cy="271604"/>
            </a:xfrm>
            <a:custGeom>
              <a:avLst/>
              <a:gdLst>
                <a:gd name="T0" fmla="*/ 77 w 251"/>
                <a:gd name="T1" fmla="*/ 126 h 397"/>
                <a:gd name="T2" fmla="*/ 77 w 251"/>
                <a:gd name="T3" fmla="*/ 126 h 397"/>
                <a:gd name="T4" fmla="*/ 125 w 251"/>
                <a:gd name="T5" fmla="*/ 77 h 397"/>
                <a:gd name="T6" fmla="*/ 125 w 251"/>
                <a:gd name="T7" fmla="*/ 77 h 397"/>
                <a:gd name="T8" fmla="*/ 173 w 251"/>
                <a:gd name="T9" fmla="*/ 126 h 397"/>
                <a:gd name="T10" fmla="*/ 173 w 251"/>
                <a:gd name="T11" fmla="*/ 126 h 397"/>
                <a:gd name="T12" fmla="*/ 125 w 251"/>
                <a:gd name="T13" fmla="*/ 175 h 397"/>
                <a:gd name="T14" fmla="*/ 125 w 251"/>
                <a:gd name="T15" fmla="*/ 175 h 397"/>
                <a:gd name="T16" fmla="*/ 77 w 251"/>
                <a:gd name="T17" fmla="*/ 126 h 397"/>
                <a:gd name="T18" fmla="*/ 131 w 251"/>
                <a:gd name="T19" fmla="*/ 391 h 397"/>
                <a:gd name="T20" fmla="*/ 131 w 251"/>
                <a:gd name="T21" fmla="*/ 391 h 397"/>
                <a:gd name="T22" fmla="*/ 250 w 251"/>
                <a:gd name="T23" fmla="*/ 126 h 397"/>
                <a:gd name="T24" fmla="*/ 250 w 251"/>
                <a:gd name="T25" fmla="*/ 126 h 397"/>
                <a:gd name="T26" fmla="*/ 125 w 251"/>
                <a:gd name="T27" fmla="*/ 0 h 397"/>
                <a:gd name="T28" fmla="*/ 125 w 251"/>
                <a:gd name="T29" fmla="*/ 0 h 397"/>
                <a:gd name="T30" fmla="*/ 0 w 251"/>
                <a:gd name="T31" fmla="*/ 126 h 397"/>
                <a:gd name="T32" fmla="*/ 0 w 251"/>
                <a:gd name="T33" fmla="*/ 126 h 397"/>
                <a:gd name="T34" fmla="*/ 119 w 251"/>
                <a:gd name="T35" fmla="*/ 391 h 397"/>
                <a:gd name="T36" fmla="*/ 119 w 251"/>
                <a:gd name="T37" fmla="*/ 391 h 397"/>
                <a:gd name="T38" fmla="*/ 131 w 251"/>
                <a:gd name="T39" fmla="*/ 39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1" h="397">
                  <a:moveTo>
                    <a:pt x="77" y="126"/>
                  </a:moveTo>
                  <a:lnTo>
                    <a:pt x="77" y="126"/>
                  </a:lnTo>
                  <a:cubicBezTo>
                    <a:pt x="77" y="99"/>
                    <a:pt x="98" y="77"/>
                    <a:pt x="125" y="77"/>
                  </a:cubicBezTo>
                  <a:lnTo>
                    <a:pt x="125" y="77"/>
                  </a:lnTo>
                  <a:cubicBezTo>
                    <a:pt x="152" y="77"/>
                    <a:pt x="173" y="99"/>
                    <a:pt x="173" y="126"/>
                  </a:cubicBezTo>
                  <a:lnTo>
                    <a:pt x="173" y="126"/>
                  </a:lnTo>
                  <a:cubicBezTo>
                    <a:pt x="173" y="152"/>
                    <a:pt x="152" y="175"/>
                    <a:pt x="125" y="175"/>
                  </a:cubicBezTo>
                  <a:lnTo>
                    <a:pt x="125" y="175"/>
                  </a:lnTo>
                  <a:cubicBezTo>
                    <a:pt x="98" y="175"/>
                    <a:pt x="77" y="152"/>
                    <a:pt x="77" y="126"/>
                  </a:cubicBezTo>
                  <a:close/>
                  <a:moveTo>
                    <a:pt x="131" y="391"/>
                  </a:moveTo>
                  <a:lnTo>
                    <a:pt x="131" y="391"/>
                  </a:lnTo>
                  <a:cubicBezTo>
                    <a:pt x="156" y="349"/>
                    <a:pt x="250" y="186"/>
                    <a:pt x="250" y="126"/>
                  </a:cubicBezTo>
                  <a:lnTo>
                    <a:pt x="250" y="126"/>
                  </a:lnTo>
                  <a:cubicBezTo>
                    <a:pt x="250" y="56"/>
                    <a:pt x="194" y="0"/>
                    <a:pt x="125" y="0"/>
                  </a:cubicBezTo>
                  <a:lnTo>
                    <a:pt x="125" y="0"/>
                  </a:lnTo>
                  <a:cubicBezTo>
                    <a:pt x="56" y="0"/>
                    <a:pt x="0" y="56"/>
                    <a:pt x="0" y="126"/>
                  </a:cubicBezTo>
                  <a:lnTo>
                    <a:pt x="0" y="126"/>
                  </a:lnTo>
                  <a:cubicBezTo>
                    <a:pt x="0" y="186"/>
                    <a:pt x="94" y="349"/>
                    <a:pt x="119" y="391"/>
                  </a:cubicBezTo>
                  <a:lnTo>
                    <a:pt x="119" y="391"/>
                  </a:lnTo>
                  <a:cubicBezTo>
                    <a:pt x="122" y="396"/>
                    <a:pt x="128" y="396"/>
                    <a:pt x="131" y="391"/>
                  </a:cubicBezTo>
                  <a:close/>
                </a:path>
              </a:pathLst>
            </a:custGeom>
            <a:solidFill>
              <a:srgbClr val="1E3877"/>
            </a:solidFill>
            <a:ln w="9525" cap="flat">
              <a:noFill/>
              <a:bevel/>
              <a:headEnd/>
              <a:tailEnd/>
            </a:ln>
            <a:effectLst/>
          </p:spPr>
          <p:txBody>
            <a:bodyPr wrap="none" anchor="ctr"/>
            <a:lstStyle/>
            <a:p>
              <a:endParaRPr lang="en-US" sz="1225"/>
            </a:p>
          </p:txBody>
        </p:sp>
        <p:sp>
          <p:nvSpPr>
            <p:cNvPr id="3691" name="Freeform 619">
              <a:extLst>
                <a:ext uri="{FF2B5EF4-FFF2-40B4-BE49-F238E27FC236}">
                  <a16:creationId xmlns:a16="http://schemas.microsoft.com/office/drawing/2014/main" xmlns="" id="{F48046F1-16CF-554D-9635-61EC41DEF377}"/>
                </a:ext>
              </a:extLst>
            </p:cNvPr>
            <p:cNvSpPr>
              <a:spLocks noChangeArrowheads="1"/>
            </p:cNvSpPr>
            <p:nvPr/>
          </p:nvSpPr>
          <p:spPr bwMode="auto">
            <a:xfrm>
              <a:off x="1074893" y="640548"/>
              <a:ext cx="184088" cy="75446"/>
            </a:xfrm>
            <a:custGeom>
              <a:avLst/>
              <a:gdLst>
                <a:gd name="T0" fmla="*/ 210 w 268"/>
                <a:gd name="T1" fmla="*/ 2 h 109"/>
                <a:gd name="T2" fmla="*/ 210 w 268"/>
                <a:gd name="T3" fmla="*/ 2 h 109"/>
                <a:gd name="T4" fmla="*/ 199 w 268"/>
                <a:gd name="T5" fmla="*/ 7 h 109"/>
                <a:gd name="T6" fmla="*/ 199 w 268"/>
                <a:gd name="T7" fmla="*/ 7 h 109"/>
                <a:gd name="T8" fmla="*/ 205 w 268"/>
                <a:gd name="T9" fmla="*/ 18 h 109"/>
                <a:gd name="T10" fmla="*/ 205 w 268"/>
                <a:gd name="T11" fmla="*/ 18 h 109"/>
                <a:gd name="T12" fmla="*/ 250 w 268"/>
                <a:gd name="T13" fmla="*/ 50 h 109"/>
                <a:gd name="T14" fmla="*/ 250 w 268"/>
                <a:gd name="T15" fmla="*/ 50 h 109"/>
                <a:gd name="T16" fmla="*/ 133 w 268"/>
                <a:gd name="T17" fmla="*/ 91 h 109"/>
                <a:gd name="T18" fmla="*/ 133 w 268"/>
                <a:gd name="T19" fmla="*/ 91 h 109"/>
                <a:gd name="T20" fmla="*/ 16 w 268"/>
                <a:gd name="T21" fmla="*/ 50 h 109"/>
                <a:gd name="T22" fmla="*/ 16 w 268"/>
                <a:gd name="T23" fmla="*/ 50 h 109"/>
                <a:gd name="T24" fmla="*/ 57 w 268"/>
                <a:gd name="T25" fmla="*/ 19 h 109"/>
                <a:gd name="T26" fmla="*/ 57 w 268"/>
                <a:gd name="T27" fmla="*/ 19 h 109"/>
                <a:gd name="T28" fmla="*/ 62 w 268"/>
                <a:gd name="T29" fmla="*/ 8 h 109"/>
                <a:gd name="T30" fmla="*/ 62 w 268"/>
                <a:gd name="T31" fmla="*/ 8 h 109"/>
                <a:gd name="T32" fmla="*/ 52 w 268"/>
                <a:gd name="T33" fmla="*/ 2 h 109"/>
                <a:gd name="T34" fmla="*/ 52 w 268"/>
                <a:gd name="T35" fmla="*/ 2 h 109"/>
                <a:gd name="T36" fmla="*/ 0 w 268"/>
                <a:gd name="T37" fmla="*/ 50 h 109"/>
                <a:gd name="T38" fmla="*/ 0 w 268"/>
                <a:gd name="T39" fmla="*/ 50 h 109"/>
                <a:gd name="T40" fmla="*/ 133 w 268"/>
                <a:gd name="T41" fmla="*/ 108 h 109"/>
                <a:gd name="T42" fmla="*/ 133 w 268"/>
                <a:gd name="T43" fmla="*/ 108 h 109"/>
                <a:gd name="T44" fmla="*/ 267 w 268"/>
                <a:gd name="T45" fmla="*/ 50 h 109"/>
                <a:gd name="T46" fmla="*/ 267 w 268"/>
                <a:gd name="T47" fmla="*/ 50 h 109"/>
                <a:gd name="T48" fmla="*/ 210 w 268"/>
                <a:gd name="T49"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8" h="109">
                  <a:moveTo>
                    <a:pt x="210" y="2"/>
                  </a:moveTo>
                  <a:lnTo>
                    <a:pt x="210" y="2"/>
                  </a:lnTo>
                  <a:cubicBezTo>
                    <a:pt x="206" y="0"/>
                    <a:pt x="201" y="2"/>
                    <a:pt x="199" y="7"/>
                  </a:cubicBezTo>
                  <a:lnTo>
                    <a:pt x="199" y="7"/>
                  </a:lnTo>
                  <a:cubicBezTo>
                    <a:pt x="198" y="12"/>
                    <a:pt x="201" y="16"/>
                    <a:pt x="205" y="18"/>
                  </a:cubicBezTo>
                  <a:lnTo>
                    <a:pt x="205" y="18"/>
                  </a:lnTo>
                  <a:cubicBezTo>
                    <a:pt x="232" y="26"/>
                    <a:pt x="250" y="38"/>
                    <a:pt x="250" y="50"/>
                  </a:cubicBezTo>
                  <a:lnTo>
                    <a:pt x="250" y="50"/>
                  </a:lnTo>
                  <a:cubicBezTo>
                    <a:pt x="250" y="69"/>
                    <a:pt x="202" y="91"/>
                    <a:pt x="133" y="91"/>
                  </a:cubicBezTo>
                  <a:lnTo>
                    <a:pt x="133" y="91"/>
                  </a:lnTo>
                  <a:cubicBezTo>
                    <a:pt x="64" y="91"/>
                    <a:pt x="16" y="69"/>
                    <a:pt x="16" y="50"/>
                  </a:cubicBezTo>
                  <a:lnTo>
                    <a:pt x="16" y="50"/>
                  </a:lnTo>
                  <a:cubicBezTo>
                    <a:pt x="16" y="39"/>
                    <a:pt x="32" y="27"/>
                    <a:pt x="57" y="19"/>
                  </a:cubicBezTo>
                  <a:lnTo>
                    <a:pt x="57" y="19"/>
                  </a:lnTo>
                  <a:cubicBezTo>
                    <a:pt x="61" y="17"/>
                    <a:pt x="64" y="12"/>
                    <a:pt x="62" y="8"/>
                  </a:cubicBezTo>
                  <a:lnTo>
                    <a:pt x="62" y="8"/>
                  </a:lnTo>
                  <a:cubicBezTo>
                    <a:pt x="61" y="3"/>
                    <a:pt x="57" y="1"/>
                    <a:pt x="52" y="2"/>
                  </a:cubicBezTo>
                  <a:lnTo>
                    <a:pt x="52" y="2"/>
                  </a:lnTo>
                  <a:cubicBezTo>
                    <a:pt x="18" y="14"/>
                    <a:pt x="0" y="30"/>
                    <a:pt x="0" y="50"/>
                  </a:cubicBezTo>
                  <a:lnTo>
                    <a:pt x="0" y="50"/>
                  </a:lnTo>
                  <a:cubicBezTo>
                    <a:pt x="0" y="83"/>
                    <a:pt x="57" y="108"/>
                    <a:pt x="133" y="108"/>
                  </a:cubicBezTo>
                  <a:lnTo>
                    <a:pt x="133" y="108"/>
                  </a:lnTo>
                  <a:cubicBezTo>
                    <a:pt x="209" y="108"/>
                    <a:pt x="267" y="83"/>
                    <a:pt x="267" y="50"/>
                  </a:cubicBezTo>
                  <a:lnTo>
                    <a:pt x="267" y="50"/>
                  </a:lnTo>
                  <a:cubicBezTo>
                    <a:pt x="267" y="30"/>
                    <a:pt x="246" y="12"/>
                    <a:pt x="210" y="2"/>
                  </a:cubicBezTo>
                </a:path>
              </a:pathLst>
            </a:custGeom>
            <a:solidFill>
              <a:srgbClr val="1E3877"/>
            </a:solidFill>
            <a:ln w="9525" cap="flat">
              <a:noFill/>
              <a:bevel/>
              <a:headEnd/>
              <a:tailEnd/>
            </a:ln>
            <a:effectLst/>
          </p:spPr>
          <p:txBody>
            <a:bodyPr wrap="none" anchor="ctr"/>
            <a:lstStyle/>
            <a:p>
              <a:endParaRPr lang="en-US" sz="1225"/>
            </a:p>
          </p:txBody>
        </p:sp>
      </p:grpSp>
      <p:grpSp>
        <p:nvGrpSpPr>
          <p:cNvPr id="10" name="Group 9">
            <a:extLst>
              <a:ext uri="{FF2B5EF4-FFF2-40B4-BE49-F238E27FC236}">
                <a16:creationId xmlns:a16="http://schemas.microsoft.com/office/drawing/2014/main" xmlns="" id="{6C943265-C585-9647-9D5C-32C51C4A6E4A}"/>
              </a:ext>
            </a:extLst>
          </p:cNvPr>
          <p:cNvGrpSpPr/>
          <p:nvPr/>
        </p:nvGrpSpPr>
        <p:grpSpPr>
          <a:xfrm>
            <a:off x="4450424" y="541785"/>
            <a:ext cx="254079" cy="346970"/>
            <a:chOff x="4892439" y="350837"/>
            <a:chExt cx="280656" cy="383264"/>
          </a:xfrm>
        </p:grpSpPr>
        <p:sp>
          <p:nvSpPr>
            <p:cNvPr id="3706" name="Freeform 634">
              <a:extLst>
                <a:ext uri="{FF2B5EF4-FFF2-40B4-BE49-F238E27FC236}">
                  <a16:creationId xmlns:a16="http://schemas.microsoft.com/office/drawing/2014/main" xmlns="" id="{8EDC0282-7E5A-C348-A507-34258EA741DA}"/>
                </a:ext>
              </a:extLst>
            </p:cNvPr>
            <p:cNvSpPr>
              <a:spLocks noChangeArrowheads="1"/>
            </p:cNvSpPr>
            <p:nvPr/>
          </p:nvSpPr>
          <p:spPr bwMode="auto">
            <a:xfrm>
              <a:off x="4892439" y="350837"/>
              <a:ext cx="280656" cy="383264"/>
            </a:xfrm>
            <a:custGeom>
              <a:avLst/>
              <a:gdLst>
                <a:gd name="T0" fmla="*/ 16 w 412"/>
                <a:gd name="T1" fmla="*/ 544 h 562"/>
                <a:gd name="T2" fmla="*/ 58 w 412"/>
                <a:gd name="T3" fmla="*/ 59 h 562"/>
                <a:gd name="T4" fmla="*/ 58 w 412"/>
                <a:gd name="T5" fmla="*/ 155 h 562"/>
                <a:gd name="T6" fmla="*/ 114 w 412"/>
                <a:gd name="T7" fmla="*/ 209 h 562"/>
                <a:gd name="T8" fmla="*/ 166 w 412"/>
                <a:gd name="T9" fmla="*/ 78 h 562"/>
                <a:gd name="T10" fmla="*/ 158 w 412"/>
                <a:gd name="T11" fmla="*/ 70 h 562"/>
                <a:gd name="T12" fmla="*/ 150 w 412"/>
                <a:gd name="T13" fmla="*/ 78 h 562"/>
                <a:gd name="T14" fmla="*/ 150 w 412"/>
                <a:gd name="T15" fmla="*/ 155 h 562"/>
                <a:gd name="T16" fmla="*/ 114 w 412"/>
                <a:gd name="T17" fmla="*/ 193 h 562"/>
                <a:gd name="T18" fmla="*/ 75 w 412"/>
                <a:gd name="T19" fmla="*/ 59 h 562"/>
                <a:gd name="T20" fmla="*/ 123 w 412"/>
                <a:gd name="T21" fmla="*/ 150 h 562"/>
                <a:gd name="T22" fmla="*/ 112 w 412"/>
                <a:gd name="T23" fmla="*/ 162 h 562"/>
                <a:gd name="T24" fmla="*/ 100 w 412"/>
                <a:gd name="T25" fmla="*/ 150 h 562"/>
                <a:gd name="T26" fmla="*/ 100 w 412"/>
                <a:gd name="T27" fmla="*/ 92 h 562"/>
                <a:gd name="T28" fmla="*/ 92 w 412"/>
                <a:gd name="T29" fmla="*/ 82 h 562"/>
                <a:gd name="T30" fmla="*/ 83 w 412"/>
                <a:gd name="T31" fmla="*/ 150 h 562"/>
                <a:gd name="T32" fmla="*/ 112 w 412"/>
                <a:gd name="T33" fmla="*/ 178 h 562"/>
                <a:gd name="T34" fmla="*/ 140 w 412"/>
                <a:gd name="T35" fmla="*/ 150 h 562"/>
                <a:gd name="T36" fmla="*/ 294 w 412"/>
                <a:gd name="T37" fmla="*/ 59 h 562"/>
                <a:gd name="T38" fmla="*/ 297 w 412"/>
                <a:gd name="T39" fmla="*/ 156 h 562"/>
                <a:gd name="T40" fmla="*/ 394 w 412"/>
                <a:gd name="T41" fmla="*/ 159 h 562"/>
                <a:gd name="T42" fmla="*/ 75 w 412"/>
                <a:gd name="T43" fmla="*/ 41 h 562"/>
                <a:gd name="T44" fmla="*/ 99 w 412"/>
                <a:gd name="T45" fmla="*/ 17 h 562"/>
                <a:gd name="T46" fmla="*/ 123 w 412"/>
                <a:gd name="T47" fmla="*/ 41 h 562"/>
                <a:gd name="T48" fmla="*/ 75 w 412"/>
                <a:gd name="T49" fmla="*/ 42 h 562"/>
                <a:gd name="T50" fmla="*/ 301 w 412"/>
                <a:gd name="T51" fmla="*/ 42 h 562"/>
                <a:gd name="T52" fmla="*/ 140 w 412"/>
                <a:gd name="T53" fmla="*/ 41 h 562"/>
                <a:gd name="T54" fmla="*/ 99 w 412"/>
                <a:gd name="T55" fmla="*/ 0 h 562"/>
                <a:gd name="T56" fmla="*/ 58 w 412"/>
                <a:gd name="T57" fmla="*/ 41 h 562"/>
                <a:gd name="T58" fmla="*/ 0 w 412"/>
                <a:gd name="T59" fmla="*/ 42 h 562"/>
                <a:gd name="T60" fmla="*/ 411 w 412"/>
                <a:gd name="T61" fmla="*/ 561 h 562"/>
                <a:gd name="T62" fmla="*/ 301 w 412"/>
                <a:gd name="T63" fmla="*/ 4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562">
                  <a:moveTo>
                    <a:pt x="394" y="544"/>
                  </a:moveTo>
                  <a:lnTo>
                    <a:pt x="16" y="544"/>
                  </a:lnTo>
                  <a:lnTo>
                    <a:pt x="16" y="59"/>
                  </a:lnTo>
                  <a:lnTo>
                    <a:pt x="58" y="59"/>
                  </a:lnTo>
                  <a:lnTo>
                    <a:pt x="58" y="155"/>
                  </a:lnTo>
                  <a:lnTo>
                    <a:pt x="58" y="155"/>
                  </a:lnTo>
                  <a:cubicBezTo>
                    <a:pt x="58" y="185"/>
                    <a:pt x="83" y="209"/>
                    <a:pt x="114" y="209"/>
                  </a:cubicBezTo>
                  <a:lnTo>
                    <a:pt x="114" y="209"/>
                  </a:lnTo>
                  <a:cubicBezTo>
                    <a:pt x="143" y="209"/>
                    <a:pt x="166" y="185"/>
                    <a:pt x="166" y="155"/>
                  </a:cubicBezTo>
                  <a:lnTo>
                    <a:pt x="166" y="78"/>
                  </a:lnTo>
                  <a:lnTo>
                    <a:pt x="166" y="78"/>
                  </a:lnTo>
                  <a:cubicBezTo>
                    <a:pt x="166" y="74"/>
                    <a:pt x="163" y="70"/>
                    <a:pt x="158" y="70"/>
                  </a:cubicBezTo>
                  <a:lnTo>
                    <a:pt x="158" y="70"/>
                  </a:lnTo>
                  <a:cubicBezTo>
                    <a:pt x="153" y="70"/>
                    <a:pt x="150" y="74"/>
                    <a:pt x="150" y="78"/>
                  </a:cubicBezTo>
                  <a:lnTo>
                    <a:pt x="150" y="155"/>
                  </a:lnTo>
                  <a:lnTo>
                    <a:pt x="150" y="155"/>
                  </a:lnTo>
                  <a:cubicBezTo>
                    <a:pt x="150" y="176"/>
                    <a:pt x="134" y="193"/>
                    <a:pt x="114" y="193"/>
                  </a:cubicBezTo>
                  <a:lnTo>
                    <a:pt x="114" y="193"/>
                  </a:lnTo>
                  <a:cubicBezTo>
                    <a:pt x="93" y="193"/>
                    <a:pt x="75" y="175"/>
                    <a:pt x="75" y="155"/>
                  </a:cubicBezTo>
                  <a:lnTo>
                    <a:pt x="75" y="59"/>
                  </a:lnTo>
                  <a:lnTo>
                    <a:pt x="123" y="59"/>
                  </a:lnTo>
                  <a:lnTo>
                    <a:pt x="123" y="150"/>
                  </a:lnTo>
                  <a:lnTo>
                    <a:pt x="123" y="150"/>
                  </a:lnTo>
                  <a:cubicBezTo>
                    <a:pt x="123" y="157"/>
                    <a:pt x="118" y="162"/>
                    <a:pt x="112" y="162"/>
                  </a:cubicBezTo>
                  <a:lnTo>
                    <a:pt x="112" y="162"/>
                  </a:lnTo>
                  <a:cubicBezTo>
                    <a:pt x="106" y="162"/>
                    <a:pt x="100" y="157"/>
                    <a:pt x="100" y="150"/>
                  </a:cubicBezTo>
                  <a:lnTo>
                    <a:pt x="100" y="92"/>
                  </a:lnTo>
                  <a:lnTo>
                    <a:pt x="100" y="92"/>
                  </a:lnTo>
                  <a:cubicBezTo>
                    <a:pt x="100" y="87"/>
                    <a:pt x="96" y="82"/>
                    <a:pt x="92" y="82"/>
                  </a:cubicBezTo>
                  <a:lnTo>
                    <a:pt x="92" y="82"/>
                  </a:lnTo>
                  <a:cubicBezTo>
                    <a:pt x="88" y="82"/>
                    <a:pt x="83" y="87"/>
                    <a:pt x="83" y="92"/>
                  </a:cubicBezTo>
                  <a:lnTo>
                    <a:pt x="83" y="150"/>
                  </a:lnTo>
                  <a:lnTo>
                    <a:pt x="83" y="150"/>
                  </a:lnTo>
                  <a:cubicBezTo>
                    <a:pt x="83" y="166"/>
                    <a:pt x="96" y="178"/>
                    <a:pt x="112" y="178"/>
                  </a:cubicBezTo>
                  <a:lnTo>
                    <a:pt x="112" y="178"/>
                  </a:lnTo>
                  <a:cubicBezTo>
                    <a:pt x="127" y="178"/>
                    <a:pt x="140" y="166"/>
                    <a:pt x="140" y="150"/>
                  </a:cubicBezTo>
                  <a:lnTo>
                    <a:pt x="140" y="59"/>
                  </a:lnTo>
                  <a:lnTo>
                    <a:pt x="294" y="59"/>
                  </a:lnTo>
                  <a:lnTo>
                    <a:pt x="297" y="62"/>
                  </a:lnTo>
                  <a:lnTo>
                    <a:pt x="297" y="156"/>
                  </a:lnTo>
                  <a:lnTo>
                    <a:pt x="391" y="156"/>
                  </a:lnTo>
                  <a:lnTo>
                    <a:pt x="394" y="159"/>
                  </a:lnTo>
                  <a:lnTo>
                    <a:pt x="394" y="544"/>
                  </a:lnTo>
                  <a:close/>
                  <a:moveTo>
                    <a:pt x="75" y="41"/>
                  </a:moveTo>
                  <a:lnTo>
                    <a:pt x="75" y="41"/>
                  </a:lnTo>
                  <a:cubicBezTo>
                    <a:pt x="75" y="28"/>
                    <a:pt x="86" y="17"/>
                    <a:pt x="99" y="17"/>
                  </a:cubicBezTo>
                  <a:lnTo>
                    <a:pt x="99" y="17"/>
                  </a:lnTo>
                  <a:cubicBezTo>
                    <a:pt x="113" y="17"/>
                    <a:pt x="123" y="28"/>
                    <a:pt x="123" y="41"/>
                  </a:cubicBezTo>
                  <a:lnTo>
                    <a:pt x="123" y="42"/>
                  </a:lnTo>
                  <a:lnTo>
                    <a:pt x="75" y="42"/>
                  </a:lnTo>
                  <a:lnTo>
                    <a:pt x="75" y="41"/>
                  </a:lnTo>
                  <a:close/>
                  <a:moveTo>
                    <a:pt x="301" y="42"/>
                  </a:moveTo>
                  <a:lnTo>
                    <a:pt x="140" y="42"/>
                  </a:lnTo>
                  <a:lnTo>
                    <a:pt x="140" y="41"/>
                  </a:lnTo>
                  <a:lnTo>
                    <a:pt x="140" y="41"/>
                  </a:lnTo>
                  <a:cubicBezTo>
                    <a:pt x="140" y="19"/>
                    <a:pt x="122" y="0"/>
                    <a:pt x="99" y="0"/>
                  </a:cubicBezTo>
                  <a:lnTo>
                    <a:pt x="99" y="0"/>
                  </a:lnTo>
                  <a:cubicBezTo>
                    <a:pt x="77" y="0"/>
                    <a:pt x="58" y="19"/>
                    <a:pt x="58" y="41"/>
                  </a:cubicBezTo>
                  <a:lnTo>
                    <a:pt x="58" y="42"/>
                  </a:lnTo>
                  <a:lnTo>
                    <a:pt x="0" y="42"/>
                  </a:lnTo>
                  <a:lnTo>
                    <a:pt x="0" y="561"/>
                  </a:lnTo>
                  <a:lnTo>
                    <a:pt x="411" y="561"/>
                  </a:lnTo>
                  <a:lnTo>
                    <a:pt x="411" y="152"/>
                  </a:lnTo>
                  <a:lnTo>
                    <a:pt x="301" y="42"/>
                  </a:lnTo>
                  <a:close/>
                </a:path>
              </a:pathLst>
            </a:custGeom>
            <a:solidFill>
              <a:srgbClr val="1E3877"/>
            </a:solidFill>
            <a:ln w="9525" cap="flat">
              <a:noFill/>
              <a:bevel/>
              <a:headEnd/>
              <a:tailEnd/>
            </a:ln>
            <a:effectLst/>
          </p:spPr>
          <p:txBody>
            <a:bodyPr wrap="none" anchor="ctr"/>
            <a:lstStyle/>
            <a:p>
              <a:endParaRPr lang="en-US" sz="1225"/>
            </a:p>
          </p:txBody>
        </p:sp>
        <p:sp>
          <p:nvSpPr>
            <p:cNvPr id="3707" name="Freeform 635">
              <a:extLst>
                <a:ext uri="{FF2B5EF4-FFF2-40B4-BE49-F238E27FC236}">
                  <a16:creationId xmlns:a16="http://schemas.microsoft.com/office/drawing/2014/main" xmlns="" id="{21625584-50F1-2348-A69A-144A9F2C0D40}"/>
                </a:ext>
              </a:extLst>
            </p:cNvPr>
            <p:cNvSpPr>
              <a:spLocks noChangeArrowheads="1"/>
            </p:cNvSpPr>
            <p:nvPr/>
          </p:nvSpPr>
          <p:spPr bwMode="auto">
            <a:xfrm>
              <a:off x="4937705" y="534925"/>
              <a:ext cx="187105" cy="12071"/>
            </a:xfrm>
            <a:custGeom>
              <a:avLst/>
              <a:gdLst>
                <a:gd name="T0" fmla="*/ 264 w 273"/>
                <a:gd name="T1" fmla="*/ 0 h 18"/>
                <a:gd name="T2" fmla="*/ 8 w 273"/>
                <a:gd name="T3" fmla="*/ 0 h 18"/>
                <a:gd name="T4" fmla="*/ 8 w 273"/>
                <a:gd name="T5" fmla="*/ 0 h 18"/>
                <a:gd name="T6" fmla="*/ 0 w 273"/>
                <a:gd name="T7" fmla="*/ 9 h 18"/>
                <a:gd name="T8" fmla="*/ 0 w 273"/>
                <a:gd name="T9" fmla="*/ 9 h 18"/>
                <a:gd name="T10" fmla="*/ 8 w 273"/>
                <a:gd name="T11" fmla="*/ 17 h 18"/>
                <a:gd name="T12" fmla="*/ 264 w 273"/>
                <a:gd name="T13" fmla="*/ 17 h 18"/>
                <a:gd name="T14" fmla="*/ 264 w 273"/>
                <a:gd name="T15" fmla="*/ 17 h 18"/>
                <a:gd name="T16" fmla="*/ 272 w 273"/>
                <a:gd name="T17" fmla="*/ 9 h 18"/>
                <a:gd name="T18" fmla="*/ 272 w 273"/>
                <a:gd name="T19" fmla="*/ 9 h 18"/>
                <a:gd name="T20" fmla="*/ 264 w 273"/>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8">
                  <a:moveTo>
                    <a:pt x="264" y="0"/>
                  </a:moveTo>
                  <a:lnTo>
                    <a:pt x="8" y="0"/>
                  </a:lnTo>
                  <a:lnTo>
                    <a:pt x="8" y="0"/>
                  </a:lnTo>
                  <a:cubicBezTo>
                    <a:pt x="4" y="0"/>
                    <a:pt x="0" y="4"/>
                    <a:pt x="0" y="9"/>
                  </a:cubicBezTo>
                  <a:lnTo>
                    <a:pt x="0" y="9"/>
                  </a:lnTo>
                  <a:cubicBezTo>
                    <a:pt x="0" y="14"/>
                    <a:pt x="4" y="17"/>
                    <a:pt x="8" y="17"/>
                  </a:cubicBezTo>
                  <a:lnTo>
                    <a:pt x="264" y="17"/>
                  </a:lnTo>
                  <a:lnTo>
                    <a:pt x="264" y="17"/>
                  </a:lnTo>
                  <a:cubicBezTo>
                    <a:pt x="269" y="17"/>
                    <a:pt x="272" y="14"/>
                    <a:pt x="272" y="9"/>
                  </a:cubicBezTo>
                  <a:lnTo>
                    <a:pt x="272" y="9"/>
                  </a:lnTo>
                  <a:cubicBezTo>
                    <a:pt x="272" y="4"/>
                    <a:pt x="269" y="0"/>
                    <a:pt x="264" y="0"/>
                  </a:cubicBezTo>
                </a:path>
              </a:pathLst>
            </a:custGeom>
            <a:solidFill>
              <a:srgbClr val="1E3877"/>
            </a:solidFill>
            <a:ln w="9525" cap="flat">
              <a:noFill/>
              <a:bevel/>
              <a:headEnd/>
              <a:tailEnd/>
            </a:ln>
            <a:effectLst/>
          </p:spPr>
          <p:txBody>
            <a:bodyPr wrap="none" anchor="ctr"/>
            <a:lstStyle/>
            <a:p>
              <a:endParaRPr lang="en-US" sz="1225"/>
            </a:p>
          </p:txBody>
        </p:sp>
        <p:sp>
          <p:nvSpPr>
            <p:cNvPr id="3708" name="Freeform 636">
              <a:extLst>
                <a:ext uri="{FF2B5EF4-FFF2-40B4-BE49-F238E27FC236}">
                  <a16:creationId xmlns:a16="http://schemas.microsoft.com/office/drawing/2014/main" xmlns="" id="{5B18CDF1-D31E-1747-A281-E94C42956C4D}"/>
                </a:ext>
              </a:extLst>
            </p:cNvPr>
            <p:cNvSpPr>
              <a:spLocks noChangeArrowheads="1"/>
            </p:cNvSpPr>
            <p:nvPr/>
          </p:nvSpPr>
          <p:spPr bwMode="auto">
            <a:xfrm>
              <a:off x="4937705" y="583210"/>
              <a:ext cx="187105" cy="12071"/>
            </a:xfrm>
            <a:custGeom>
              <a:avLst/>
              <a:gdLst>
                <a:gd name="T0" fmla="*/ 264 w 273"/>
                <a:gd name="T1" fmla="*/ 0 h 18"/>
                <a:gd name="T2" fmla="*/ 8 w 273"/>
                <a:gd name="T3" fmla="*/ 0 h 18"/>
                <a:gd name="T4" fmla="*/ 8 w 273"/>
                <a:gd name="T5" fmla="*/ 0 h 18"/>
                <a:gd name="T6" fmla="*/ 0 w 273"/>
                <a:gd name="T7" fmla="*/ 9 h 18"/>
                <a:gd name="T8" fmla="*/ 0 w 273"/>
                <a:gd name="T9" fmla="*/ 9 h 18"/>
                <a:gd name="T10" fmla="*/ 8 w 273"/>
                <a:gd name="T11" fmla="*/ 17 h 18"/>
                <a:gd name="T12" fmla="*/ 264 w 273"/>
                <a:gd name="T13" fmla="*/ 17 h 18"/>
                <a:gd name="T14" fmla="*/ 264 w 273"/>
                <a:gd name="T15" fmla="*/ 17 h 18"/>
                <a:gd name="T16" fmla="*/ 272 w 273"/>
                <a:gd name="T17" fmla="*/ 9 h 18"/>
                <a:gd name="T18" fmla="*/ 272 w 273"/>
                <a:gd name="T19" fmla="*/ 9 h 18"/>
                <a:gd name="T20" fmla="*/ 264 w 273"/>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8">
                  <a:moveTo>
                    <a:pt x="264" y="0"/>
                  </a:moveTo>
                  <a:lnTo>
                    <a:pt x="8" y="0"/>
                  </a:lnTo>
                  <a:lnTo>
                    <a:pt x="8" y="0"/>
                  </a:lnTo>
                  <a:cubicBezTo>
                    <a:pt x="4" y="0"/>
                    <a:pt x="0" y="4"/>
                    <a:pt x="0" y="9"/>
                  </a:cubicBezTo>
                  <a:lnTo>
                    <a:pt x="0" y="9"/>
                  </a:lnTo>
                  <a:cubicBezTo>
                    <a:pt x="0" y="13"/>
                    <a:pt x="4" y="17"/>
                    <a:pt x="8" y="17"/>
                  </a:cubicBezTo>
                  <a:lnTo>
                    <a:pt x="264" y="17"/>
                  </a:lnTo>
                  <a:lnTo>
                    <a:pt x="264" y="17"/>
                  </a:lnTo>
                  <a:cubicBezTo>
                    <a:pt x="269" y="17"/>
                    <a:pt x="272" y="13"/>
                    <a:pt x="272" y="9"/>
                  </a:cubicBezTo>
                  <a:lnTo>
                    <a:pt x="272" y="9"/>
                  </a:lnTo>
                  <a:cubicBezTo>
                    <a:pt x="272" y="4"/>
                    <a:pt x="269" y="0"/>
                    <a:pt x="264" y="0"/>
                  </a:cubicBezTo>
                </a:path>
              </a:pathLst>
            </a:custGeom>
            <a:solidFill>
              <a:srgbClr val="1E3877"/>
            </a:solidFill>
            <a:ln w="9525" cap="flat">
              <a:noFill/>
              <a:bevel/>
              <a:headEnd/>
              <a:tailEnd/>
            </a:ln>
            <a:effectLst/>
          </p:spPr>
          <p:txBody>
            <a:bodyPr wrap="none" anchor="ctr"/>
            <a:lstStyle/>
            <a:p>
              <a:endParaRPr lang="en-US" sz="1225"/>
            </a:p>
          </p:txBody>
        </p:sp>
        <p:sp>
          <p:nvSpPr>
            <p:cNvPr id="3709" name="Freeform 637">
              <a:extLst>
                <a:ext uri="{FF2B5EF4-FFF2-40B4-BE49-F238E27FC236}">
                  <a16:creationId xmlns:a16="http://schemas.microsoft.com/office/drawing/2014/main" xmlns="" id="{C0AA1F42-498D-434A-9C08-E342BCAEE71F}"/>
                </a:ext>
              </a:extLst>
            </p:cNvPr>
            <p:cNvSpPr>
              <a:spLocks noChangeArrowheads="1"/>
            </p:cNvSpPr>
            <p:nvPr/>
          </p:nvSpPr>
          <p:spPr bwMode="auto">
            <a:xfrm>
              <a:off x="4937705" y="628477"/>
              <a:ext cx="187105" cy="12071"/>
            </a:xfrm>
            <a:custGeom>
              <a:avLst/>
              <a:gdLst>
                <a:gd name="T0" fmla="*/ 264 w 273"/>
                <a:gd name="T1" fmla="*/ 0 h 18"/>
                <a:gd name="T2" fmla="*/ 8 w 273"/>
                <a:gd name="T3" fmla="*/ 0 h 18"/>
                <a:gd name="T4" fmla="*/ 8 w 273"/>
                <a:gd name="T5" fmla="*/ 0 h 18"/>
                <a:gd name="T6" fmla="*/ 0 w 273"/>
                <a:gd name="T7" fmla="*/ 9 h 18"/>
                <a:gd name="T8" fmla="*/ 0 w 273"/>
                <a:gd name="T9" fmla="*/ 9 h 18"/>
                <a:gd name="T10" fmla="*/ 8 w 273"/>
                <a:gd name="T11" fmla="*/ 17 h 18"/>
                <a:gd name="T12" fmla="*/ 264 w 273"/>
                <a:gd name="T13" fmla="*/ 17 h 18"/>
                <a:gd name="T14" fmla="*/ 264 w 273"/>
                <a:gd name="T15" fmla="*/ 17 h 18"/>
                <a:gd name="T16" fmla="*/ 272 w 273"/>
                <a:gd name="T17" fmla="*/ 9 h 18"/>
                <a:gd name="T18" fmla="*/ 272 w 273"/>
                <a:gd name="T19" fmla="*/ 9 h 18"/>
                <a:gd name="T20" fmla="*/ 264 w 273"/>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8">
                  <a:moveTo>
                    <a:pt x="264" y="0"/>
                  </a:moveTo>
                  <a:lnTo>
                    <a:pt x="8" y="0"/>
                  </a:lnTo>
                  <a:lnTo>
                    <a:pt x="8" y="0"/>
                  </a:lnTo>
                  <a:cubicBezTo>
                    <a:pt x="4" y="0"/>
                    <a:pt x="0" y="5"/>
                    <a:pt x="0" y="9"/>
                  </a:cubicBezTo>
                  <a:lnTo>
                    <a:pt x="0" y="9"/>
                  </a:lnTo>
                  <a:cubicBezTo>
                    <a:pt x="0" y="13"/>
                    <a:pt x="4" y="17"/>
                    <a:pt x="8" y="17"/>
                  </a:cubicBezTo>
                  <a:lnTo>
                    <a:pt x="264" y="17"/>
                  </a:lnTo>
                  <a:lnTo>
                    <a:pt x="264" y="17"/>
                  </a:lnTo>
                  <a:cubicBezTo>
                    <a:pt x="269" y="17"/>
                    <a:pt x="272" y="13"/>
                    <a:pt x="272" y="9"/>
                  </a:cubicBezTo>
                  <a:lnTo>
                    <a:pt x="272" y="9"/>
                  </a:lnTo>
                  <a:cubicBezTo>
                    <a:pt x="272" y="5"/>
                    <a:pt x="269" y="0"/>
                    <a:pt x="264" y="0"/>
                  </a:cubicBezTo>
                </a:path>
              </a:pathLst>
            </a:custGeom>
            <a:solidFill>
              <a:srgbClr val="1E3877"/>
            </a:solidFill>
            <a:ln w="9525" cap="flat">
              <a:noFill/>
              <a:bevel/>
              <a:headEnd/>
              <a:tailEnd/>
            </a:ln>
            <a:effectLst/>
          </p:spPr>
          <p:txBody>
            <a:bodyPr wrap="none" anchor="ctr"/>
            <a:lstStyle/>
            <a:p>
              <a:endParaRPr lang="en-US" sz="1225"/>
            </a:p>
          </p:txBody>
        </p:sp>
        <p:sp>
          <p:nvSpPr>
            <p:cNvPr id="3710" name="Freeform 638">
              <a:extLst>
                <a:ext uri="{FF2B5EF4-FFF2-40B4-BE49-F238E27FC236}">
                  <a16:creationId xmlns:a16="http://schemas.microsoft.com/office/drawing/2014/main" xmlns="" id="{3EFF3140-5B49-0745-81AE-90B974F2ED35}"/>
                </a:ext>
              </a:extLst>
            </p:cNvPr>
            <p:cNvSpPr>
              <a:spLocks noChangeArrowheads="1"/>
            </p:cNvSpPr>
            <p:nvPr/>
          </p:nvSpPr>
          <p:spPr bwMode="auto">
            <a:xfrm>
              <a:off x="4937705" y="676762"/>
              <a:ext cx="187105" cy="12071"/>
            </a:xfrm>
            <a:custGeom>
              <a:avLst/>
              <a:gdLst>
                <a:gd name="T0" fmla="*/ 264 w 273"/>
                <a:gd name="T1" fmla="*/ 0 h 18"/>
                <a:gd name="T2" fmla="*/ 8 w 273"/>
                <a:gd name="T3" fmla="*/ 0 h 18"/>
                <a:gd name="T4" fmla="*/ 8 w 273"/>
                <a:gd name="T5" fmla="*/ 0 h 18"/>
                <a:gd name="T6" fmla="*/ 0 w 273"/>
                <a:gd name="T7" fmla="*/ 8 h 18"/>
                <a:gd name="T8" fmla="*/ 0 w 273"/>
                <a:gd name="T9" fmla="*/ 8 h 18"/>
                <a:gd name="T10" fmla="*/ 8 w 273"/>
                <a:gd name="T11" fmla="*/ 17 h 18"/>
                <a:gd name="T12" fmla="*/ 264 w 273"/>
                <a:gd name="T13" fmla="*/ 17 h 18"/>
                <a:gd name="T14" fmla="*/ 264 w 273"/>
                <a:gd name="T15" fmla="*/ 17 h 18"/>
                <a:gd name="T16" fmla="*/ 272 w 273"/>
                <a:gd name="T17" fmla="*/ 8 h 18"/>
                <a:gd name="T18" fmla="*/ 272 w 273"/>
                <a:gd name="T19" fmla="*/ 8 h 18"/>
                <a:gd name="T20" fmla="*/ 264 w 273"/>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8">
                  <a:moveTo>
                    <a:pt x="264" y="0"/>
                  </a:moveTo>
                  <a:lnTo>
                    <a:pt x="8" y="0"/>
                  </a:lnTo>
                  <a:lnTo>
                    <a:pt x="8" y="0"/>
                  </a:lnTo>
                  <a:cubicBezTo>
                    <a:pt x="4" y="0"/>
                    <a:pt x="0" y="4"/>
                    <a:pt x="0" y="8"/>
                  </a:cubicBezTo>
                  <a:lnTo>
                    <a:pt x="0" y="8"/>
                  </a:lnTo>
                  <a:cubicBezTo>
                    <a:pt x="0" y="13"/>
                    <a:pt x="4" y="17"/>
                    <a:pt x="8" y="17"/>
                  </a:cubicBezTo>
                  <a:lnTo>
                    <a:pt x="264" y="17"/>
                  </a:lnTo>
                  <a:lnTo>
                    <a:pt x="264" y="17"/>
                  </a:lnTo>
                  <a:cubicBezTo>
                    <a:pt x="269" y="17"/>
                    <a:pt x="272" y="13"/>
                    <a:pt x="272" y="8"/>
                  </a:cubicBezTo>
                  <a:lnTo>
                    <a:pt x="272" y="8"/>
                  </a:lnTo>
                  <a:cubicBezTo>
                    <a:pt x="272" y="4"/>
                    <a:pt x="269" y="0"/>
                    <a:pt x="264" y="0"/>
                  </a:cubicBezTo>
                </a:path>
              </a:pathLst>
            </a:custGeom>
            <a:solidFill>
              <a:srgbClr val="1E3877"/>
            </a:solidFill>
            <a:ln w="9525" cap="flat">
              <a:noFill/>
              <a:bevel/>
              <a:headEnd/>
              <a:tailEnd/>
            </a:ln>
            <a:effectLst/>
          </p:spPr>
          <p:txBody>
            <a:bodyPr wrap="none" anchor="ctr"/>
            <a:lstStyle/>
            <a:p>
              <a:endParaRPr lang="en-US" sz="1225"/>
            </a:p>
          </p:txBody>
        </p:sp>
      </p:grpSp>
      <p:grpSp>
        <p:nvGrpSpPr>
          <p:cNvPr id="21" name="Group 20">
            <a:extLst>
              <a:ext uri="{FF2B5EF4-FFF2-40B4-BE49-F238E27FC236}">
                <a16:creationId xmlns:a16="http://schemas.microsoft.com/office/drawing/2014/main" xmlns="" id="{2CA2AAF4-804D-EB4A-9D5B-A634EFD8B28B}"/>
              </a:ext>
            </a:extLst>
          </p:cNvPr>
          <p:cNvGrpSpPr/>
          <p:nvPr/>
        </p:nvGrpSpPr>
        <p:grpSpPr>
          <a:xfrm>
            <a:off x="7950165" y="3131209"/>
            <a:ext cx="254080" cy="314186"/>
            <a:chOff x="8758267" y="3465229"/>
            <a:chExt cx="280658" cy="347051"/>
          </a:xfrm>
        </p:grpSpPr>
        <p:sp>
          <p:nvSpPr>
            <p:cNvPr id="3715" name="Freeform 643">
              <a:extLst>
                <a:ext uri="{FF2B5EF4-FFF2-40B4-BE49-F238E27FC236}">
                  <a16:creationId xmlns:a16="http://schemas.microsoft.com/office/drawing/2014/main" xmlns="" id="{A92BE0E5-3BD6-044B-8639-F8EE5F1D3B63}"/>
                </a:ext>
              </a:extLst>
            </p:cNvPr>
            <p:cNvSpPr>
              <a:spLocks noChangeArrowheads="1"/>
            </p:cNvSpPr>
            <p:nvPr/>
          </p:nvSpPr>
          <p:spPr bwMode="auto">
            <a:xfrm>
              <a:off x="8758267" y="3465229"/>
              <a:ext cx="280658" cy="60356"/>
            </a:xfrm>
            <a:custGeom>
              <a:avLst/>
              <a:gdLst>
                <a:gd name="T0" fmla="*/ 250 w 412"/>
                <a:gd name="T1" fmla="*/ 49 h 90"/>
                <a:gd name="T2" fmla="*/ 158 w 412"/>
                <a:gd name="T3" fmla="*/ 49 h 90"/>
                <a:gd name="T4" fmla="*/ 158 w 412"/>
                <a:gd name="T5" fmla="*/ 28 h 90"/>
                <a:gd name="T6" fmla="*/ 158 w 412"/>
                <a:gd name="T7" fmla="*/ 28 h 90"/>
                <a:gd name="T8" fmla="*/ 160 w 412"/>
                <a:gd name="T9" fmla="*/ 26 h 90"/>
                <a:gd name="T10" fmla="*/ 248 w 412"/>
                <a:gd name="T11" fmla="*/ 26 h 90"/>
                <a:gd name="T12" fmla="*/ 248 w 412"/>
                <a:gd name="T13" fmla="*/ 26 h 90"/>
                <a:gd name="T14" fmla="*/ 250 w 412"/>
                <a:gd name="T15" fmla="*/ 28 h 90"/>
                <a:gd name="T16" fmla="*/ 250 w 412"/>
                <a:gd name="T17" fmla="*/ 49 h 90"/>
                <a:gd name="T18" fmla="*/ 388 w 412"/>
                <a:gd name="T19" fmla="*/ 49 h 90"/>
                <a:gd name="T20" fmla="*/ 277 w 412"/>
                <a:gd name="T21" fmla="*/ 49 h 90"/>
                <a:gd name="T22" fmla="*/ 277 w 412"/>
                <a:gd name="T23" fmla="*/ 28 h 90"/>
                <a:gd name="T24" fmla="*/ 277 w 412"/>
                <a:gd name="T25" fmla="*/ 28 h 90"/>
                <a:gd name="T26" fmla="*/ 248 w 412"/>
                <a:gd name="T27" fmla="*/ 0 h 90"/>
                <a:gd name="T28" fmla="*/ 160 w 412"/>
                <a:gd name="T29" fmla="*/ 0 h 90"/>
                <a:gd name="T30" fmla="*/ 160 w 412"/>
                <a:gd name="T31" fmla="*/ 0 h 90"/>
                <a:gd name="T32" fmla="*/ 131 w 412"/>
                <a:gd name="T33" fmla="*/ 28 h 90"/>
                <a:gd name="T34" fmla="*/ 131 w 412"/>
                <a:gd name="T35" fmla="*/ 49 h 90"/>
                <a:gd name="T36" fmla="*/ 22 w 412"/>
                <a:gd name="T37" fmla="*/ 49 h 90"/>
                <a:gd name="T38" fmla="*/ 22 w 412"/>
                <a:gd name="T39" fmla="*/ 49 h 90"/>
                <a:gd name="T40" fmla="*/ 0 w 412"/>
                <a:gd name="T41" fmla="*/ 72 h 90"/>
                <a:gd name="T42" fmla="*/ 0 w 412"/>
                <a:gd name="T43" fmla="*/ 89 h 90"/>
                <a:gd name="T44" fmla="*/ 411 w 412"/>
                <a:gd name="T45" fmla="*/ 89 h 90"/>
                <a:gd name="T46" fmla="*/ 411 w 412"/>
                <a:gd name="T47" fmla="*/ 72 h 90"/>
                <a:gd name="T48" fmla="*/ 411 w 412"/>
                <a:gd name="T49" fmla="*/ 72 h 90"/>
                <a:gd name="T50" fmla="*/ 388 w 412"/>
                <a:gd name="T51" fmla="*/ 4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2" h="90">
                  <a:moveTo>
                    <a:pt x="250" y="49"/>
                  </a:moveTo>
                  <a:lnTo>
                    <a:pt x="158" y="49"/>
                  </a:lnTo>
                  <a:lnTo>
                    <a:pt x="158" y="28"/>
                  </a:lnTo>
                  <a:lnTo>
                    <a:pt x="158" y="28"/>
                  </a:lnTo>
                  <a:cubicBezTo>
                    <a:pt x="158" y="27"/>
                    <a:pt x="159" y="26"/>
                    <a:pt x="160" y="26"/>
                  </a:cubicBezTo>
                  <a:lnTo>
                    <a:pt x="248" y="26"/>
                  </a:lnTo>
                  <a:lnTo>
                    <a:pt x="248" y="26"/>
                  </a:lnTo>
                  <a:cubicBezTo>
                    <a:pt x="249" y="26"/>
                    <a:pt x="250" y="27"/>
                    <a:pt x="250" y="28"/>
                  </a:cubicBezTo>
                  <a:lnTo>
                    <a:pt x="250" y="49"/>
                  </a:lnTo>
                  <a:close/>
                  <a:moveTo>
                    <a:pt x="388" y="49"/>
                  </a:moveTo>
                  <a:lnTo>
                    <a:pt x="277" y="49"/>
                  </a:lnTo>
                  <a:lnTo>
                    <a:pt x="277" y="28"/>
                  </a:lnTo>
                  <a:lnTo>
                    <a:pt x="277" y="28"/>
                  </a:lnTo>
                  <a:cubicBezTo>
                    <a:pt x="277" y="12"/>
                    <a:pt x="263" y="0"/>
                    <a:pt x="248" y="0"/>
                  </a:cubicBezTo>
                  <a:lnTo>
                    <a:pt x="160" y="0"/>
                  </a:lnTo>
                  <a:lnTo>
                    <a:pt x="160" y="0"/>
                  </a:lnTo>
                  <a:cubicBezTo>
                    <a:pt x="144" y="0"/>
                    <a:pt x="131" y="12"/>
                    <a:pt x="131" y="28"/>
                  </a:cubicBezTo>
                  <a:lnTo>
                    <a:pt x="131" y="49"/>
                  </a:lnTo>
                  <a:lnTo>
                    <a:pt x="22" y="49"/>
                  </a:lnTo>
                  <a:lnTo>
                    <a:pt x="22" y="49"/>
                  </a:lnTo>
                  <a:cubicBezTo>
                    <a:pt x="9" y="49"/>
                    <a:pt x="0" y="59"/>
                    <a:pt x="0" y="72"/>
                  </a:cubicBezTo>
                  <a:lnTo>
                    <a:pt x="0" y="89"/>
                  </a:lnTo>
                  <a:lnTo>
                    <a:pt x="411" y="89"/>
                  </a:lnTo>
                  <a:lnTo>
                    <a:pt x="411" y="72"/>
                  </a:lnTo>
                  <a:lnTo>
                    <a:pt x="411" y="72"/>
                  </a:lnTo>
                  <a:cubicBezTo>
                    <a:pt x="411" y="59"/>
                    <a:pt x="400" y="49"/>
                    <a:pt x="388" y="49"/>
                  </a:cubicBezTo>
                  <a:close/>
                </a:path>
              </a:pathLst>
            </a:custGeom>
            <a:solidFill>
              <a:srgbClr val="1E3877"/>
            </a:solidFill>
            <a:ln w="9525" cap="flat">
              <a:noFill/>
              <a:bevel/>
              <a:headEnd/>
              <a:tailEnd/>
            </a:ln>
            <a:effectLst/>
          </p:spPr>
          <p:txBody>
            <a:bodyPr wrap="none" anchor="ctr"/>
            <a:lstStyle/>
            <a:p>
              <a:endParaRPr lang="en-US" sz="1225"/>
            </a:p>
          </p:txBody>
        </p:sp>
        <p:sp>
          <p:nvSpPr>
            <p:cNvPr id="3716" name="Freeform 644">
              <a:extLst>
                <a:ext uri="{FF2B5EF4-FFF2-40B4-BE49-F238E27FC236}">
                  <a16:creationId xmlns:a16="http://schemas.microsoft.com/office/drawing/2014/main" xmlns="" id="{6ADAF2C6-F707-E94E-B6A1-261D4FEEE37D}"/>
                </a:ext>
              </a:extLst>
            </p:cNvPr>
            <p:cNvSpPr>
              <a:spLocks noChangeArrowheads="1"/>
            </p:cNvSpPr>
            <p:nvPr/>
          </p:nvSpPr>
          <p:spPr bwMode="auto">
            <a:xfrm>
              <a:off x="8773358" y="3537657"/>
              <a:ext cx="250478" cy="274623"/>
            </a:xfrm>
            <a:custGeom>
              <a:avLst/>
              <a:gdLst>
                <a:gd name="T0" fmla="*/ 70 w 364"/>
                <a:gd name="T1" fmla="*/ 35 h 400"/>
                <a:gd name="T2" fmla="*/ 70 w 364"/>
                <a:gd name="T3" fmla="*/ 35 h 400"/>
                <a:gd name="T4" fmla="*/ 78 w 364"/>
                <a:gd name="T5" fmla="*/ 43 h 400"/>
                <a:gd name="T6" fmla="*/ 99 w 364"/>
                <a:gd name="T7" fmla="*/ 343 h 400"/>
                <a:gd name="T8" fmla="*/ 99 w 364"/>
                <a:gd name="T9" fmla="*/ 343 h 400"/>
                <a:gd name="T10" fmla="*/ 92 w 364"/>
                <a:gd name="T11" fmla="*/ 351 h 400"/>
                <a:gd name="T12" fmla="*/ 92 w 364"/>
                <a:gd name="T13" fmla="*/ 351 h 400"/>
                <a:gd name="T14" fmla="*/ 91 w 364"/>
                <a:gd name="T15" fmla="*/ 351 h 400"/>
                <a:gd name="T16" fmla="*/ 91 w 364"/>
                <a:gd name="T17" fmla="*/ 351 h 400"/>
                <a:gd name="T18" fmla="*/ 82 w 364"/>
                <a:gd name="T19" fmla="*/ 343 h 400"/>
                <a:gd name="T20" fmla="*/ 62 w 364"/>
                <a:gd name="T21" fmla="*/ 43 h 400"/>
                <a:gd name="T22" fmla="*/ 62 w 364"/>
                <a:gd name="T23" fmla="*/ 43 h 400"/>
                <a:gd name="T24" fmla="*/ 70 w 364"/>
                <a:gd name="T25" fmla="*/ 35 h 400"/>
                <a:gd name="T26" fmla="*/ 173 w 364"/>
                <a:gd name="T27" fmla="*/ 40 h 400"/>
                <a:gd name="T28" fmla="*/ 173 w 364"/>
                <a:gd name="T29" fmla="*/ 40 h 400"/>
                <a:gd name="T30" fmla="*/ 182 w 364"/>
                <a:gd name="T31" fmla="*/ 31 h 400"/>
                <a:gd name="T32" fmla="*/ 182 w 364"/>
                <a:gd name="T33" fmla="*/ 31 h 400"/>
                <a:gd name="T34" fmla="*/ 190 w 364"/>
                <a:gd name="T35" fmla="*/ 40 h 400"/>
                <a:gd name="T36" fmla="*/ 190 w 364"/>
                <a:gd name="T37" fmla="*/ 343 h 400"/>
                <a:gd name="T38" fmla="*/ 190 w 364"/>
                <a:gd name="T39" fmla="*/ 343 h 400"/>
                <a:gd name="T40" fmla="*/ 182 w 364"/>
                <a:gd name="T41" fmla="*/ 351 h 400"/>
                <a:gd name="T42" fmla="*/ 182 w 364"/>
                <a:gd name="T43" fmla="*/ 351 h 400"/>
                <a:gd name="T44" fmla="*/ 173 w 364"/>
                <a:gd name="T45" fmla="*/ 343 h 400"/>
                <a:gd name="T46" fmla="*/ 173 w 364"/>
                <a:gd name="T47" fmla="*/ 40 h 400"/>
                <a:gd name="T48" fmla="*/ 284 w 364"/>
                <a:gd name="T49" fmla="*/ 43 h 400"/>
                <a:gd name="T50" fmla="*/ 284 w 364"/>
                <a:gd name="T51" fmla="*/ 43 h 400"/>
                <a:gd name="T52" fmla="*/ 292 w 364"/>
                <a:gd name="T53" fmla="*/ 35 h 400"/>
                <a:gd name="T54" fmla="*/ 292 w 364"/>
                <a:gd name="T55" fmla="*/ 35 h 400"/>
                <a:gd name="T56" fmla="*/ 300 w 364"/>
                <a:gd name="T57" fmla="*/ 43 h 400"/>
                <a:gd name="T58" fmla="*/ 280 w 364"/>
                <a:gd name="T59" fmla="*/ 343 h 400"/>
                <a:gd name="T60" fmla="*/ 280 w 364"/>
                <a:gd name="T61" fmla="*/ 343 h 400"/>
                <a:gd name="T62" fmla="*/ 272 w 364"/>
                <a:gd name="T63" fmla="*/ 351 h 400"/>
                <a:gd name="T64" fmla="*/ 272 w 364"/>
                <a:gd name="T65" fmla="*/ 351 h 400"/>
                <a:gd name="T66" fmla="*/ 271 w 364"/>
                <a:gd name="T67" fmla="*/ 351 h 400"/>
                <a:gd name="T68" fmla="*/ 271 w 364"/>
                <a:gd name="T69" fmla="*/ 351 h 400"/>
                <a:gd name="T70" fmla="*/ 263 w 364"/>
                <a:gd name="T71" fmla="*/ 343 h 400"/>
                <a:gd name="T72" fmla="*/ 284 w 364"/>
                <a:gd name="T73" fmla="*/ 43 h 400"/>
                <a:gd name="T74" fmla="*/ 33 w 364"/>
                <a:gd name="T75" fmla="*/ 386 h 400"/>
                <a:gd name="T76" fmla="*/ 33 w 364"/>
                <a:gd name="T77" fmla="*/ 386 h 400"/>
                <a:gd name="T78" fmla="*/ 48 w 364"/>
                <a:gd name="T79" fmla="*/ 399 h 400"/>
                <a:gd name="T80" fmla="*/ 315 w 364"/>
                <a:gd name="T81" fmla="*/ 399 h 400"/>
                <a:gd name="T82" fmla="*/ 315 w 364"/>
                <a:gd name="T83" fmla="*/ 399 h 400"/>
                <a:gd name="T84" fmla="*/ 328 w 364"/>
                <a:gd name="T85" fmla="*/ 386 h 400"/>
                <a:gd name="T86" fmla="*/ 363 w 364"/>
                <a:gd name="T87" fmla="*/ 0 h 400"/>
                <a:gd name="T88" fmla="*/ 0 w 364"/>
                <a:gd name="T89" fmla="*/ 0 h 400"/>
                <a:gd name="T90" fmla="*/ 33 w 364"/>
                <a:gd name="T91" fmla="*/ 38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 h="400">
                  <a:moveTo>
                    <a:pt x="70" y="35"/>
                  </a:moveTo>
                  <a:lnTo>
                    <a:pt x="70" y="35"/>
                  </a:lnTo>
                  <a:cubicBezTo>
                    <a:pt x="74" y="34"/>
                    <a:pt x="78" y="38"/>
                    <a:pt x="78" y="43"/>
                  </a:cubicBezTo>
                  <a:lnTo>
                    <a:pt x="99" y="343"/>
                  </a:lnTo>
                  <a:lnTo>
                    <a:pt x="99" y="343"/>
                  </a:lnTo>
                  <a:cubicBezTo>
                    <a:pt x="100" y="347"/>
                    <a:pt x="96" y="351"/>
                    <a:pt x="92" y="351"/>
                  </a:cubicBezTo>
                  <a:lnTo>
                    <a:pt x="92" y="351"/>
                  </a:lnTo>
                  <a:cubicBezTo>
                    <a:pt x="91" y="351"/>
                    <a:pt x="91" y="351"/>
                    <a:pt x="91" y="351"/>
                  </a:cubicBezTo>
                  <a:lnTo>
                    <a:pt x="91" y="351"/>
                  </a:lnTo>
                  <a:cubicBezTo>
                    <a:pt x="86" y="351"/>
                    <a:pt x="83" y="348"/>
                    <a:pt x="82" y="343"/>
                  </a:cubicBezTo>
                  <a:lnTo>
                    <a:pt x="62" y="43"/>
                  </a:lnTo>
                  <a:lnTo>
                    <a:pt x="62" y="43"/>
                  </a:lnTo>
                  <a:cubicBezTo>
                    <a:pt x="61" y="39"/>
                    <a:pt x="65" y="35"/>
                    <a:pt x="70" y="35"/>
                  </a:cubicBezTo>
                  <a:close/>
                  <a:moveTo>
                    <a:pt x="173" y="40"/>
                  </a:moveTo>
                  <a:lnTo>
                    <a:pt x="173" y="40"/>
                  </a:lnTo>
                  <a:cubicBezTo>
                    <a:pt x="173" y="36"/>
                    <a:pt x="177" y="31"/>
                    <a:pt x="182" y="31"/>
                  </a:cubicBezTo>
                  <a:lnTo>
                    <a:pt x="182" y="31"/>
                  </a:lnTo>
                  <a:cubicBezTo>
                    <a:pt x="186" y="31"/>
                    <a:pt x="190" y="36"/>
                    <a:pt x="190" y="40"/>
                  </a:cubicBezTo>
                  <a:lnTo>
                    <a:pt x="190" y="343"/>
                  </a:lnTo>
                  <a:lnTo>
                    <a:pt x="190" y="343"/>
                  </a:lnTo>
                  <a:cubicBezTo>
                    <a:pt x="190" y="347"/>
                    <a:pt x="186" y="351"/>
                    <a:pt x="182" y="351"/>
                  </a:cubicBezTo>
                  <a:lnTo>
                    <a:pt x="182" y="351"/>
                  </a:lnTo>
                  <a:cubicBezTo>
                    <a:pt x="177" y="351"/>
                    <a:pt x="173" y="347"/>
                    <a:pt x="173" y="343"/>
                  </a:cubicBezTo>
                  <a:lnTo>
                    <a:pt x="173" y="40"/>
                  </a:lnTo>
                  <a:close/>
                  <a:moveTo>
                    <a:pt x="284" y="43"/>
                  </a:moveTo>
                  <a:lnTo>
                    <a:pt x="284" y="43"/>
                  </a:lnTo>
                  <a:cubicBezTo>
                    <a:pt x="284" y="38"/>
                    <a:pt x="288" y="34"/>
                    <a:pt x="292" y="35"/>
                  </a:cubicBezTo>
                  <a:lnTo>
                    <a:pt x="292" y="35"/>
                  </a:lnTo>
                  <a:cubicBezTo>
                    <a:pt x="297" y="35"/>
                    <a:pt x="300" y="39"/>
                    <a:pt x="300" y="43"/>
                  </a:cubicBezTo>
                  <a:lnTo>
                    <a:pt x="280" y="343"/>
                  </a:lnTo>
                  <a:lnTo>
                    <a:pt x="280" y="343"/>
                  </a:lnTo>
                  <a:cubicBezTo>
                    <a:pt x="280" y="348"/>
                    <a:pt x="276" y="351"/>
                    <a:pt x="272" y="351"/>
                  </a:cubicBezTo>
                  <a:lnTo>
                    <a:pt x="272" y="351"/>
                  </a:lnTo>
                  <a:cubicBezTo>
                    <a:pt x="271" y="351"/>
                    <a:pt x="271" y="351"/>
                    <a:pt x="271" y="351"/>
                  </a:cubicBezTo>
                  <a:lnTo>
                    <a:pt x="271" y="351"/>
                  </a:lnTo>
                  <a:cubicBezTo>
                    <a:pt x="266" y="351"/>
                    <a:pt x="263" y="347"/>
                    <a:pt x="263" y="343"/>
                  </a:cubicBezTo>
                  <a:lnTo>
                    <a:pt x="284" y="43"/>
                  </a:lnTo>
                  <a:close/>
                  <a:moveTo>
                    <a:pt x="33" y="386"/>
                  </a:moveTo>
                  <a:lnTo>
                    <a:pt x="33" y="386"/>
                  </a:lnTo>
                  <a:cubicBezTo>
                    <a:pt x="34" y="393"/>
                    <a:pt x="40" y="399"/>
                    <a:pt x="48" y="399"/>
                  </a:cubicBezTo>
                  <a:lnTo>
                    <a:pt x="315" y="399"/>
                  </a:lnTo>
                  <a:lnTo>
                    <a:pt x="315" y="399"/>
                  </a:lnTo>
                  <a:cubicBezTo>
                    <a:pt x="322" y="399"/>
                    <a:pt x="328" y="393"/>
                    <a:pt x="328" y="386"/>
                  </a:cubicBezTo>
                  <a:lnTo>
                    <a:pt x="363" y="0"/>
                  </a:lnTo>
                  <a:lnTo>
                    <a:pt x="0" y="0"/>
                  </a:lnTo>
                  <a:lnTo>
                    <a:pt x="33" y="386"/>
                  </a:lnTo>
                  <a:close/>
                </a:path>
              </a:pathLst>
            </a:custGeom>
            <a:solidFill>
              <a:srgbClr val="1E3877"/>
            </a:solidFill>
            <a:ln w="9525" cap="flat">
              <a:noFill/>
              <a:bevel/>
              <a:headEnd/>
              <a:tailEnd/>
            </a:ln>
            <a:effectLst/>
          </p:spPr>
          <p:txBody>
            <a:bodyPr wrap="none" anchor="ctr"/>
            <a:lstStyle/>
            <a:p>
              <a:endParaRPr lang="en-US" sz="1225"/>
            </a:p>
          </p:txBody>
        </p:sp>
      </p:grpSp>
      <p:grpSp>
        <p:nvGrpSpPr>
          <p:cNvPr id="22" name="Group 21">
            <a:extLst>
              <a:ext uri="{FF2B5EF4-FFF2-40B4-BE49-F238E27FC236}">
                <a16:creationId xmlns:a16="http://schemas.microsoft.com/office/drawing/2014/main" xmlns="" id="{75C6CECF-3777-A247-AF0A-25B74057E080}"/>
              </a:ext>
            </a:extLst>
          </p:cNvPr>
          <p:cNvGrpSpPr/>
          <p:nvPr/>
        </p:nvGrpSpPr>
        <p:grpSpPr>
          <a:xfrm>
            <a:off x="7903722" y="4035330"/>
            <a:ext cx="341505" cy="232223"/>
            <a:chOff x="8706965" y="4548628"/>
            <a:chExt cx="377228" cy="256514"/>
          </a:xfrm>
        </p:grpSpPr>
        <p:sp>
          <p:nvSpPr>
            <p:cNvPr id="3720" name="Freeform 648">
              <a:extLst>
                <a:ext uri="{FF2B5EF4-FFF2-40B4-BE49-F238E27FC236}">
                  <a16:creationId xmlns:a16="http://schemas.microsoft.com/office/drawing/2014/main" xmlns="" id="{7BDB053A-0459-C44C-B9E1-19CD3CFCB979}"/>
                </a:ext>
              </a:extLst>
            </p:cNvPr>
            <p:cNvSpPr>
              <a:spLocks noChangeArrowheads="1"/>
            </p:cNvSpPr>
            <p:nvPr/>
          </p:nvSpPr>
          <p:spPr bwMode="auto">
            <a:xfrm>
              <a:off x="8812588" y="4554664"/>
              <a:ext cx="265568" cy="250478"/>
            </a:xfrm>
            <a:custGeom>
              <a:avLst/>
              <a:gdLst>
                <a:gd name="T0" fmla="*/ 389 w 390"/>
                <a:gd name="T1" fmla="*/ 0 h 365"/>
                <a:gd name="T2" fmla="*/ 0 w 390"/>
                <a:gd name="T3" fmla="*/ 202 h 365"/>
                <a:gd name="T4" fmla="*/ 21 w 390"/>
                <a:gd name="T5" fmla="*/ 364 h 365"/>
                <a:gd name="T6" fmla="*/ 75 w 390"/>
                <a:gd name="T7" fmla="*/ 241 h 365"/>
                <a:gd name="T8" fmla="*/ 389 w 390"/>
                <a:gd name="T9" fmla="*/ 0 h 365"/>
              </a:gdLst>
              <a:ahLst/>
              <a:cxnLst>
                <a:cxn ang="0">
                  <a:pos x="T0" y="T1"/>
                </a:cxn>
                <a:cxn ang="0">
                  <a:pos x="T2" y="T3"/>
                </a:cxn>
                <a:cxn ang="0">
                  <a:pos x="T4" y="T5"/>
                </a:cxn>
                <a:cxn ang="0">
                  <a:pos x="T6" y="T7"/>
                </a:cxn>
                <a:cxn ang="0">
                  <a:pos x="T8" y="T9"/>
                </a:cxn>
              </a:cxnLst>
              <a:rect l="0" t="0" r="r" b="b"/>
              <a:pathLst>
                <a:path w="390" h="365">
                  <a:moveTo>
                    <a:pt x="389" y="0"/>
                  </a:moveTo>
                  <a:lnTo>
                    <a:pt x="0" y="202"/>
                  </a:lnTo>
                  <a:lnTo>
                    <a:pt x="21" y="364"/>
                  </a:lnTo>
                  <a:lnTo>
                    <a:pt x="75" y="241"/>
                  </a:lnTo>
                  <a:lnTo>
                    <a:pt x="389" y="0"/>
                  </a:lnTo>
                </a:path>
              </a:pathLst>
            </a:custGeom>
            <a:solidFill>
              <a:srgbClr val="1E3877"/>
            </a:solidFill>
            <a:ln w="9525" cap="flat">
              <a:noFill/>
              <a:bevel/>
              <a:headEnd/>
              <a:tailEnd/>
            </a:ln>
            <a:effectLst/>
          </p:spPr>
          <p:txBody>
            <a:bodyPr wrap="none" anchor="ctr"/>
            <a:lstStyle/>
            <a:p>
              <a:endParaRPr lang="en-US" sz="1225"/>
            </a:p>
          </p:txBody>
        </p:sp>
        <p:sp>
          <p:nvSpPr>
            <p:cNvPr id="3721" name="Freeform 649">
              <a:extLst>
                <a:ext uri="{FF2B5EF4-FFF2-40B4-BE49-F238E27FC236}">
                  <a16:creationId xmlns:a16="http://schemas.microsoft.com/office/drawing/2014/main" xmlns="" id="{17227688-510A-874B-9A95-4AB18DC13BD4}"/>
                </a:ext>
              </a:extLst>
            </p:cNvPr>
            <p:cNvSpPr>
              <a:spLocks noChangeArrowheads="1"/>
            </p:cNvSpPr>
            <p:nvPr/>
          </p:nvSpPr>
          <p:spPr bwMode="auto">
            <a:xfrm>
              <a:off x="8706965" y="4548628"/>
              <a:ext cx="368174" cy="138820"/>
            </a:xfrm>
            <a:custGeom>
              <a:avLst/>
              <a:gdLst>
                <a:gd name="T0" fmla="*/ 0 w 537"/>
                <a:gd name="T1" fmla="*/ 126 h 201"/>
                <a:gd name="T2" fmla="*/ 139 w 537"/>
                <a:gd name="T3" fmla="*/ 200 h 201"/>
                <a:gd name="T4" fmla="*/ 536 w 537"/>
                <a:gd name="T5" fmla="*/ 0 h 201"/>
                <a:gd name="T6" fmla="*/ 0 w 537"/>
                <a:gd name="T7" fmla="*/ 126 h 201"/>
              </a:gdLst>
              <a:ahLst/>
              <a:cxnLst>
                <a:cxn ang="0">
                  <a:pos x="T0" y="T1"/>
                </a:cxn>
                <a:cxn ang="0">
                  <a:pos x="T2" y="T3"/>
                </a:cxn>
                <a:cxn ang="0">
                  <a:pos x="T4" y="T5"/>
                </a:cxn>
                <a:cxn ang="0">
                  <a:pos x="T6" y="T7"/>
                </a:cxn>
              </a:cxnLst>
              <a:rect l="0" t="0" r="r" b="b"/>
              <a:pathLst>
                <a:path w="537" h="201">
                  <a:moveTo>
                    <a:pt x="0" y="126"/>
                  </a:moveTo>
                  <a:lnTo>
                    <a:pt x="139" y="200"/>
                  </a:lnTo>
                  <a:lnTo>
                    <a:pt x="536" y="0"/>
                  </a:lnTo>
                  <a:lnTo>
                    <a:pt x="0" y="126"/>
                  </a:lnTo>
                </a:path>
              </a:pathLst>
            </a:custGeom>
            <a:solidFill>
              <a:srgbClr val="1E3877"/>
            </a:solidFill>
            <a:ln w="9525" cap="flat">
              <a:noFill/>
              <a:bevel/>
              <a:headEnd/>
              <a:tailEnd/>
            </a:ln>
            <a:effectLst/>
          </p:spPr>
          <p:txBody>
            <a:bodyPr wrap="none" anchor="ctr"/>
            <a:lstStyle/>
            <a:p>
              <a:endParaRPr lang="en-US" sz="1225"/>
            </a:p>
          </p:txBody>
        </p:sp>
        <p:sp>
          <p:nvSpPr>
            <p:cNvPr id="3722" name="Freeform 650">
              <a:extLst>
                <a:ext uri="{FF2B5EF4-FFF2-40B4-BE49-F238E27FC236}">
                  <a16:creationId xmlns:a16="http://schemas.microsoft.com/office/drawing/2014/main" xmlns="" id="{19D60714-84C3-8D44-9EBD-5A38C953E921}"/>
                </a:ext>
              </a:extLst>
            </p:cNvPr>
            <p:cNvSpPr>
              <a:spLocks noChangeArrowheads="1"/>
            </p:cNvSpPr>
            <p:nvPr/>
          </p:nvSpPr>
          <p:spPr bwMode="auto">
            <a:xfrm>
              <a:off x="8872945" y="4560699"/>
              <a:ext cx="211248" cy="244443"/>
            </a:xfrm>
            <a:custGeom>
              <a:avLst/>
              <a:gdLst>
                <a:gd name="T0" fmla="*/ 0 w 309"/>
                <a:gd name="T1" fmla="*/ 240 h 355"/>
                <a:gd name="T2" fmla="*/ 166 w 309"/>
                <a:gd name="T3" fmla="*/ 354 h 355"/>
                <a:gd name="T4" fmla="*/ 308 w 309"/>
                <a:gd name="T5" fmla="*/ 0 h 355"/>
                <a:gd name="T6" fmla="*/ 0 w 309"/>
                <a:gd name="T7" fmla="*/ 240 h 355"/>
              </a:gdLst>
              <a:ahLst/>
              <a:cxnLst>
                <a:cxn ang="0">
                  <a:pos x="T0" y="T1"/>
                </a:cxn>
                <a:cxn ang="0">
                  <a:pos x="T2" y="T3"/>
                </a:cxn>
                <a:cxn ang="0">
                  <a:pos x="T4" y="T5"/>
                </a:cxn>
                <a:cxn ang="0">
                  <a:pos x="T6" y="T7"/>
                </a:cxn>
              </a:cxnLst>
              <a:rect l="0" t="0" r="r" b="b"/>
              <a:pathLst>
                <a:path w="309" h="355">
                  <a:moveTo>
                    <a:pt x="0" y="240"/>
                  </a:moveTo>
                  <a:lnTo>
                    <a:pt x="166" y="354"/>
                  </a:lnTo>
                  <a:lnTo>
                    <a:pt x="308" y="0"/>
                  </a:lnTo>
                  <a:lnTo>
                    <a:pt x="0" y="240"/>
                  </a:lnTo>
                </a:path>
              </a:pathLst>
            </a:custGeom>
            <a:solidFill>
              <a:srgbClr val="1E3877"/>
            </a:solidFill>
            <a:ln w="9525" cap="flat">
              <a:noFill/>
              <a:bevel/>
              <a:headEnd/>
              <a:tailEnd/>
            </a:ln>
            <a:effectLst/>
          </p:spPr>
          <p:txBody>
            <a:bodyPr wrap="none" anchor="ctr"/>
            <a:lstStyle/>
            <a:p>
              <a:endParaRPr lang="en-US" sz="1225"/>
            </a:p>
          </p:txBody>
        </p:sp>
        <p:sp>
          <p:nvSpPr>
            <p:cNvPr id="3723" name="Freeform 651">
              <a:extLst>
                <a:ext uri="{FF2B5EF4-FFF2-40B4-BE49-F238E27FC236}">
                  <a16:creationId xmlns:a16="http://schemas.microsoft.com/office/drawing/2014/main" xmlns="" id="{46FFEE2E-B8A8-4848-9BE9-557CBDD0AA6C}"/>
                </a:ext>
              </a:extLst>
            </p:cNvPr>
            <p:cNvSpPr>
              <a:spLocks noChangeArrowheads="1"/>
            </p:cNvSpPr>
            <p:nvPr/>
          </p:nvSpPr>
          <p:spPr bwMode="auto">
            <a:xfrm>
              <a:off x="8842766" y="4735733"/>
              <a:ext cx="66392" cy="66392"/>
            </a:xfrm>
            <a:custGeom>
              <a:avLst/>
              <a:gdLst>
                <a:gd name="T0" fmla="*/ 41 w 95"/>
                <a:gd name="T1" fmla="*/ 1 h 99"/>
                <a:gd name="T2" fmla="*/ 0 w 95"/>
                <a:gd name="T3" fmla="*/ 98 h 99"/>
                <a:gd name="T4" fmla="*/ 94 w 95"/>
                <a:gd name="T5" fmla="*/ 36 h 99"/>
                <a:gd name="T6" fmla="*/ 42 w 95"/>
                <a:gd name="T7" fmla="*/ 0 h 99"/>
                <a:gd name="T8" fmla="*/ 41 w 95"/>
                <a:gd name="T9" fmla="*/ 1 h 99"/>
              </a:gdLst>
              <a:ahLst/>
              <a:cxnLst>
                <a:cxn ang="0">
                  <a:pos x="T0" y="T1"/>
                </a:cxn>
                <a:cxn ang="0">
                  <a:pos x="T2" y="T3"/>
                </a:cxn>
                <a:cxn ang="0">
                  <a:pos x="T4" y="T5"/>
                </a:cxn>
                <a:cxn ang="0">
                  <a:pos x="T6" y="T7"/>
                </a:cxn>
                <a:cxn ang="0">
                  <a:pos x="T8" y="T9"/>
                </a:cxn>
              </a:cxnLst>
              <a:rect l="0" t="0" r="r" b="b"/>
              <a:pathLst>
                <a:path w="95" h="99">
                  <a:moveTo>
                    <a:pt x="41" y="1"/>
                  </a:moveTo>
                  <a:lnTo>
                    <a:pt x="0" y="98"/>
                  </a:lnTo>
                  <a:lnTo>
                    <a:pt x="94" y="36"/>
                  </a:lnTo>
                  <a:lnTo>
                    <a:pt x="42" y="0"/>
                  </a:lnTo>
                  <a:lnTo>
                    <a:pt x="41" y="1"/>
                  </a:lnTo>
                </a:path>
              </a:pathLst>
            </a:custGeom>
            <a:solidFill>
              <a:srgbClr val="1E3877"/>
            </a:solidFill>
            <a:ln w="9525" cap="flat">
              <a:noFill/>
              <a:bevel/>
              <a:headEnd/>
              <a:tailEnd/>
            </a:ln>
            <a:effectLst/>
          </p:spPr>
          <p:txBody>
            <a:bodyPr wrap="none" anchor="ctr"/>
            <a:lstStyle/>
            <a:p>
              <a:endParaRPr lang="en-US" sz="1225"/>
            </a:p>
          </p:txBody>
        </p:sp>
      </p:grpSp>
      <p:grpSp>
        <p:nvGrpSpPr>
          <p:cNvPr id="16" name="Group 15">
            <a:extLst>
              <a:ext uri="{FF2B5EF4-FFF2-40B4-BE49-F238E27FC236}">
                <a16:creationId xmlns:a16="http://schemas.microsoft.com/office/drawing/2014/main" xmlns="" id="{9657747E-24E7-7343-A033-68ACD620ECE1}"/>
              </a:ext>
            </a:extLst>
          </p:cNvPr>
          <p:cNvGrpSpPr/>
          <p:nvPr/>
        </p:nvGrpSpPr>
        <p:grpSpPr>
          <a:xfrm>
            <a:off x="6207125" y="4002546"/>
            <a:ext cx="245884" cy="289596"/>
            <a:chOff x="6832897" y="4512414"/>
            <a:chExt cx="271604" cy="319889"/>
          </a:xfrm>
        </p:grpSpPr>
        <p:sp>
          <p:nvSpPr>
            <p:cNvPr id="3730" name="Freeform 658">
              <a:extLst>
                <a:ext uri="{FF2B5EF4-FFF2-40B4-BE49-F238E27FC236}">
                  <a16:creationId xmlns:a16="http://schemas.microsoft.com/office/drawing/2014/main" xmlns="" id="{E20A0A00-6BC1-AE4D-933E-F07F568F81F5}"/>
                </a:ext>
              </a:extLst>
            </p:cNvPr>
            <p:cNvSpPr>
              <a:spLocks noChangeArrowheads="1"/>
            </p:cNvSpPr>
            <p:nvPr/>
          </p:nvSpPr>
          <p:spPr bwMode="auto">
            <a:xfrm>
              <a:off x="6893254" y="4512414"/>
              <a:ext cx="150891" cy="196157"/>
            </a:xfrm>
            <a:custGeom>
              <a:avLst/>
              <a:gdLst>
                <a:gd name="T0" fmla="*/ 2 w 221"/>
                <a:gd name="T1" fmla="*/ 145 h 288"/>
                <a:gd name="T2" fmla="*/ 54 w 221"/>
                <a:gd name="T3" fmla="*/ 214 h 288"/>
                <a:gd name="T4" fmla="*/ 107 w 221"/>
                <a:gd name="T5" fmla="*/ 284 h 288"/>
                <a:gd name="T6" fmla="*/ 107 w 221"/>
                <a:gd name="T7" fmla="*/ 284 h 288"/>
                <a:gd name="T8" fmla="*/ 113 w 221"/>
                <a:gd name="T9" fmla="*/ 284 h 288"/>
                <a:gd name="T10" fmla="*/ 167 w 221"/>
                <a:gd name="T11" fmla="*/ 214 h 288"/>
                <a:gd name="T12" fmla="*/ 218 w 221"/>
                <a:gd name="T13" fmla="*/ 145 h 288"/>
                <a:gd name="T14" fmla="*/ 218 w 221"/>
                <a:gd name="T15" fmla="*/ 145 h 288"/>
                <a:gd name="T16" fmla="*/ 215 w 221"/>
                <a:gd name="T17" fmla="*/ 139 h 288"/>
                <a:gd name="T18" fmla="*/ 162 w 221"/>
                <a:gd name="T19" fmla="*/ 139 h 288"/>
                <a:gd name="T20" fmla="*/ 162 w 221"/>
                <a:gd name="T21" fmla="*/ 139 h 288"/>
                <a:gd name="T22" fmla="*/ 158 w 221"/>
                <a:gd name="T23" fmla="*/ 135 h 288"/>
                <a:gd name="T24" fmla="*/ 158 w 221"/>
                <a:gd name="T25" fmla="*/ 4 h 288"/>
                <a:gd name="T26" fmla="*/ 158 w 221"/>
                <a:gd name="T27" fmla="*/ 4 h 288"/>
                <a:gd name="T28" fmla="*/ 154 w 221"/>
                <a:gd name="T29" fmla="*/ 0 h 288"/>
                <a:gd name="T30" fmla="*/ 60 w 221"/>
                <a:gd name="T31" fmla="*/ 0 h 288"/>
                <a:gd name="T32" fmla="*/ 60 w 221"/>
                <a:gd name="T33" fmla="*/ 0 h 288"/>
                <a:gd name="T34" fmla="*/ 56 w 221"/>
                <a:gd name="T35" fmla="*/ 4 h 288"/>
                <a:gd name="T36" fmla="*/ 56 w 221"/>
                <a:gd name="T37" fmla="*/ 135 h 288"/>
                <a:gd name="T38" fmla="*/ 56 w 221"/>
                <a:gd name="T39" fmla="*/ 135 h 288"/>
                <a:gd name="T40" fmla="*/ 51 w 221"/>
                <a:gd name="T41" fmla="*/ 139 h 288"/>
                <a:gd name="T42" fmla="*/ 5 w 221"/>
                <a:gd name="T43" fmla="*/ 139 h 288"/>
                <a:gd name="T44" fmla="*/ 5 w 221"/>
                <a:gd name="T45" fmla="*/ 139 h 288"/>
                <a:gd name="T46" fmla="*/ 2 w 221"/>
                <a:gd name="T47" fmla="*/ 14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288">
                  <a:moveTo>
                    <a:pt x="2" y="145"/>
                  </a:moveTo>
                  <a:lnTo>
                    <a:pt x="54" y="214"/>
                  </a:lnTo>
                  <a:lnTo>
                    <a:pt x="107" y="284"/>
                  </a:lnTo>
                  <a:lnTo>
                    <a:pt x="107" y="284"/>
                  </a:lnTo>
                  <a:cubicBezTo>
                    <a:pt x="108" y="287"/>
                    <a:pt x="112" y="287"/>
                    <a:pt x="113" y="284"/>
                  </a:cubicBezTo>
                  <a:lnTo>
                    <a:pt x="167" y="214"/>
                  </a:lnTo>
                  <a:lnTo>
                    <a:pt x="218" y="145"/>
                  </a:lnTo>
                  <a:lnTo>
                    <a:pt x="218" y="145"/>
                  </a:lnTo>
                  <a:cubicBezTo>
                    <a:pt x="220" y="143"/>
                    <a:pt x="218" y="139"/>
                    <a:pt x="215" y="139"/>
                  </a:cubicBezTo>
                  <a:lnTo>
                    <a:pt x="162" y="139"/>
                  </a:lnTo>
                  <a:lnTo>
                    <a:pt x="162" y="139"/>
                  </a:lnTo>
                  <a:cubicBezTo>
                    <a:pt x="160" y="139"/>
                    <a:pt x="158" y="136"/>
                    <a:pt x="158" y="135"/>
                  </a:cubicBezTo>
                  <a:lnTo>
                    <a:pt x="158" y="4"/>
                  </a:lnTo>
                  <a:lnTo>
                    <a:pt x="158" y="4"/>
                  </a:lnTo>
                  <a:cubicBezTo>
                    <a:pt x="158" y="1"/>
                    <a:pt x="156" y="0"/>
                    <a:pt x="154" y="0"/>
                  </a:cubicBezTo>
                  <a:lnTo>
                    <a:pt x="60" y="0"/>
                  </a:lnTo>
                  <a:lnTo>
                    <a:pt x="60" y="0"/>
                  </a:lnTo>
                  <a:cubicBezTo>
                    <a:pt x="57" y="0"/>
                    <a:pt x="56" y="1"/>
                    <a:pt x="56" y="4"/>
                  </a:cubicBezTo>
                  <a:lnTo>
                    <a:pt x="56" y="135"/>
                  </a:lnTo>
                  <a:lnTo>
                    <a:pt x="56" y="135"/>
                  </a:lnTo>
                  <a:cubicBezTo>
                    <a:pt x="56" y="136"/>
                    <a:pt x="53" y="139"/>
                    <a:pt x="51" y="139"/>
                  </a:cubicBezTo>
                  <a:lnTo>
                    <a:pt x="5" y="139"/>
                  </a:lnTo>
                  <a:lnTo>
                    <a:pt x="5" y="139"/>
                  </a:lnTo>
                  <a:cubicBezTo>
                    <a:pt x="2" y="139"/>
                    <a:pt x="0" y="143"/>
                    <a:pt x="2" y="145"/>
                  </a:cubicBezTo>
                </a:path>
              </a:pathLst>
            </a:custGeom>
            <a:solidFill>
              <a:srgbClr val="1E3877"/>
            </a:solidFill>
            <a:ln w="9525" cap="flat">
              <a:noFill/>
              <a:bevel/>
              <a:headEnd/>
              <a:tailEnd/>
            </a:ln>
            <a:effectLst/>
          </p:spPr>
          <p:txBody>
            <a:bodyPr wrap="none" anchor="ctr"/>
            <a:lstStyle/>
            <a:p>
              <a:endParaRPr lang="en-US" sz="1225"/>
            </a:p>
          </p:txBody>
        </p:sp>
        <p:sp>
          <p:nvSpPr>
            <p:cNvPr id="3731" name="Freeform 659">
              <a:extLst>
                <a:ext uri="{FF2B5EF4-FFF2-40B4-BE49-F238E27FC236}">
                  <a16:creationId xmlns:a16="http://schemas.microsoft.com/office/drawing/2014/main" xmlns="" id="{81518B52-2014-D349-8F97-8D513B1CD78E}"/>
                </a:ext>
              </a:extLst>
            </p:cNvPr>
            <p:cNvSpPr>
              <a:spLocks noChangeArrowheads="1"/>
            </p:cNvSpPr>
            <p:nvPr/>
          </p:nvSpPr>
          <p:spPr bwMode="auto">
            <a:xfrm>
              <a:off x="6832897" y="4533538"/>
              <a:ext cx="271604" cy="298765"/>
            </a:xfrm>
            <a:custGeom>
              <a:avLst/>
              <a:gdLst>
                <a:gd name="T0" fmla="*/ 394 w 395"/>
                <a:gd name="T1" fmla="*/ 262 h 437"/>
                <a:gd name="T2" fmla="*/ 394 w 395"/>
                <a:gd name="T3" fmla="*/ 262 h 437"/>
                <a:gd name="T4" fmla="*/ 394 w 395"/>
                <a:gd name="T5" fmla="*/ 262 h 437"/>
                <a:gd name="T6" fmla="*/ 369 w 395"/>
                <a:gd name="T7" fmla="*/ 8 h 437"/>
                <a:gd name="T8" fmla="*/ 369 w 395"/>
                <a:gd name="T9" fmla="*/ 8 h 437"/>
                <a:gd name="T10" fmla="*/ 361 w 395"/>
                <a:gd name="T11" fmla="*/ 0 h 437"/>
                <a:gd name="T12" fmla="*/ 274 w 395"/>
                <a:gd name="T13" fmla="*/ 0 h 437"/>
                <a:gd name="T14" fmla="*/ 274 w 395"/>
                <a:gd name="T15" fmla="*/ 0 h 437"/>
                <a:gd name="T16" fmla="*/ 266 w 395"/>
                <a:gd name="T17" fmla="*/ 9 h 437"/>
                <a:gd name="T18" fmla="*/ 266 w 395"/>
                <a:gd name="T19" fmla="*/ 9 h 437"/>
                <a:gd name="T20" fmla="*/ 274 w 395"/>
                <a:gd name="T21" fmla="*/ 17 h 437"/>
                <a:gd name="T22" fmla="*/ 353 w 395"/>
                <a:gd name="T23" fmla="*/ 17 h 437"/>
                <a:gd name="T24" fmla="*/ 377 w 395"/>
                <a:gd name="T25" fmla="*/ 262 h 437"/>
                <a:gd name="T26" fmla="*/ 299 w 395"/>
                <a:gd name="T27" fmla="*/ 262 h 437"/>
                <a:gd name="T28" fmla="*/ 299 w 395"/>
                <a:gd name="T29" fmla="*/ 262 h 437"/>
                <a:gd name="T30" fmla="*/ 294 w 395"/>
                <a:gd name="T31" fmla="*/ 267 h 437"/>
                <a:gd name="T32" fmla="*/ 294 w 395"/>
                <a:gd name="T33" fmla="*/ 267 h 437"/>
                <a:gd name="T34" fmla="*/ 197 w 395"/>
                <a:gd name="T35" fmla="*/ 346 h 437"/>
                <a:gd name="T36" fmla="*/ 197 w 395"/>
                <a:gd name="T37" fmla="*/ 346 h 437"/>
                <a:gd name="T38" fmla="*/ 101 w 395"/>
                <a:gd name="T39" fmla="*/ 267 h 437"/>
                <a:gd name="T40" fmla="*/ 101 w 395"/>
                <a:gd name="T41" fmla="*/ 267 h 437"/>
                <a:gd name="T42" fmla="*/ 96 w 395"/>
                <a:gd name="T43" fmla="*/ 262 h 437"/>
                <a:gd name="T44" fmla="*/ 17 w 395"/>
                <a:gd name="T45" fmla="*/ 262 h 437"/>
                <a:gd name="T46" fmla="*/ 41 w 395"/>
                <a:gd name="T47" fmla="*/ 17 h 437"/>
                <a:gd name="T48" fmla="*/ 113 w 395"/>
                <a:gd name="T49" fmla="*/ 17 h 437"/>
                <a:gd name="T50" fmla="*/ 113 w 395"/>
                <a:gd name="T51" fmla="*/ 17 h 437"/>
                <a:gd name="T52" fmla="*/ 122 w 395"/>
                <a:gd name="T53" fmla="*/ 9 h 437"/>
                <a:gd name="T54" fmla="*/ 122 w 395"/>
                <a:gd name="T55" fmla="*/ 9 h 437"/>
                <a:gd name="T56" fmla="*/ 113 w 395"/>
                <a:gd name="T57" fmla="*/ 0 h 437"/>
                <a:gd name="T58" fmla="*/ 34 w 395"/>
                <a:gd name="T59" fmla="*/ 0 h 437"/>
                <a:gd name="T60" fmla="*/ 34 w 395"/>
                <a:gd name="T61" fmla="*/ 0 h 437"/>
                <a:gd name="T62" fmla="*/ 26 w 395"/>
                <a:gd name="T63" fmla="*/ 8 h 437"/>
                <a:gd name="T64" fmla="*/ 0 w 395"/>
                <a:gd name="T65" fmla="*/ 262 h 437"/>
                <a:gd name="T66" fmla="*/ 0 w 395"/>
                <a:gd name="T67" fmla="*/ 262 h 437"/>
                <a:gd name="T68" fmla="*/ 0 w 395"/>
                <a:gd name="T69" fmla="*/ 262 h 437"/>
                <a:gd name="T70" fmla="*/ 0 w 395"/>
                <a:gd name="T71" fmla="*/ 262 h 437"/>
                <a:gd name="T72" fmla="*/ 0 w 395"/>
                <a:gd name="T73" fmla="*/ 430 h 437"/>
                <a:gd name="T74" fmla="*/ 0 w 395"/>
                <a:gd name="T75" fmla="*/ 430 h 437"/>
                <a:gd name="T76" fmla="*/ 7 w 395"/>
                <a:gd name="T77" fmla="*/ 436 h 437"/>
                <a:gd name="T78" fmla="*/ 387 w 395"/>
                <a:gd name="T79" fmla="*/ 436 h 437"/>
                <a:gd name="T80" fmla="*/ 387 w 395"/>
                <a:gd name="T81" fmla="*/ 436 h 437"/>
                <a:gd name="T82" fmla="*/ 394 w 395"/>
                <a:gd name="T83" fmla="*/ 430 h 437"/>
                <a:gd name="T84" fmla="*/ 394 w 395"/>
                <a:gd name="T85" fmla="*/ 26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5" h="437">
                  <a:moveTo>
                    <a:pt x="394" y="262"/>
                  </a:moveTo>
                  <a:lnTo>
                    <a:pt x="394" y="262"/>
                  </a:lnTo>
                  <a:lnTo>
                    <a:pt x="394" y="262"/>
                  </a:lnTo>
                  <a:lnTo>
                    <a:pt x="369" y="8"/>
                  </a:lnTo>
                  <a:lnTo>
                    <a:pt x="369" y="8"/>
                  </a:lnTo>
                  <a:cubicBezTo>
                    <a:pt x="369" y="3"/>
                    <a:pt x="365" y="0"/>
                    <a:pt x="361" y="0"/>
                  </a:cubicBezTo>
                  <a:lnTo>
                    <a:pt x="274" y="0"/>
                  </a:lnTo>
                  <a:lnTo>
                    <a:pt x="274" y="0"/>
                  </a:lnTo>
                  <a:cubicBezTo>
                    <a:pt x="269" y="0"/>
                    <a:pt x="266" y="4"/>
                    <a:pt x="266" y="9"/>
                  </a:cubicBezTo>
                  <a:lnTo>
                    <a:pt x="266" y="9"/>
                  </a:lnTo>
                  <a:cubicBezTo>
                    <a:pt x="266" y="13"/>
                    <a:pt x="269" y="17"/>
                    <a:pt x="274" y="17"/>
                  </a:cubicBezTo>
                  <a:lnTo>
                    <a:pt x="353" y="17"/>
                  </a:lnTo>
                  <a:lnTo>
                    <a:pt x="377" y="262"/>
                  </a:lnTo>
                  <a:lnTo>
                    <a:pt x="299" y="262"/>
                  </a:lnTo>
                  <a:lnTo>
                    <a:pt x="299" y="262"/>
                  </a:lnTo>
                  <a:cubicBezTo>
                    <a:pt x="296" y="262"/>
                    <a:pt x="295" y="265"/>
                    <a:pt x="294" y="267"/>
                  </a:cubicBezTo>
                  <a:lnTo>
                    <a:pt x="294" y="267"/>
                  </a:lnTo>
                  <a:cubicBezTo>
                    <a:pt x="285" y="312"/>
                    <a:pt x="245" y="346"/>
                    <a:pt x="197" y="346"/>
                  </a:cubicBezTo>
                  <a:lnTo>
                    <a:pt x="197" y="346"/>
                  </a:lnTo>
                  <a:cubicBezTo>
                    <a:pt x="150" y="346"/>
                    <a:pt x="110" y="312"/>
                    <a:pt x="101" y="267"/>
                  </a:cubicBezTo>
                  <a:lnTo>
                    <a:pt x="101" y="267"/>
                  </a:lnTo>
                  <a:cubicBezTo>
                    <a:pt x="100" y="265"/>
                    <a:pt x="98" y="262"/>
                    <a:pt x="96" y="262"/>
                  </a:cubicBezTo>
                  <a:lnTo>
                    <a:pt x="17" y="262"/>
                  </a:lnTo>
                  <a:lnTo>
                    <a:pt x="41" y="17"/>
                  </a:lnTo>
                  <a:lnTo>
                    <a:pt x="113" y="17"/>
                  </a:lnTo>
                  <a:lnTo>
                    <a:pt x="113" y="17"/>
                  </a:lnTo>
                  <a:cubicBezTo>
                    <a:pt x="118" y="17"/>
                    <a:pt x="122" y="13"/>
                    <a:pt x="122" y="9"/>
                  </a:cubicBezTo>
                  <a:lnTo>
                    <a:pt x="122" y="9"/>
                  </a:lnTo>
                  <a:cubicBezTo>
                    <a:pt x="122" y="4"/>
                    <a:pt x="118" y="0"/>
                    <a:pt x="113" y="0"/>
                  </a:cubicBezTo>
                  <a:lnTo>
                    <a:pt x="34" y="0"/>
                  </a:lnTo>
                  <a:lnTo>
                    <a:pt x="34" y="0"/>
                  </a:lnTo>
                  <a:cubicBezTo>
                    <a:pt x="30" y="0"/>
                    <a:pt x="26" y="3"/>
                    <a:pt x="26" y="8"/>
                  </a:cubicBezTo>
                  <a:lnTo>
                    <a:pt x="0" y="262"/>
                  </a:lnTo>
                  <a:lnTo>
                    <a:pt x="0" y="262"/>
                  </a:lnTo>
                  <a:lnTo>
                    <a:pt x="0" y="262"/>
                  </a:lnTo>
                  <a:lnTo>
                    <a:pt x="0" y="262"/>
                  </a:lnTo>
                  <a:lnTo>
                    <a:pt x="0" y="430"/>
                  </a:lnTo>
                  <a:lnTo>
                    <a:pt x="0" y="430"/>
                  </a:lnTo>
                  <a:cubicBezTo>
                    <a:pt x="0" y="433"/>
                    <a:pt x="3" y="436"/>
                    <a:pt x="7" y="436"/>
                  </a:cubicBezTo>
                  <a:lnTo>
                    <a:pt x="387" y="436"/>
                  </a:lnTo>
                  <a:lnTo>
                    <a:pt x="387" y="436"/>
                  </a:lnTo>
                  <a:cubicBezTo>
                    <a:pt x="391" y="436"/>
                    <a:pt x="394" y="433"/>
                    <a:pt x="394" y="430"/>
                  </a:cubicBezTo>
                  <a:lnTo>
                    <a:pt x="394" y="262"/>
                  </a:lnTo>
                </a:path>
              </a:pathLst>
            </a:custGeom>
            <a:solidFill>
              <a:srgbClr val="1E3877"/>
            </a:solidFill>
            <a:ln w="9525" cap="flat">
              <a:noFill/>
              <a:bevel/>
              <a:headEnd/>
              <a:tailEnd/>
            </a:ln>
            <a:effectLst/>
          </p:spPr>
          <p:txBody>
            <a:bodyPr wrap="none" anchor="ctr"/>
            <a:lstStyle/>
            <a:p>
              <a:endParaRPr lang="en-US" sz="1225"/>
            </a:p>
          </p:txBody>
        </p:sp>
      </p:grpSp>
      <p:grpSp>
        <p:nvGrpSpPr>
          <p:cNvPr id="18" name="Group 17">
            <a:extLst>
              <a:ext uri="{FF2B5EF4-FFF2-40B4-BE49-F238E27FC236}">
                <a16:creationId xmlns:a16="http://schemas.microsoft.com/office/drawing/2014/main" xmlns="" id="{41A2F17F-CECC-E54B-9A59-9B78A8725DC0}"/>
              </a:ext>
            </a:extLst>
          </p:cNvPr>
          <p:cNvGrpSpPr/>
          <p:nvPr/>
        </p:nvGrpSpPr>
        <p:grpSpPr>
          <a:xfrm>
            <a:off x="6182537" y="1440444"/>
            <a:ext cx="275935" cy="278668"/>
            <a:chOff x="6805738" y="1428200"/>
            <a:chExt cx="304799" cy="307818"/>
          </a:xfrm>
        </p:grpSpPr>
        <p:sp>
          <p:nvSpPr>
            <p:cNvPr id="3736" name="Freeform 664">
              <a:extLst>
                <a:ext uri="{FF2B5EF4-FFF2-40B4-BE49-F238E27FC236}">
                  <a16:creationId xmlns:a16="http://schemas.microsoft.com/office/drawing/2014/main" xmlns="" id="{F1975E33-AFF1-CA49-B0E4-7C83105C636E}"/>
                </a:ext>
              </a:extLst>
            </p:cNvPr>
            <p:cNvSpPr>
              <a:spLocks noChangeArrowheads="1"/>
            </p:cNvSpPr>
            <p:nvPr/>
          </p:nvSpPr>
          <p:spPr bwMode="auto">
            <a:xfrm>
              <a:off x="6805738" y="1606251"/>
              <a:ext cx="304799" cy="129767"/>
            </a:xfrm>
            <a:custGeom>
              <a:avLst/>
              <a:gdLst>
                <a:gd name="T0" fmla="*/ 321 w 447"/>
                <a:gd name="T1" fmla="*/ 0 h 189"/>
                <a:gd name="T2" fmla="*/ 321 w 447"/>
                <a:gd name="T3" fmla="*/ 0 h 189"/>
                <a:gd name="T4" fmla="*/ 223 w 447"/>
                <a:gd name="T5" fmla="*/ 84 h 189"/>
                <a:gd name="T6" fmla="*/ 223 w 447"/>
                <a:gd name="T7" fmla="*/ 84 h 189"/>
                <a:gd name="T8" fmla="*/ 126 w 447"/>
                <a:gd name="T9" fmla="*/ 0 h 189"/>
                <a:gd name="T10" fmla="*/ 0 w 447"/>
                <a:gd name="T11" fmla="*/ 0 h 189"/>
                <a:gd name="T12" fmla="*/ 0 w 447"/>
                <a:gd name="T13" fmla="*/ 188 h 189"/>
                <a:gd name="T14" fmla="*/ 446 w 447"/>
                <a:gd name="T15" fmla="*/ 188 h 189"/>
                <a:gd name="T16" fmla="*/ 446 w 447"/>
                <a:gd name="T17" fmla="*/ 0 h 189"/>
                <a:gd name="T18" fmla="*/ 321 w 447"/>
                <a:gd name="T19"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189">
                  <a:moveTo>
                    <a:pt x="321" y="0"/>
                  </a:moveTo>
                  <a:lnTo>
                    <a:pt x="321" y="0"/>
                  </a:lnTo>
                  <a:cubicBezTo>
                    <a:pt x="314" y="48"/>
                    <a:pt x="273" y="84"/>
                    <a:pt x="223" y="84"/>
                  </a:cubicBezTo>
                  <a:lnTo>
                    <a:pt x="223" y="84"/>
                  </a:lnTo>
                  <a:cubicBezTo>
                    <a:pt x="174" y="84"/>
                    <a:pt x="133" y="48"/>
                    <a:pt x="126" y="0"/>
                  </a:cubicBezTo>
                  <a:lnTo>
                    <a:pt x="0" y="0"/>
                  </a:lnTo>
                  <a:lnTo>
                    <a:pt x="0" y="188"/>
                  </a:lnTo>
                  <a:lnTo>
                    <a:pt x="446" y="188"/>
                  </a:lnTo>
                  <a:lnTo>
                    <a:pt x="446" y="0"/>
                  </a:lnTo>
                  <a:lnTo>
                    <a:pt x="321" y="0"/>
                  </a:lnTo>
                </a:path>
              </a:pathLst>
            </a:custGeom>
            <a:solidFill>
              <a:srgbClr val="1E3877"/>
            </a:solidFill>
            <a:ln w="9525" cap="flat">
              <a:noFill/>
              <a:bevel/>
              <a:headEnd/>
              <a:tailEnd/>
            </a:ln>
            <a:effectLst/>
          </p:spPr>
          <p:txBody>
            <a:bodyPr wrap="none" anchor="ctr"/>
            <a:lstStyle/>
            <a:p>
              <a:endParaRPr lang="en-US" sz="1225"/>
            </a:p>
          </p:txBody>
        </p:sp>
        <p:sp>
          <p:nvSpPr>
            <p:cNvPr id="3737" name="Freeform 665">
              <a:extLst>
                <a:ext uri="{FF2B5EF4-FFF2-40B4-BE49-F238E27FC236}">
                  <a16:creationId xmlns:a16="http://schemas.microsoft.com/office/drawing/2014/main" xmlns="" id="{13AE8887-9EDE-584A-807D-D8DC3C7607C6}"/>
                </a:ext>
              </a:extLst>
            </p:cNvPr>
            <p:cNvSpPr>
              <a:spLocks noChangeArrowheads="1"/>
            </p:cNvSpPr>
            <p:nvPr/>
          </p:nvSpPr>
          <p:spPr bwMode="auto">
            <a:xfrm>
              <a:off x="6887218" y="1428200"/>
              <a:ext cx="144855" cy="162962"/>
            </a:xfrm>
            <a:custGeom>
              <a:avLst/>
              <a:gdLst>
                <a:gd name="T0" fmla="*/ 6 w 213"/>
                <a:gd name="T1" fmla="*/ 129 h 237"/>
                <a:gd name="T2" fmla="*/ 56 w 213"/>
                <a:gd name="T3" fmla="*/ 129 h 237"/>
                <a:gd name="T4" fmla="*/ 56 w 213"/>
                <a:gd name="T5" fmla="*/ 129 h 237"/>
                <a:gd name="T6" fmla="*/ 60 w 213"/>
                <a:gd name="T7" fmla="*/ 132 h 237"/>
                <a:gd name="T8" fmla="*/ 60 w 213"/>
                <a:gd name="T9" fmla="*/ 233 h 237"/>
                <a:gd name="T10" fmla="*/ 60 w 213"/>
                <a:gd name="T11" fmla="*/ 233 h 237"/>
                <a:gd name="T12" fmla="*/ 64 w 213"/>
                <a:gd name="T13" fmla="*/ 236 h 237"/>
                <a:gd name="T14" fmla="*/ 155 w 213"/>
                <a:gd name="T15" fmla="*/ 236 h 237"/>
                <a:gd name="T16" fmla="*/ 155 w 213"/>
                <a:gd name="T17" fmla="*/ 236 h 237"/>
                <a:gd name="T18" fmla="*/ 159 w 213"/>
                <a:gd name="T19" fmla="*/ 233 h 237"/>
                <a:gd name="T20" fmla="*/ 159 w 213"/>
                <a:gd name="T21" fmla="*/ 132 h 237"/>
                <a:gd name="T22" fmla="*/ 159 w 213"/>
                <a:gd name="T23" fmla="*/ 132 h 237"/>
                <a:gd name="T24" fmla="*/ 164 w 213"/>
                <a:gd name="T25" fmla="*/ 129 h 237"/>
                <a:gd name="T26" fmla="*/ 207 w 213"/>
                <a:gd name="T27" fmla="*/ 129 h 237"/>
                <a:gd name="T28" fmla="*/ 207 w 213"/>
                <a:gd name="T29" fmla="*/ 129 h 237"/>
                <a:gd name="T30" fmla="*/ 210 w 213"/>
                <a:gd name="T31" fmla="*/ 122 h 237"/>
                <a:gd name="T32" fmla="*/ 161 w 213"/>
                <a:gd name="T33" fmla="*/ 63 h 237"/>
                <a:gd name="T34" fmla="*/ 110 w 213"/>
                <a:gd name="T35" fmla="*/ 1 h 237"/>
                <a:gd name="T36" fmla="*/ 110 w 213"/>
                <a:gd name="T37" fmla="*/ 1 h 237"/>
                <a:gd name="T38" fmla="*/ 103 w 213"/>
                <a:gd name="T39" fmla="*/ 1 h 237"/>
                <a:gd name="T40" fmla="*/ 52 w 213"/>
                <a:gd name="T41" fmla="*/ 63 h 237"/>
                <a:gd name="T42" fmla="*/ 2 w 213"/>
                <a:gd name="T43" fmla="*/ 122 h 237"/>
                <a:gd name="T44" fmla="*/ 2 w 213"/>
                <a:gd name="T45" fmla="*/ 122 h 237"/>
                <a:gd name="T46" fmla="*/ 6 w 213"/>
                <a:gd name="T47" fmla="*/ 1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3" h="237">
                  <a:moveTo>
                    <a:pt x="6" y="129"/>
                  </a:moveTo>
                  <a:lnTo>
                    <a:pt x="56" y="129"/>
                  </a:lnTo>
                  <a:lnTo>
                    <a:pt x="56" y="129"/>
                  </a:lnTo>
                  <a:cubicBezTo>
                    <a:pt x="58" y="129"/>
                    <a:pt x="60" y="130"/>
                    <a:pt x="60" y="132"/>
                  </a:cubicBezTo>
                  <a:lnTo>
                    <a:pt x="60" y="233"/>
                  </a:lnTo>
                  <a:lnTo>
                    <a:pt x="60" y="233"/>
                  </a:lnTo>
                  <a:cubicBezTo>
                    <a:pt x="60" y="235"/>
                    <a:pt x="62" y="236"/>
                    <a:pt x="64" y="236"/>
                  </a:cubicBezTo>
                  <a:lnTo>
                    <a:pt x="155" y="236"/>
                  </a:lnTo>
                  <a:lnTo>
                    <a:pt x="155" y="236"/>
                  </a:lnTo>
                  <a:cubicBezTo>
                    <a:pt x="158" y="236"/>
                    <a:pt x="159" y="235"/>
                    <a:pt x="159" y="233"/>
                  </a:cubicBezTo>
                  <a:lnTo>
                    <a:pt x="159" y="132"/>
                  </a:lnTo>
                  <a:lnTo>
                    <a:pt x="159" y="132"/>
                  </a:lnTo>
                  <a:cubicBezTo>
                    <a:pt x="159" y="130"/>
                    <a:pt x="161" y="129"/>
                    <a:pt x="164" y="129"/>
                  </a:cubicBezTo>
                  <a:lnTo>
                    <a:pt x="207" y="129"/>
                  </a:lnTo>
                  <a:lnTo>
                    <a:pt x="207" y="129"/>
                  </a:lnTo>
                  <a:cubicBezTo>
                    <a:pt x="210" y="129"/>
                    <a:pt x="212" y="125"/>
                    <a:pt x="210" y="122"/>
                  </a:cubicBezTo>
                  <a:lnTo>
                    <a:pt x="161" y="63"/>
                  </a:lnTo>
                  <a:lnTo>
                    <a:pt x="110" y="1"/>
                  </a:lnTo>
                  <a:lnTo>
                    <a:pt x="110" y="1"/>
                  </a:lnTo>
                  <a:cubicBezTo>
                    <a:pt x="108" y="0"/>
                    <a:pt x="105" y="0"/>
                    <a:pt x="103" y="1"/>
                  </a:cubicBezTo>
                  <a:lnTo>
                    <a:pt x="52" y="63"/>
                  </a:lnTo>
                  <a:lnTo>
                    <a:pt x="2" y="122"/>
                  </a:lnTo>
                  <a:lnTo>
                    <a:pt x="2" y="122"/>
                  </a:lnTo>
                  <a:cubicBezTo>
                    <a:pt x="0" y="125"/>
                    <a:pt x="2" y="129"/>
                    <a:pt x="6" y="129"/>
                  </a:cubicBezTo>
                </a:path>
              </a:pathLst>
            </a:custGeom>
            <a:solidFill>
              <a:srgbClr val="1E3877"/>
            </a:solidFill>
            <a:ln w="9525" cap="flat">
              <a:noFill/>
              <a:bevel/>
              <a:headEnd/>
              <a:tailEnd/>
            </a:ln>
            <a:effectLst/>
          </p:spPr>
          <p:txBody>
            <a:bodyPr wrap="none" anchor="ctr"/>
            <a:lstStyle/>
            <a:p>
              <a:endParaRPr lang="en-US" sz="1225"/>
            </a:p>
          </p:txBody>
        </p:sp>
      </p:grpSp>
      <p:grpSp>
        <p:nvGrpSpPr>
          <p:cNvPr id="13" name="Group 12">
            <a:extLst>
              <a:ext uri="{FF2B5EF4-FFF2-40B4-BE49-F238E27FC236}">
                <a16:creationId xmlns:a16="http://schemas.microsoft.com/office/drawing/2014/main" xmlns="" id="{5674B6C6-BE2C-4C41-B7E2-1D3988DE9F7A}"/>
              </a:ext>
            </a:extLst>
          </p:cNvPr>
          <p:cNvGrpSpPr/>
          <p:nvPr/>
        </p:nvGrpSpPr>
        <p:grpSpPr>
          <a:xfrm>
            <a:off x="4510530" y="4079043"/>
            <a:ext cx="147530" cy="144798"/>
            <a:chOff x="4958831" y="4596913"/>
            <a:chExt cx="162962" cy="159944"/>
          </a:xfrm>
        </p:grpSpPr>
        <p:sp>
          <p:nvSpPr>
            <p:cNvPr id="3740" name="Freeform 668">
              <a:extLst>
                <a:ext uri="{FF2B5EF4-FFF2-40B4-BE49-F238E27FC236}">
                  <a16:creationId xmlns:a16="http://schemas.microsoft.com/office/drawing/2014/main" xmlns="" id="{C0990115-84BB-0745-B09F-397430F6D1CC}"/>
                </a:ext>
              </a:extLst>
            </p:cNvPr>
            <p:cNvSpPr>
              <a:spLocks noChangeArrowheads="1"/>
            </p:cNvSpPr>
            <p:nvPr/>
          </p:nvSpPr>
          <p:spPr bwMode="auto">
            <a:xfrm>
              <a:off x="4958831" y="4599930"/>
              <a:ext cx="156927" cy="156927"/>
            </a:xfrm>
            <a:custGeom>
              <a:avLst/>
              <a:gdLst>
                <a:gd name="T0" fmla="*/ 220 w 229"/>
                <a:gd name="T1" fmla="*/ 114 h 230"/>
                <a:gd name="T2" fmla="*/ 220 w 229"/>
                <a:gd name="T3" fmla="*/ 114 h 230"/>
                <a:gd name="T4" fmla="*/ 212 w 229"/>
                <a:gd name="T5" fmla="*/ 123 h 230"/>
                <a:gd name="T6" fmla="*/ 212 w 229"/>
                <a:gd name="T7" fmla="*/ 187 h 230"/>
                <a:gd name="T8" fmla="*/ 212 w 229"/>
                <a:gd name="T9" fmla="*/ 187 h 230"/>
                <a:gd name="T10" fmla="*/ 186 w 229"/>
                <a:gd name="T11" fmla="*/ 212 h 230"/>
                <a:gd name="T12" fmla="*/ 42 w 229"/>
                <a:gd name="T13" fmla="*/ 212 h 230"/>
                <a:gd name="T14" fmla="*/ 42 w 229"/>
                <a:gd name="T15" fmla="*/ 212 h 230"/>
                <a:gd name="T16" fmla="*/ 17 w 229"/>
                <a:gd name="T17" fmla="*/ 187 h 230"/>
                <a:gd name="T18" fmla="*/ 17 w 229"/>
                <a:gd name="T19" fmla="*/ 41 h 230"/>
                <a:gd name="T20" fmla="*/ 17 w 229"/>
                <a:gd name="T21" fmla="*/ 41 h 230"/>
                <a:gd name="T22" fmla="*/ 42 w 229"/>
                <a:gd name="T23" fmla="*/ 16 h 230"/>
                <a:gd name="T24" fmla="*/ 105 w 229"/>
                <a:gd name="T25" fmla="*/ 16 h 230"/>
                <a:gd name="T26" fmla="*/ 105 w 229"/>
                <a:gd name="T27" fmla="*/ 16 h 230"/>
                <a:gd name="T28" fmla="*/ 114 w 229"/>
                <a:gd name="T29" fmla="*/ 8 h 230"/>
                <a:gd name="T30" fmla="*/ 114 w 229"/>
                <a:gd name="T31" fmla="*/ 8 h 230"/>
                <a:gd name="T32" fmla="*/ 105 w 229"/>
                <a:gd name="T33" fmla="*/ 0 h 230"/>
                <a:gd name="T34" fmla="*/ 42 w 229"/>
                <a:gd name="T35" fmla="*/ 0 h 230"/>
                <a:gd name="T36" fmla="*/ 42 w 229"/>
                <a:gd name="T37" fmla="*/ 0 h 230"/>
                <a:gd name="T38" fmla="*/ 0 w 229"/>
                <a:gd name="T39" fmla="*/ 41 h 230"/>
                <a:gd name="T40" fmla="*/ 0 w 229"/>
                <a:gd name="T41" fmla="*/ 187 h 230"/>
                <a:gd name="T42" fmla="*/ 0 w 229"/>
                <a:gd name="T43" fmla="*/ 187 h 230"/>
                <a:gd name="T44" fmla="*/ 42 w 229"/>
                <a:gd name="T45" fmla="*/ 229 h 230"/>
                <a:gd name="T46" fmla="*/ 186 w 229"/>
                <a:gd name="T47" fmla="*/ 229 h 230"/>
                <a:gd name="T48" fmla="*/ 186 w 229"/>
                <a:gd name="T49" fmla="*/ 229 h 230"/>
                <a:gd name="T50" fmla="*/ 228 w 229"/>
                <a:gd name="T51" fmla="*/ 187 h 230"/>
                <a:gd name="T52" fmla="*/ 228 w 229"/>
                <a:gd name="T53" fmla="*/ 123 h 230"/>
                <a:gd name="T54" fmla="*/ 228 w 229"/>
                <a:gd name="T55" fmla="*/ 123 h 230"/>
                <a:gd name="T56" fmla="*/ 220 w 229"/>
                <a:gd name="T57" fmla="*/ 1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9" h="230">
                  <a:moveTo>
                    <a:pt x="220" y="114"/>
                  </a:moveTo>
                  <a:lnTo>
                    <a:pt x="220" y="114"/>
                  </a:lnTo>
                  <a:cubicBezTo>
                    <a:pt x="215" y="114"/>
                    <a:pt x="212" y="118"/>
                    <a:pt x="212" y="123"/>
                  </a:cubicBezTo>
                  <a:lnTo>
                    <a:pt x="212" y="187"/>
                  </a:lnTo>
                  <a:lnTo>
                    <a:pt x="212" y="187"/>
                  </a:lnTo>
                  <a:cubicBezTo>
                    <a:pt x="212" y="201"/>
                    <a:pt x="200" y="212"/>
                    <a:pt x="186" y="212"/>
                  </a:cubicBezTo>
                  <a:lnTo>
                    <a:pt x="42" y="212"/>
                  </a:lnTo>
                  <a:lnTo>
                    <a:pt x="42" y="212"/>
                  </a:lnTo>
                  <a:cubicBezTo>
                    <a:pt x="28" y="212"/>
                    <a:pt x="17" y="201"/>
                    <a:pt x="17" y="187"/>
                  </a:cubicBezTo>
                  <a:lnTo>
                    <a:pt x="17" y="41"/>
                  </a:lnTo>
                  <a:lnTo>
                    <a:pt x="17" y="41"/>
                  </a:lnTo>
                  <a:cubicBezTo>
                    <a:pt x="17" y="28"/>
                    <a:pt x="28" y="16"/>
                    <a:pt x="42" y="16"/>
                  </a:cubicBezTo>
                  <a:lnTo>
                    <a:pt x="105" y="16"/>
                  </a:lnTo>
                  <a:lnTo>
                    <a:pt x="105" y="16"/>
                  </a:lnTo>
                  <a:cubicBezTo>
                    <a:pt x="109" y="16"/>
                    <a:pt x="114" y="13"/>
                    <a:pt x="114" y="8"/>
                  </a:cubicBezTo>
                  <a:lnTo>
                    <a:pt x="114" y="8"/>
                  </a:lnTo>
                  <a:cubicBezTo>
                    <a:pt x="114" y="3"/>
                    <a:pt x="109" y="0"/>
                    <a:pt x="105" y="0"/>
                  </a:cubicBezTo>
                  <a:lnTo>
                    <a:pt x="42" y="0"/>
                  </a:lnTo>
                  <a:lnTo>
                    <a:pt x="42" y="0"/>
                  </a:lnTo>
                  <a:cubicBezTo>
                    <a:pt x="19" y="0"/>
                    <a:pt x="0" y="18"/>
                    <a:pt x="0" y="41"/>
                  </a:cubicBezTo>
                  <a:lnTo>
                    <a:pt x="0" y="187"/>
                  </a:lnTo>
                  <a:lnTo>
                    <a:pt x="0" y="187"/>
                  </a:lnTo>
                  <a:cubicBezTo>
                    <a:pt x="0" y="210"/>
                    <a:pt x="19" y="229"/>
                    <a:pt x="42" y="229"/>
                  </a:cubicBezTo>
                  <a:lnTo>
                    <a:pt x="186" y="229"/>
                  </a:lnTo>
                  <a:lnTo>
                    <a:pt x="186" y="229"/>
                  </a:lnTo>
                  <a:cubicBezTo>
                    <a:pt x="210" y="229"/>
                    <a:pt x="228" y="210"/>
                    <a:pt x="228" y="187"/>
                  </a:cubicBezTo>
                  <a:lnTo>
                    <a:pt x="228" y="123"/>
                  </a:lnTo>
                  <a:lnTo>
                    <a:pt x="228" y="123"/>
                  </a:lnTo>
                  <a:cubicBezTo>
                    <a:pt x="228" y="118"/>
                    <a:pt x="225" y="114"/>
                    <a:pt x="220" y="114"/>
                  </a:cubicBezTo>
                </a:path>
              </a:pathLst>
            </a:custGeom>
            <a:solidFill>
              <a:srgbClr val="1E3877"/>
            </a:solidFill>
            <a:ln w="9525" cap="flat">
              <a:noFill/>
              <a:bevel/>
              <a:headEnd/>
              <a:tailEnd/>
            </a:ln>
            <a:effectLst/>
          </p:spPr>
          <p:txBody>
            <a:bodyPr wrap="none" anchor="ctr"/>
            <a:lstStyle/>
            <a:p>
              <a:endParaRPr lang="en-US" sz="1225"/>
            </a:p>
          </p:txBody>
        </p:sp>
        <p:sp>
          <p:nvSpPr>
            <p:cNvPr id="3741" name="Freeform 669">
              <a:extLst>
                <a:ext uri="{FF2B5EF4-FFF2-40B4-BE49-F238E27FC236}">
                  <a16:creationId xmlns:a16="http://schemas.microsoft.com/office/drawing/2014/main" xmlns="" id="{2417E7D8-C22B-9C4C-842D-5FF59D37CC5E}"/>
                </a:ext>
              </a:extLst>
            </p:cNvPr>
            <p:cNvSpPr>
              <a:spLocks noChangeArrowheads="1"/>
            </p:cNvSpPr>
            <p:nvPr/>
          </p:nvSpPr>
          <p:spPr bwMode="auto">
            <a:xfrm>
              <a:off x="5034275" y="4596913"/>
              <a:ext cx="87518" cy="87516"/>
            </a:xfrm>
            <a:custGeom>
              <a:avLst/>
              <a:gdLst>
                <a:gd name="T0" fmla="*/ 116 w 126"/>
                <a:gd name="T1" fmla="*/ 0 h 126"/>
                <a:gd name="T2" fmla="*/ 47 w 126"/>
                <a:gd name="T3" fmla="*/ 0 h 126"/>
                <a:gd name="T4" fmla="*/ 47 w 126"/>
                <a:gd name="T5" fmla="*/ 0 h 126"/>
                <a:gd name="T6" fmla="*/ 39 w 126"/>
                <a:gd name="T7" fmla="*/ 9 h 126"/>
                <a:gd name="T8" fmla="*/ 39 w 126"/>
                <a:gd name="T9" fmla="*/ 9 h 126"/>
                <a:gd name="T10" fmla="*/ 47 w 126"/>
                <a:gd name="T11" fmla="*/ 17 h 126"/>
                <a:gd name="T12" fmla="*/ 97 w 126"/>
                <a:gd name="T13" fmla="*/ 17 h 126"/>
                <a:gd name="T14" fmla="*/ 4 w 126"/>
                <a:gd name="T15" fmla="*/ 110 h 126"/>
                <a:gd name="T16" fmla="*/ 4 w 126"/>
                <a:gd name="T17" fmla="*/ 110 h 126"/>
                <a:gd name="T18" fmla="*/ 4 w 126"/>
                <a:gd name="T19" fmla="*/ 122 h 126"/>
                <a:gd name="T20" fmla="*/ 4 w 126"/>
                <a:gd name="T21" fmla="*/ 122 h 126"/>
                <a:gd name="T22" fmla="*/ 9 w 126"/>
                <a:gd name="T23" fmla="*/ 125 h 126"/>
                <a:gd name="T24" fmla="*/ 9 w 126"/>
                <a:gd name="T25" fmla="*/ 125 h 126"/>
                <a:gd name="T26" fmla="*/ 15 w 126"/>
                <a:gd name="T27" fmla="*/ 122 h 126"/>
                <a:gd name="T28" fmla="*/ 108 w 126"/>
                <a:gd name="T29" fmla="*/ 29 h 126"/>
                <a:gd name="T30" fmla="*/ 108 w 126"/>
                <a:gd name="T31" fmla="*/ 77 h 126"/>
                <a:gd name="T32" fmla="*/ 108 w 126"/>
                <a:gd name="T33" fmla="*/ 77 h 126"/>
                <a:gd name="T34" fmla="*/ 116 w 126"/>
                <a:gd name="T35" fmla="*/ 85 h 126"/>
                <a:gd name="T36" fmla="*/ 116 w 126"/>
                <a:gd name="T37" fmla="*/ 85 h 126"/>
                <a:gd name="T38" fmla="*/ 125 w 126"/>
                <a:gd name="T39" fmla="*/ 77 h 126"/>
                <a:gd name="T40" fmla="*/ 125 w 126"/>
                <a:gd name="T41" fmla="*/ 9 h 126"/>
                <a:gd name="T42" fmla="*/ 125 w 126"/>
                <a:gd name="T43" fmla="*/ 9 h 126"/>
                <a:gd name="T44" fmla="*/ 116 w 126"/>
                <a:gd name="T4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 h="126">
                  <a:moveTo>
                    <a:pt x="116" y="0"/>
                  </a:moveTo>
                  <a:lnTo>
                    <a:pt x="47" y="0"/>
                  </a:lnTo>
                  <a:lnTo>
                    <a:pt x="47" y="0"/>
                  </a:lnTo>
                  <a:cubicBezTo>
                    <a:pt x="42" y="0"/>
                    <a:pt x="39" y="4"/>
                    <a:pt x="39" y="9"/>
                  </a:cubicBezTo>
                  <a:lnTo>
                    <a:pt x="39" y="9"/>
                  </a:lnTo>
                  <a:cubicBezTo>
                    <a:pt x="39" y="12"/>
                    <a:pt x="42" y="17"/>
                    <a:pt x="47" y="17"/>
                  </a:cubicBezTo>
                  <a:lnTo>
                    <a:pt x="97" y="17"/>
                  </a:lnTo>
                  <a:lnTo>
                    <a:pt x="4" y="110"/>
                  </a:lnTo>
                  <a:lnTo>
                    <a:pt x="4" y="110"/>
                  </a:lnTo>
                  <a:cubicBezTo>
                    <a:pt x="0" y="113"/>
                    <a:pt x="0" y="119"/>
                    <a:pt x="4" y="122"/>
                  </a:cubicBezTo>
                  <a:lnTo>
                    <a:pt x="4" y="122"/>
                  </a:lnTo>
                  <a:cubicBezTo>
                    <a:pt x="5" y="123"/>
                    <a:pt x="7" y="125"/>
                    <a:pt x="9" y="125"/>
                  </a:cubicBezTo>
                  <a:lnTo>
                    <a:pt x="9" y="125"/>
                  </a:lnTo>
                  <a:cubicBezTo>
                    <a:pt x="12" y="125"/>
                    <a:pt x="14" y="123"/>
                    <a:pt x="15" y="122"/>
                  </a:cubicBezTo>
                  <a:lnTo>
                    <a:pt x="108" y="29"/>
                  </a:lnTo>
                  <a:lnTo>
                    <a:pt x="108" y="77"/>
                  </a:lnTo>
                  <a:lnTo>
                    <a:pt x="108" y="77"/>
                  </a:lnTo>
                  <a:cubicBezTo>
                    <a:pt x="108" y="81"/>
                    <a:pt x="112" y="85"/>
                    <a:pt x="116" y="85"/>
                  </a:cubicBezTo>
                  <a:lnTo>
                    <a:pt x="116" y="85"/>
                  </a:lnTo>
                  <a:cubicBezTo>
                    <a:pt x="121" y="85"/>
                    <a:pt x="125" y="81"/>
                    <a:pt x="125" y="77"/>
                  </a:cubicBezTo>
                  <a:lnTo>
                    <a:pt x="125" y="9"/>
                  </a:lnTo>
                  <a:lnTo>
                    <a:pt x="125" y="9"/>
                  </a:lnTo>
                  <a:cubicBezTo>
                    <a:pt x="125" y="4"/>
                    <a:pt x="121" y="0"/>
                    <a:pt x="116" y="0"/>
                  </a:cubicBezTo>
                </a:path>
              </a:pathLst>
            </a:custGeom>
            <a:solidFill>
              <a:srgbClr val="1E3877"/>
            </a:solidFill>
            <a:ln w="9525" cap="flat">
              <a:noFill/>
              <a:bevel/>
              <a:headEnd/>
              <a:tailEnd/>
            </a:ln>
            <a:effectLst/>
          </p:spPr>
          <p:txBody>
            <a:bodyPr wrap="none" anchor="ctr"/>
            <a:lstStyle/>
            <a:p>
              <a:endParaRPr lang="en-US" sz="1225"/>
            </a:p>
          </p:txBody>
        </p:sp>
      </p:grpSp>
      <p:grpSp>
        <p:nvGrpSpPr>
          <p:cNvPr id="11" name="Group 10">
            <a:extLst>
              <a:ext uri="{FF2B5EF4-FFF2-40B4-BE49-F238E27FC236}">
                <a16:creationId xmlns:a16="http://schemas.microsoft.com/office/drawing/2014/main" xmlns="" id="{82A80097-0DDB-E345-BBDF-68822A0F4DCE}"/>
              </a:ext>
            </a:extLst>
          </p:cNvPr>
          <p:cNvGrpSpPr/>
          <p:nvPr/>
        </p:nvGrpSpPr>
        <p:grpSpPr>
          <a:xfrm>
            <a:off x="4458620" y="1456838"/>
            <a:ext cx="248617" cy="243150"/>
            <a:chOff x="4901491" y="1446307"/>
            <a:chExt cx="274623" cy="268585"/>
          </a:xfrm>
        </p:grpSpPr>
        <p:sp>
          <p:nvSpPr>
            <p:cNvPr id="3748" name="Freeform 676">
              <a:extLst>
                <a:ext uri="{FF2B5EF4-FFF2-40B4-BE49-F238E27FC236}">
                  <a16:creationId xmlns:a16="http://schemas.microsoft.com/office/drawing/2014/main" xmlns="" id="{E222E284-C925-374C-937E-281D8AB32928}"/>
                </a:ext>
              </a:extLst>
            </p:cNvPr>
            <p:cNvSpPr>
              <a:spLocks noChangeArrowheads="1"/>
            </p:cNvSpPr>
            <p:nvPr/>
          </p:nvSpPr>
          <p:spPr bwMode="auto">
            <a:xfrm>
              <a:off x="4901491" y="1446307"/>
              <a:ext cx="274623" cy="268585"/>
            </a:xfrm>
            <a:custGeom>
              <a:avLst/>
              <a:gdLst>
                <a:gd name="T0" fmla="*/ 355 w 403"/>
                <a:gd name="T1" fmla="*/ 349 h 394"/>
                <a:gd name="T2" fmla="*/ 355 w 403"/>
                <a:gd name="T3" fmla="*/ 349 h 394"/>
                <a:gd name="T4" fmla="*/ 349 w 403"/>
                <a:gd name="T5" fmla="*/ 352 h 394"/>
                <a:gd name="T6" fmla="*/ 349 w 403"/>
                <a:gd name="T7" fmla="*/ 352 h 394"/>
                <a:gd name="T8" fmla="*/ 344 w 403"/>
                <a:gd name="T9" fmla="*/ 350 h 394"/>
                <a:gd name="T10" fmla="*/ 241 w 403"/>
                <a:gd name="T11" fmla="*/ 269 h 394"/>
                <a:gd name="T12" fmla="*/ 241 w 403"/>
                <a:gd name="T13" fmla="*/ 269 h 394"/>
                <a:gd name="T14" fmla="*/ 239 w 403"/>
                <a:gd name="T15" fmla="*/ 264 h 394"/>
                <a:gd name="T16" fmla="*/ 201 w 403"/>
                <a:gd name="T17" fmla="*/ 289 h 394"/>
                <a:gd name="T18" fmla="*/ 166 w 403"/>
                <a:gd name="T19" fmla="*/ 266 h 394"/>
                <a:gd name="T20" fmla="*/ 166 w 403"/>
                <a:gd name="T21" fmla="*/ 266 h 394"/>
                <a:gd name="T22" fmla="*/ 164 w 403"/>
                <a:gd name="T23" fmla="*/ 269 h 394"/>
                <a:gd name="T24" fmla="*/ 63 w 403"/>
                <a:gd name="T25" fmla="*/ 350 h 394"/>
                <a:gd name="T26" fmla="*/ 63 w 403"/>
                <a:gd name="T27" fmla="*/ 350 h 394"/>
                <a:gd name="T28" fmla="*/ 57 w 403"/>
                <a:gd name="T29" fmla="*/ 352 h 394"/>
                <a:gd name="T30" fmla="*/ 57 w 403"/>
                <a:gd name="T31" fmla="*/ 352 h 394"/>
                <a:gd name="T32" fmla="*/ 51 w 403"/>
                <a:gd name="T33" fmla="*/ 349 h 394"/>
                <a:gd name="T34" fmla="*/ 51 w 403"/>
                <a:gd name="T35" fmla="*/ 349 h 394"/>
                <a:gd name="T36" fmla="*/ 52 w 403"/>
                <a:gd name="T37" fmla="*/ 337 h 394"/>
                <a:gd name="T38" fmla="*/ 152 w 403"/>
                <a:gd name="T39" fmla="*/ 257 h 394"/>
                <a:gd name="T40" fmla="*/ 71 w 403"/>
                <a:gd name="T41" fmla="*/ 203 h 394"/>
                <a:gd name="T42" fmla="*/ 71 w 403"/>
                <a:gd name="T43" fmla="*/ 24 h 394"/>
                <a:gd name="T44" fmla="*/ 71 w 403"/>
                <a:gd name="T45" fmla="*/ 24 h 394"/>
                <a:gd name="T46" fmla="*/ 77 w 403"/>
                <a:gd name="T47" fmla="*/ 17 h 394"/>
                <a:gd name="T48" fmla="*/ 327 w 403"/>
                <a:gd name="T49" fmla="*/ 17 h 394"/>
                <a:gd name="T50" fmla="*/ 327 w 403"/>
                <a:gd name="T51" fmla="*/ 17 h 394"/>
                <a:gd name="T52" fmla="*/ 334 w 403"/>
                <a:gd name="T53" fmla="*/ 24 h 394"/>
                <a:gd name="T54" fmla="*/ 334 w 403"/>
                <a:gd name="T55" fmla="*/ 201 h 394"/>
                <a:gd name="T56" fmla="*/ 253 w 403"/>
                <a:gd name="T57" fmla="*/ 255 h 394"/>
                <a:gd name="T58" fmla="*/ 354 w 403"/>
                <a:gd name="T59" fmla="*/ 337 h 394"/>
                <a:gd name="T60" fmla="*/ 354 w 403"/>
                <a:gd name="T61" fmla="*/ 337 h 394"/>
                <a:gd name="T62" fmla="*/ 355 w 403"/>
                <a:gd name="T63" fmla="*/ 349 h 394"/>
                <a:gd name="T64" fmla="*/ 54 w 403"/>
                <a:gd name="T65" fmla="*/ 141 h 394"/>
                <a:gd name="T66" fmla="*/ 54 w 403"/>
                <a:gd name="T67" fmla="*/ 192 h 394"/>
                <a:gd name="T68" fmla="*/ 15 w 403"/>
                <a:gd name="T69" fmla="*/ 166 h 394"/>
                <a:gd name="T70" fmla="*/ 54 w 403"/>
                <a:gd name="T71" fmla="*/ 141 h 394"/>
                <a:gd name="T72" fmla="*/ 387 w 403"/>
                <a:gd name="T73" fmla="*/ 166 h 394"/>
                <a:gd name="T74" fmla="*/ 350 w 403"/>
                <a:gd name="T75" fmla="*/ 190 h 394"/>
                <a:gd name="T76" fmla="*/ 350 w 403"/>
                <a:gd name="T77" fmla="*/ 142 h 394"/>
                <a:gd name="T78" fmla="*/ 387 w 403"/>
                <a:gd name="T79" fmla="*/ 166 h 394"/>
                <a:gd name="T80" fmla="*/ 402 w 403"/>
                <a:gd name="T81" fmla="*/ 157 h 394"/>
                <a:gd name="T82" fmla="*/ 402 w 403"/>
                <a:gd name="T83" fmla="*/ 157 h 394"/>
                <a:gd name="T84" fmla="*/ 350 w 403"/>
                <a:gd name="T85" fmla="*/ 122 h 394"/>
                <a:gd name="T86" fmla="*/ 350 w 403"/>
                <a:gd name="T87" fmla="*/ 24 h 394"/>
                <a:gd name="T88" fmla="*/ 350 w 403"/>
                <a:gd name="T89" fmla="*/ 24 h 394"/>
                <a:gd name="T90" fmla="*/ 327 w 403"/>
                <a:gd name="T91" fmla="*/ 0 h 394"/>
                <a:gd name="T92" fmla="*/ 77 w 403"/>
                <a:gd name="T93" fmla="*/ 0 h 394"/>
                <a:gd name="T94" fmla="*/ 77 w 403"/>
                <a:gd name="T95" fmla="*/ 0 h 394"/>
                <a:gd name="T96" fmla="*/ 54 w 403"/>
                <a:gd name="T97" fmla="*/ 24 h 394"/>
                <a:gd name="T98" fmla="*/ 54 w 403"/>
                <a:gd name="T99" fmla="*/ 121 h 394"/>
                <a:gd name="T100" fmla="*/ 0 w 403"/>
                <a:gd name="T101" fmla="*/ 157 h 394"/>
                <a:gd name="T102" fmla="*/ 0 w 403"/>
                <a:gd name="T103" fmla="*/ 157 h 394"/>
                <a:gd name="T104" fmla="*/ 0 w 403"/>
                <a:gd name="T105" fmla="*/ 157 h 394"/>
                <a:gd name="T106" fmla="*/ 0 w 403"/>
                <a:gd name="T107" fmla="*/ 393 h 394"/>
                <a:gd name="T108" fmla="*/ 402 w 403"/>
                <a:gd name="T109" fmla="*/ 393 h 394"/>
                <a:gd name="T110" fmla="*/ 402 w 403"/>
                <a:gd name="T111" fmla="*/ 15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3" h="394">
                  <a:moveTo>
                    <a:pt x="355" y="349"/>
                  </a:moveTo>
                  <a:lnTo>
                    <a:pt x="355" y="349"/>
                  </a:lnTo>
                  <a:cubicBezTo>
                    <a:pt x="353" y="351"/>
                    <a:pt x="351" y="352"/>
                    <a:pt x="349" y="352"/>
                  </a:cubicBezTo>
                  <a:lnTo>
                    <a:pt x="349" y="352"/>
                  </a:lnTo>
                  <a:cubicBezTo>
                    <a:pt x="347" y="352"/>
                    <a:pt x="345" y="351"/>
                    <a:pt x="344" y="350"/>
                  </a:cubicBezTo>
                  <a:lnTo>
                    <a:pt x="241" y="269"/>
                  </a:lnTo>
                  <a:lnTo>
                    <a:pt x="241" y="269"/>
                  </a:lnTo>
                  <a:cubicBezTo>
                    <a:pt x="241" y="267"/>
                    <a:pt x="240" y="265"/>
                    <a:pt x="239" y="264"/>
                  </a:cubicBezTo>
                  <a:lnTo>
                    <a:pt x="201" y="289"/>
                  </a:lnTo>
                  <a:lnTo>
                    <a:pt x="166" y="266"/>
                  </a:lnTo>
                  <a:lnTo>
                    <a:pt x="166" y="266"/>
                  </a:lnTo>
                  <a:cubicBezTo>
                    <a:pt x="166" y="267"/>
                    <a:pt x="165" y="268"/>
                    <a:pt x="164" y="269"/>
                  </a:cubicBezTo>
                  <a:lnTo>
                    <a:pt x="63" y="350"/>
                  </a:lnTo>
                  <a:lnTo>
                    <a:pt x="63" y="350"/>
                  </a:lnTo>
                  <a:cubicBezTo>
                    <a:pt x="61" y="351"/>
                    <a:pt x="59" y="352"/>
                    <a:pt x="57" y="352"/>
                  </a:cubicBezTo>
                  <a:lnTo>
                    <a:pt x="57" y="352"/>
                  </a:lnTo>
                  <a:cubicBezTo>
                    <a:pt x="55" y="352"/>
                    <a:pt x="52" y="351"/>
                    <a:pt x="51" y="349"/>
                  </a:cubicBezTo>
                  <a:lnTo>
                    <a:pt x="51" y="349"/>
                  </a:lnTo>
                  <a:cubicBezTo>
                    <a:pt x="48" y="345"/>
                    <a:pt x="48" y="340"/>
                    <a:pt x="52" y="337"/>
                  </a:cubicBezTo>
                  <a:lnTo>
                    <a:pt x="152" y="257"/>
                  </a:lnTo>
                  <a:lnTo>
                    <a:pt x="71" y="203"/>
                  </a:lnTo>
                  <a:lnTo>
                    <a:pt x="71" y="24"/>
                  </a:lnTo>
                  <a:lnTo>
                    <a:pt x="71" y="24"/>
                  </a:lnTo>
                  <a:cubicBezTo>
                    <a:pt x="71" y="20"/>
                    <a:pt x="73" y="17"/>
                    <a:pt x="77" y="17"/>
                  </a:cubicBezTo>
                  <a:lnTo>
                    <a:pt x="327" y="17"/>
                  </a:lnTo>
                  <a:lnTo>
                    <a:pt x="327" y="17"/>
                  </a:lnTo>
                  <a:cubicBezTo>
                    <a:pt x="331" y="17"/>
                    <a:pt x="334" y="20"/>
                    <a:pt x="334" y="24"/>
                  </a:cubicBezTo>
                  <a:lnTo>
                    <a:pt x="334" y="201"/>
                  </a:lnTo>
                  <a:lnTo>
                    <a:pt x="253" y="255"/>
                  </a:lnTo>
                  <a:lnTo>
                    <a:pt x="354" y="337"/>
                  </a:lnTo>
                  <a:lnTo>
                    <a:pt x="354" y="337"/>
                  </a:lnTo>
                  <a:cubicBezTo>
                    <a:pt x="357" y="340"/>
                    <a:pt x="358" y="345"/>
                    <a:pt x="355" y="349"/>
                  </a:cubicBezTo>
                  <a:close/>
                  <a:moveTo>
                    <a:pt x="54" y="141"/>
                  </a:moveTo>
                  <a:lnTo>
                    <a:pt x="54" y="192"/>
                  </a:lnTo>
                  <a:lnTo>
                    <a:pt x="15" y="166"/>
                  </a:lnTo>
                  <a:lnTo>
                    <a:pt x="54" y="141"/>
                  </a:lnTo>
                  <a:close/>
                  <a:moveTo>
                    <a:pt x="387" y="166"/>
                  </a:moveTo>
                  <a:lnTo>
                    <a:pt x="350" y="190"/>
                  </a:lnTo>
                  <a:lnTo>
                    <a:pt x="350" y="142"/>
                  </a:lnTo>
                  <a:lnTo>
                    <a:pt x="387" y="166"/>
                  </a:lnTo>
                  <a:close/>
                  <a:moveTo>
                    <a:pt x="402" y="157"/>
                  </a:moveTo>
                  <a:lnTo>
                    <a:pt x="402" y="157"/>
                  </a:lnTo>
                  <a:lnTo>
                    <a:pt x="350" y="122"/>
                  </a:lnTo>
                  <a:lnTo>
                    <a:pt x="350" y="24"/>
                  </a:lnTo>
                  <a:lnTo>
                    <a:pt x="350" y="24"/>
                  </a:lnTo>
                  <a:cubicBezTo>
                    <a:pt x="350" y="11"/>
                    <a:pt x="340" y="0"/>
                    <a:pt x="327" y="0"/>
                  </a:cubicBezTo>
                  <a:lnTo>
                    <a:pt x="77" y="0"/>
                  </a:lnTo>
                  <a:lnTo>
                    <a:pt x="77" y="0"/>
                  </a:lnTo>
                  <a:cubicBezTo>
                    <a:pt x="64" y="0"/>
                    <a:pt x="54" y="11"/>
                    <a:pt x="54" y="24"/>
                  </a:cubicBezTo>
                  <a:lnTo>
                    <a:pt x="54" y="121"/>
                  </a:lnTo>
                  <a:lnTo>
                    <a:pt x="0" y="157"/>
                  </a:lnTo>
                  <a:lnTo>
                    <a:pt x="0" y="157"/>
                  </a:lnTo>
                  <a:lnTo>
                    <a:pt x="0" y="157"/>
                  </a:lnTo>
                  <a:lnTo>
                    <a:pt x="0" y="393"/>
                  </a:lnTo>
                  <a:lnTo>
                    <a:pt x="402" y="393"/>
                  </a:lnTo>
                  <a:lnTo>
                    <a:pt x="402" y="157"/>
                  </a:lnTo>
                  <a:close/>
                </a:path>
              </a:pathLst>
            </a:custGeom>
            <a:solidFill>
              <a:srgbClr val="1E3877"/>
            </a:solidFill>
            <a:ln w="9525" cap="flat">
              <a:noFill/>
              <a:bevel/>
              <a:headEnd/>
              <a:tailEnd/>
            </a:ln>
            <a:effectLst/>
          </p:spPr>
          <p:txBody>
            <a:bodyPr wrap="none" anchor="ctr"/>
            <a:lstStyle/>
            <a:p>
              <a:endParaRPr lang="en-US" sz="1225"/>
            </a:p>
          </p:txBody>
        </p:sp>
        <p:sp>
          <p:nvSpPr>
            <p:cNvPr id="3749" name="Freeform 677">
              <a:extLst>
                <a:ext uri="{FF2B5EF4-FFF2-40B4-BE49-F238E27FC236}">
                  <a16:creationId xmlns:a16="http://schemas.microsoft.com/office/drawing/2014/main" xmlns="" id="{C6AB3F10-2881-C042-8C78-A24CC0F28888}"/>
                </a:ext>
              </a:extLst>
            </p:cNvPr>
            <p:cNvSpPr>
              <a:spLocks noChangeArrowheads="1"/>
            </p:cNvSpPr>
            <p:nvPr/>
          </p:nvSpPr>
          <p:spPr bwMode="auto">
            <a:xfrm>
              <a:off x="4985990" y="1482521"/>
              <a:ext cx="102606" cy="105623"/>
            </a:xfrm>
            <a:custGeom>
              <a:avLst/>
              <a:gdLst>
                <a:gd name="T0" fmla="*/ 80 w 150"/>
                <a:gd name="T1" fmla="*/ 88 h 155"/>
                <a:gd name="T2" fmla="*/ 80 w 150"/>
                <a:gd name="T3" fmla="*/ 88 h 155"/>
                <a:gd name="T4" fmla="*/ 69 w 150"/>
                <a:gd name="T5" fmla="*/ 97 h 155"/>
                <a:gd name="T6" fmla="*/ 69 w 150"/>
                <a:gd name="T7" fmla="*/ 97 h 155"/>
                <a:gd name="T8" fmla="*/ 59 w 150"/>
                <a:gd name="T9" fmla="*/ 85 h 155"/>
                <a:gd name="T10" fmla="*/ 59 w 150"/>
                <a:gd name="T11" fmla="*/ 85 h 155"/>
                <a:gd name="T12" fmla="*/ 76 w 150"/>
                <a:gd name="T13" fmla="*/ 60 h 155"/>
                <a:gd name="T14" fmla="*/ 76 w 150"/>
                <a:gd name="T15" fmla="*/ 60 h 155"/>
                <a:gd name="T16" fmla="*/ 85 w 150"/>
                <a:gd name="T17" fmla="*/ 65 h 155"/>
                <a:gd name="T18" fmla="*/ 80 w 150"/>
                <a:gd name="T19" fmla="*/ 88 h 155"/>
                <a:gd name="T20" fmla="*/ 149 w 150"/>
                <a:gd name="T21" fmla="*/ 65 h 155"/>
                <a:gd name="T22" fmla="*/ 149 w 150"/>
                <a:gd name="T23" fmla="*/ 65 h 155"/>
                <a:gd name="T24" fmla="*/ 83 w 150"/>
                <a:gd name="T25" fmla="*/ 0 h 155"/>
                <a:gd name="T26" fmla="*/ 83 w 150"/>
                <a:gd name="T27" fmla="*/ 0 h 155"/>
                <a:gd name="T28" fmla="*/ 0 w 150"/>
                <a:gd name="T29" fmla="*/ 85 h 155"/>
                <a:gd name="T30" fmla="*/ 0 w 150"/>
                <a:gd name="T31" fmla="*/ 85 h 155"/>
                <a:gd name="T32" fmla="*/ 70 w 150"/>
                <a:gd name="T33" fmla="*/ 154 h 155"/>
                <a:gd name="T34" fmla="*/ 70 w 150"/>
                <a:gd name="T35" fmla="*/ 154 h 155"/>
                <a:gd name="T36" fmla="*/ 106 w 150"/>
                <a:gd name="T37" fmla="*/ 145 h 155"/>
                <a:gd name="T38" fmla="*/ 99 w 150"/>
                <a:gd name="T39" fmla="*/ 130 h 155"/>
                <a:gd name="T40" fmla="*/ 99 w 150"/>
                <a:gd name="T41" fmla="*/ 130 h 155"/>
                <a:gd name="T42" fmla="*/ 72 w 150"/>
                <a:gd name="T43" fmla="*/ 136 h 155"/>
                <a:gd name="T44" fmla="*/ 72 w 150"/>
                <a:gd name="T45" fmla="*/ 136 h 155"/>
                <a:gd name="T46" fmla="*/ 20 w 150"/>
                <a:gd name="T47" fmla="*/ 85 h 155"/>
                <a:gd name="T48" fmla="*/ 20 w 150"/>
                <a:gd name="T49" fmla="*/ 85 h 155"/>
                <a:gd name="T50" fmla="*/ 81 w 150"/>
                <a:gd name="T51" fmla="*/ 17 h 155"/>
                <a:gd name="T52" fmla="*/ 81 w 150"/>
                <a:gd name="T53" fmla="*/ 17 h 155"/>
                <a:gd name="T54" fmla="*/ 130 w 150"/>
                <a:gd name="T55" fmla="*/ 66 h 155"/>
                <a:gd name="T56" fmla="*/ 130 w 150"/>
                <a:gd name="T57" fmla="*/ 66 h 155"/>
                <a:gd name="T58" fmla="*/ 109 w 150"/>
                <a:gd name="T59" fmla="*/ 98 h 155"/>
                <a:gd name="T60" fmla="*/ 109 w 150"/>
                <a:gd name="T61" fmla="*/ 98 h 155"/>
                <a:gd name="T62" fmla="*/ 102 w 150"/>
                <a:gd name="T63" fmla="*/ 84 h 155"/>
                <a:gd name="T64" fmla="*/ 110 w 150"/>
                <a:gd name="T65" fmla="*/ 42 h 155"/>
                <a:gd name="T66" fmla="*/ 92 w 150"/>
                <a:gd name="T67" fmla="*/ 42 h 155"/>
                <a:gd name="T68" fmla="*/ 90 w 150"/>
                <a:gd name="T69" fmla="*/ 50 h 155"/>
                <a:gd name="T70" fmla="*/ 89 w 150"/>
                <a:gd name="T71" fmla="*/ 50 h 155"/>
                <a:gd name="T72" fmla="*/ 89 w 150"/>
                <a:gd name="T73" fmla="*/ 50 h 155"/>
                <a:gd name="T74" fmla="*/ 75 w 150"/>
                <a:gd name="T75" fmla="*/ 40 h 155"/>
                <a:gd name="T76" fmla="*/ 75 w 150"/>
                <a:gd name="T77" fmla="*/ 40 h 155"/>
                <a:gd name="T78" fmla="*/ 39 w 150"/>
                <a:gd name="T79" fmla="*/ 86 h 155"/>
                <a:gd name="T80" fmla="*/ 39 w 150"/>
                <a:gd name="T81" fmla="*/ 86 h 155"/>
                <a:gd name="T82" fmla="*/ 63 w 150"/>
                <a:gd name="T83" fmla="*/ 114 h 155"/>
                <a:gd name="T84" fmla="*/ 63 w 150"/>
                <a:gd name="T85" fmla="*/ 114 h 155"/>
                <a:gd name="T86" fmla="*/ 84 w 150"/>
                <a:gd name="T87" fmla="*/ 102 h 155"/>
                <a:gd name="T88" fmla="*/ 85 w 150"/>
                <a:gd name="T89" fmla="*/ 102 h 155"/>
                <a:gd name="T90" fmla="*/ 85 w 150"/>
                <a:gd name="T91" fmla="*/ 102 h 155"/>
                <a:gd name="T92" fmla="*/ 106 w 150"/>
                <a:gd name="T93" fmla="*/ 116 h 155"/>
                <a:gd name="T94" fmla="*/ 106 w 150"/>
                <a:gd name="T95" fmla="*/ 116 h 155"/>
                <a:gd name="T96" fmla="*/ 149 w 150"/>
                <a:gd name="T9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5">
                  <a:moveTo>
                    <a:pt x="80" y="88"/>
                  </a:moveTo>
                  <a:lnTo>
                    <a:pt x="80" y="88"/>
                  </a:lnTo>
                  <a:cubicBezTo>
                    <a:pt x="76" y="94"/>
                    <a:pt x="72" y="97"/>
                    <a:pt x="69" y="97"/>
                  </a:cubicBezTo>
                  <a:lnTo>
                    <a:pt x="69" y="97"/>
                  </a:lnTo>
                  <a:cubicBezTo>
                    <a:pt x="63" y="97"/>
                    <a:pt x="59" y="92"/>
                    <a:pt x="59" y="85"/>
                  </a:cubicBezTo>
                  <a:lnTo>
                    <a:pt x="59" y="85"/>
                  </a:lnTo>
                  <a:cubicBezTo>
                    <a:pt x="59" y="74"/>
                    <a:pt x="66" y="60"/>
                    <a:pt x="76" y="60"/>
                  </a:cubicBezTo>
                  <a:lnTo>
                    <a:pt x="76" y="60"/>
                  </a:lnTo>
                  <a:cubicBezTo>
                    <a:pt x="80" y="60"/>
                    <a:pt x="83" y="61"/>
                    <a:pt x="85" y="65"/>
                  </a:cubicBezTo>
                  <a:lnTo>
                    <a:pt x="80" y="88"/>
                  </a:lnTo>
                  <a:close/>
                  <a:moveTo>
                    <a:pt x="149" y="65"/>
                  </a:moveTo>
                  <a:lnTo>
                    <a:pt x="149" y="65"/>
                  </a:lnTo>
                  <a:cubicBezTo>
                    <a:pt x="149" y="27"/>
                    <a:pt x="123" y="0"/>
                    <a:pt x="83" y="0"/>
                  </a:cubicBezTo>
                  <a:lnTo>
                    <a:pt x="83" y="0"/>
                  </a:lnTo>
                  <a:cubicBezTo>
                    <a:pt x="39" y="0"/>
                    <a:pt x="0" y="33"/>
                    <a:pt x="0" y="85"/>
                  </a:cubicBezTo>
                  <a:lnTo>
                    <a:pt x="0" y="85"/>
                  </a:lnTo>
                  <a:cubicBezTo>
                    <a:pt x="0" y="133"/>
                    <a:pt x="34" y="154"/>
                    <a:pt x="70" y="154"/>
                  </a:cubicBezTo>
                  <a:lnTo>
                    <a:pt x="70" y="154"/>
                  </a:lnTo>
                  <a:cubicBezTo>
                    <a:pt x="83" y="154"/>
                    <a:pt x="94" y="152"/>
                    <a:pt x="106" y="145"/>
                  </a:cubicBezTo>
                  <a:lnTo>
                    <a:pt x="99" y="130"/>
                  </a:lnTo>
                  <a:lnTo>
                    <a:pt x="99" y="130"/>
                  </a:lnTo>
                  <a:cubicBezTo>
                    <a:pt x="92" y="134"/>
                    <a:pt x="82" y="136"/>
                    <a:pt x="72" y="136"/>
                  </a:cubicBezTo>
                  <a:lnTo>
                    <a:pt x="72" y="136"/>
                  </a:lnTo>
                  <a:cubicBezTo>
                    <a:pt x="45" y="136"/>
                    <a:pt x="20" y="120"/>
                    <a:pt x="20" y="85"/>
                  </a:cubicBezTo>
                  <a:lnTo>
                    <a:pt x="20" y="85"/>
                  </a:lnTo>
                  <a:cubicBezTo>
                    <a:pt x="20" y="44"/>
                    <a:pt x="51" y="17"/>
                    <a:pt x="81" y="17"/>
                  </a:cubicBezTo>
                  <a:lnTo>
                    <a:pt x="81" y="17"/>
                  </a:lnTo>
                  <a:cubicBezTo>
                    <a:pt x="116" y="17"/>
                    <a:pt x="130" y="40"/>
                    <a:pt x="130" y="66"/>
                  </a:cubicBezTo>
                  <a:lnTo>
                    <a:pt x="130" y="66"/>
                  </a:lnTo>
                  <a:cubicBezTo>
                    <a:pt x="130" y="85"/>
                    <a:pt x="120" y="98"/>
                    <a:pt x="109" y="98"/>
                  </a:cubicBezTo>
                  <a:lnTo>
                    <a:pt x="109" y="98"/>
                  </a:lnTo>
                  <a:cubicBezTo>
                    <a:pt x="102" y="98"/>
                    <a:pt x="99" y="93"/>
                    <a:pt x="102" y="84"/>
                  </a:cubicBezTo>
                  <a:lnTo>
                    <a:pt x="110" y="42"/>
                  </a:lnTo>
                  <a:lnTo>
                    <a:pt x="92" y="42"/>
                  </a:lnTo>
                  <a:lnTo>
                    <a:pt x="90" y="50"/>
                  </a:lnTo>
                  <a:lnTo>
                    <a:pt x="89" y="50"/>
                  </a:lnTo>
                  <a:lnTo>
                    <a:pt x="89" y="50"/>
                  </a:lnTo>
                  <a:cubicBezTo>
                    <a:pt x="86" y="44"/>
                    <a:pt x="82" y="40"/>
                    <a:pt x="75" y="40"/>
                  </a:cubicBezTo>
                  <a:lnTo>
                    <a:pt x="75" y="40"/>
                  </a:lnTo>
                  <a:cubicBezTo>
                    <a:pt x="56" y="40"/>
                    <a:pt x="39" y="64"/>
                    <a:pt x="39" y="86"/>
                  </a:cubicBezTo>
                  <a:lnTo>
                    <a:pt x="39" y="86"/>
                  </a:lnTo>
                  <a:cubicBezTo>
                    <a:pt x="39" y="104"/>
                    <a:pt x="48" y="114"/>
                    <a:pt x="63" y="114"/>
                  </a:cubicBezTo>
                  <a:lnTo>
                    <a:pt x="63" y="114"/>
                  </a:lnTo>
                  <a:cubicBezTo>
                    <a:pt x="70" y="114"/>
                    <a:pt x="79" y="109"/>
                    <a:pt x="84" y="102"/>
                  </a:cubicBezTo>
                  <a:lnTo>
                    <a:pt x="85" y="102"/>
                  </a:lnTo>
                  <a:lnTo>
                    <a:pt x="85" y="102"/>
                  </a:lnTo>
                  <a:cubicBezTo>
                    <a:pt x="86" y="111"/>
                    <a:pt x="95" y="116"/>
                    <a:pt x="106" y="116"/>
                  </a:cubicBezTo>
                  <a:lnTo>
                    <a:pt x="106" y="116"/>
                  </a:lnTo>
                  <a:cubicBezTo>
                    <a:pt x="126" y="116"/>
                    <a:pt x="149" y="99"/>
                    <a:pt x="149" y="65"/>
                  </a:cubicBezTo>
                  <a:close/>
                </a:path>
              </a:pathLst>
            </a:custGeom>
            <a:solidFill>
              <a:srgbClr val="1E3877"/>
            </a:solidFill>
            <a:ln w="9525" cap="flat">
              <a:noFill/>
              <a:bevel/>
              <a:headEnd/>
              <a:tailEnd/>
            </a:ln>
            <a:effectLst/>
          </p:spPr>
          <p:txBody>
            <a:bodyPr wrap="none" anchor="ctr"/>
            <a:lstStyle/>
            <a:p>
              <a:endParaRPr lang="en-US" sz="1225"/>
            </a:p>
          </p:txBody>
        </p:sp>
      </p:grpSp>
      <p:grpSp>
        <p:nvGrpSpPr>
          <p:cNvPr id="8" name="Group 7">
            <a:extLst>
              <a:ext uri="{FF2B5EF4-FFF2-40B4-BE49-F238E27FC236}">
                <a16:creationId xmlns:a16="http://schemas.microsoft.com/office/drawing/2014/main" xmlns="" id="{D0F5A8D2-1FFD-E841-A682-1855DAED95C6}"/>
              </a:ext>
            </a:extLst>
          </p:cNvPr>
          <p:cNvGrpSpPr/>
          <p:nvPr/>
        </p:nvGrpSpPr>
        <p:grpSpPr>
          <a:xfrm>
            <a:off x="2655473" y="1437711"/>
            <a:ext cx="352435" cy="286866"/>
            <a:chOff x="2909729" y="1425182"/>
            <a:chExt cx="389300" cy="316872"/>
          </a:xfrm>
        </p:grpSpPr>
        <p:sp>
          <p:nvSpPr>
            <p:cNvPr id="3761" name="Freeform 689">
              <a:extLst>
                <a:ext uri="{FF2B5EF4-FFF2-40B4-BE49-F238E27FC236}">
                  <a16:creationId xmlns:a16="http://schemas.microsoft.com/office/drawing/2014/main" xmlns="" id="{C175512B-95B8-CA49-BB6A-4D953F927ECF}"/>
                </a:ext>
              </a:extLst>
            </p:cNvPr>
            <p:cNvSpPr>
              <a:spLocks noChangeArrowheads="1"/>
            </p:cNvSpPr>
            <p:nvPr/>
          </p:nvSpPr>
          <p:spPr bwMode="auto">
            <a:xfrm>
              <a:off x="2909729" y="1425182"/>
              <a:ext cx="389300" cy="316872"/>
            </a:xfrm>
            <a:custGeom>
              <a:avLst/>
              <a:gdLst>
                <a:gd name="T0" fmla="*/ 549 w 567"/>
                <a:gd name="T1" fmla="*/ 426 h 465"/>
                <a:gd name="T2" fmla="*/ 549 w 567"/>
                <a:gd name="T3" fmla="*/ 426 h 465"/>
                <a:gd name="T4" fmla="*/ 529 w 567"/>
                <a:gd name="T5" fmla="*/ 447 h 465"/>
                <a:gd name="T6" fmla="*/ 36 w 567"/>
                <a:gd name="T7" fmla="*/ 447 h 465"/>
                <a:gd name="T8" fmla="*/ 36 w 567"/>
                <a:gd name="T9" fmla="*/ 447 h 465"/>
                <a:gd name="T10" fmla="*/ 16 w 567"/>
                <a:gd name="T11" fmla="*/ 426 h 465"/>
                <a:gd name="T12" fmla="*/ 16 w 567"/>
                <a:gd name="T13" fmla="*/ 87 h 465"/>
                <a:gd name="T14" fmla="*/ 549 w 567"/>
                <a:gd name="T15" fmla="*/ 87 h 465"/>
                <a:gd name="T16" fmla="*/ 549 w 567"/>
                <a:gd name="T17" fmla="*/ 426 h 465"/>
                <a:gd name="T18" fmla="*/ 46 w 567"/>
                <a:gd name="T19" fmla="*/ 29 h 465"/>
                <a:gd name="T20" fmla="*/ 46 w 567"/>
                <a:gd name="T21" fmla="*/ 29 h 465"/>
                <a:gd name="T22" fmla="*/ 61 w 567"/>
                <a:gd name="T23" fmla="*/ 44 h 465"/>
                <a:gd name="T24" fmla="*/ 61 w 567"/>
                <a:gd name="T25" fmla="*/ 44 h 465"/>
                <a:gd name="T26" fmla="*/ 46 w 567"/>
                <a:gd name="T27" fmla="*/ 58 h 465"/>
                <a:gd name="T28" fmla="*/ 46 w 567"/>
                <a:gd name="T29" fmla="*/ 58 h 465"/>
                <a:gd name="T30" fmla="*/ 32 w 567"/>
                <a:gd name="T31" fmla="*/ 44 h 465"/>
                <a:gd name="T32" fmla="*/ 32 w 567"/>
                <a:gd name="T33" fmla="*/ 44 h 465"/>
                <a:gd name="T34" fmla="*/ 46 w 567"/>
                <a:gd name="T35" fmla="*/ 29 h 465"/>
                <a:gd name="T36" fmla="*/ 89 w 567"/>
                <a:gd name="T37" fmla="*/ 29 h 465"/>
                <a:gd name="T38" fmla="*/ 89 w 567"/>
                <a:gd name="T39" fmla="*/ 29 h 465"/>
                <a:gd name="T40" fmla="*/ 104 w 567"/>
                <a:gd name="T41" fmla="*/ 44 h 465"/>
                <a:gd name="T42" fmla="*/ 104 w 567"/>
                <a:gd name="T43" fmla="*/ 44 h 465"/>
                <a:gd name="T44" fmla="*/ 89 w 567"/>
                <a:gd name="T45" fmla="*/ 58 h 465"/>
                <a:gd name="T46" fmla="*/ 89 w 567"/>
                <a:gd name="T47" fmla="*/ 58 h 465"/>
                <a:gd name="T48" fmla="*/ 75 w 567"/>
                <a:gd name="T49" fmla="*/ 44 h 465"/>
                <a:gd name="T50" fmla="*/ 75 w 567"/>
                <a:gd name="T51" fmla="*/ 44 h 465"/>
                <a:gd name="T52" fmla="*/ 89 w 567"/>
                <a:gd name="T53" fmla="*/ 29 h 465"/>
                <a:gd name="T54" fmla="*/ 131 w 567"/>
                <a:gd name="T55" fmla="*/ 29 h 465"/>
                <a:gd name="T56" fmla="*/ 131 w 567"/>
                <a:gd name="T57" fmla="*/ 29 h 465"/>
                <a:gd name="T58" fmla="*/ 145 w 567"/>
                <a:gd name="T59" fmla="*/ 44 h 465"/>
                <a:gd name="T60" fmla="*/ 145 w 567"/>
                <a:gd name="T61" fmla="*/ 44 h 465"/>
                <a:gd name="T62" fmla="*/ 131 w 567"/>
                <a:gd name="T63" fmla="*/ 58 h 465"/>
                <a:gd name="T64" fmla="*/ 131 w 567"/>
                <a:gd name="T65" fmla="*/ 58 h 465"/>
                <a:gd name="T66" fmla="*/ 116 w 567"/>
                <a:gd name="T67" fmla="*/ 44 h 465"/>
                <a:gd name="T68" fmla="*/ 116 w 567"/>
                <a:gd name="T69" fmla="*/ 44 h 465"/>
                <a:gd name="T70" fmla="*/ 131 w 567"/>
                <a:gd name="T71" fmla="*/ 29 h 465"/>
                <a:gd name="T72" fmla="*/ 566 w 567"/>
                <a:gd name="T73" fmla="*/ 71 h 465"/>
                <a:gd name="T74" fmla="*/ 566 w 567"/>
                <a:gd name="T75" fmla="*/ 38 h 465"/>
                <a:gd name="T76" fmla="*/ 566 w 567"/>
                <a:gd name="T77" fmla="*/ 38 h 465"/>
                <a:gd name="T78" fmla="*/ 529 w 567"/>
                <a:gd name="T79" fmla="*/ 0 h 465"/>
                <a:gd name="T80" fmla="*/ 36 w 567"/>
                <a:gd name="T81" fmla="*/ 0 h 465"/>
                <a:gd name="T82" fmla="*/ 36 w 567"/>
                <a:gd name="T83" fmla="*/ 0 h 465"/>
                <a:gd name="T84" fmla="*/ 0 w 567"/>
                <a:gd name="T85" fmla="*/ 38 h 465"/>
                <a:gd name="T86" fmla="*/ 0 w 567"/>
                <a:gd name="T87" fmla="*/ 87 h 465"/>
                <a:gd name="T88" fmla="*/ 0 w 567"/>
                <a:gd name="T89" fmla="*/ 87 h 465"/>
                <a:gd name="T90" fmla="*/ 0 w 567"/>
                <a:gd name="T91" fmla="*/ 426 h 465"/>
                <a:gd name="T92" fmla="*/ 0 w 567"/>
                <a:gd name="T93" fmla="*/ 426 h 465"/>
                <a:gd name="T94" fmla="*/ 36 w 567"/>
                <a:gd name="T95" fmla="*/ 464 h 465"/>
                <a:gd name="T96" fmla="*/ 529 w 567"/>
                <a:gd name="T97" fmla="*/ 464 h 465"/>
                <a:gd name="T98" fmla="*/ 529 w 567"/>
                <a:gd name="T99" fmla="*/ 464 h 465"/>
                <a:gd name="T100" fmla="*/ 566 w 567"/>
                <a:gd name="T101" fmla="*/ 426 h 465"/>
                <a:gd name="T102" fmla="*/ 566 w 567"/>
                <a:gd name="T103" fmla="*/ 71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7" h="465">
                  <a:moveTo>
                    <a:pt x="549" y="426"/>
                  </a:moveTo>
                  <a:lnTo>
                    <a:pt x="549" y="426"/>
                  </a:lnTo>
                  <a:cubicBezTo>
                    <a:pt x="549" y="437"/>
                    <a:pt x="540" y="447"/>
                    <a:pt x="529" y="447"/>
                  </a:cubicBezTo>
                  <a:lnTo>
                    <a:pt x="36" y="447"/>
                  </a:lnTo>
                  <a:lnTo>
                    <a:pt x="36" y="447"/>
                  </a:lnTo>
                  <a:cubicBezTo>
                    <a:pt x="25" y="447"/>
                    <a:pt x="16" y="437"/>
                    <a:pt x="16" y="426"/>
                  </a:cubicBezTo>
                  <a:lnTo>
                    <a:pt x="16" y="87"/>
                  </a:lnTo>
                  <a:lnTo>
                    <a:pt x="549" y="87"/>
                  </a:lnTo>
                  <a:lnTo>
                    <a:pt x="549" y="426"/>
                  </a:lnTo>
                  <a:close/>
                  <a:moveTo>
                    <a:pt x="46" y="29"/>
                  </a:moveTo>
                  <a:lnTo>
                    <a:pt x="46" y="29"/>
                  </a:lnTo>
                  <a:cubicBezTo>
                    <a:pt x="54" y="29"/>
                    <a:pt x="61" y="36"/>
                    <a:pt x="61" y="44"/>
                  </a:cubicBezTo>
                  <a:lnTo>
                    <a:pt x="61" y="44"/>
                  </a:lnTo>
                  <a:cubicBezTo>
                    <a:pt x="61" y="52"/>
                    <a:pt x="54" y="58"/>
                    <a:pt x="46" y="58"/>
                  </a:cubicBezTo>
                  <a:lnTo>
                    <a:pt x="46" y="58"/>
                  </a:lnTo>
                  <a:cubicBezTo>
                    <a:pt x="38" y="58"/>
                    <a:pt x="32" y="52"/>
                    <a:pt x="32" y="44"/>
                  </a:cubicBezTo>
                  <a:lnTo>
                    <a:pt x="32" y="44"/>
                  </a:lnTo>
                  <a:cubicBezTo>
                    <a:pt x="32" y="36"/>
                    <a:pt x="38" y="29"/>
                    <a:pt x="46" y="29"/>
                  </a:cubicBezTo>
                  <a:close/>
                  <a:moveTo>
                    <a:pt x="89" y="29"/>
                  </a:moveTo>
                  <a:lnTo>
                    <a:pt x="89" y="29"/>
                  </a:lnTo>
                  <a:cubicBezTo>
                    <a:pt x="97" y="29"/>
                    <a:pt x="104" y="36"/>
                    <a:pt x="104" y="44"/>
                  </a:cubicBezTo>
                  <a:lnTo>
                    <a:pt x="104" y="44"/>
                  </a:lnTo>
                  <a:cubicBezTo>
                    <a:pt x="104" y="52"/>
                    <a:pt x="97" y="58"/>
                    <a:pt x="89" y="58"/>
                  </a:cubicBezTo>
                  <a:lnTo>
                    <a:pt x="89" y="58"/>
                  </a:lnTo>
                  <a:cubicBezTo>
                    <a:pt x="81" y="58"/>
                    <a:pt x="75" y="52"/>
                    <a:pt x="75" y="44"/>
                  </a:cubicBezTo>
                  <a:lnTo>
                    <a:pt x="75" y="44"/>
                  </a:lnTo>
                  <a:cubicBezTo>
                    <a:pt x="75" y="36"/>
                    <a:pt x="81" y="29"/>
                    <a:pt x="89" y="29"/>
                  </a:cubicBezTo>
                  <a:close/>
                  <a:moveTo>
                    <a:pt x="131" y="29"/>
                  </a:moveTo>
                  <a:lnTo>
                    <a:pt x="131" y="29"/>
                  </a:lnTo>
                  <a:cubicBezTo>
                    <a:pt x="139" y="29"/>
                    <a:pt x="145" y="36"/>
                    <a:pt x="145" y="44"/>
                  </a:cubicBezTo>
                  <a:lnTo>
                    <a:pt x="145" y="44"/>
                  </a:lnTo>
                  <a:cubicBezTo>
                    <a:pt x="145" y="52"/>
                    <a:pt x="139" y="58"/>
                    <a:pt x="131" y="58"/>
                  </a:cubicBezTo>
                  <a:lnTo>
                    <a:pt x="131" y="58"/>
                  </a:lnTo>
                  <a:cubicBezTo>
                    <a:pt x="123" y="58"/>
                    <a:pt x="116" y="52"/>
                    <a:pt x="116" y="44"/>
                  </a:cubicBezTo>
                  <a:lnTo>
                    <a:pt x="116" y="44"/>
                  </a:lnTo>
                  <a:cubicBezTo>
                    <a:pt x="116" y="36"/>
                    <a:pt x="123" y="29"/>
                    <a:pt x="131" y="29"/>
                  </a:cubicBezTo>
                  <a:close/>
                  <a:moveTo>
                    <a:pt x="566" y="71"/>
                  </a:moveTo>
                  <a:lnTo>
                    <a:pt x="566" y="38"/>
                  </a:lnTo>
                  <a:lnTo>
                    <a:pt x="566" y="38"/>
                  </a:lnTo>
                  <a:cubicBezTo>
                    <a:pt x="566" y="17"/>
                    <a:pt x="549" y="0"/>
                    <a:pt x="529" y="0"/>
                  </a:cubicBezTo>
                  <a:lnTo>
                    <a:pt x="36" y="0"/>
                  </a:lnTo>
                  <a:lnTo>
                    <a:pt x="36" y="0"/>
                  </a:lnTo>
                  <a:cubicBezTo>
                    <a:pt x="16" y="0"/>
                    <a:pt x="0" y="17"/>
                    <a:pt x="0" y="38"/>
                  </a:cubicBezTo>
                  <a:lnTo>
                    <a:pt x="0" y="87"/>
                  </a:lnTo>
                  <a:lnTo>
                    <a:pt x="0" y="87"/>
                  </a:lnTo>
                  <a:lnTo>
                    <a:pt x="0" y="426"/>
                  </a:lnTo>
                  <a:lnTo>
                    <a:pt x="0" y="426"/>
                  </a:lnTo>
                  <a:cubicBezTo>
                    <a:pt x="0" y="447"/>
                    <a:pt x="16" y="464"/>
                    <a:pt x="36" y="464"/>
                  </a:cubicBezTo>
                  <a:lnTo>
                    <a:pt x="529" y="464"/>
                  </a:lnTo>
                  <a:lnTo>
                    <a:pt x="529" y="464"/>
                  </a:lnTo>
                  <a:cubicBezTo>
                    <a:pt x="549" y="464"/>
                    <a:pt x="566" y="447"/>
                    <a:pt x="566" y="426"/>
                  </a:cubicBezTo>
                  <a:lnTo>
                    <a:pt x="566" y="71"/>
                  </a:lnTo>
                  <a:close/>
                </a:path>
              </a:pathLst>
            </a:custGeom>
            <a:solidFill>
              <a:srgbClr val="1E3877"/>
            </a:solidFill>
            <a:ln w="9525" cap="flat">
              <a:noFill/>
              <a:bevel/>
              <a:headEnd/>
              <a:tailEnd/>
            </a:ln>
            <a:effectLst/>
          </p:spPr>
          <p:txBody>
            <a:bodyPr wrap="none" anchor="ctr"/>
            <a:lstStyle/>
            <a:p>
              <a:endParaRPr lang="en-US" sz="1225"/>
            </a:p>
          </p:txBody>
        </p:sp>
        <p:sp>
          <p:nvSpPr>
            <p:cNvPr id="3762" name="Freeform 690">
              <a:extLst>
                <a:ext uri="{FF2B5EF4-FFF2-40B4-BE49-F238E27FC236}">
                  <a16:creationId xmlns:a16="http://schemas.microsoft.com/office/drawing/2014/main" xmlns="" id="{80557A64-626F-6041-B1B6-203595ED5EC2}"/>
                </a:ext>
              </a:extLst>
            </p:cNvPr>
            <p:cNvSpPr>
              <a:spLocks noChangeArrowheads="1"/>
            </p:cNvSpPr>
            <p:nvPr/>
          </p:nvSpPr>
          <p:spPr bwMode="auto">
            <a:xfrm>
              <a:off x="3003282" y="1503645"/>
              <a:ext cx="196157" cy="196159"/>
            </a:xfrm>
            <a:custGeom>
              <a:avLst/>
              <a:gdLst>
                <a:gd name="T0" fmla="*/ 63 w 286"/>
                <a:gd name="T1" fmla="*/ 204 h 286"/>
                <a:gd name="T2" fmla="*/ 41 w 286"/>
                <a:gd name="T3" fmla="*/ 217 h 286"/>
                <a:gd name="T4" fmla="*/ 41 w 286"/>
                <a:gd name="T5" fmla="*/ 70 h 286"/>
                <a:gd name="T6" fmla="*/ 62 w 286"/>
                <a:gd name="T7" fmla="*/ 83 h 286"/>
                <a:gd name="T8" fmla="*/ 17 w 286"/>
                <a:gd name="T9" fmla="*/ 135 h 286"/>
                <a:gd name="T10" fmla="*/ 88 w 286"/>
                <a:gd name="T11" fmla="*/ 30 h 286"/>
                <a:gd name="T12" fmla="*/ 52 w 286"/>
                <a:gd name="T13" fmla="*/ 57 h 286"/>
                <a:gd name="T14" fmla="*/ 135 w 286"/>
                <a:gd name="T15" fmla="*/ 18 h 286"/>
                <a:gd name="T16" fmla="*/ 84 w 286"/>
                <a:gd name="T17" fmla="*/ 72 h 286"/>
                <a:gd name="T18" fmla="*/ 135 w 286"/>
                <a:gd name="T19" fmla="*/ 135 h 286"/>
                <a:gd name="T20" fmla="*/ 79 w 286"/>
                <a:gd name="T21" fmla="*/ 88 h 286"/>
                <a:gd name="T22" fmla="*/ 135 w 286"/>
                <a:gd name="T23" fmla="*/ 135 h 286"/>
                <a:gd name="T24" fmla="*/ 79 w 286"/>
                <a:gd name="T25" fmla="*/ 199 h 286"/>
                <a:gd name="T26" fmla="*/ 135 w 286"/>
                <a:gd name="T27" fmla="*/ 152 h 286"/>
                <a:gd name="T28" fmla="*/ 135 w 286"/>
                <a:gd name="T29" fmla="*/ 267 h 286"/>
                <a:gd name="T30" fmla="*/ 135 w 286"/>
                <a:gd name="T31" fmla="*/ 209 h 286"/>
                <a:gd name="T32" fmla="*/ 52 w 286"/>
                <a:gd name="T33" fmla="*/ 230 h 286"/>
                <a:gd name="T34" fmla="*/ 88 w 286"/>
                <a:gd name="T35" fmla="*/ 256 h 286"/>
                <a:gd name="T36" fmla="*/ 152 w 286"/>
                <a:gd name="T37" fmla="*/ 209 h 286"/>
                <a:gd name="T38" fmla="*/ 201 w 286"/>
                <a:gd name="T39" fmla="*/ 215 h 286"/>
                <a:gd name="T40" fmla="*/ 152 w 286"/>
                <a:gd name="T41" fmla="*/ 152 h 286"/>
                <a:gd name="T42" fmla="*/ 207 w 286"/>
                <a:gd name="T43" fmla="*/ 199 h 286"/>
                <a:gd name="T44" fmla="*/ 152 w 286"/>
                <a:gd name="T45" fmla="*/ 152 h 286"/>
                <a:gd name="T46" fmla="*/ 208 w 286"/>
                <a:gd name="T47" fmla="*/ 88 h 286"/>
                <a:gd name="T48" fmla="*/ 152 w 286"/>
                <a:gd name="T49" fmla="*/ 135 h 286"/>
                <a:gd name="T50" fmla="*/ 152 w 286"/>
                <a:gd name="T51" fmla="*/ 18 h 286"/>
                <a:gd name="T52" fmla="*/ 152 w 286"/>
                <a:gd name="T53" fmla="*/ 79 h 286"/>
                <a:gd name="T54" fmla="*/ 234 w 286"/>
                <a:gd name="T55" fmla="*/ 57 h 286"/>
                <a:gd name="T56" fmla="*/ 197 w 286"/>
                <a:gd name="T57" fmla="*/ 30 h 286"/>
                <a:gd name="T58" fmla="*/ 245 w 286"/>
                <a:gd name="T59" fmla="*/ 70 h 286"/>
                <a:gd name="T60" fmla="*/ 231 w 286"/>
                <a:gd name="T61" fmla="*/ 135 h 286"/>
                <a:gd name="T62" fmla="*/ 223 w 286"/>
                <a:gd name="T63" fmla="*/ 83 h 286"/>
                <a:gd name="T64" fmla="*/ 244 w 286"/>
                <a:gd name="T65" fmla="*/ 217 h 286"/>
                <a:gd name="T66" fmla="*/ 231 w 286"/>
                <a:gd name="T67" fmla="*/ 152 h 286"/>
                <a:gd name="T68" fmla="*/ 244 w 286"/>
                <a:gd name="T69" fmla="*/ 217 h 286"/>
                <a:gd name="T70" fmla="*/ 218 w 286"/>
                <a:gd name="T71" fmla="*/ 220 h 286"/>
                <a:gd name="T72" fmla="*/ 234 w 286"/>
                <a:gd name="T73" fmla="*/ 230 h 286"/>
                <a:gd name="T74" fmla="*/ 37 w 286"/>
                <a:gd name="T75" fmla="*/ 239 h 286"/>
                <a:gd name="T76" fmla="*/ 248 w 286"/>
                <a:gd name="T77" fmla="*/ 239 h 286"/>
                <a:gd name="T78" fmla="*/ 249 w 286"/>
                <a:gd name="T79" fmla="*/ 237 h 286"/>
                <a:gd name="T80" fmla="*/ 143 w 286"/>
                <a:gd name="T81" fmla="*/ 0 h 286"/>
                <a:gd name="T82" fmla="*/ 0 w 286"/>
                <a:gd name="T83" fmla="*/ 143 h 286"/>
                <a:gd name="T84" fmla="*/ 37 w 286"/>
                <a:gd name="T85"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286">
                  <a:moveTo>
                    <a:pt x="55" y="152"/>
                  </a:moveTo>
                  <a:lnTo>
                    <a:pt x="55" y="152"/>
                  </a:lnTo>
                  <a:cubicBezTo>
                    <a:pt x="55" y="171"/>
                    <a:pt x="58" y="188"/>
                    <a:pt x="63" y="204"/>
                  </a:cubicBezTo>
                  <a:lnTo>
                    <a:pt x="63" y="204"/>
                  </a:lnTo>
                  <a:cubicBezTo>
                    <a:pt x="54" y="207"/>
                    <a:pt x="46" y="212"/>
                    <a:pt x="41" y="217"/>
                  </a:cubicBezTo>
                  <a:lnTo>
                    <a:pt x="41" y="217"/>
                  </a:lnTo>
                  <a:cubicBezTo>
                    <a:pt x="27" y="199"/>
                    <a:pt x="20" y="176"/>
                    <a:pt x="17" y="152"/>
                  </a:cubicBezTo>
                  <a:lnTo>
                    <a:pt x="55" y="152"/>
                  </a:lnTo>
                  <a:close/>
                  <a:moveTo>
                    <a:pt x="41" y="70"/>
                  </a:moveTo>
                  <a:lnTo>
                    <a:pt x="41" y="70"/>
                  </a:lnTo>
                  <a:cubicBezTo>
                    <a:pt x="46" y="75"/>
                    <a:pt x="53" y="79"/>
                    <a:pt x="62" y="83"/>
                  </a:cubicBezTo>
                  <a:lnTo>
                    <a:pt x="62" y="83"/>
                  </a:lnTo>
                  <a:cubicBezTo>
                    <a:pt x="58" y="99"/>
                    <a:pt x="55" y="116"/>
                    <a:pt x="55" y="135"/>
                  </a:cubicBezTo>
                  <a:lnTo>
                    <a:pt x="17" y="135"/>
                  </a:lnTo>
                  <a:lnTo>
                    <a:pt x="17" y="135"/>
                  </a:lnTo>
                  <a:cubicBezTo>
                    <a:pt x="19" y="111"/>
                    <a:pt x="27" y="88"/>
                    <a:pt x="41" y="70"/>
                  </a:cubicBezTo>
                  <a:close/>
                  <a:moveTo>
                    <a:pt x="88" y="30"/>
                  </a:moveTo>
                  <a:lnTo>
                    <a:pt x="88" y="30"/>
                  </a:lnTo>
                  <a:cubicBezTo>
                    <a:pt x="80" y="39"/>
                    <a:pt x="73" y="52"/>
                    <a:pt x="68" y="68"/>
                  </a:cubicBezTo>
                  <a:lnTo>
                    <a:pt x="68" y="68"/>
                  </a:lnTo>
                  <a:cubicBezTo>
                    <a:pt x="59" y="63"/>
                    <a:pt x="53" y="59"/>
                    <a:pt x="52" y="57"/>
                  </a:cubicBezTo>
                  <a:lnTo>
                    <a:pt x="52" y="57"/>
                  </a:lnTo>
                  <a:cubicBezTo>
                    <a:pt x="62" y="46"/>
                    <a:pt x="75" y="36"/>
                    <a:pt x="88" y="30"/>
                  </a:cubicBezTo>
                  <a:close/>
                  <a:moveTo>
                    <a:pt x="135" y="18"/>
                  </a:moveTo>
                  <a:lnTo>
                    <a:pt x="135" y="79"/>
                  </a:lnTo>
                  <a:lnTo>
                    <a:pt x="135" y="79"/>
                  </a:lnTo>
                  <a:cubicBezTo>
                    <a:pt x="114" y="78"/>
                    <a:pt x="97" y="76"/>
                    <a:pt x="84" y="72"/>
                  </a:cubicBezTo>
                  <a:lnTo>
                    <a:pt x="84" y="72"/>
                  </a:lnTo>
                  <a:cubicBezTo>
                    <a:pt x="95" y="43"/>
                    <a:pt x="114" y="23"/>
                    <a:pt x="135" y="18"/>
                  </a:cubicBezTo>
                  <a:close/>
                  <a:moveTo>
                    <a:pt x="135" y="135"/>
                  </a:moveTo>
                  <a:lnTo>
                    <a:pt x="71" y="135"/>
                  </a:lnTo>
                  <a:lnTo>
                    <a:pt x="71" y="135"/>
                  </a:lnTo>
                  <a:cubicBezTo>
                    <a:pt x="72" y="119"/>
                    <a:pt x="74" y="103"/>
                    <a:pt x="79" y="88"/>
                  </a:cubicBezTo>
                  <a:lnTo>
                    <a:pt x="79" y="88"/>
                  </a:lnTo>
                  <a:cubicBezTo>
                    <a:pt x="95" y="92"/>
                    <a:pt x="115" y="95"/>
                    <a:pt x="135" y="96"/>
                  </a:cubicBezTo>
                  <a:lnTo>
                    <a:pt x="135" y="135"/>
                  </a:lnTo>
                  <a:close/>
                  <a:moveTo>
                    <a:pt x="135" y="192"/>
                  </a:moveTo>
                  <a:lnTo>
                    <a:pt x="135" y="192"/>
                  </a:lnTo>
                  <a:cubicBezTo>
                    <a:pt x="115" y="192"/>
                    <a:pt x="95" y="195"/>
                    <a:pt x="79" y="199"/>
                  </a:cubicBezTo>
                  <a:lnTo>
                    <a:pt x="79" y="199"/>
                  </a:lnTo>
                  <a:cubicBezTo>
                    <a:pt x="75" y="185"/>
                    <a:pt x="72" y="169"/>
                    <a:pt x="71" y="152"/>
                  </a:cubicBezTo>
                  <a:lnTo>
                    <a:pt x="135" y="152"/>
                  </a:lnTo>
                  <a:lnTo>
                    <a:pt x="135" y="192"/>
                  </a:lnTo>
                  <a:close/>
                  <a:moveTo>
                    <a:pt x="135" y="267"/>
                  </a:moveTo>
                  <a:lnTo>
                    <a:pt x="135" y="267"/>
                  </a:lnTo>
                  <a:cubicBezTo>
                    <a:pt x="114" y="263"/>
                    <a:pt x="95" y="243"/>
                    <a:pt x="85" y="215"/>
                  </a:cubicBezTo>
                  <a:lnTo>
                    <a:pt x="85" y="215"/>
                  </a:lnTo>
                  <a:cubicBezTo>
                    <a:pt x="98" y="212"/>
                    <a:pt x="115" y="209"/>
                    <a:pt x="135" y="209"/>
                  </a:cubicBezTo>
                  <a:lnTo>
                    <a:pt x="135" y="267"/>
                  </a:lnTo>
                  <a:close/>
                  <a:moveTo>
                    <a:pt x="52" y="230"/>
                  </a:moveTo>
                  <a:lnTo>
                    <a:pt x="52" y="230"/>
                  </a:lnTo>
                  <a:cubicBezTo>
                    <a:pt x="54" y="227"/>
                    <a:pt x="60" y="223"/>
                    <a:pt x="68" y="220"/>
                  </a:cubicBezTo>
                  <a:lnTo>
                    <a:pt x="68" y="220"/>
                  </a:lnTo>
                  <a:cubicBezTo>
                    <a:pt x="73" y="234"/>
                    <a:pt x="80" y="246"/>
                    <a:pt x="88" y="256"/>
                  </a:cubicBezTo>
                  <a:lnTo>
                    <a:pt x="88" y="256"/>
                  </a:lnTo>
                  <a:cubicBezTo>
                    <a:pt x="75" y="250"/>
                    <a:pt x="63" y="240"/>
                    <a:pt x="52" y="230"/>
                  </a:cubicBezTo>
                  <a:close/>
                  <a:moveTo>
                    <a:pt x="152" y="209"/>
                  </a:moveTo>
                  <a:lnTo>
                    <a:pt x="152" y="209"/>
                  </a:lnTo>
                  <a:cubicBezTo>
                    <a:pt x="171" y="209"/>
                    <a:pt x="188" y="212"/>
                    <a:pt x="201" y="215"/>
                  </a:cubicBezTo>
                  <a:lnTo>
                    <a:pt x="201" y="215"/>
                  </a:lnTo>
                  <a:cubicBezTo>
                    <a:pt x="190" y="243"/>
                    <a:pt x="171" y="263"/>
                    <a:pt x="152" y="267"/>
                  </a:cubicBezTo>
                  <a:lnTo>
                    <a:pt x="152" y="209"/>
                  </a:lnTo>
                  <a:close/>
                  <a:moveTo>
                    <a:pt x="152" y="152"/>
                  </a:moveTo>
                  <a:lnTo>
                    <a:pt x="215" y="152"/>
                  </a:lnTo>
                  <a:lnTo>
                    <a:pt x="215" y="152"/>
                  </a:lnTo>
                  <a:cubicBezTo>
                    <a:pt x="214" y="169"/>
                    <a:pt x="211" y="185"/>
                    <a:pt x="207" y="199"/>
                  </a:cubicBezTo>
                  <a:lnTo>
                    <a:pt x="207" y="199"/>
                  </a:lnTo>
                  <a:cubicBezTo>
                    <a:pt x="191" y="195"/>
                    <a:pt x="171" y="192"/>
                    <a:pt x="152" y="192"/>
                  </a:cubicBezTo>
                  <a:lnTo>
                    <a:pt x="152" y="152"/>
                  </a:lnTo>
                  <a:close/>
                  <a:moveTo>
                    <a:pt x="152" y="96"/>
                  </a:moveTo>
                  <a:lnTo>
                    <a:pt x="152" y="96"/>
                  </a:lnTo>
                  <a:cubicBezTo>
                    <a:pt x="171" y="95"/>
                    <a:pt x="191" y="92"/>
                    <a:pt x="208" y="88"/>
                  </a:cubicBezTo>
                  <a:lnTo>
                    <a:pt x="208" y="88"/>
                  </a:lnTo>
                  <a:cubicBezTo>
                    <a:pt x="211" y="103"/>
                    <a:pt x="214" y="119"/>
                    <a:pt x="215" y="135"/>
                  </a:cubicBezTo>
                  <a:lnTo>
                    <a:pt x="152" y="135"/>
                  </a:lnTo>
                  <a:lnTo>
                    <a:pt x="152" y="96"/>
                  </a:lnTo>
                  <a:close/>
                  <a:moveTo>
                    <a:pt x="152" y="18"/>
                  </a:moveTo>
                  <a:lnTo>
                    <a:pt x="152" y="18"/>
                  </a:lnTo>
                  <a:cubicBezTo>
                    <a:pt x="173" y="23"/>
                    <a:pt x="191" y="43"/>
                    <a:pt x="202" y="72"/>
                  </a:cubicBezTo>
                  <a:lnTo>
                    <a:pt x="202" y="72"/>
                  </a:lnTo>
                  <a:cubicBezTo>
                    <a:pt x="188" y="76"/>
                    <a:pt x="171" y="78"/>
                    <a:pt x="152" y="79"/>
                  </a:cubicBezTo>
                  <a:lnTo>
                    <a:pt x="152" y="18"/>
                  </a:lnTo>
                  <a:close/>
                  <a:moveTo>
                    <a:pt x="234" y="57"/>
                  </a:moveTo>
                  <a:lnTo>
                    <a:pt x="234" y="57"/>
                  </a:lnTo>
                  <a:cubicBezTo>
                    <a:pt x="233" y="59"/>
                    <a:pt x="228" y="63"/>
                    <a:pt x="218" y="68"/>
                  </a:cubicBezTo>
                  <a:lnTo>
                    <a:pt x="218" y="68"/>
                  </a:lnTo>
                  <a:cubicBezTo>
                    <a:pt x="212" y="52"/>
                    <a:pt x="205" y="39"/>
                    <a:pt x="197" y="30"/>
                  </a:cubicBezTo>
                  <a:lnTo>
                    <a:pt x="197" y="30"/>
                  </a:lnTo>
                  <a:cubicBezTo>
                    <a:pt x="211" y="36"/>
                    <a:pt x="223" y="46"/>
                    <a:pt x="234" y="57"/>
                  </a:cubicBezTo>
                  <a:close/>
                  <a:moveTo>
                    <a:pt x="245" y="70"/>
                  </a:moveTo>
                  <a:lnTo>
                    <a:pt x="245" y="70"/>
                  </a:lnTo>
                  <a:cubicBezTo>
                    <a:pt x="259" y="88"/>
                    <a:pt x="267" y="111"/>
                    <a:pt x="268" y="135"/>
                  </a:cubicBezTo>
                  <a:lnTo>
                    <a:pt x="231" y="135"/>
                  </a:lnTo>
                  <a:lnTo>
                    <a:pt x="231" y="135"/>
                  </a:lnTo>
                  <a:cubicBezTo>
                    <a:pt x="231" y="116"/>
                    <a:pt x="228" y="99"/>
                    <a:pt x="223" y="83"/>
                  </a:cubicBezTo>
                  <a:lnTo>
                    <a:pt x="223" y="83"/>
                  </a:lnTo>
                  <a:cubicBezTo>
                    <a:pt x="232" y="79"/>
                    <a:pt x="240" y="75"/>
                    <a:pt x="245" y="70"/>
                  </a:cubicBezTo>
                  <a:close/>
                  <a:moveTo>
                    <a:pt x="244" y="217"/>
                  </a:moveTo>
                  <a:lnTo>
                    <a:pt x="244" y="217"/>
                  </a:lnTo>
                  <a:cubicBezTo>
                    <a:pt x="239" y="212"/>
                    <a:pt x="232" y="207"/>
                    <a:pt x="223" y="204"/>
                  </a:cubicBezTo>
                  <a:lnTo>
                    <a:pt x="223" y="204"/>
                  </a:lnTo>
                  <a:cubicBezTo>
                    <a:pt x="228" y="188"/>
                    <a:pt x="231" y="171"/>
                    <a:pt x="231" y="152"/>
                  </a:cubicBezTo>
                  <a:lnTo>
                    <a:pt x="268" y="152"/>
                  </a:lnTo>
                  <a:lnTo>
                    <a:pt x="268" y="152"/>
                  </a:lnTo>
                  <a:cubicBezTo>
                    <a:pt x="267" y="176"/>
                    <a:pt x="258" y="199"/>
                    <a:pt x="244" y="217"/>
                  </a:cubicBezTo>
                  <a:close/>
                  <a:moveTo>
                    <a:pt x="197" y="256"/>
                  </a:moveTo>
                  <a:lnTo>
                    <a:pt x="197" y="256"/>
                  </a:lnTo>
                  <a:cubicBezTo>
                    <a:pt x="205" y="246"/>
                    <a:pt x="212" y="234"/>
                    <a:pt x="218" y="220"/>
                  </a:cubicBezTo>
                  <a:lnTo>
                    <a:pt x="218" y="220"/>
                  </a:lnTo>
                  <a:cubicBezTo>
                    <a:pt x="227" y="223"/>
                    <a:pt x="231" y="227"/>
                    <a:pt x="234" y="230"/>
                  </a:cubicBezTo>
                  <a:lnTo>
                    <a:pt x="234" y="230"/>
                  </a:lnTo>
                  <a:cubicBezTo>
                    <a:pt x="223" y="240"/>
                    <a:pt x="211" y="250"/>
                    <a:pt x="197" y="256"/>
                  </a:cubicBezTo>
                  <a:close/>
                  <a:moveTo>
                    <a:pt x="37" y="239"/>
                  </a:moveTo>
                  <a:lnTo>
                    <a:pt x="37" y="239"/>
                  </a:lnTo>
                  <a:cubicBezTo>
                    <a:pt x="64" y="267"/>
                    <a:pt x="101" y="285"/>
                    <a:pt x="143" y="285"/>
                  </a:cubicBezTo>
                  <a:lnTo>
                    <a:pt x="143" y="285"/>
                  </a:lnTo>
                  <a:cubicBezTo>
                    <a:pt x="184" y="285"/>
                    <a:pt x="223" y="267"/>
                    <a:pt x="248" y="239"/>
                  </a:cubicBezTo>
                  <a:lnTo>
                    <a:pt x="248" y="239"/>
                  </a:lnTo>
                  <a:cubicBezTo>
                    <a:pt x="249" y="238"/>
                    <a:pt x="249" y="238"/>
                    <a:pt x="249" y="237"/>
                  </a:cubicBezTo>
                  <a:lnTo>
                    <a:pt x="249" y="237"/>
                  </a:lnTo>
                  <a:cubicBezTo>
                    <a:pt x="271" y="212"/>
                    <a:pt x="285" y="179"/>
                    <a:pt x="285" y="143"/>
                  </a:cubicBezTo>
                  <a:lnTo>
                    <a:pt x="285" y="143"/>
                  </a:lnTo>
                  <a:cubicBezTo>
                    <a:pt x="285" y="64"/>
                    <a:pt x="221" y="0"/>
                    <a:pt x="143" y="0"/>
                  </a:cubicBezTo>
                  <a:lnTo>
                    <a:pt x="143" y="0"/>
                  </a:lnTo>
                  <a:cubicBezTo>
                    <a:pt x="64" y="0"/>
                    <a:pt x="0" y="64"/>
                    <a:pt x="0" y="143"/>
                  </a:cubicBezTo>
                  <a:lnTo>
                    <a:pt x="0" y="143"/>
                  </a:lnTo>
                  <a:cubicBezTo>
                    <a:pt x="0" y="179"/>
                    <a:pt x="14" y="212"/>
                    <a:pt x="37" y="237"/>
                  </a:cubicBezTo>
                  <a:lnTo>
                    <a:pt x="37" y="237"/>
                  </a:lnTo>
                  <a:cubicBezTo>
                    <a:pt x="37" y="238"/>
                    <a:pt x="37" y="238"/>
                    <a:pt x="37" y="239"/>
                  </a:cubicBezTo>
                  <a:close/>
                </a:path>
              </a:pathLst>
            </a:custGeom>
            <a:solidFill>
              <a:srgbClr val="1E3877"/>
            </a:solidFill>
            <a:ln w="9525" cap="flat">
              <a:noFill/>
              <a:bevel/>
              <a:headEnd/>
              <a:tailEnd/>
            </a:ln>
            <a:effectLst/>
          </p:spPr>
          <p:txBody>
            <a:bodyPr wrap="none" anchor="ctr"/>
            <a:lstStyle/>
            <a:p>
              <a:endParaRPr lang="en-US" sz="1225"/>
            </a:p>
          </p:txBody>
        </p:sp>
      </p:grpSp>
      <p:grpSp>
        <p:nvGrpSpPr>
          <p:cNvPr id="4" name="Group 3">
            <a:extLst>
              <a:ext uri="{FF2B5EF4-FFF2-40B4-BE49-F238E27FC236}">
                <a16:creationId xmlns:a16="http://schemas.microsoft.com/office/drawing/2014/main" xmlns="" id="{ADCDDEBC-ECC2-3346-B3C0-305BDF1DF9DD}"/>
              </a:ext>
            </a:extLst>
          </p:cNvPr>
          <p:cNvGrpSpPr/>
          <p:nvPr/>
        </p:nvGrpSpPr>
        <p:grpSpPr>
          <a:xfrm>
            <a:off x="898773" y="1434981"/>
            <a:ext cx="346967" cy="286863"/>
            <a:chOff x="969270" y="1422165"/>
            <a:chExt cx="383262" cy="316870"/>
          </a:xfrm>
        </p:grpSpPr>
        <p:sp>
          <p:nvSpPr>
            <p:cNvPr id="3766" name="Freeform 694">
              <a:extLst>
                <a:ext uri="{FF2B5EF4-FFF2-40B4-BE49-F238E27FC236}">
                  <a16:creationId xmlns:a16="http://schemas.microsoft.com/office/drawing/2014/main" xmlns="" id="{6E9EBA96-7C46-274D-B552-8DDF54DC523D}"/>
                </a:ext>
              </a:extLst>
            </p:cNvPr>
            <p:cNvSpPr>
              <a:spLocks noChangeArrowheads="1"/>
            </p:cNvSpPr>
            <p:nvPr/>
          </p:nvSpPr>
          <p:spPr bwMode="auto">
            <a:xfrm>
              <a:off x="969270" y="1422165"/>
              <a:ext cx="383262" cy="316870"/>
            </a:xfrm>
            <a:custGeom>
              <a:avLst/>
              <a:gdLst>
                <a:gd name="T0" fmla="*/ 115 w 562"/>
                <a:gd name="T1" fmla="*/ 371 h 463"/>
                <a:gd name="T2" fmla="*/ 96 w 562"/>
                <a:gd name="T3" fmla="*/ 369 h 463"/>
                <a:gd name="T4" fmla="*/ 22 w 562"/>
                <a:gd name="T5" fmla="*/ 138 h 463"/>
                <a:gd name="T6" fmla="*/ 38 w 562"/>
                <a:gd name="T7" fmla="*/ 109 h 463"/>
                <a:gd name="T8" fmla="*/ 349 w 562"/>
                <a:gd name="T9" fmla="*/ 18 h 463"/>
                <a:gd name="T10" fmla="*/ 367 w 562"/>
                <a:gd name="T11" fmla="*/ 20 h 463"/>
                <a:gd name="T12" fmla="*/ 411 w 562"/>
                <a:gd name="T13" fmla="*/ 148 h 463"/>
                <a:gd name="T14" fmla="*/ 200 w 562"/>
                <a:gd name="T15" fmla="*/ 132 h 463"/>
                <a:gd name="T16" fmla="*/ 142 w 562"/>
                <a:gd name="T17" fmla="*/ 360 h 463"/>
                <a:gd name="T18" fmla="*/ 143 w 562"/>
                <a:gd name="T19" fmla="*/ 363 h 463"/>
                <a:gd name="T20" fmla="*/ 538 w 562"/>
                <a:gd name="T21" fmla="*/ 181 h 463"/>
                <a:gd name="T22" fmla="*/ 543 w 562"/>
                <a:gd name="T23" fmla="*/ 199 h 463"/>
                <a:gd name="T24" fmla="*/ 474 w 562"/>
                <a:gd name="T25" fmla="*/ 307 h 463"/>
                <a:gd name="T26" fmla="*/ 462 w 562"/>
                <a:gd name="T27" fmla="*/ 300 h 463"/>
                <a:gd name="T28" fmla="*/ 461 w 562"/>
                <a:gd name="T29" fmla="*/ 300 h 463"/>
                <a:gd name="T30" fmla="*/ 457 w 562"/>
                <a:gd name="T31" fmla="*/ 301 h 463"/>
                <a:gd name="T32" fmla="*/ 454 w 562"/>
                <a:gd name="T33" fmla="*/ 302 h 463"/>
                <a:gd name="T34" fmla="*/ 449 w 562"/>
                <a:gd name="T35" fmla="*/ 305 h 463"/>
                <a:gd name="T36" fmla="*/ 388 w 562"/>
                <a:gd name="T37" fmla="*/ 358 h 463"/>
                <a:gd name="T38" fmla="*/ 286 w 562"/>
                <a:gd name="T39" fmla="*/ 241 h 463"/>
                <a:gd name="T40" fmla="*/ 271 w 562"/>
                <a:gd name="T41" fmla="*/ 234 h 463"/>
                <a:gd name="T42" fmla="*/ 258 w 562"/>
                <a:gd name="T43" fmla="*/ 239 h 463"/>
                <a:gd name="T44" fmla="*/ 180 w 562"/>
                <a:gd name="T45" fmla="*/ 163 h 463"/>
                <a:gd name="T46" fmla="*/ 198 w 562"/>
                <a:gd name="T47" fmla="*/ 149 h 463"/>
                <a:gd name="T48" fmla="*/ 521 w 562"/>
                <a:gd name="T49" fmla="*/ 173 h 463"/>
                <a:gd name="T50" fmla="*/ 560 w 562"/>
                <a:gd name="T51" fmla="*/ 200 h 463"/>
                <a:gd name="T52" fmla="*/ 550 w 562"/>
                <a:gd name="T53" fmla="*/ 171 h 463"/>
                <a:gd name="T54" fmla="*/ 523 w 562"/>
                <a:gd name="T55" fmla="*/ 156 h 463"/>
                <a:gd name="T56" fmla="*/ 394 w 562"/>
                <a:gd name="T57" fmla="*/ 30 h 463"/>
                <a:gd name="T58" fmla="*/ 375 w 562"/>
                <a:gd name="T59" fmla="*/ 6 h 463"/>
                <a:gd name="T60" fmla="*/ 345 w 562"/>
                <a:gd name="T61" fmla="*/ 2 h 463"/>
                <a:gd name="T62" fmla="*/ 33 w 562"/>
                <a:gd name="T63" fmla="*/ 93 h 463"/>
                <a:gd name="T64" fmla="*/ 69 w 562"/>
                <a:gd name="T65" fmla="*/ 359 h 463"/>
                <a:gd name="T66" fmla="*/ 88 w 562"/>
                <a:gd name="T67" fmla="*/ 383 h 463"/>
                <a:gd name="T68" fmla="*/ 107 w 562"/>
                <a:gd name="T69" fmla="*/ 388 h 463"/>
                <a:gd name="T70" fmla="*/ 119 w 562"/>
                <a:gd name="T71" fmla="*/ 386 h 463"/>
                <a:gd name="T72" fmla="*/ 140 w 562"/>
                <a:gd name="T73" fmla="*/ 394 h 463"/>
                <a:gd name="T74" fmla="*/ 150 w 562"/>
                <a:gd name="T75" fmla="*/ 423 h 463"/>
                <a:gd name="T76" fmla="*/ 177 w 562"/>
                <a:gd name="T77" fmla="*/ 438 h 463"/>
                <a:gd name="T78" fmla="*/ 500 w 562"/>
                <a:gd name="T79" fmla="*/ 462 h 463"/>
                <a:gd name="T80" fmla="*/ 503 w 562"/>
                <a:gd name="T81" fmla="*/ 462 h 463"/>
                <a:gd name="T82" fmla="*/ 529 w 562"/>
                <a:gd name="T83" fmla="*/ 452 h 463"/>
                <a:gd name="T84" fmla="*/ 544 w 562"/>
                <a:gd name="T85" fmla="*/ 413 h 463"/>
                <a:gd name="T86" fmla="*/ 560 w 562"/>
                <a:gd name="T87" fmla="*/ 20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463">
                  <a:moveTo>
                    <a:pt x="115" y="371"/>
                  </a:moveTo>
                  <a:lnTo>
                    <a:pt x="115" y="371"/>
                  </a:lnTo>
                  <a:cubicBezTo>
                    <a:pt x="108" y="372"/>
                    <a:pt x="102" y="371"/>
                    <a:pt x="96" y="369"/>
                  </a:cubicBezTo>
                  <a:lnTo>
                    <a:pt x="96" y="369"/>
                  </a:lnTo>
                  <a:cubicBezTo>
                    <a:pt x="91" y="366"/>
                    <a:pt x="87" y="361"/>
                    <a:pt x="85" y="355"/>
                  </a:cubicBezTo>
                  <a:lnTo>
                    <a:pt x="22" y="138"/>
                  </a:lnTo>
                  <a:lnTo>
                    <a:pt x="22" y="138"/>
                  </a:lnTo>
                  <a:cubicBezTo>
                    <a:pt x="19" y="126"/>
                    <a:pt x="26" y="112"/>
                    <a:pt x="38" y="109"/>
                  </a:cubicBezTo>
                  <a:lnTo>
                    <a:pt x="349" y="18"/>
                  </a:lnTo>
                  <a:lnTo>
                    <a:pt x="349" y="18"/>
                  </a:lnTo>
                  <a:cubicBezTo>
                    <a:pt x="355" y="16"/>
                    <a:pt x="362" y="17"/>
                    <a:pt x="367" y="20"/>
                  </a:cubicBezTo>
                  <a:lnTo>
                    <a:pt x="367" y="20"/>
                  </a:lnTo>
                  <a:cubicBezTo>
                    <a:pt x="373" y="24"/>
                    <a:pt x="377" y="28"/>
                    <a:pt x="379" y="34"/>
                  </a:cubicBezTo>
                  <a:lnTo>
                    <a:pt x="411" y="148"/>
                  </a:lnTo>
                  <a:lnTo>
                    <a:pt x="200" y="132"/>
                  </a:lnTo>
                  <a:lnTo>
                    <a:pt x="200" y="132"/>
                  </a:lnTo>
                  <a:cubicBezTo>
                    <a:pt x="178" y="131"/>
                    <a:pt x="166" y="139"/>
                    <a:pt x="163" y="161"/>
                  </a:cubicBezTo>
                  <a:lnTo>
                    <a:pt x="142" y="360"/>
                  </a:lnTo>
                  <a:lnTo>
                    <a:pt x="143" y="359"/>
                  </a:lnTo>
                  <a:lnTo>
                    <a:pt x="143" y="363"/>
                  </a:lnTo>
                  <a:lnTo>
                    <a:pt x="115" y="371"/>
                  </a:lnTo>
                  <a:close/>
                  <a:moveTo>
                    <a:pt x="538" y="181"/>
                  </a:moveTo>
                  <a:lnTo>
                    <a:pt x="538" y="181"/>
                  </a:lnTo>
                  <a:cubicBezTo>
                    <a:pt x="541" y="186"/>
                    <a:pt x="544" y="192"/>
                    <a:pt x="543" y="199"/>
                  </a:cubicBezTo>
                  <a:lnTo>
                    <a:pt x="530" y="371"/>
                  </a:lnTo>
                  <a:lnTo>
                    <a:pt x="474" y="307"/>
                  </a:lnTo>
                  <a:lnTo>
                    <a:pt x="474" y="307"/>
                  </a:lnTo>
                  <a:cubicBezTo>
                    <a:pt x="471" y="303"/>
                    <a:pt x="467" y="301"/>
                    <a:pt x="462" y="300"/>
                  </a:cubicBezTo>
                  <a:lnTo>
                    <a:pt x="462" y="300"/>
                  </a:lnTo>
                  <a:lnTo>
                    <a:pt x="461" y="300"/>
                  </a:lnTo>
                  <a:lnTo>
                    <a:pt x="461" y="300"/>
                  </a:lnTo>
                  <a:cubicBezTo>
                    <a:pt x="459" y="300"/>
                    <a:pt x="458" y="301"/>
                    <a:pt x="457" y="301"/>
                  </a:cubicBezTo>
                  <a:lnTo>
                    <a:pt x="457" y="301"/>
                  </a:lnTo>
                  <a:cubicBezTo>
                    <a:pt x="456" y="301"/>
                    <a:pt x="455" y="301"/>
                    <a:pt x="454" y="302"/>
                  </a:cubicBezTo>
                  <a:lnTo>
                    <a:pt x="454" y="302"/>
                  </a:lnTo>
                  <a:cubicBezTo>
                    <a:pt x="453" y="303"/>
                    <a:pt x="450" y="303"/>
                    <a:pt x="449" y="305"/>
                  </a:cubicBezTo>
                  <a:lnTo>
                    <a:pt x="388" y="358"/>
                  </a:lnTo>
                  <a:lnTo>
                    <a:pt x="388" y="358"/>
                  </a:lnTo>
                  <a:cubicBezTo>
                    <a:pt x="387" y="358"/>
                    <a:pt x="386" y="358"/>
                    <a:pt x="386" y="357"/>
                  </a:cubicBezTo>
                  <a:lnTo>
                    <a:pt x="286" y="241"/>
                  </a:lnTo>
                  <a:lnTo>
                    <a:pt x="286" y="241"/>
                  </a:lnTo>
                  <a:cubicBezTo>
                    <a:pt x="282" y="237"/>
                    <a:pt x="277" y="235"/>
                    <a:pt x="271" y="234"/>
                  </a:cubicBezTo>
                  <a:lnTo>
                    <a:pt x="271" y="234"/>
                  </a:lnTo>
                  <a:cubicBezTo>
                    <a:pt x="266" y="234"/>
                    <a:pt x="261" y="235"/>
                    <a:pt x="258" y="239"/>
                  </a:cubicBezTo>
                  <a:lnTo>
                    <a:pt x="164" y="309"/>
                  </a:lnTo>
                  <a:lnTo>
                    <a:pt x="180" y="163"/>
                  </a:lnTo>
                  <a:lnTo>
                    <a:pt x="180" y="163"/>
                  </a:lnTo>
                  <a:cubicBezTo>
                    <a:pt x="182" y="152"/>
                    <a:pt x="184" y="148"/>
                    <a:pt x="198" y="149"/>
                  </a:cubicBezTo>
                  <a:lnTo>
                    <a:pt x="521" y="173"/>
                  </a:lnTo>
                  <a:lnTo>
                    <a:pt x="521" y="173"/>
                  </a:lnTo>
                  <a:cubicBezTo>
                    <a:pt x="528" y="174"/>
                    <a:pt x="533" y="176"/>
                    <a:pt x="538" y="181"/>
                  </a:cubicBezTo>
                  <a:close/>
                  <a:moveTo>
                    <a:pt x="560" y="200"/>
                  </a:moveTo>
                  <a:lnTo>
                    <a:pt x="560" y="200"/>
                  </a:lnTo>
                  <a:cubicBezTo>
                    <a:pt x="561" y="189"/>
                    <a:pt x="558" y="179"/>
                    <a:pt x="550" y="171"/>
                  </a:cubicBezTo>
                  <a:lnTo>
                    <a:pt x="550" y="171"/>
                  </a:lnTo>
                  <a:cubicBezTo>
                    <a:pt x="543" y="163"/>
                    <a:pt x="533" y="157"/>
                    <a:pt x="523" y="156"/>
                  </a:cubicBezTo>
                  <a:lnTo>
                    <a:pt x="429" y="150"/>
                  </a:lnTo>
                  <a:lnTo>
                    <a:pt x="394" y="30"/>
                  </a:lnTo>
                  <a:lnTo>
                    <a:pt x="394" y="30"/>
                  </a:lnTo>
                  <a:cubicBezTo>
                    <a:pt x="391" y="20"/>
                    <a:pt x="384" y="11"/>
                    <a:pt x="375" y="6"/>
                  </a:cubicBezTo>
                  <a:lnTo>
                    <a:pt x="375" y="6"/>
                  </a:lnTo>
                  <a:cubicBezTo>
                    <a:pt x="366" y="0"/>
                    <a:pt x="354" y="0"/>
                    <a:pt x="345" y="2"/>
                  </a:cubicBezTo>
                  <a:lnTo>
                    <a:pt x="33" y="93"/>
                  </a:lnTo>
                  <a:lnTo>
                    <a:pt x="33" y="93"/>
                  </a:lnTo>
                  <a:cubicBezTo>
                    <a:pt x="12" y="99"/>
                    <a:pt x="0" y="121"/>
                    <a:pt x="6" y="143"/>
                  </a:cubicBezTo>
                  <a:lnTo>
                    <a:pt x="69" y="359"/>
                  </a:lnTo>
                  <a:lnTo>
                    <a:pt x="69" y="359"/>
                  </a:lnTo>
                  <a:cubicBezTo>
                    <a:pt x="72" y="370"/>
                    <a:pt x="79" y="378"/>
                    <a:pt x="88" y="383"/>
                  </a:cubicBezTo>
                  <a:lnTo>
                    <a:pt x="88" y="383"/>
                  </a:lnTo>
                  <a:cubicBezTo>
                    <a:pt x="95" y="386"/>
                    <a:pt x="101" y="388"/>
                    <a:pt x="107" y="388"/>
                  </a:cubicBezTo>
                  <a:lnTo>
                    <a:pt x="107" y="388"/>
                  </a:lnTo>
                  <a:cubicBezTo>
                    <a:pt x="112" y="388"/>
                    <a:pt x="115" y="387"/>
                    <a:pt x="119" y="386"/>
                  </a:cubicBezTo>
                  <a:lnTo>
                    <a:pt x="141" y="380"/>
                  </a:lnTo>
                  <a:lnTo>
                    <a:pt x="140" y="394"/>
                  </a:lnTo>
                  <a:lnTo>
                    <a:pt x="140" y="394"/>
                  </a:lnTo>
                  <a:cubicBezTo>
                    <a:pt x="139" y="405"/>
                    <a:pt x="143" y="415"/>
                    <a:pt x="150" y="423"/>
                  </a:cubicBezTo>
                  <a:lnTo>
                    <a:pt x="150" y="423"/>
                  </a:lnTo>
                  <a:cubicBezTo>
                    <a:pt x="156" y="432"/>
                    <a:pt x="167" y="437"/>
                    <a:pt x="177" y="438"/>
                  </a:cubicBezTo>
                  <a:lnTo>
                    <a:pt x="500" y="462"/>
                  </a:lnTo>
                  <a:lnTo>
                    <a:pt x="500" y="462"/>
                  </a:lnTo>
                  <a:cubicBezTo>
                    <a:pt x="501" y="462"/>
                    <a:pt x="501" y="462"/>
                    <a:pt x="503" y="462"/>
                  </a:cubicBezTo>
                  <a:lnTo>
                    <a:pt x="503" y="462"/>
                  </a:lnTo>
                  <a:cubicBezTo>
                    <a:pt x="513" y="462"/>
                    <a:pt x="521" y="459"/>
                    <a:pt x="529" y="452"/>
                  </a:cubicBezTo>
                  <a:lnTo>
                    <a:pt x="529" y="452"/>
                  </a:lnTo>
                  <a:cubicBezTo>
                    <a:pt x="538" y="445"/>
                    <a:pt x="542" y="435"/>
                    <a:pt x="543" y="425"/>
                  </a:cubicBezTo>
                  <a:lnTo>
                    <a:pt x="544" y="413"/>
                  </a:lnTo>
                  <a:lnTo>
                    <a:pt x="544" y="413"/>
                  </a:lnTo>
                  <a:lnTo>
                    <a:pt x="560" y="200"/>
                  </a:lnTo>
                  <a:close/>
                </a:path>
              </a:pathLst>
            </a:custGeom>
            <a:solidFill>
              <a:srgbClr val="1E3877"/>
            </a:solidFill>
            <a:ln w="9525" cap="flat">
              <a:noFill/>
              <a:bevel/>
              <a:headEnd/>
              <a:tailEnd/>
            </a:ln>
            <a:effectLst/>
          </p:spPr>
          <p:txBody>
            <a:bodyPr wrap="none" anchor="ctr"/>
            <a:lstStyle/>
            <a:p>
              <a:endParaRPr lang="en-US" sz="1225"/>
            </a:p>
          </p:txBody>
        </p:sp>
        <p:sp>
          <p:nvSpPr>
            <p:cNvPr id="3767" name="Freeform 695">
              <a:extLst>
                <a:ext uri="{FF2B5EF4-FFF2-40B4-BE49-F238E27FC236}">
                  <a16:creationId xmlns:a16="http://schemas.microsoft.com/office/drawing/2014/main" xmlns="" id="{DDC7522C-0AC8-114B-ACA5-B9F610A5E04B}"/>
                </a:ext>
              </a:extLst>
            </p:cNvPr>
            <p:cNvSpPr>
              <a:spLocks noChangeArrowheads="1"/>
            </p:cNvSpPr>
            <p:nvPr/>
          </p:nvSpPr>
          <p:spPr bwMode="auto">
            <a:xfrm>
              <a:off x="1243891" y="1567020"/>
              <a:ext cx="39233" cy="39231"/>
            </a:xfrm>
            <a:custGeom>
              <a:avLst/>
              <a:gdLst>
                <a:gd name="T0" fmla="*/ 27 w 57"/>
                <a:gd name="T1" fmla="*/ 55 h 57"/>
                <a:gd name="T2" fmla="*/ 27 w 57"/>
                <a:gd name="T3" fmla="*/ 55 h 57"/>
                <a:gd name="T4" fmla="*/ 56 w 57"/>
                <a:gd name="T5" fmla="*/ 31 h 57"/>
                <a:gd name="T6" fmla="*/ 56 w 57"/>
                <a:gd name="T7" fmla="*/ 31 h 57"/>
                <a:gd name="T8" fmla="*/ 31 w 57"/>
                <a:gd name="T9" fmla="*/ 2 h 57"/>
                <a:gd name="T10" fmla="*/ 31 w 57"/>
                <a:gd name="T11" fmla="*/ 2 h 57"/>
                <a:gd name="T12" fmla="*/ 2 w 57"/>
                <a:gd name="T13" fmla="*/ 27 h 57"/>
                <a:gd name="T14" fmla="*/ 2 w 57"/>
                <a:gd name="T15" fmla="*/ 27 h 57"/>
                <a:gd name="T16" fmla="*/ 27 w 57"/>
                <a:gd name="T1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27" y="55"/>
                  </a:moveTo>
                  <a:lnTo>
                    <a:pt x="27" y="55"/>
                  </a:lnTo>
                  <a:cubicBezTo>
                    <a:pt x="41" y="56"/>
                    <a:pt x="55" y="45"/>
                    <a:pt x="56" y="31"/>
                  </a:cubicBezTo>
                  <a:lnTo>
                    <a:pt x="56" y="31"/>
                  </a:lnTo>
                  <a:cubicBezTo>
                    <a:pt x="56" y="15"/>
                    <a:pt x="45" y="3"/>
                    <a:pt x="31" y="2"/>
                  </a:cubicBezTo>
                  <a:lnTo>
                    <a:pt x="31" y="2"/>
                  </a:lnTo>
                  <a:cubicBezTo>
                    <a:pt x="15" y="0"/>
                    <a:pt x="3" y="12"/>
                    <a:pt x="2" y="27"/>
                  </a:cubicBezTo>
                  <a:lnTo>
                    <a:pt x="2" y="27"/>
                  </a:lnTo>
                  <a:cubicBezTo>
                    <a:pt x="0" y="41"/>
                    <a:pt x="12" y="55"/>
                    <a:pt x="27" y="55"/>
                  </a:cubicBezTo>
                </a:path>
              </a:pathLst>
            </a:custGeom>
            <a:solidFill>
              <a:srgbClr val="1E3877"/>
            </a:solidFill>
            <a:ln w="9525" cap="flat">
              <a:noFill/>
              <a:bevel/>
              <a:headEnd/>
              <a:tailEnd/>
            </a:ln>
            <a:effectLst/>
          </p:spPr>
          <p:txBody>
            <a:bodyPr wrap="none" anchor="ctr"/>
            <a:lstStyle/>
            <a:p>
              <a:endParaRPr lang="en-US" sz="1225"/>
            </a:p>
          </p:txBody>
        </p:sp>
      </p:grpSp>
      <p:grpSp>
        <p:nvGrpSpPr>
          <p:cNvPr id="7" name="Group 6">
            <a:extLst>
              <a:ext uri="{FF2B5EF4-FFF2-40B4-BE49-F238E27FC236}">
                <a16:creationId xmlns:a16="http://schemas.microsoft.com/office/drawing/2014/main" xmlns="" id="{CCF2670D-7745-A34A-8735-0A926F8ADAC3}"/>
              </a:ext>
            </a:extLst>
          </p:cNvPr>
          <p:cNvGrpSpPr/>
          <p:nvPr/>
        </p:nvGrpSpPr>
        <p:grpSpPr>
          <a:xfrm>
            <a:off x="2680063" y="3991618"/>
            <a:ext cx="300524" cy="265008"/>
            <a:chOff x="2936890" y="4500343"/>
            <a:chExt cx="331960" cy="292728"/>
          </a:xfrm>
        </p:grpSpPr>
        <p:sp>
          <p:nvSpPr>
            <p:cNvPr id="3773" name="Freeform 701">
              <a:extLst>
                <a:ext uri="{FF2B5EF4-FFF2-40B4-BE49-F238E27FC236}">
                  <a16:creationId xmlns:a16="http://schemas.microsoft.com/office/drawing/2014/main" xmlns="" id="{23652633-1F71-074B-94FC-D909BFF8AEF9}"/>
                </a:ext>
              </a:extLst>
            </p:cNvPr>
            <p:cNvSpPr>
              <a:spLocks noChangeArrowheads="1"/>
            </p:cNvSpPr>
            <p:nvPr/>
          </p:nvSpPr>
          <p:spPr bwMode="auto">
            <a:xfrm>
              <a:off x="2936890" y="4500343"/>
              <a:ext cx="331960" cy="135801"/>
            </a:xfrm>
            <a:custGeom>
              <a:avLst/>
              <a:gdLst>
                <a:gd name="T0" fmla="*/ 475 w 483"/>
                <a:gd name="T1" fmla="*/ 170 h 197"/>
                <a:gd name="T2" fmla="*/ 249 w 483"/>
                <a:gd name="T3" fmla="*/ 4 h 197"/>
                <a:gd name="T4" fmla="*/ 249 w 483"/>
                <a:gd name="T5" fmla="*/ 4 h 197"/>
                <a:gd name="T6" fmla="*/ 233 w 483"/>
                <a:gd name="T7" fmla="*/ 4 h 197"/>
                <a:gd name="T8" fmla="*/ 119 w 483"/>
                <a:gd name="T9" fmla="*/ 88 h 197"/>
                <a:gd name="T10" fmla="*/ 119 w 483"/>
                <a:gd name="T11" fmla="*/ 68 h 197"/>
                <a:gd name="T12" fmla="*/ 58 w 483"/>
                <a:gd name="T13" fmla="*/ 68 h 197"/>
                <a:gd name="T14" fmla="*/ 58 w 483"/>
                <a:gd name="T15" fmla="*/ 133 h 197"/>
                <a:gd name="T16" fmla="*/ 7 w 483"/>
                <a:gd name="T17" fmla="*/ 170 h 197"/>
                <a:gd name="T18" fmla="*/ 7 w 483"/>
                <a:gd name="T19" fmla="*/ 170 h 197"/>
                <a:gd name="T20" fmla="*/ 5 w 483"/>
                <a:gd name="T21" fmla="*/ 188 h 197"/>
                <a:gd name="T22" fmla="*/ 5 w 483"/>
                <a:gd name="T23" fmla="*/ 188 h 197"/>
                <a:gd name="T24" fmla="*/ 23 w 483"/>
                <a:gd name="T25" fmla="*/ 191 h 197"/>
                <a:gd name="T26" fmla="*/ 241 w 483"/>
                <a:gd name="T27" fmla="*/ 31 h 197"/>
                <a:gd name="T28" fmla="*/ 459 w 483"/>
                <a:gd name="T29" fmla="*/ 191 h 197"/>
                <a:gd name="T30" fmla="*/ 459 w 483"/>
                <a:gd name="T31" fmla="*/ 191 h 197"/>
                <a:gd name="T32" fmla="*/ 467 w 483"/>
                <a:gd name="T33" fmla="*/ 194 h 197"/>
                <a:gd name="T34" fmla="*/ 467 w 483"/>
                <a:gd name="T35" fmla="*/ 194 h 197"/>
                <a:gd name="T36" fmla="*/ 478 w 483"/>
                <a:gd name="T37" fmla="*/ 188 h 197"/>
                <a:gd name="T38" fmla="*/ 478 w 483"/>
                <a:gd name="T39" fmla="*/ 188 h 197"/>
                <a:gd name="T40" fmla="*/ 475 w 483"/>
                <a:gd name="T41" fmla="*/ 17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3" h="197">
                  <a:moveTo>
                    <a:pt x="475" y="170"/>
                  </a:moveTo>
                  <a:lnTo>
                    <a:pt x="249" y="4"/>
                  </a:lnTo>
                  <a:lnTo>
                    <a:pt x="249" y="4"/>
                  </a:lnTo>
                  <a:cubicBezTo>
                    <a:pt x="245" y="0"/>
                    <a:pt x="238" y="0"/>
                    <a:pt x="233" y="4"/>
                  </a:cubicBezTo>
                  <a:lnTo>
                    <a:pt x="119" y="88"/>
                  </a:lnTo>
                  <a:lnTo>
                    <a:pt x="119" y="68"/>
                  </a:lnTo>
                  <a:lnTo>
                    <a:pt x="58" y="68"/>
                  </a:lnTo>
                  <a:lnTo>
                    <a:pt x="58" y="133"/>
                  </a:lnTo>
                  <a:lnTo>
                    <a:pt x="7" y="170"/>
                  </a:lnTo>
                  <a:lnTo>
                    <a:pt x="7" y="170"/>
                  </a:lnTo>
                  <a:cubicBezTo>
                    <a:pt x="1" y="175"/>
                    <a:pt x="0" y="183"/>
                    <a:pt x="5" y="188"/>
                  </a:cubicBezTo>
                  <a:lnTo>
                    <a:pt x="5" y="188"/>
                  </a:lnTo>
                  <a:cubicBezTo>
                    <a:pt x="9" y="195"/>
                    <a:pt x="17" y="196"/>
                    <a:pt x="23" y="191"/>
                  </a:cubicBezTo>
                  <a:lnTo>
                    <a:pt x="241" y="31"/>
                  </a:lnTo>
                  <a:lnTo>
                    <a:pt x="459" y="191"/>
                  </a:lnTo>
                  <a:lnTo>
                    <a:pt x="459" y="191"/>
                  </a:lnTo>
                  <a:cubicBezTo>
                    <a:pt x="461" y="193"/>
                    <a:pt x="464" y="194"/>
                    <a:pt x="467" y="194"/>
                  </a:cubicBezTo>
                  <a:lnTo>
                    <a:pt x="467" y="194"/>
                  </a:lnTo>
                  <a:cubicBezTo>
                    <a:pt x="471" y="194"/>
                    <a:pt x="475" y="192"/>
                    <a:pt x="478" y="188"/>
                  </a:cubicBezTo>
                  <a:lnTo>
                    <a:pt x="478" y="188"/>
                  </a:lnTo>
                  <a:cubicBezTo>
                    <a:pt x="482" y="183"/>
                    <a:pt x="481" y="175"/>
                    <a:pt x="475" y="170"/>
                  </a:cubicBezTo>
                </a:path>
              </a:pathLst>
            </a:custGeom>
            <a:solidFill>
              <a:srgbClr val="1E3877"/>
            </a:solidFill>
            <a:ln w="9525" cap="flat">
              <a:noFill/>
              <a:bevel/>
              <a:headEnd/>
              <a:tailEnd/>
            </a:ln>
            <a:effectLst/>
          </p:spPr>
          <p:txBody>
            <a:bodyPr wrap="none" anchor="ctr"/>
            <a:lstStyle/>
            <a:p>
              <a:endParaRPr lang="en-US" sz="1225"/>
            </a:p>
          </p:txBody>
        </p:sp>
        <p:sp>
          <p:nvSpPr>
            <p:cNvPr id="3774" name="Freeform 702">
              <a:extLst>
                <a:ext uri="{FF2B5EF4-FFF2-40B4-BE49-F238E27FC236}">
                  <a16:creationId xmlns:a16="http://schemas.microsoft.com/office/drawing/2014/main" xmlns="" id="{CD463441-DD2E-D44E-9F1E-E4164F26C732}"/>
                </a:ext>
              </a:extLst>
            </p:cNvPr>
            <p:cNvSpPr>
              <a:spLocks noChangeArrowheads="1"/>
            </p:cNvSpPr>
            <p:nvPr/>
          </p:nvSpPr>
          <p:spPr bwMode="auto">
            <a:xfrm>
              <a:off x="2979140" y="4536557"/>
              <a:ext cx="250478" cy="256514"/>
            </a:xfrm>
            <a:custGeom>
              <a:avLst/>
              <a:gdLst>
                <a:gd name="T0" fmla="*/ 0 w 366"/>
                <a:gd name="T1" fmla="*/ 134 h 375"/>
                <a:gd name="T2" fmla="*/ 0 w 366"/>
                <a:gd name="T3" fmla="*/ 374 h 375"/>
                <a:gd name="T4" fmla="*/ 129 w 366"/>
                <a:gd name="T5" fmla="*/ 374 h 375"/>
                <a:gd name="T6" fmla="*/ 129 w 366"/>
                <a:gd name="T7" fmla="*/ 208 h 375"/>
                <a:gd name="T8" fmla="*/ 235 w 366"/>
                <a:gd name="T9" fmla="*/ 208 h 375"/>
                <a:gd name="T10" fmla="*/ 235 w 366"/>
                <a:gd name="T11" fmla="*/ 374 h 375"/>
                <a:gd name="T12" fmla="*/ 365 w 366"/>
                <a:gd name="T13" fmla="*/ 374 h 375"/>
                <a:gd name="T14" fmla="*/ 365 w 366"/>
                <a:gd name="T15" fmla="*/ 134 h 375"/>
                <a:gd name="T16" fmla="*/ 183 w 366"/>
                <a:gd name="T17" fmla="*/ 0 h 375"/>
                <a:gd name="T18" fmla="*/ 0 w 366"/>
                <a:gd name="T19" fmla="*/ 13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75">
                  <a:moveTo>
                    <a:pt x="0" y="134"/>
                  </a:moveTo>
                  <a:lnTo>
                    <a:pt x="0" y="374"/>
                  </a:lnTo>
                  <a:lnTo>
                    <a:pt x="129" y="374"/>
                  </a:lnTo>
                  <a:lnTo>
                    <a:pt x="129" y="208"/>
                  </a:lnTo>
                  <a:lnTo>
                    <a:pt x="235" y="208"/>
                  </a:lnTo>
                  <a:lnTo>
                    <a:pt x="235" y="374"/>
                  </a:lnTo>
                  <a:lnTo>
                    <a:pt x="365" y="374"/>
                  </a:lnTo>
                  <a:lnTo>
                    <a:pt x="365" y="134"/>
                  </a:lnTo>
                  <a:lnTo>
                    <a:pt x="183" y="0"/>
                  </a:lnTo>
                  <a:lnTo>
                    <a:pt x="0" y="134"/>
                  </a:lnTo>
                </a:path>
              </a:pathLst>
            </a:custGeom>
            <a:solidFill>
              <a:srgbClr val="1E3877"/>
            </a:solidFill>
            <a:ln w="9525" cap="flat">
              <a:noFill/>
              <a:bevel/>
              <a:headEnd/>
              <a:tailEnd/>
            </a:ln>
            <a:effectLst/>
          </p:spPr>
          <p:txBody>
            <a:bodyPr wrap="none" anchor="ctr"/>
            <a:lstStyle/>
            <a:p>
              <a:endParaRPr lang="en-US" sz="1225"/>
            </a:p>
          </p:txBody>
        </p:sp>
      </p:grpSp>
      <p:grpSp>
        <p:nvGrpSpPr>
          <p:cNvPr id="6" name="Group 5">
            <a:extLst>
              <a:ext uri="{FF2B5EF4-FFF2-40B4-BE49-F238E27FC236}">
                <a16:creationId xmlns:a16="http://schemas.microsoft.com/office/drawing/2014/main" xmlns="" id="{9CE87E58-1F31-4045-B057-60F12AC055A2}"/>
              </a:ext>
            </a:extLst>
          </p:cNvPr>
          <p:cNvGrpSpPr/>
          <p:nvPr/>
        </p:nvGrpSpPr>
        <p:grpSpPr>
          <a:xfrm>
            <a:off x="2704651" y="3147600"/>
            <a:ext cx="245884" cy="292329"/>
            <a:chOff x="2964050" y="3483336"/>
            <a:chExt cx="271604" cy="322908"/>
          </a:xfrm>
        </p:grpSpPr>
        <p:sp>
          <p:nvSpPr>
            <p:cNvPr id="3781" name="Freeform 709">
              <a:extLst>
                <a:ext uri="{FF2B5EF4-FFF2-40B4-BE49-F238E27FC236}">
                  <a16:creationId xmlns:a16="http://schemas.microsoft.com/office/drawing/2014/main" xmlns="" id="{D4D4629E-CFA0-4943-8A74-3A8A98801F80}"/>
                </a:ext>
              </a:extLst>
            </p:cNvPr>
            <p:cNvSpPr>
              <a:spLocks noChangeArrowheads="1"/>
            </p:cNvSpPr>
            <p:nvPr/>
          </p:nvSpPr>
          <p:spPr bwMode="auto">
            <a:xfrm>
              <a:off x="3072691" y="3785118"/>
              <a:ext cx="57340" cy="21126"/>
            </a:xfrm>
            <a:custGeom>
              <a:avLst/>
              <a:gdLst>
                <a:gd name="T0" fmla="*/ 0 w 82"/>
                <a:gd name="T1" fmla="*/ 0 h 33"/>
                <a:gd name="T2" fmla="*/ 0 w 82"/>
                <a:gd name="T3" fmla="*/ 0 h 33"/>
                <a:gd name="T4" fmla="*/ 40 w 82"/>
                <a:gd name="T5" fmla="*/ 32 h 33"/>
                <a:gd name="T6" fmla="*/ 40 w 82"/>
                <a:gd name="T7" fmla="*/ 32 h 33"/>
                <a:gd name="T8" fmla="*/ 81 w 82"/>
                <a:gd name="T9" fmla="*/ 1 h 33"/>
                <a:gd name="T10" fmla="*/ 81 w 82"/>
                <a:gd name="T11" fmla="*/ 1 h 33"/>
                <a:gd name="T12" fmla="*/ 48 w 82"/>
                <a:gd name="T13" fmla="*/ 2 h 33"/>
                <a:gd name="T14" fmla="*/ 48 w 82"/>
                <a:gd name="T15" fmla="*/ 2 h 33"/>
                <a:gd name="T16" fmla="*/ 0 w 8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3">
                  <a:moveTo>
                    <a:pt x="0" y="0"/>
                  </a:moveTo>
                  <a:lnTo>
                    <a:pt x="0" y="0"/>
                  </a:lnTo>
                  <a:cubicBezTo>
                    <a:pt x="4" y="19"/>
                    <a:pt x="20" y="32"/>
                    <a:pt x="40" y="32"/>
                  </a:cubicBezTo>
                  <a:lnTo>
                    <a:pt x="40" y="32"/>
                  </a:lnTo>
                  <a:cubicBezTo>
                    <a:pt x="60" y="32"/>
                    <a:pt x="76" y="20"/>
                    <a:pt x="81" y="1"/>
                  </a:cubicBezTo>
                  <a:lnTo>
                    <a:pt x="81" y="1"/>
                  </a:lnTo>
                  <a:cubicBezTo>
                    <a:pt x="71" y="2"/>
                    <a:pt x="60" y="2"/>
                    <a:pt x="48" y="2"/>
                  </a:cubicBezTo>
                  <a:lnTo>
                    <a:pt x="48" y="2"/>
                  </a:lnTo>
                  <a:cubicBezTo>
                    <a:pt x="30" y="2"/>
                    <a:pt x="14" y="1"/>
                    <a:pt x="0" y="0"/>
                  </a:cubicBezTo>
                </a:path>
              </a:pathLst>
            </a:custGeom>
            <a:solidFill>
              <a:srgbClr val="1E3877"/>
            </a:solidFill>
            <a:ln w="9525" cap="flat">
              <a:noFill/>
              <a:bevel/>
              <a:headEnd/>
              <a:tailEnd/>
            </a:ln>
            <a:effectLst/>
          </p:spPr>
          <p:txBody>
            <a:bodyPr wrap="none" anchor="ctr"/>
            <a:lstStyle/>
            <a:p>
              <a:endParaRPr lang="en-US" sz="1225"/>
            </a:p>
          </p:txBody>
        </p:sp>
        <p:sp>
          <p:nvSpPr>
            <p:cNvPr id="3782" name="Freeform 710">
              <a:extLst>
                <a:ext uri="{FF2B5EF4-FFF2-40B4-BE49-F238E27FC236}">
                  <a16:creationId xmlns:a16="http://schemas.microsoft.com/office/drawing/2014/main" xmlns="" id="{032ECD29-B472-7643-8165-8D8A70280DC8}"/>
                </a:ext>
              </a:extLst>
            </p:cNvPr>
            <p:cNvSpPr>
              <a:spLocks noChangeArrowheads="1"/>
            </p:cNvSpPr>
            <p:nvPr/>
          </p:nvSpPr>
          <p:spPr bwMode="auto">
            <a:xfrm>
              <a:off x="2964050" y="3483336"/>
              <a:ext cx="271604" cy="292730"/>
            </a:xfrm>
            <a:custGeom>
              <a:avLst/>
              <a:gdLst>
                <a:gd name="T0" fmla="*/ 176 w 397"/>
                <a:gd name="T1" fmla="*/ 45 h 427"/>
                <a:gd name="T2" fmla="*/ 176 w 397"/>
                <a:gd name="T3" fmla="*/ 45 h 427"/>
                <a:gd name="T4" fmla="*/ 175 w 397"/>
                <a:gd name="T5" fmla="*/ 39 h 427"/>
                <a:gd name="T6" fmla="*/ 175 w 397"/>
                <a:gd name="T7" fmla="*/ 39 h 427"/>
                <a:gd name="T8" fmla="*/ 198 w 397"/>
                <a:gd name="T9" fmla="*/ 16 h 427"/>
                <a:gd name="T10" fmla="*/ 198 w 397"/>
                <a:gd name="T11" fmla="*/ 16 h 427"/>
                <a:gd name="T12" fmla="*/ 221 w 397"/>
                <a:gd name="T13" fmla="*/ 39 h 427"/>
                <a:gd name="T14" fmla="*/ 221 w 397"/>
                <a:gd name="T15" fmla="*/ 39 h 427"/>
                <a:gd name="T16" fmla="*/ 220 w 397"/>
                <a:gd name="T17" fmla="*/ 45 h 427"/>
                <a:gd name="T18" fmla="*/ 220 w 397"/>
                <a:gd name="T19" fmla="*/ 45 h 427"/>
                <a:gd name="T20" fmla="*/ 198 w 397"/>
                <a:gd name="T21" fmla="*/ 42 h 427"/>
                <a:gd name="T22" fmla="*/ 198 w 397"/>
                <a:gd name="T23" fmla="*/ 42 h 427"/>
                <a:gd name="T24" fmla="*/ 176 w 397"/>
                <a:gd name="T25" fmla="*/ 45 h 427"/>
                <a:gd name="T26" fmla="*/ 342 w 397"/>
                <a:gd name="T27" fmla="*/ 275 h 427"/>
                <a:gd name="T28" fmla="*/ 342 w 397"/>
                <a:gd name="T29" fmla="*/ 185 h 427"/>
                <a:gd name="T30" fmla="*/ 342 w 397"/>
                <a:gd name="T31" fmla="*/ 185 h 427"/>
                <a:gd name="T32" fmla="*/ 237 w 397"/>
                <a:gd name="T33" fmla="*/ 48 h 427"/>
                <a:gd name="T34" fmla="*/ 237 w 397"/>
                <a:gd name="T35" fmla="*/ 48 h 427"/>
                <a:gd name="T36" fmla="*/ 238 w 397"/>
                <a:gd name="T37" fmla="*/ 39 h 427"/>
                <a:gd name="T38" fmla="*/ 238 w 397"/>
                <a:gd name="T39" fmla="*/ 39 h 427"/>
                <a:gd name="T40" fmla="*/ 198 w 397"/>
                <a:gd name="T41" fmla="*/ 0 h 427"/>
                <a:gd name="T42" fmla="*/ 198 w 397"/>
                <a:gd name="T43" fmla="*/ 0 h 427"/>
                <a:gd name="T44" fmla="*/ 158 w 397"/>
                <a:gd name="T45" fmla="*/ 39 h 427"/>
                <a:gd name="T46" fmla="*/ 158 w 397"/>
                <a:gd name="T47" fmla="*/ 39 h 427"/>
                <a:gd name="T48" fmla="*/ 160 w 397"/>
                <a:gd name="T49" fmla="*/ 48 h 427"/>
                <a:gd name="T50" fmla="*/ 160 w 397"/>
                <a:gd name="T51" fmla="*/ 48 h 427"/>
                <a:gd name="T52" fmla="*/ 55 w 397"/>
                <a:gd name="T53" fmla="*/ 185 h 427"/>
                <a:gd name="T54" fmla="*/ 55 w 397"/>
                <a:gd name="T55" fmla="*/ 275 h 427"/>
                <a:gd name="T56" fmla="*/ 0 w 397"/>
                <a:gd name="T57" fmla="*/ 378 h 427"/>
                <a:gd name="T58" fmla="*/ 0 w 397"/>
                <a:gd name="T59" fmla="*/ 378 h 427"/>
                <a:gd name="T60" fmla="*/ 150 w 397"/>
                <a:gd name="T61" fmla="*/ 424 h 427"/>
                <a:gd name="T62" fmla="*/ 150 w 397"/>
                <a:gd name="T63" fmla="*/ 424 h 427"/>
                <a:gd name="T64" fmla="*/ 198 w 397"/>
                <a:gd name="T65" fmla="*/ 426 h 427"/>
                <a:gd name="T66" fmla="*/ 198 w 397"/>
                <a:gd name="T67" fmla="*/ 426 h 427"/>
                <a:gd name="T68" fmla="*/ 231 w 397"/>
                <a:gd name="T69" fmla="*/ 425 h 427"/>
                <a:gd name="T70" fmla="*/ 231 w 397"/>
                <a:gd name="T71" fmla="*/ 425 h 427"/>
                <a:gd name="T72" fmla="*/ 396 w 397"/>
                <a:gd name="T73" fmla="*/ 378 h 427"/>
                <a:gd name="T74" fmla="*/ 342 w 397"/>
                <a:gd name="T75" fmla="*/ 27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7" h="427">
                  <a:moveTo>
                    <a:pt x="176" y="45"/>
                  </a:moveTo>
                  <a:lnTo>
                    <a:pt x="176" y="45"/>
                  </a:lnTo>
                  <a:cubicBezTo>
                    <a:pt x="176" y="43"/>
                    <a:pt x="175" y="40"/>
                    <a:pt x="175" y="39"/>
                  </a:cubicBezTo>
                  <a:lnTo>
                    <a:pt x="175" y="39"/>
                  </a:lnTo>
                  <a:cubicBezTo>
                    <a:pt x="175" y="27"/>
                    <a:pt x="186" y="16"/>
                    <a:pt x="198" y="16"/>
                  </a:cubicBezTo>
                  <a:lnTo>
                    <a:pt x="198" y="16"/>
                  </a:lnTo>
                  <a:cubicBezTo>
                    <a:pt x="210" y="16"/>
                    <a:pt x="221" y="27"/>
                    <a:pt x="221" y="39"/>
                  </a:cubicBezTo>
                  <a:lnTo>
                    <a:pt x="221" y="39"/>
                  </a:lnTo>
                  <a:cubicBezTo>
                    <a:pt x="221" y="40"/>
                    <a:pt x="221" y="43"/>
                    <a:pt x="220" y="45"/>
                  </a:cubicBezTo>
                  <a:lnTo>
                    <a:pt x="220" y="45"/>
                  </a:lnTo>
                  <a:cubicBezTo>
                    <a:pt x="213" y="43"/>
                    <a:pt x="206" y="42"/>
                    <a:pt x="198" y="42"/>
                  </a:cubicBezTo>
                  <a:lnTo>
                    <a:pt x="198" y="42"/>
                  </a:lnTo>
                  <a:cubicBezTo>
                    <a:pt x="190" y="42"/>
                    <a:pt x="183" y="43"/>
                    <a:pt x="176" y="45"/>
                  </a:cubicBezTo>
                  <a:close/>
                  <a:moveTo>
                    <a:pt x="342" y="275"/>
                  </a:moveTo>
                  <a:lnTo>
                    <a:pt x="342" y="185"/>
                  </a:lnTo>
                  <a:lnTo>
                    <a:pt x="342" y="185"/>
                  </a:lnTo>
                  <a:cubicBezTo>
                    <a:pt x="342" y="120"/>
                    <a:pt x="297" y="64"/>
                    <a:pt x="237" y="48"/>
                  </a:cubicBezTo>
                  <a:lnTo>
                    <a:pt x="237" y="48"/>
                  </a:lnTo>
                  <a:cubicBezTo>
                    <a:pt x="238" y="45"/>
                    <a:pt x="238" y="42"/>
                    <a:pt x="238" y="39"/>
                  </a:cubicBezTo>
                  <a:lnTo>
                    <a:pt x="238" y="39"/>
                  </a:lnTo>
                  <a:cubicBezTo>
                    <a:pt x="238" y="17"/>
                    <a:pt x="220" y="0"/>
                    <a:pt x="198" y="0"/>
                  </a:cubicBezTo>
                  <a:lnTo>
                    <a:pt x="198" y="0"/>
                  </a:lnTo>
                  <a:cubicBezTo>
                    <a:pt x="176" y="0"/>
                    <a:pt x="158" y="17"/>
                    <a:pt x="158" y="39"/>
                  </a:cubicBezTo>
                  <a:lnTo>
                    <a:pt x="158" y="39"/>
                  </a:lnTo>
                  <a:cubicBezTo>
                    <a:pt x="158" y="42"/>
                    <a:pt x="159" y="45"/>
                    <a:pt x="160" y="48"/>
                  </a:cubicBezTo>
                  <a:lnTo>
                    <a:pt x="160" y="48"/>
                  </a:lnTo>
                  <a:cubicBezTo>
                    <a:pt x="99" y="64"/>
                    <a:pt x="55" y="120"/>
                    <a:pt x="55" y="185"/>
                  </a:cubicBezTo>
                  <a:lnTo>
                    <a:pt x="55" y="275"/>
                  </a:lnTo>
                  <a:lnTo>
                    <a:pt x="0" y="378"/>
                  </a:lnTo>
                  <a:lnTo>
                    <a:pt x="0" y="378"/>
                  </a:lnTo>
                  <a:cubicBezTo>
                    <a:pt x="0" y="378"/>
                    <a:pt x="33" y="415"/>
                    <a:pt x="150" y="424"/>
                  </a:cubicBezTo>
                  <a:lnTo>
                    <a:pt x="150" y="424"/>
                  </a:lnTo>
                  <a:cubicBezTo>
                    <a:pt x="165" y="425"/>
                    <a:pt x="181" y="426"/>
                    <a:pt x="198" y="426"/>
                  </a:cubicBezTo>
                  <a:lnTo>
                    <a:pt x="198" y="426"/>
                  </a:lnTo>
                  <a:cubicBezTo>
                    <a:pt x="210" y="426"/>
                    <a:pt x="221" y="426"/>
                    <a:pt x="231" y="425"/>
                  </a:cubicBezTo>
                  <a:lnTo>
                    <a:pt x="231" y="425"/>
                  </a:lnTo>
                  <a:cubicBezTo>
                    <a:pt x="360" y="419"/>
                    <a:pt x="396" y="378"/>
                    <a:pt x="396" y="378"/>
                  </a:cubicBezTo>
                  <a:lnTo>
                    <a:pt x="342" y="275"/>
                  </a:lnTo>
                  <a:close/>
                </a:path>
              </a:pathLst>
            </a:custGeom>
            <a:solidFill>
              <a:srgbClr val="1E3877"/>
            </a:solidFill>
            <a:ln w="9525" cap="flat">
              <a:noFill/>
              <a:bevel/>
              <a:headEnd/>
              <a:tailEnd/>
            </a:ln>
            <a:effectLst/>
          </p:spPr>
          <p:txBody>
            <a:bodyPr wrap="none" anchor="ctr"/>
            <a:lstStyle/>
            <a:p>
              <a:endParaRPr lang="en-US" sz="1225"/>
            </a:p>
          </p:txBody>
        </p:sp>
      </p:grpSp>
      <p:sp>
        <p:nvSpPr>
          <p:cNvPr id="3787" name="Freeform 715">
            <a:extLst>
              <a:ext uri="{FF2B5EF4-FFF2-40B4-BE49-F238E27FC236}">
                <a16:creationId xmlns:a16="http://schemas.microsoft.com/office/drawing/2014/main" xmlns="" id="{304CEA22-E467-BE47-9C84-CCDC5884B887}"/>
              </a:ext>
            </a:extLst>
          </p:cNvPr>
          <p:cNvSpPr>
            <a:spLocks noChangeArrowheads="1"/>
          </p:cNvSpPr>
          <p:nvPr/>
        </p:nvSpPr>
        <p:spPr bwMode="auto">
          <a:xfrm>
            <a:off x="945217" y="4029867"/>
            <a:ext cx="256812" cy="256812"/>
          </a:xfrm>
          <a:custGeom>
            <a:avLst/>
            <a:gdLst>
              <a:gd name="T0" fmla="*/ 208 w 416"/>
              <a:gd name="T1" fmla="*/ 330 h 415"/>
              <a:gd name="T2" fmla="*/ 208 w 416"/>
              <a:gd name="T3" fmla="*/ 330 h 415"/>
              <a:gd name="T4" fmla="*/ 86 w 416"/>
              <a:gd name="T5" fmla="*/ 188 h 415"/>
              <a:gd name="T6" fmla="*/ 86 w 416"/>
              <a:gd name="T7" fmla="*/ 188 h 415"/>
              <a:gd name="T8" fmla="*/ 208 w 416"/>
              <a:gd name="T9" fmla="*/ 145 h 415"/>
              <a:gd name="T10" fmla="*/ 208 w 416"/>
              <a:gd name="T11" fmla="*/ 145 h 415"/>
              <a:gd name="T12" fmla="*/ 328 w 416"/>
              <a:gd name="T13" fmla="*/ 188 h 415"/>
              <a:gd name="T14" fmla="*/ 328 w 416"/>
              <a:gd name="T15" fmla="*/ 188 h 415"/>
              <a:gd name="T16" fmla="*/ 208 w 416"/>
              <a:gd name="T17" fmla="*/ 330 h 415"/>
              <a:gd name="T18" fmla="*/ 208 w 416"/>
              <a:gd name="T19" fmla="*/ 0 h 415"/>
              <a:gd name="T20" fmla="*/ 208 w 416"/>
              <a:gd name="T21" fmla="*/ 0 h 415"/>
              <a:gd name="T22" fmla="*/ 0 w 416"/>
              <a:gd name="T23" fmla="*/ 207 h 415"/>
              <a:gd name="T24" fmla="*/ 0 w 416"/>
              <a:gd name="T25" fmla="*/ 207 h 415"/>
              <a:gd name="T26" fmla="*/ 208 w 416"/>
              <a:gd name="T27" fmla="*/ 414 h 415"/>
              <a:gd name="T28" fmla="*/ 208 w 416"/>
              <a:gd name="T29" fmla="*/ 414 h 415"/>
              <a:gd name="T30" fmla="*/ 415 w 416"/>
              <a:gd name="T31" fmla="*/ 207 h 415"/>
              <a:gd name="T32" fmla="*/ 415 w 416"/>
              <a:gd name="T33" fmla="*/ 207 h 415"/>
              <a:gd name="T34" fmla="*/ 208 w 416"/>
              <a:gd name="T35"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6" h="415">
                <a:moveTo>
                  <a:pt x="208" y="330"/>
                </a:moveTo>
                <a:lnTo>
                  <a:pt x="208" y="330"/>
                </a:lnTo>
                <a:cubicBezTo>
                  <a:pt x="171" y="283"/>
                  <a:pt x="86" y="247"/>
                  <a:pt x="86" y="188"/>
                </a:cubicBezTo>
                <a:lnTo>
                  <a:pt x="86" y="188"/>
                </a:lnTo>
                <a:cubicBezTo>
                  <a:pt x="86" y="98"/>
                  <a:pt x="185" y="90"/>
                  <a:pt x="208" y="145"/>
                </a:cubicBezTo>
                <a:lnTo>
                  <a:pt x="208" y="145"/>
                </a:lnTo>
                <a:cubicBezTo>
                  <a:pt x="230" y="90"/>
                  <a:pt x="328" y="98"/>
                  <a:pt x="328" y="188"/>
                </a:cubicBezTo>
                <a:lnTo>
                  <a:pt x="328" y="188"/>
                </a:lnTo>
                <a:cubicBezTo>
                  <a:pt x="328" y="247"/>
                  <a:pt x="244" y="283"/>
                  <a:pt x="208" y="330"/>
                </a:cubicBezTo>
                <a:close/>
                <a:moveTo>
                  <a:pt x="208" y="0"/>
                </a:moveTo>
                <a:lnTo>
                  <a:pt x="208" y="0"/>
                </a:lnTo>
                <a:cubicBezTo>
                  <a:pt x="93" y="0"/>
                  <a:pt x="0" y="93"/>
                  <a:pt x="0" y="207"/>
                </a:cubicBezTo>
                <a:lnTo>
                  <a:pt x="0" y="207"/>
                </a:lnTo>
                <a:cubicBezTo>
                  <a:pt x="0" y="322"/>
                  <a:pt x="93" y="414"/>
                  <a:pt x="208" y="414"/>
                </a:cubicBezTo>
                <a:lnTo>
                  <a:pt x="208" y="414"/>
                </a:lnTo>
                <a:cubicBezTo>
                  <a:pt x="322" y="414"/>
                  <a:pt x="415" y="322"/>
                  <a:pt x="415" y="207"/>
                </a:cubicBezTo>
                <a:lnTo>
                  <a:pt x="415" y="207"/>
                </a:lnTo>
                <a:cubicBezTo>
                  <a:pt x="415" y="93"/>
                  <a:pt x="322" y="0"/>
                  <a:pt x="208" y="0"/>
                </a:cubicBezTo>
                <a:close/>
              </a:path>
            </a:pathLst>
          </a:custGeom>
          <a:solidFill>
            <a:srgbClr val="1E3877"/>
          </a:solidFill>
          <a:ln w="9525" cap="flat">
            <a:noFill/>
            <a:bevel/>
            <a:headEnd/>
            <a:tailEnd/>
          </a:ln>
          <a:effectLst/>
        </p:spPr>
        <p:txBody>
          <a:bodyPr wrap="none" anchor="ctr"/>
          <a:lstStyle/>
          <a:p>
            <a:endParaRPr lang="en-US" sz="1225"/>
          </a:p>
        </p:txBody>
      </p:sp>
      <p:grpSp>
        <p:nvGrpSpPr>
          <p:cNvPr id="12" name="Group 11">
            <a:extLst>
              <a:ext uri="{FF2B5EF4-FFF2-40B4-BE49-F238E27FC236}">
                <a16:creationId xmlns:a16="http://schemas.microsoft.com/office/drawing/2014/main" xmlns="" id="{4FDD90C4-9E0D-9A4D-B5C1-ED7FB0E949A0}"/>
              </a:ext>
            </a:extLst>
          </p:cNvPr>
          <p:cNvGrpSpPr/>
          <p:nvPr/>
        </p:nvGrpSpPr>
        <p:grpSpPr>
          <a:xfrm>
            <a:off x="4417641" y="3144870"/>
            <a:ext cx="319647" cy="297791"/>
            <a:chOff x="4856225" y="3480319"/>
            <a:chExt cx="353084" cy="328941"/>
          </a:xfrm>
        </p:grpSpPr>
        <p:sp>
          <p:nvSpPr>
            <p:cNvPr id="3802" name="Freeform 730">
              <a:extLst>
                <a:ext uri="{FF2B5EF4-FFF2-40B4-BE49-F238E27FC236}">
                  <a16:creationId xmlns:a16="http://schemas.microsoft.com/office/drawing/2014/main" xmlns="" id="{F6DC0E75-F1C7-BA45-B4C8-0B3ED222F885}"/>
                </a:ext>
              </a:extLst>
            </p:cNvPr>
            <p:cNvSpPr>
              <a:spLocks noChangeArrowheads="1"/>
            </p:cNvSpPr>
            <p:nvPr/>
          </p:nvSpPr>
          <p:spPr bwMode="auto">
            <a:xfrm>
              <a:off x="4958831" y="3558782"/>
              <a:ext cx="250478" cy="250478"/>
            </a:xfrm>
            <a:custGeom>
              <a:avLst/>
              <a:gdLst>
                <a:gd name="T0" fmla="*/ 241 w 368"/>
                <a:gd name="T1" fmla="*/ 196 h 368"/>
                <a:gd name="T2" fmla="*/ 170 w 368"/>
                <a:gd name="T3" fmla="*/ 241 h 368"/>
                <a:gd name="T4" fmla="*/ 125 w 368"/>
                <a:gd name="T5" fmla="*/ 170 h 368"/>
                <a:gd name="T6" fmla="*/ 196 w 368"/>
                <a:gd name="T7" fmla="*/ 125 h 368"/>
                <a:gd name="T8" fmla="*/ 359 w 368"/>
                <a:gd name="T9" fmla="*/ 181 h 368"/>
                <a:gd name="T10" fmla="*/ 315 w 368"/>
                <a:gd name="T11" fmla="*/ 172 h 368"/>
                <a:gd name="T12" fmla="*/ 350 w 368"/>
                <a:gd name="T13" fmla="*/ 125 h 368"/>
                <a:gd name="T14" fmla="*/ 352 w 368"/>
                <a:gd name="T15" fmla="*/ 115 h 368"/>
                <a:gd name="T16" fmla="*/ 318 w 368"/>
                <a:gd name="T17" fmla="*/ 59 h 368"/>
                <a:gd name="T18" fmla="*/ 268 w 368"/>
                <a:gd name="T19" fmla="*/ 82 h 368"/>
                <a:gd name="T20" fmla="*/ 250 w 368"/>
                <a:gd name="T21" fmla="*/ 69 h 368"/>
                <a:gd name="T22" fmla="*/ 259 w 368"/>
                <a:gd name="T23" fmla="*/ 24 h 368"/>
                <a:gd name="T24" fmla="*/ 191 w 368"/>
                <a:gd name="T25" fmla="*/ 1 h 368"/>
                <a:gd name="T26" fmla="*/ 181 w 368"/>
                <a:gd name="T27" fmla="*/ 7 h 368"/>
                <a:gd name="T28" fmla="*/ 171 w 368"/>
                <a:gd name="T29" fmla="*/ 51 h 368"/>
                <a:gd name="T30" fmla="*/ 124 w 368"/>
                <a:gd name="T31" fmla="*/ 17 h 368"/>
                <a:gd name="T32" fmla="*/ 114 w 368"/>
                <a:gd name="T33" fmla="*/ 14 h 368"/>
                <a:gd name="T34" fmla="*/ 61 w 368"/>
                <a:gd name="T35" fmla="*/ 49 h 368"/>
                <a:gd name="T36" fmla="*/ 82 w 368"/>
                <a:gd name="T37" fmla="*/ 98 h 368"/>
                <a:gd name="T38" fmla="*/ 69 w 368"/>
                <a:gd name="T39" fmla="*/ 117 h 368"/>
                <a:gd name="T40" fmla="*/ 25 w 368"/>
                <a:gd name="T41" fmla="*/ 107 h 368"/>
                <a:gd name="T42" fmla="*/ 1 w 368"/>
                <a:gd name="T43" fmla="*/ 175 h 368"/>
                <a:gd name="T44" fmla="*/ 8 w 368"/>
                <a:gd name="T45" fmla="*/ 185 h 368"/>
                <a:gd name="T46" fmla="*/ 51 w 368"/>
                <a:gd name="T47" fmla="*/ 194 h 368"/>
                <a:gd name="T48" fmla="*/ 17 w 368"/>
                <a:gd name="T49" fmla="*/ 241 h 368"/>
                <a:gd name="T50" fmla="*/ 15 w 368"/>
                <a:gd name="T51" fmla="*/ 252 h 368"/>
                <a:gd name="T52" fmla="*/ 49 w 368"/>
                <a:gd name="T53" fmla="*/ 307 h 368"/>
                <a:gd name="T54" fmla="*/ 96 w 368"/>
                <a:gd name="T55" fmla="*/ 286 h 368"/>
                <a:gd name="T56" fmla="*/ 116 w 368"/>
                <a:gd name="T57" fmla="*/ 299 h 368"/>
                <a:gd name="T58" fmla="*/ 107 w 368"/>
                <a:gd name="T59" fmla="*/ 342 h 368"/>
                <a:gd name="T60" fmla="*/ 175 w 368"/>
                <a:gd name="T61" fmla="*/ 365 h 368"/>
                <a:gd name="T62" fmla="*/ 185 w 368"/>
                <a:gd name="T63" fmla="*/ 360 h 368"/>
                <a:gd name="T64" fmla="*/ 195 w 368"/>
                <a:gd name="T65" fmla="*/ 317 h 368"/>
                <a:gd name="T66" fmla="*/ 241 w 368"/>
                <a:gd name="T67" fmla="*/ 349 h 368"/>
                <a:gd name="T68" fmla="*/ 252 w 368"/>
                <a:gd name="T69" fmla="*/ 352 h 368"/>
                <a:gd name="T70" fmla="*/ 307 w 368"/>
                <a:gd name="T71" fmla="*/ 317 h 368"/>
                <a:gd name="T72" fmla="*/ 285 w 368"/>
                <a:gd name="T73" fmla="*/ 269 h 368"/>
                <a:gd name="T74" fmla="*/ 299 w 368"/>
                <a:gd name="T75" fmla="*/ 251 h 368"/>
                <a:gd name="T76" fmla="*/ 342 w 368"/>
                <a:gd name="T77" fmla="*/ 260 h 368"/>
                <a:gd name="T78" fmla="*/ 366 w 368"/>
                <a:gd name="T79" fmla="*/ 190 h 368"/>
                <a:gd name="T80" fmla="*/ 359 w 368"/>
                <a:gd name="T81" fmla="*/ 18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8" h="368">
                  <a:moveTo>
                    <a:pt x="241" y="196"/>
                  </a:moveTo>
                  <a:lnTo>
                    <a:pt x="241" y="196"/>
                  </a:lnTo>
                  <a:cubicBezTo>
                    <a:pt x="234" y="229"/>
                    <a:pt x="202" y="249"/>
                    <a:pt x="170" y="241"/>
                  </a:cubicBezTo>
                  <a:lnTo>
                    <a:pt x="170" y="241"/>
                  </a:lnTo>
                  <a:cubicBezTo>
                    <a:pt x="138" y="234"/>
                    <a:pt x="118" y="203"/>
                    <a:pt x="125" y="170"/>
                  </a:cubicBezTo>
                  <a:lnTo>
                    <a:pt x="125" y="170"/>
                  </a:lnTo>
                  <a:cubicBezTo>
                    <a:pt x="132" y="138"/>
                    <a:pt x="163" y="118"/>
                    <a:pt x="196" y="125"/>
                  </a:cubicBezTo>
                  <a:lnTo>
                    <a:pt x="196" y="125"/>
                  </a:lnTo>
                  <a:cubicBezTo>
                    <a:pt x="228" y="132"/>
                    <a:pt x="248" y="164"/>
                    <a:pt x="241" y="196"/>
                  </a:cubicBezTo>
                  <a:close/>
                  <a:moveTo>
                    <a:pt x="359" y="181"/>
                  </a:moveTo>
                  <a:lnTo>
                    <a:pt x="315" y="172"/>
                  </a:lnTo>
                  <a:lnTo>
                    <a:pt x="315" y="172"/>
                  </a:lnTo>
                  <a:cubicBezTo>
                    <a:pt x="314" y="164"/>
                    <a:pt x="313" y="157"/>
                    <a:pt x="311" y="150"/>
                  </a:cubicBezTo>
                  <a:lnTo>
                    <a:pt x="350" y="125"/>
                  </a:lnTo>
                  <a:lnTo>
                    <a:pt x="350" y="125"/>
                  </a:lnTo>
                  <a:cubicBezTo>
                    <a:pt x="353" y="122"/>
                    <a:pt x="354" y="118"/>
                    <a:pt x="352" y="115"/>
                  </a:cubicBezTo>
                  <a:lnTo>
                    <a:pt x="318" y="59"/>
                  </a:lnTo>
                  <a:lnTo>
                    <a:pt x="318" y="59"/>
                  </a:lnTo>
                  <a:cubicBezTo>
                    <a:pt x="315" y="56"/>
                    <a:pt x="311" y="55"/>
                    <a:pt x="307" y="57"/>
                  </a:cubicBezTo>
                  <a:lnTo>
                    <a:pt x="268" y="82"/>
                  </a:lnTo>
                  <a:lnTo>
                    <a:pt x="268" y="82"/>
                  </a:lnTo>
                  <a:cubicBezTo>
                    <a:pt x="262" y="77"/>
                    <a:pt x="256" y="73"/>
                    <a:pt x="250" y="69"/>
                  </a:cubicBezTo>
                  <a:lnTo>
                    <a:pt x="259" y="24"/>
                  </a:lnTo>
                  <a:lnTo>
                    <a:pt x="259" y="24"/>
                  </a:lnTo>
                  <a:cubicBezTo>
                    <a:pt x="260" y="20"/>
                    <a:pt x="258" y="16"/>
                    <a:pt x="254" y="14"/>
                  </a:cubicBezTo>
                  <a:lnTo>
                    <a:pt x="191" y="1"/>
                  </a:lnTo>
                  <a:lnTo>
                    <a:pt x="191" y="1"/>
                  </a:lnTo>
                  <a:cubicBezTo>
                    <a:pt x="187" y="0"/>
                    <a:pt x="182" y="2"/>
                    <a:pt x="181" y="7"/>
                  </a:cubicBezTo>
                  <a:lnTo>
                    <a:pt x="171" y="51"/>
                  </a:lnTo>
                  <a:lnTo>
                    <a:pt x="171" y="51"/>
                  </a:lnTo>
                  <a:cubicBezTo>
                    <a:pt x="163" y="52"/>
                    <a:pt x="156" y="54"/>
                    <a:pt x="149" y="55"/>
                  </a:cubicBezTo>
                  <a:lnTo>
                    <a:pt x="124" y="17"/>
                  </a:lnTo>
                  <a:lnTo>
                    <a:pt x="124" y="17"/>
                  </a:lnTo>
                  <a:cubicBezTo>
                    <a:pt x="122" y="13"/>
                    <a:pt x="118" y="12"/>
                    <a:pt x="114" y="14"/>
                  </a:cubicBezTo>
                  <a:lnTo>
                    <a:pt x="61" y="49"/>
                  </a:lnTo>
                  <a:lnTo>
                    <a:pt x="61" y="49"/>
                  </a:lnTo>
                  <a:cubicBezTo>
                    <a:pt x="56" y="51"/>
                    <a:pt x="56" y="56"/>
                    <a:pt x="58" y="59"/>
                  </a:cubicBezTo>
                  <a:lnTo>
                    <a:pt x="82" y="98"/>
                  </a:lnTo>
                  <a:lnTo>
                    <a:pt x="82" y="98"/>
                  </a:lnTo>
                  <a:cubicBezTo>
                    <a:pt x="77" y="104"/>
                    <a:pt x="73" y="110"/>
                    <a:pt x="69" y="117"/>
                  </a:cubicBezTo>
                  <a:lnTo>
                    <a:pt x="25" y="107"/>
                  </a:lnTo>
                  <a:lnTo>
                    <a:pt x="25" y="107"/>
                  </a:lnTo>
                  <a:cubicBezTo>
                    <a:pt x="20" y="105"/>
                    <a:pt x="17" y="109"/>
                    <a:pt x="16" y="113"/>
                  </a:cubicBezTo>
                  <a:lnTo>
                    <a:pt x="1" y="175"/>
                  </a:lnTo>
                  <a:lnTo>
                    <a:pt x="1" y="175"/>
                  </a:lnTo>
                  <a:cubicBezTo>
                    <a:pt x="0" y="180"/>
                    <a:pt x="3" y="184"/>
                    <a:pt x="8" y="185"/>
                  </a:cubicBezTo>
                  <a:lnTo>
                    <a:pt x="51" y="194"/>
                  </a:lnTo>
                  <a:lnTo>
                    <a:pt x="51" y="194"/>
                  </a:lnTo>
                  <a:cubicBezTo>
                    <a:pt x="52" y="203"/>
                    <a:pt x="53" y="210"/>
                    <a:pt x="55" y="218"/>
                  </a:cubicBezTo>
                  <a:lnTo>
                    <a:pt x="17" y="241"/>
                  </a:lnTo>
                  <a:lnTo>
                    <a:pt x="17" y="241"/>
                  </a:lnTo>
                  <a:cubicBezTo>
                    <a:pt x="13" y="244"/>
                    <a:pt x="13" y="249"/>
                    <a:pt x="15" y="252"/>
                  </a:cubicBezTo>
                  <a:lnTo>
                    <a:pt x="49" y="307"/>
                  </a:lnTo>
                  <a:lnTo>
                    <a:pt x="49" y="307"/>
                  </a:lnTo>
                  <a:cubicBezTo>
                    <a:pt x="52" y="310"/>
                    <a:pt x="56" y="312"/>
                    <a:pt x="61" y="309"/>
                  </a:cubicBezTo>
                  <a:lnTo>
                    <a:pt x="96" y="286"/>
                  </a:lnTo>
                  <a:lnTo>
                    <a:pt x="96" y="286"/>
                  </a:lnTo>
                  <a:cubicBezTo>
                    <a:pt x="103" y="290"/>
                    <a:pt x="109" y="295"/>
                    <a:pt x="116" y="299"/>
                  </a:cubicBezTo>
                  <a:lnTo>
                    <a:pt x="107" y="342"/>
                  </a:lnTo>
                  <a:lnTo>
                    <a:pt x="107" y="342"/>
                  </a:lnTo>
                  <a:cubicBezTo>
                    <a:pt x="105" y="346"/>
                    <a:pt x="108" y="351"/>
                    <a:pt x="112" y="352"/>
                  </a:cubicBezTo>
                  <a:lnTo>
                    <a:pt x="175" y="365"/>
                  </a:lnTo>
                  <a:lnTo>
                    <a:pt x="175" y="365"/>
                  </a:lnTo>
                  <a:cubicBezTo>
                    <a:pt x="179" y="367"/>
                    <a:pt x="183" y="364"/>
                    <a:pt x="185" y="360"/>
                  </a:cubicBezTo>
                  <a:lnTo>
                    <a:pt x="195" y="317"/>
                  </a:lnTo>
                  <a:lnTo>
                    <a:pt x="195" y="317"/>
                  </a:lnTo>
                  <a:cubicBezTo>
                    <a:pt x="203" y="316"/>
                    <a:pt x="210" y="314"/>
                    <a:pt x="218" y="313"/>
                  </a:cubicBezTo>
                  <a:lnTo>
                    <a:pt x="241" y="349"/>
                  </a:lnTo>
                  <a:lnTo>
                    <a:pt x="241" y="349"/>
                  </a:lnTo>
                  <a:cubicBezTo>
                    <a:pt x="243" y="354"/>
                    <a:pt x="248" y="354"/>
                    <a:pt x="252" y="352"/>
                  </a:cubicBezTo>
                  <a:lnTo>
                    <a:pt x="307" y="317"/>
                  </a:lnTo>
                  <a:lnTo>
                    <a:pt x="307" y="317"/>
                  </a:lnTo>
                  <a:cubicBezTo>
                    <a:pt x="311" y="315"/>
                    <a:pt x="311" y="310"/>
                    <a:pt x="309" y="307"/>
                  </a:cubicBezTo>
                  <a:lnTo>
                    <a:pt x="285" y="269"/>
                  </a:lnTo>
                  <a:lnTo>
                    <a:pt x="285" y="269"/>
                  </a:lnTo>
                  <a:cubicBezTo>
                    <a:pt x="290" y="263"/>
                    <a:pt x="294" y="257"/>
                    <a:pt x="299" y="251"/>
                  </a:cubicBezTo>
                  <a:lnTo>
                    <a:pt x="342" y="260"/>
                  </a:lnTo>
                  <a:lnTo>
                    <a:pt x="342" y="260"/>
                  </a:lnTo>
                  <a:cubicBezTo>
                    <a:pt x="347" y="261"/>
                    <a:pt x="350" y="258"/>
                    <a:pt x="351" y="254"/>
                  </a:cubicBezTo>
                  <a:lnTo>
                    <a:pt x="366" y="190"/>
                  </a:lnTo>
                  <a:lnTo>
                    <a:pt x="366" y="190"/>
                  </a:lnTo>
                  <a:cubicBezTo>
                    <a:pt x="367" y="186"/>
                    <a:pt x="364" y="183"/>
                    <a:pt x="359" y="181"/>
                  </a:cubicBezTo>
                  <a:close/>
                </a:path>
              </a:pathLst>
            </a:custGeom>
            <a:solidFill>
              <a:srgbClr val="1E3877"/>
            </a:solidFill>
            <a:ln w="9525" cap="flat">
              <a:noFill/>
              <a:bevel/>
              <a:headEnd/>
              <a:tailEnd/>
            </a:ln>
            <a:effectLst/>
          </p:spPr>
          <p:txBody>
            <a:bodyPr wrap="none" anchor="ctr"/>
            <a:lstStyle/>
            <a:p>
              <a:endParaRPr lang="en-US" sz="1225"/>
            </a:p>
          </p:txBody>
        </p:sp>
        <p:sp>
          <p:nvSpPr>
            <p:cNvPr id="3803" name="Freeform 731">
              <a:extLst>
                <a:ext uri="{FF2B5EF4-FFF2-40B4-BE49-F238E27FC236}">
                  <a16:creationId xmlns:a16="http://schemas.microsoft.com/office/drawing/2014/main" xmlns="" id="{EB3A2D55-ADA1-CB47-9C65-1BA4FC61DB0F}"/>
                </a:ext>
              </a:extLst>
            </p:cNvPr>
            <p:cNvSpPr>
              <a:spLocks noChangeArrowheads="1"/>
            </p:cNvSpPr>
            <p:nvPr/>
          </p:nvSpPr>
          <p:spPr bwMode="auto">
            <a:xfrm>
              <a:off x="4856225" y="3480319"/>
              <a:ext cx="141837" cy="141837"/>
            </a:xfrm>
            <a:custGeom>
              <a:avLst/>
              <a:gdLst>
                <a:gd name="T0" fmla="*/ 135 w 206"/>
                <a:gd name="T1" fmla="*/ 111 h 207"/>
                <a:gd name="T2" fmla="*/ 95 w 206"/>
                <a:gd name="T3" fmla="*/ 136 h 207"/>
                <a:gd name="T4" fmla="*/ 70 w 206"/>
                <a:gd name="T5" fmla="*/ 96 h 207"/>
                <a:gd name="T6" fmla="*/ 109 w 206"/>
                <a:gd name="T7" fmla="*/ 71 h 207"/>
                <a:gd name="T8" fmla="*/ 173 w 206"/>
                <a:gd name="T9" fmla="*/ 173 h 207"/>
                <a:gd name="T10" fmla="*/ 159 w 206"/>
                <a:gd name="T11" fmla="*/ 152 h 207"/>
                <a:gd name="T12" fmla="*/ 191 w 206"/>
                <a:gd name="T13" fmla="*/ 146 h 207"/>
                <a:gd name="T14" fmla="*/ 197 w 206"/>
                <a:gd name="T15" fmla="*/ 143 h 207"/>
                <a:gd name="T16" fmla="*/ 205 w 206"/>
                <a:gd name="T17" fmla="*/ 108 h 207"/>
                <a:gd name="T18" fmla="*/ 176 w 206"/>
                <a:gd name="T19" fmla="*/ 96 h 207"/>
                <a:gd name="T20" fmla="*/ 174 w 206"/>
                <a:gd name="T21" fmla="*/ 85 h 207"/>
                <a:gd name="T22" fmla="*/ 196 w 206"/>
                <a:gd name="T23" fmla="*/ 70 h 207"/>
                <a:gd name="T24" fmla="*/ 178 w 206"/>
                <a:gd name="T25" fmla="*/ 34 h 207"/>
                <a:gd name="T26" fmla="*/ 171 w 206"/>
                <a:gd name="T27" fmla="*/ 33 h 207"/>
                <a:gd name="T28" fmla="*/ 150 w 206"/>
                <a:gd name="T29" fmla="*/ 46 h 207"/>
                <a:gd name="T30" fmla="*/ 145 w 206"/>
                <a:gd name="T31" fmla="*/ 14 h 207"/>
                <a:gd name="T32" fmla="*/ 142 w 206"/>
                <a:gd name="T33" fmla="*/ 9 h 207"/>
                <a:gd name="T34" fmla="*/ 107 w 206"/>
                <a:gd name="T35" fmla="*/ 0 h 207"/>
                <a:gd name="T36" fmla="*/ 96 w 206"/>
                <a:gd name="T37" fmla="*/ 30 h 207"/>
                <a:gd name="T38" fmla="*/ 83 w 206"/>
                <a:gd name="T39" fmla="*/ 32 h 207"/>
                <a:gd name="T40" fmla="*/ 69 w 206"/>
                <a:gd name="T41" fmla="*/ 9 h 207"/>
                <a:gd name="T42" fmla="*/ 32 w 206"/>
                <a:gd name="T43" fmla="*/ 28 h 207"/>
                <a:gd name="T44" fmla="*/ 32 w 206"/>
                <a:gd name="T45" fmla="*/ 34 h 207"/>
                <a:gd name="T46" fmla="*/ 45 w 206"/>
                <a:gd name="T47" fmla="*/ 56 h 207"/>
                <a:gd name="T48" fmla="*/ 13 w 206"/>
                <a:gd name="T49" fmla="*/ 60 h 207"/>
                <a:gd name="T50" fmla="*/ 8 w 206"/>
                <a:gd name="T51" fmla="*/ 64 h 207"/>
                <a:gd name="T52" fmla="*/ 0 w 206"/>
                <a:gd name="T53" fmla="*/ 99 h 207"/>
                <a:gd name="T54" fmla="*/ 28 w 206"/>
                <a:gd name="T55" fmla="*/ 110 h 207"/>
                <a:gd name="T56" fmla="*/ 30 w 206"/>
                <a:gd name="T57" fmla="*/ 123 h 207"/>
                <a:gd name="T58" fmla="*/ 8 w 206"/>
                <a:gd name="T59" fmla="*/ 136 h 207"/>
                <a:gd name="T60" fmla="*/ 27 w 206"/>
                <a:gd name="T61" fmla="*/ 173 h 207"/>
                <a:gd name="T62" fmla="*/ 32 w 206"/>
                <a:gd name="T63" fmla="*/ 174 h 207"/>
                <a:gd name="T64" fmla="*/ 54 w 206"/>
                <a:gd name="T65" fmla="*/ 161 h 207"/>
                <a:gd name="T66" fmla="*/ 60 w 206"/>
                <a:gd name="T67" fmla="*/ 192 h 207"/>
                <a:gd name="T68" fmla="*/ 63 w 206"/>
                <a:gd name="T69" fmla="*/ 198 h 207"/>
                <a:gd name="T70" fmla="*/ 98 w 206"/>
                <a:gd name="T71" fmla="*/ 206 h 207"/>
                <a:gd name="T72" fmla="*/ 108 w 206"/>
                <a:gd name="T73" fmla="*/ 178 h 207"/>
                <a:gd name="T74" fmla="*/ 122 w 206"/>
                <a:gd name="T75" fmla="*/ 176 h 207"/>
                <a:gd name="T76" fmla="*/ 135 w 206"/>
                <a:gd name="T77" fmla="*/ 197 h 207"/>
                <a:gd name="T78" fmla="*/ 171 w 206"/>
                <a:gd name="T79" fmla="*/ 179 h 207"/>
                <a:gd name="T80" fmla="*/ 173 w 206"/>
                <a:gd name="T81" fmla="*/ 1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207">
                  <a:moveTo>
                    <a:pt x="135" y="111"/>
                  </a:moveTo>
                  <a:lnTo>
                    <a:pt x="135" y="111"/>
                  </a:lnTo>
                  <a:cubicBezTo>
                    <a:pt x="131" y="128"/>
                    <a:pt x="113" y="140"/>
                    <a:pt x="95" y="136"/>
                  </a:cubicBezTo>
                  <a:lnTo>
                    <a:pt x="95" y="136"/>
                  </a:lnTo>
                  <a:cubicBezTo>
                    <a:pt x="77" y="132"/>
                    <a:pt x="65" y="114"/>
                    <a:pt x="70" y="96"/>
                  </a:cubicBezTo>
                  <a:lnTo>
                    <a:pt x="70" y="96"/>
                  </a:lnTo>
                  <a:cubicBezTo>
                    <a:pt x="74" y="78"/>
                    <a:pt x="91" y="67"/>
                    <a:pt x="109" y="71"/>
                  </a:cubicBezTo>
                  <a:lnTo>
                    <a:pt x="109" y="71"/>
                  </a:lnTo>
                  <a:cubicBezTo>
                    <a:pt x="128" y="75"/>
                    <a:pt x="139" y="93"/>
                    <a:pt x="135" y="111"/>
                  </a:cubicBezTo>
                  <a:close/>
                  <a:moveTo>
                    <a:pt x="173" y="173"/>
                  </a:moveTo>
                  <a:lnTo>
                    <a:pt x="159" y="152"/>
                  </a:lnTo>
                  <a:lnTo>
                    <a:pt x="159" y="152"/>
                  </a:lnTo>
                  <a:cubicBezTo>
                    <a:pt x="163" y="148"/>
                    <a:pt x="165" y="144"/>
                    <a:pt x="167" y="141"/>
                  </a:cubicBezTo>
                  <a:lnTo>
                    <a:pt x="191" y="146"/>
                  </a:lnTo>
                  <a:lnTo>
                    <a:pt x="191" y="146"/>
                  </a:lnTo>
                  <a:cubicBezTo>
                    <a:pt x="194" y="147"/>
                    <a:pt x="196" y="145"/>
                    <a:pt x="197" y="143"/>
                  </a:cubicBezTo>
                  <a:lnTo>
                    <a:pt x="205" y="108"/>
                  </a:lnTo>
                  <a:lnTo>
                    <a:pt x="205" y="108"/>
                  </a:lnTo>
                  <a:cubicBezTo>
                    <a:pt x="205" y="105"/>
                    <a:pt x="204" y="103"/>
                    <a:pt x="202" y="102"/>
                  </a:cubicBezTo>
                  <a:lnTo>
                    <a:pt x="176" y="96"/>
                  </a:lnTo>
                  <a:lnTo>
                    <a:pt x="176" y="96"/>
                  </a:lnTo>
                  <a:cubicBezTo>
                    <a:pt x="176" y="93"/>
                    <a:pt x="176" y="88"/>
                    <a:pt x="174" y="85"/>
                  </a:cubicBezTo>
                  <a:lnTo>
                    <a:pt x="196" y="70"/>
                  </a:lnTo>
                  <a:lnTo>
                    <a:pt x="196" y="70"/>
                  </a:lnTo>
                  <a:cubicBezTo>
                    <a:pt x="198" y="69"/>
                    <a:pt x="199" y="66"/>
                    <a:pt x="197" y="65"/>
                  </a:cubicBezTo>
                  <a:lnTo>
                    <a:pt x="178" y="34"/>
                  </a:lnTo>
                  <a:lnTo>
                    <a:pt x="178" y="34"/>
                  </a:lnTo>
                  <a:cubicBezTo>
                    <a:pt x="176" y="32"/>
                    <a:pt x="174" y="31"/>
                    <a:pt x="171" y="33"/>
                  </a:cubicBezTo>
                  <a:lnTo>
                    <a:pt x="150" y="46"/>
                  </a:lnTo>
                  <a:lnTo>
                    <a:pt x="150" y="46"/>
                  </a:lnTo>
                  <a:cubicBezTo>
                    <a:pt x="147" y="44"/>
                    <a:pt x="144" y="41"/>
                    <a:pt x="139" y="39"/>
                  </a:cubicBezTo>
                  <a:lnTo>
                    <a:pt x="145" y="14"/>
                  </a:lnTo>
                  <a:lnTo>
                    <a:pt x="145" y="14"/>
                  </a:lnTo>
                  <a:cubicBezTo>
                    <a:pt x="146" y="12"/>
                    <a:pt x="144" y="9"/>
                    <a:pt x="142" y="9"/>
                  </a:cubicBezTo>
                  <a:lnTo>
                    <a:pt x="107" y="0"/>
                  </a:lnTo>
                  <a:lnTo>
                    <a:pt x="107" y="0"/>
                  </a:lnTo>
                  <a:cubicBezTo>
                    <a:pt x="104" y="0"/>
                    <a:pt x="102" y="2"/>
                    <a:pt x="101" y="4"/>
                  </a:cubicBezTo>
                  <a:lnTo>
                    <a:pt x="96" y="30"/>
                  </a:lnTo>
                  <a:lnTo>
                    <a:pt x="96" y="30"/>
                  </a:lnTo>
                  <a:cubicBezTo>
                    <a:pt x="91" y="30"/>
                    <a:pt x="88" y="30"/>
                    <a:pt x="83" y="32"/>
                  </a:cubicBezTo>
                  <a:lnTo>
                    <a:pt x="69" y="9"/>
                  </a:lnTo>
                  <a:lnTo>
                    <a:pt x="69" y="9"/>
                  </a:lnTo>
                  <a:cubicBezTo>
                    <a:pt x="68" y="8"/>
                    <a:pt x="65" y="7"/>
                    <a:pt x="63" y="9"/>
                  </a:cubicBezTo>
                  <a:lnTo>
                    <a:pt x="32" y="28"/>
                  </a:lnTo>
                  <a:lnTo>
                    <a:pt x="32" y="28"/>
                  </a:lnTo>
                  <a:cubicBezTo>
                    <a:pt x="31" y="30"/>
                    <a:pt x="30" y="32"/>
                    <a:pt x="32" y="34"/>
                  </a:cubicBezTo>
                  <a:lnTo>
                    <a:pt x="45" y="56"/>
                  </a:lnTo>
                  <a:lnTo>
                    <a:pt x="45" y="56"/>
                  </a:lnTo>
                  <a:cubicBezTo>
                    <a:pt x="43" y="59"/>
                    <a:pt x="40" y="62"/>
                    <a:pt x="38" y="66"/>
                  </a:cubicBezTo>
                  <a:lnTo>
                    <a:pt x="13" y="60"/>
                  </a:lnTo>
                  <a:lnTo>
                    <a:pt x="13" y="60"/>
                  </a:lnTo>
                  <a:cubicBezTo>
                    <a:pt x="11" y="60"/>
                    <a:pt x="8" y="61"/>
                    <a:pt x="8" y="64"/>
                  </a:cubicBezTo>
                  <a:lnTo>
                    <a:pt x="0" y="99"/>
                  </a:lnTo>
                  <a:lnTo>
                    <a:pt x="0" y="99"/>
                  </a:lnTo>
                  <a:cubicBezTo>
                    <a:pt x="0" y="101"/>
                    <a:pt x="0" y="104"/>
                    <a:pt x="3" y="105"/>
                  </a:cubicBezTo>
                  <a:lnTo>
                    <a:pt x="28" y="110"/>
                  </a:lnTo>
                  <a:lnTo>
                    <a:pt x="28" y="110"/>
                  </a:lnTo>
                  <a:cubicBezTo>
                    <a:pt x="28" y="114"/>
                    <a:pt x="28" y="118"/>
                    <a:pt x="30" y="123"/>
                  </a:cubicBezTo>
                  <a:lnTo>
                    <a:pt x="8" y="136"/>
                  </a:lnTo>
                  <a:lnTo>
                    <a:pt x="8" y="136"/>
                  </a:lnTo>
                  <a:cubicBezTo>
                    <a:pt x="7" y="137"/>
                    <a:pt x="6" y="141"/>
                    <a:pt x="8" y="142"/>
                  </a:cubicBezTo>
                  <a:lnTo>
                    <a:pt x="27" y="173"/>
                  </a:lnTo>
                  <a:lnTo>
                    <a:pt x="27" y="173"/>
                  </a:lnTo>
                  <a:cubicBezTo>
                    <a:pt x="28" y="175"/>
                    <a:pt x="31" y="176"/>
                    <a:pt x="32" y="174"/>
                  </a:cubicBezTo>
                  <a:lnTo>
                    <a:pt x="54" y="161"/>
                  </a:lnTo>
                  <a:lnTo>
                    <a:pt x="54" y="161"/>
                  </a:lnTo>
                  <a:cubicBezTo>
                    <a:pt x="57" y="164"/>
                    <a:pt x="61" y="166"/>
                    <a:pt x="65" y="169"/>
                  </a:cubicBezTo>
                  <a:lnTo>
                    <a:pt x="60" y="192"/>
                  </a:lnTo>
                  <a:lnTo>
                    <a:pt x="60" y="192"/>
                  </a:lnTo>
                  <a:cubicBezTo>
                    <a:pt x="59" y="195"/>
                    <a:pt x="60" y="197"/>
                    <a:pt x="63" y="198"/>
                  </a:cubicBezTo>
                  <a:lnTo>
                    <a:pt x="98" y="206"/>
                  </a:lnTo>
                  <a:lnTo>
                    <a:pt x="98" y="206"/>
                  </a:lnTo>
                  <a:cubicBezTo>
                    <a:pt x="100" y="206"/>
                    <a:pt x="103" y="205"/>
                    <a:pt x="103" y="203"/>
                  </a:cubicBezTo>
                  <a:lnTo>
                    <a:pt x="108" y="178"/>
                  </a:lnTo>
                  <a:lnTo>
                    <a:pt x="108" y="178"/>
                  </a:lnTo>
                  <a:cubicBezTo>
                    <a:pt x="113" y="178"/>
                    <a:pt x="117" y="177"/>
                    <a:pt x="122" y="176"/>
                  </a:cubicBezTo>
                  <a:lnTo>
                    <a:pt x="135" y="197"/>
                  </a:lnTo>
                  <a:lnTo>
                    <a:pt x="135" y="197"/>
                  </a:lnTo>
                  <a:cubicBezTo>
                    <a:pt x="136" y="199"/>
                    <a:pt x="139" y="199"/>
                    <a:pt x="141" y="198"/>
                  </a:cubicBezTo>
                  <a:lnTo>
                    <a:pt x="171" y="179"/>
                  </a:lnTo>
                  <a:lnTo>
                    <a:pt x="171" y="179"/>
                  </a:lnTo>
                  <a:cubicBezTo>
                    <a:pt x="174" y="177"/>
                    <a:pt x="175" y="175"/>
                    <a:pt x="173" y="173"/>
                  </a:cubicBezTo>
                  <a:close/>
                </a:path>
              </a:pathLst>
            </a:custGeom>
            <a:solidFill>
              <a:srgbClr val="1E3877"/>
            </a:solidFill>
            <a:ln w="9525" cap="flat">
              <a:noFill/>
              <a:bevel/>
              <a:headEnd/>
              <a:tailEnd/>
            </a:ln>
            <a:effectLst/>
          </p:spPr>
          <p:txBody>
            <a:bodyPr wrap="none" anchor="ctr"/>
            <a:lstStyle/>
            <a:p>
              <a:endParaRPr lang="en-US" sz="1225"/>
            </a:p>
          </p:txBody>
        </p:sp>
      </p:grpSp>
      <p:sp>
        <p:nvSpPr>
          <p:cNvPr id="3814" name="Freeform 742">
            <a:extLst>
              <a:ext uri="{FF2B5EF4-FFF2-40B4-BE49-F238E27FC236}">
                <a16:creationId xmlns:a16="http://schemas.microsoft.com/office/drawing/2014/main" xmlns="" id="{66A375FB-9EE0-1844-831F-44BE2325DA62}"/>
              </a:ext>
            </a:extLst>
          </p:cNvPr>
          <p:cNvSpPr>
            <a:spLocks noChangeArrowheads="1"/>
          </p:cNvSpPr>
          <p:nvPr/>
        </p:nvSpPr>
        <p:spPr bwMode="auto">
          <a:xfrm>
            <a:off x="942486" y="3188582"/>
            <a:ext cx="270470" cy="251349"/>
          </a:xfrm>
          <a:custGeom>
            <a:avLst/>
            <a:gdLst>
              <a:gd name="T0" fmla="*/ 300 w 437"/>
              <a:gd name="T1" fmla="*/ 172 h 405"/>
              <a:gd name="T2" fmla="*/ 300 w 437"/>
              <a:gd name="T3" fmla="*/ 172 h 405"/>
              <a:gd name="T4" fmla="*/ 275 w 437"/>
              <a:gd name="T5" fmla="*/ 148 h 405"/>
              <a:gd name="T6" fmla="*/ 275 w 437"/>
              <a:gd name="T7" fmla="*/ 148 h 405"/>
              <a:gd name="T8" fmla="*/ 300 w 437"/>
              <a:gd name="T9" fmla="*/ 123 h 405"/>
              <a:gd name="T10" fmla="*/ 300 w 437"/>
              <a:gd name="T11" fmla="*/ 123 h 405"/>
              <a:gd name="T12" fmla="*/ 323 w 437"/>
              <a:gd name="T13" fmla="*/ 148 h 405"/>
              <a:gd name="T14" fmla="*/ 323 w 437"/>
              <a:gd name="T15" fmla="*/ 148 h 405"/>
              <a:gd name="T16" fmla="*/ 300 w 437"/>
              <a:gd name="T17" fmla="*/ 172 h 405"/>
              <a:gd name="T18" fmla="*/ 217 w 437"/>
              <a:gd name="T19" fmla="*/ 172 h 405"/>
              <a:gd name="T20" fmla="*/ 217 w 437"/>
              <a:gd name="T21" fmla="*/ 172 h 405"/>
              <a:gd name="T22" fmla="*/ 193 w 437"/>
              <a:gd name="T23" fmla="*/ 148 h 405"/>
              <a:gd name="T24" fmla="*/ 193 w 437"/>
              <a:gd name="T25" fmla="*/ 148 h 405"/>
              <a:gd name="T26" fmla="*/ 217 w 437"/>
              <a:gd name="T27" fmla="*/ 123 h 405"/>
              <a:gd name="T28" fmla="*/ 217 w 437"/>
              <a:gd name="T29" fmla="*/ 123 h 405"/>
              <a:gd name="T30" fmla="*/ 242 w 437"/>
              <a:gd name="T31" fmla="*/ 148 h 405"/>
              <a:gd name="T32" fmla="*/ 242 w 437"/>
              <a:gd name="T33" fmla="*/ 148 h 405"/>
              <a:gd name="T34" fmla="*/ 217 w 437"/>
              <a:gd name="T35" fmla="*/ 172 h 405"/>
              <a:gd name="T36" fmla="*/ 136 w 437"/>
              <a:gd name="T37" fmla="*/ 172 h 405"/>
              <a:gd name="T38" fmla="*/ 136 w 437"/>
              <a:gd name="T39" fmla="*/ 172 h 405"/>
              <a:gd name="T40" fmla="*/ 111 w 437"/>
              <a:gd name="T41" fmla="*/ 148 h 405"/>
              <a:gd name="T42" fmla="*/ 111 w 437"/>
              <a:gd name="T43" fmla="*/ 148 h 405"/>
              <a:gd name="T44" fmla="*/ 136 w 437"/>
              <a:gd name="T45" fmla="*/ 123 h 405"/>
              <a:gd name="T46" fmla="*/ 136 w 437"/>
              <a:gd name="T47" fmla="*/ 123 h 405"/>
              <a:gd name="T48" fmla="*/ 160 w 437"/>
              <a:gd name="T49" fmla="*/ 148 h 405"/>
              <a:gd name="T50" fmla="*/ 160 w 437"/>
              <a:gd name="T51" fmla="*/ 148 h 405"/>
              <a:gd name="T52" fmla="*/ 136 w 437"/>
              <a:gd name="T53" fmla="*/ 172 h 405"/>
              <a:gd name="T54" fmla="*/ 381 w 437"/>
              <a:gd name="T55" fmla="*/ 0 h 405"/>
              <a:gd name="T56" fmla="*/ 53 w 437"/>
              <a:gd name="T57" fmla="*/ 0 h 405"/>
              <a:gd name="T58" fmla="*/ 53 w 437"/>
              <a:gd name="T59" fmla="*/ 0 h 405"/>
              <a:gd name="T60" fmla="*/ 0 w 437"/>
              <a:gd name="T61" fmla="*/ 55 h 405"/>
              <a:gd name="T62" fmla="*/ 0 w 437"/>
              <a:gd name="T63" fmla="*/ 238 h 405"/>
              <a:gd name="T64" fmla="*/ 0 w 437"/>
              <a:gd name="T65" fmla="*/ 238 h 405"/>
              <a:gd name="T66" fmla="*/ 53 w 437"/>
              <a:gd name="T67" fmla="*/ 292 h 405"/>
              <a:gd name="T68" fmla="*/ 117 w 437"/>
              <a:gd name="T69" fmla="*/ 292 h 405"/>
              <a:gd name="T70" fmla="*/ 110 w 437"/>
              <a:gd name="T71" fmla="*/ 382 h 405"/>
              <a:gd name="T72" fmla="*/ 110 w 437"/>
              <a:gd name="T73" fmla="*/ 382 h 405"/>
              <a:gd name="T74" fmla="*/ 136 w 437"/>
              <a:gd name="T75" fmla="*/ 394 h 405"/>
              <a:gd name="T76" fmla="*/ 237 w 437"/>
              <a:gd name="T77" fmla="*/ 292 h 405"/>
              <a:gd name="T78" fmla="*/ 381 w 437"/>
              <a:gd name="T79" fmla="*/ 292 h 405"/>
              <a:gd name="T80" fmla="*/ 381 w 437"/>
              <a:gd name="T81" fmla="*/ 292 h 405"/>
              <a:gd name="T82" fmla="*/ 436 w 437"/>
              <a:gd name="T83" fmla="*/ 238 h 405"/>
              <a:gd name="T84" fmla="*/ 436 w 437"/>
              <a:gd name="T85" fmla="*/ 55 h 405"/>
              <a:gd name="T86" fmla="*/ 436 w 437"/>
              <a:gd name="T87" fmla="*/ 55 h 405"/>
              <a:gd name="T88" fmla="*/ 381 w 437"/>
              <a:gd name="T89"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7" h="405">
                <a:moveTo>
                  <a:pt x="300" y="172"/>
                </a:moveTo>
                <a:lnTo>
                  <a:pt x="300" y="172"/>
                </a:lnTo>
                <a:cubicBezTo>
                  <a:pt x="286" y="172"/>
                  <a:pt x="275" y="161"/>
                  <a:pt x="275" y="148"/>
                </a:cubicBezTo>
                <a:lnTo>
                  <a:pt x="275" y="148"/>
                </a:lnTo>
                <a:cubicBezTo>
                  <a:pt x="275" y="135"/>
                  <a:pt x="286" y="123"/>
                  <a:pt x="300" y="123"/>
                </a:cubicBezTo>
                <a:lnTo>
                  <a:pt x="300" y="123"/>
                </a:lnTo>
                <a:cubicBezTo>
                  <a:pt x="313" y="123"/>
                  <a:pt x="323" y="135"/>
                  <a:pt x="323" y="148"/>
                </a:cubicBezTo>
                <a:lnTo>
                  <a:pt x="323" y="148"/>
                </a:lnTo>
                <a:cubicBezTo>
                  <a:pt x="323" y="161"/>
                  <a:pt x="313" y="172"/>
                  <a:pt x="300" y="172"/>
                </a:cubicBezTo>
                <a:close/>
                <a:moveTo>
                  <a:pt x="217" y="172"/>
                </a:moveTo>
                <a:lnTo>
                  <a:pt x="217" y="172"/>
                </a:lnTo>
                <a:cubicBezTo>
                  <a:pt x="204" y="172"/>
                  <a:pt x="193" y="161"/>
                  <a:pt x="193" y="148"/>
                </a:cubicBezTo>
                <a:lnTo>
                  <a:pt x="193" y="148"/>
                </a:lnTo>
                <a:cubicBezTo>
                  <a:pt x="193" y="135"/>
                  <a:pt x="204" y="123"/>
                  <a:pt x="217" y="123"/>
                </a:cubicBezTo>
                <a:lnTo>
                  <a:pt x="217" y="123"/>
                </a:lnTo>
                <a:cubicBezTo>
                  <a:pt x="231" y="123"/>
                  <a:pt x="242" y="135"/>
                  <a:pt x="242" y="148"/>
                </a:cubicBezTo>
                <a:lnTo>
                  <a:pt x="242" y="148"/>
                </a:lnTo>
                <a:cubicBezTo>
                  <a:pt x="242" y="161"/>
                  <a:pt x="231" y="172"/>
                  <a:pt x="217" y="172"/>
                </a:cubicBezTo>
                <a:close/>
                <a:moveTo>
                  <a:pt x="136" y="172"/>
                </a:moveTo>
                <a:lnTo>
                  <a:pt x="136" y="172"/>
                </a:lnTo>
                <a:cubicBezTo>
                  <a:pt x="122" y="172"/>
                  <a:pt x="111" y="161"/>
                  <a:pt x="111" y="148"/>
                </a:cubicBezTo>
                <a:lnTo>
                  <a:pt x="111" y="148"/>
                </a:lnTo>
                <a:cubicBezTo>
                  <a:pt x="111" y="135"/>
                  <a:pt x="122" y="123"/>
                  <a:pt x="136" y="123"/>
                </a:cubicBezTo>
                <a:lnTo>
                  <a:pt x="136" y="123"/>
                </a:lnTo>
                <a:cubicBezTo>
                  <a:pt x="149" y="123"/>
                  <a:pt x="160" y="135"/>
                  <a:pt x="160" y="148"/>
                </a:cubicBezTo>
                <a:lnTo>
                  <a:pt x="160" y="148"/>
                </a:lnTo>
                <a:cubicBezTo>
                  <a:pt x="160" y="161"/>
                  <a:pt x="149" y="172"/>
                  <a:pt x="136" y="172"/>
                </a:cubicBezTo>
                <a:close/>
                <a:moveTo>
                  <a:pt x="381" y="0"/>
                </a:moveTo>
                <a:lnTo>
                  <a:pt x="53" y="0"/>
                </a:lnTo>
                <a:lnTo>
                  <a:pt x="53" y="0"/>
                </a:lnTo>
                <a:cubicBezTo>
                  <a:pt x="24" y="0"/>
                  <a:pt x="0" y="25"/>
                  <a:pt x="0" y="55"/>
                </a:cubicBezTo>
                <a:lnTo>
                  <a:pt x="0" y="238"/>
                </a:lnTo>
                <a:lnTo>
                  <a:pt x="0" y="238"/>
                </a:lnTo>
                <a:cubicBezTo>
                  <a:pt x="0" y="267"/>
                  <a:pt x="24" y="292"/>
                  <a:pt x="53" y="292"/>
                </a:cubicBezTo>
                <a:lnTo>
                  <a:pt x="117" y="292"/>
                </a:lnTo>
                <a:lnTo>
                  <a:pt x="110" y="382"/>
                </a:lnTo>
                <a:lnTo>
                  <a:pt x="110" y="382"/>
                </a:lnTo>
                <a:cubicBezTo>
                  <a:pt x="109" y="396"/>
                  <a:pt x="126" y="404"/>
                  <a:pt x="136" y="394"/>
                </a:cubicBezTo>
                <a:lnTo>
                  <a:pt x="237" y="292"/>
                </a:lnTo>
                <a:lnTo>
                  <a:pt x="381" y="292"/>
                </a:lnTo>
                <a:lnTo>
                  <a:pt x="381" y="292"/>
                </a:lnTo>
                <a:cubicBezTo>
                  <a:pt x="411" y="292"/>
                  <a:pt x="436" y="267"/>
                  <a:pt x="436" y="238"/>
                </a:cubicBezTo>
                <a:lnTo>
                  <a:pt x="436" y="55"/>
                </a:lnTo>
                <a:lnTo>
                  <a:pt x="436" y="55"/>
                </a:lnTo>
                <a:cubicBezTo>
                  <a:pt x="436" y="25"/>
                  <a:pt x="411" y="0"/>
                  <a:pt x="381" y="0"/>
                </a:cubicBezTo>
                <a:close/>
              </a:path>
            </a:pathLst>
          </a:custGeom>
          <a:solidFill>
            <a:srgbClr val="1E3877"/>
          </a:solidFill>
          <a:ln w="9525" cap="flat">
            <a:noFill/>
            <a:bevel/>
            <a:headEnd/>
            <a:tailEnd/>
          </a:ln>
          <a:effectLst/>
        </p:spPr>
        <p:txBody>
          <a:bodyPr wrap="none" anchor="ctr"/>
          <a:lstStyle/>
          <a:p>
            <a:endParaRPr lang="en-US" sz="1225"/>
          </a:p>
        </p:txBody>
      </p:sp>
      <p:grpSp>
        <p:nvGrpSpPr>
          <p:cNvPr id="15" name="Group 14">
            <a:extLst>
              <a:ext uri="{FF2B5EF4-FFF2-40B4-BE49-F238E27FC236}">
                <a16:creationId xmlns:a16="http://schemas.microsoft.com/office/drawing/2014/main" xmlns="" id="{82456D0E-6FA6-B84C-B94B-C46E4A35E50F}"/>
              </a:ext>
            </a:extLst>
          </p:cNvPr>
          <p:cNvGrpSpPr/>
          <p:nvPr/>
        </p:nvGrpSpPr>
        <p:grpSpPr>
          <a:xfrm>
            <a:off x="4423105" y="5996568"/>
            <a:ext cx="314185" cy="314185"/>
            <a:chOff x="4862261" y="6884422"/>
            <a:chExt cx="347049" cy="347049"/>
          </a:xfrm>
        </p:grpSpPr>
        <p:sp>
          <p:nvSpPr>
            <p:cNvPr id="3819" name="Freeform 747">
              <a:extLst>
                <a:ext uri="{FF2B5EF4-FFF2-40B4-BE49-F238E27FC236}">
                  <a16:creationId xmlns:a16="http://schemas.microsoft.com/office/drawing/2014/main" xmlns="" id="{1809ED78-FD69-8940-A9A0-E2BED72B4327}"/>
                </a:ext>
              </a:extLst>
            </p:cNvPr>
            <p:cNvSpPr>
              <a:spLocks noChangeArrowheads="1"/>
            </p:cNvSpPr>
            <p:nvPr/>
          </p:nvSpPr>
          <p:spPr bwMode="auto">
            <a:xfrm>
              <a:off x="4958831" y="6977973"/>
              <a:ext cx="156927" cy="156927"/>
            </a:xfrm>
            <a:custGeom>
              <a:avLst/>
              <a:gdLst>
                <a:gd name="T0" fmla="*/ 180 w 229"/>
                <a:gd name="T1" fmla="*/ 162 h 230"/>
                <a:gd name="T2" fmla="*/ 158 w 229"/>
                <a:gd name="T3" fmla="*/ 177 h 230"/>
                <a:gd name="T4" fmla="*/ 117 w 229"/>
                <a:gd name="T5" fmla="*/ 169 h 230"/>
                <a:gd name="T6" fmla="*/ 61 w 229"/>
                <a:gd name="T7" fmla="*/ 119 h 230"/>
                <a:gd name="T8" fmla="*/ 49 w 229"/>
                <a:gd name="T9" fmla="*/ 96 h 230"/>
                <a:gd name="T10" fmla="*/ 48 w 229"/>
                <a:gd name="T11" fmla="*/ 85 h 230"/>
                <a:gd name="T12" fmla="*/ 59 w 229"/>
                <a:gd name="T13" fmla="*/ 57 h 230"/>
                <a:gd name="T14" fmla="*/ 68 w 229"/>
                <a:gd name="T15" fmla="*/ 53 h 230"/>
                <a:gd name="T16" fmla="*/ 75 w 229"/>
                <a:gd name="T17" fmla="*/ 53 h 230"/>
                <a:gd name="T18" fmla="*/ 82 w 229"/>
                <a:gd name="T19" fmla="*/ 59 h 230"/>
                <a:gd name="T20" fmla="*/ 93 w 229"/>
                <a:gd name="T21" fmla="*/ 84 h 230"/>
                <a:gd name="T22" fmla="*/ 93 w 229"/>
                <a:gd name="T23" fmla="*/ 89 h 230"/>
                <a:gd name="T24" fmla="*/ 91 w 229"/>
                <a:gd name="T25" fmla="*/ 93 h 230"/>
                <a:gd name="T26" fmla="*/ 89 w 229"/>
                <a:gd name="T27" fmla="*/ 95 h 230"/>
                <a:gd name="T28" fmla="*/ 84 w 229"/>
                <a:gd name="T29" fmla="*/ 101 h 230"/>
                <a:gd name="T30" fmla="*/ 83 w 229"/>
                <a:gd name="T31" fmla="*/ 108 h 230"/>
                <a:gd name="T32" fmla="*/ 100 w 229"/>
                <a:gd name="T33" fmla="*/ 130 h 230"/>
                <a:gd name="T34" fmla="*/ 127 w 229"/>
                <a:gd name="T35" fmla="*/ 147 h 230"/>
                <a:gd name="T36" fmla="*/ 135 w 229"/>
                <a:gd name="T37" fmla="*/ 146 h 230"/>
                <a:gd name="T38" fmla="*/ 145 w 229"/>
                <a:gd name="T39" fmla="*/ 133 h 230"/>
                <a:gd name="T40" fmla="*/ 153 w 229"/>
                <a:gd name="T41" fmla="*/ 132 h 230"/>
                <a:gd name="T42" fmla="*/ 175 w 229"/>
                <a:gd name="T43" fmla="*/ 142 h 230"/>
                <a:gd name="T44" fmla="*/ 182 w 229"/>
                <a:gd name="T45" fmla="*/ 146 h 230"/>
                <a:gd name="T46" fmla="*/ 113 w 229"/>
                <a:gd name="T47" fmla="*/ 0 h 230"/>
                <a:gd name="T48" fmla="*/ 0 w 229"/>
                <a:gd name="T49" fmla="*/ 104 h 230"/>
                <a:gd name="T50" fmla="*/ 0 w 229"/>
                <a:gd name="T51" fmla="*/ 115 h 230"/>
                <a:gd name="T52" fmla="*/ 21 w 229"/>
                <a:gd name="T53" fmla="*/ 181 h 230"/>
                <a:gd name="T54" fmla="*/ 51 w 229"/>
                <a:gd name="T55" fmla="*/ 210 h 230"/>
                <a:gd name="T56" fmla="*/ 113 w 229"/>
                <a:gd name="T57" fmla="*/ 229 h 230"/>
                <a:gd name="T58" fmla="*/ 228 w 229"/>
                <a:gd name="T59" fmla="*/ 115 h 230"/>
                <a:gd name="T60" fmla="*/ 227 w 229"/>
                <a:gd name="T61" fmla="*/ 106 h 230"/>
                <a:gd name="T62" fmla="*/ 113 w 229"/>
                <a:gd name="T63"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9" h="230">
                  <a:moveTo>
                    <a:pt x="180" y="162"/>
                  </a:moveTo>
                  <a:lnTo>
                    <a:pt x="180" y="162"/>
                  </a:lnTo>
                  <a:cubicBezTo>
                    <a:pt x="178" y="169"/>
                    <a:pt x="163" y="177"/>
                    <a:pt x="158" y="177"/>
                  </a:cubicBezTo>
                  <a:lnTo>
                    <a:pt x="158" y="177"/>
                  </a:lnTo>
                  <a:cubicBezTo>
                    <a:pt x="151" y="178"/>
                    <a:pt x="151" y="183"/>
                    <a:pt x="117" y="169"/>
                  </a:cubicBezTo>
                  <a:lnTo>
                    <a:pt x="117" y="169"/>
                  </a:lnTo>
                  <a:cubicBezTo>
                    <a:pt x="84" y="156"/>
                    <a:pt x="63" y="121"/>
                    <a:pt x="61" y="119"/>
                  </a:cubicBezTo>
                  <a:lnTo>
                    <a:pt x="61" y="119"/>
                  </a:lnTo>
                  <a:cubicBezTo>
                    <a:pt x="60" y="117"/>
                    <a:pt x="53" y="108"/>
                    <a:pt x="49" y="96"/>
                  </a:cubicBezTo>
                  <a:lnTo>
                    <a:pt x="49" y="96"/>
                  </a:lnTo>
                  <a:cubicBezTo>
                    <a:pt x="48" y="93"/>
                    <a:pt x="48" y="88"/>
                    <a:pt x="48" y="85"/>
                  </a:cubicBezTo>
                  <a:lnTo>
                    <a:pt x="48" y="85"/>
                  </a:lnTo>
                  <a:cubicBezTo>
                    <a:pt x="48" y="68"/>
                    <a:pt x="56" y="60"/>
                    <a:pt x="59" y="57"/>
                  </a:cubicBezTo>
                  <a:lnTo>
                    <a:pt x="59" y="57"/>
                  </a:lnTo>
                  <a:cubicBezTo>
                    <a:pt x="62" y="54"/>
                    <a:pt x="66" y="53"/>
                    <a:pt x="68" y="53"/>
                  </a:cubicBezTo>
                  <a:lnTo>
                    <a:pt x="68" y="53"/>
                  </a:lnTo>
                  <a:cubicBezTo>
                    <a:pt x="70" y="53"/>
                    <a:pt x="73" y="53"/>
                    <a:pt x="75" y="53"/>
                  </a:cubicBezTo>
                  <a:lnTo>
                    <a:pt x="75" y="53"/>
                  </a:lnTo>
                  <a:cubicBezTo>
                    <a:pt x="76" y="53"/>
                    <a:pt x="80" y="52"/>
                    <a:pt x="82" y="59"/>
                  </a:cubicBezTo>
                  <a:lnTo>
                    <a:pt x="82" y="59"/>
                  </a:lnTo>
                  <a:cubicBezTo>
                    <a:pt x="85" y="65"/>
                    <a:pt x="92" y="82"/>
                    <a:pt x="93" y="84"/>
                  </a:cubicBezTo>
                  <a:lnTo>
                    <a:pt x="93" y="84"/>
                  </a:lnTo>
                  <a:cubicBezTo>
                    <a:pt x="93" y="85"/>
                    <a:pt x="94" y="87"/>
                    <a:pt x="93" y="89"/>
                  </a:cubicBezTo>
                  <a:lnTo>
                    <a:pt x="93" y="89"/>
                  </a:lnTo>
                  <a:cubicBezTo>
                    <a:pt x="92" y="91"/>
                    <a:pt x="92" y="92"/>
                    <a:pt x="91" y="93"/>
                  </a:cubicBezTo>
                  <a:lnTo>
                    <a:pt x="91" y="93"/>
                  </a:lnTo>
                  <a:cubicBezTo>
                    <a:pt x="90" y="94"/>
                    <a:pt x="90" y="94"/>
                    <a:pt x="89" y="95"/>
                  </a:cubicBezTo>
                  <a:lnTo>
                    <a:pt x="89" y="95"/>
                  </a:lnTo>
                  <a:cubicBezTo>
                    <a:pt x="88" y="96"/>
                    <a:pt x="86" y="99"/>
                    <a:pt x="84" y="101"/>
                  </a:cubicBezTo>
                  <a:lnTo>
                    <a:pt x="84" y="101"/>
                  </a:lnTo>
                  <a:cubicBezTo>
                    <a:pt x="83" y="102"/>
                    <a:pt x="81" y="104"/>
                    <a:pt x="83" y="108"/>
                  </a:cubicBezTo>
                  <a:lnTo>
                    <a:pt x="83" y="108"/>
                  </a:lnTo>
                  <a:cubicBezTo>
                    <a:pt x="84" y="111"/>
                    <a:pt x="92" y="121"/>
                    <a:pt x="100" y="130"/>
                  </a:cubicBezTo>
                  <a:lnTo>
                    <a:pt x="100" y="130"/>
                  </a:lnTo>
                  <a:cubicBezTo>
                    <a:pt x="113" y="142"/>
                    <a:pt x="124" y="145"/>
                    <a:pt x="127" y="147"/>
                  </a:cubicBezTo>
                  <a:lnTo>
                    <a:pt x="127" y="147"/>
                  </a:lnTo>
                  <a:cubicBezTo>
                    <a:pt x="131" y="148"/>
                    <a:pt x="133" y="148"/>
                    <a:pt x="135" y="146"/>
                  </a:cubicBezTo>
                  <a:lnTo>
                    <a:pt x="135" y="146"/>
                  </a:lnTo>
                  <a:cubicBezTo>
                    <a:pt x="136" y="144"/>
                    <a:pt x="143" y="136"/>
                    <a:pt x="145" y="133"/>
                  </a:cubicBezTo>
                  <a:lnTo>
                    <a:pt x="145" y="133"/>
                  </a:lnTo>
                  <a:cubicBezTo>
                    <a:pt x="148" y="130"/>
                    <a:pt x="150" y="130"/>
                    <a:pt x="153" y="132"/>
                  </a:cubicBezTo>
                  <a:lnTo>
                    <a:pt x="153" y="132"/>
                  </a:lnTo>
                  <a:cubicBezTo>
                    <a:pt x="156" y="133"/>
                    <a:pt x="172" y="141"/>
                    <a:pt x="175" y="142"/>
                  </a:cubicBezTo>
                  <a:lnTo>
                    <a:pt x="175" y="142"/>
                  </a:lnTo>
                  <a:cubicBezTo>
                    <a:pt x="179" y="144"/>
                    <a:pt x="181" y="144"/>
                    <a:pt x="182" y="146"/>
                  </a:cubicBezTo>
                  <a:lnTo>
                    <a:pt x="182" y="146"/>
                  </a:lnTo>
                  <a:cubicBezTo>
                    <a:pt x="183" y="148"/>
                    <a:pt x="183" y="154"/>
                    <a:pt x="180" y="162"/>
                  </a:cubicBezTo>
                  <a:close/>
                  <a:moveTo>
                    <a:pt x="113" y="0"/>
                  </a:moveTo>
                  <a:lnTo>
                    <a:pt x="113" y="0"/>
                  </a:lnTo>
                  <a:cubicBezTo>
                    <a:pt x="55" y="0"/>
                    <a:pt x="5" y="46"/>
                    <a:pt x="0" y="104"/>
                  </a:cubicBezTo>
                  <a:lnTo>
                    <a:pt x="0" y="104"/>
                  </a:lnTo>
                  <a:cubicBezTo>
                    <a:pt x="0" y="108"/>
                    <a:pt x="0" y="111"/>
                    <a:pt x="0" y="115"/>
                  </a:cubicBezTo>
                  <a:lnTo>
                    <a:pt x="0" y="115"/>
                  </a:lnTo>
                  <a:cubicBezTo>
                    <a:pt x="0" y="140"/>
                    <a:pt x="8" y="163"/>
                    <a:pt x="21" y="181"/>
                  </a:cubicBezTo>
                  <a:lnTo>
                    <a:pt x="7" y="224"/>
                  </a:lnTo>
                  <a:lnTo>
                    <a:pt x="51" y="210"/>
                  </a:lnTo>
                  <a:lnTo>
                    <a:pt x="51" y="210"/>
                  </a:lnTo>
                  <a:cubicBezTo>
                    <a:pt x="69" y="222"/>
                    <a:pt x="91" y="229"/>
                    <a:pt x="113" y="229"/>
                  </a:cubicBezTo>
                  <a:lnTo>
                    <a:pt x="113" y="229"/>
                  </a:lnTo>
                  <a:cubicBezTo>
                    <a:pt x="176" y="229"/>
                    <a:pt x="228" y="178"/>
                    <a:pt x="228" y="115"/>
                  </a:cubicBezTo>
                  <a:lnTo>
                    <a:pt x="228" y="115"/>
                  </a:lnTo>
                  <a:cubicBezTo>
                    <a:pt x="228" y="112"/>
                    <a:pt x="228" y="108"/>
                    <a:pt x="227" y="106"/>
                  </a:cubicBezTo>
                  <a:lnTo>
                    <a:pt x="227" y="106"/>
                  </a:lnTo>
                  <a:cubicBezTo>
                    <a:pt x="223" y="47"/>
                    <a:pt x="174" y="0"/>
                    <a:pt x="113" y="0"/>
                  </a:cubicBezTo>
                  <a:close/>
                </a:path>
              </a:pathLst>
            </a:custGeom>
            <a:solidFill>
              <a:srgbClr val="1E3877"/>
            </a:solidFill>
            <a:ln w="9525" cap="flat">
              <a:noFill/>
              <a:bevel/>
              <a:headEnd/>
              <a:tailEnd/>
            </a:ln>
            <a:effectLst/>
          </p:spPr>
          <p:txBody>
            <a:bodyPr wrap="none" anchor="ctr"/>
            <a:lstStyle/>
            <a:p>
              <a:endParaRPr lang="en-US" sz="1225"/>
            </a:p>
          </p:txBody>
        </p:sp>
        <p:sp>
          <p:nvSpPr>
            <p:cNvPr id="3820" name="Freeform 748">
              <a:extLst>
                <a:ext uri="{FF2B5EF4-FFF2-40B4-BE49-F238E27FC236}">
                  <a16:creationId xmlns:a16="http://schemas.microsoft.com/office/drawing/2014/main" xmlns="" id="{0E332C90-AAD3-0242-A037-5988F52C4838}"/>
                </a:ext>
              </a:extLst>
            </p:cNvPr>
            <p:cNvSpPr>
              <a:spLocks noChangeArrowheads="1"/>
            </p:cNvSpPr>
            <p:nvPr/>
          </p:nvSpPr>
          <p:spPr bwMode="auto">
            <a:xfrm>
              <a:off x="4862261" y="6884422"/>
              <a:ext cx="347049" cy="347049"/>
            </a:xfrm>
            <a:custGeom>
              <a:avLst/>
              <a:gdLst>
                <a:gd name="T0" fmla="*/ 255 w 507"/>
                <a:gd name="T1" fmla="*/ 385 h 508"/>
                <a:gd name="T2" fmla="*/ 255 w 507"/>
                <a:gd name="T3" fmla="*/ 385 h 508"/>
                <a:gd name="T4" fmla="*/ 190 w 507"/>
                <a:gd name="T5" fmla="*/ 368 h 508"/>
                <a:gd name="T6" fmla="*/ 115 w 507"/>
                <a:gd name="T7" fmla="*/ 392 h 508"/>
                <a:gd name="T8" fmla="*/ 139 w 507"/>
                <a:gd name="T9" fmla="*/ 319 h 508"/>
                <a:gd name="T10" fmla="*/ 139 w 507"/>
                <a:gd name="T11" fmla="*/ 319 h 508"/>
                <a:gd name="T12" fmla="*/ 119 w 507"/>
                <a:gd name="T13" fmla="*/ 250 h 508"/>
                <a:gd name="T14" fmla="*/ 119 w 507"/>
                <a:gd name="T15" fmla="*/ 250 h 508"/>
                <a:gd name="T16" fmla="*/ 120 w 507"/>
                <a:gd name="T17" fmla="*/ 243 h 508"/>
                <a:gd name="T18" fmla="*/ 120 w 507"/>
                <a:gd name="T19" fmla="*/ 243 h 508"/>
                <a:gd name="T20" fmla="*/ 255 w 507"/>
                <a:gd name="T21" fmla="*/ 114 h 508"/>
                <a:gd name="T22" fmla="*/ 255 w 507"/>
                <a:gd name="T23" fmla="*/ 114 h 508"/>
                <a:gd name="T24" fmla="*/ 392 w 507"/>
                <a:gd name="T25" fmla="*/ 247 h 508"/>
                <a:gd name="T26" fmla="*/ 392 w 507"/>
                <a:gd name="T27" fmla="*/ 247 h 508"/>
                <a:gd name="T28" fmla="*/ 392 w 507"/>
                <a:gd name="T29" fmla="*/ 250 h 508"/>
                <a:gd name="T30" fmla="*/ 392 w 507"/>
                <a:gd name="T31" fmla="*/ 250 h 508"/>
                <a:gd name="T32" fmla="*/ 255 w 507"/>
                <a:gd name="T33" fmla="*/ 385 h 508"/>
                <a:gd name="T34" fmla="*/ 252 w 507"/>
                <a:gd name="T35" fmla="*/ 0 h 508"/>
                <a:gd name="T36" fmla="*/ 252 w 507"/>
                <a:gd name="T37" fmla="*/ 0 h 508"/>
                <a:gd name="T38" fmla="*/ 252 w 507"/>
                <a:gd name="T39" fmla="*/ 0 h 508"/>
                <a:gd name="T40" fmla="*/ 0 w 507"/>
                <a:gd name="T41" fmla="*/ 253 h 508"/>
                <a:gd name="T42" fmla="*/ 0 w 507"/>
                <a:gd name="T43" fmla="*/ 253 h 508"/>
                <a:gd name="T44" fmla="*/ 252 w 507"/>
                <a:gd name="T45" fmla="*/ 507 h 508"/>
                <a:gd name="T46" fmla="*/ 252 w 507"/>
                <a:gd name="T47" fmla="*/ 507 h 508"/>
                <a:gd name="T48" fmla="*/ 506 w 507"/>
                <a:gd name="T49" fmla="*/ 253 h 508"/>
                <a:gd name="T50" fmla="*/ 506 w 507"/>
                <a:gd name="T51" fmla="*/ 253 h 508"/>
                <a:gd name="T52" fmla="*/ 252 w 507"/>
                <a:gd name="T53"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7" h="508">
                  <a:moveTo>
                    <a:pt x="255" y="385"/>
                  </a:moveTo>
                  <a:lnTo>
                    <a:pt x="255" y="385"/>
                  </a:lnTo>
                  <a:cubicBezTo>
                    <a:pt x="232" y="385"/>
                    <a:pt x="210" y="379"/>
                    <a:pt x="190" y="368"/>
                  </a:cubicBezTo>
                  <a:lnTo>
                    <a:pt x="115" y="392"/>
                  </a:lnTo>
                  <a:lnTo>
                    <a:pt x="139" y="319"/>
                  </a:lnTo>
                  <a:lnTo>
                    <a:pt x="139" y="319"/>
                  </a:lnTo>
                  <a:cubicBezTo>
                    <a:pt x="127" y="299"/>
                    <a:pt x="119" y="276"/>
                    <a:pt x="119" y="250"/>
                  </a:cubicBezTo>
                  <a:lnTo>
                    <a:pt x="119" y="250"/>
                  </a:lnTo>
                  <a:cubicBezTo>
                    <a:pt x="119" y="248"/>
                    <a:pt x="119" y="246"/>
                    <a:pt x="120" y="243"/>
                  </a:cubicBezTo>
                  <a:lnTo>
                    <a:pt x="120" y="243"/>
                  </a:lnTo>
                  <a:cubicBezTo>
                    <a:pt x="123" y="172"/>
                    <a:pt x="182" y="114"/>
                    <a:pt x="255" y="114"/>
                  </a:cubicBezTo>
                  <a:lnTo>
                    <a:pt x="255" y="114"/>
                  </a:lnTo>
                  <a:cubicBezTo>
                    <a:pt x="330" y="114"/>
                    <a:pt x="390" y="173"/>
                    <a:pt x="392" y="247"/>
                  </a:cubicBezTo>
                  <a:lnTo>
                    <a:pt x="392" y="247"/>
                  </a:lnTo>
                  <a:cubicBezTo>
                    <a:pt x="392" y="248"/>
                    <a:pt x="392" y="248"/>
                    <a:pt x="392" y="250"/>
                  </a:cubicBezTo>
                  <a:lnTo>
                    <a:pt x="392" y="250"/>
                  </a:lnTo>
                  <a:cubicBezTo>
                    <a:pt x="392" y="325"/>
                    <a:pt x="331" y="385"/>
                    <a:pt x="255" y="385"/>
                  </a:cubicBezTo>
                  <a:close/>
                  <a:moveTo>
                    <a:pt x="252" y="0"/>
                  </a:moveTo>
                  <a:lnTo>
                    <a:pt x="252" y="0"/>
                  </a:lnTo>
                  <a:lnTo>
                    <a:pt x="252" y="0"/>
                  </a:lnTo>
                  <a:cubicBezTo>
                    <a:pt x="114" y="0"/>
                    <a:pt x="0" y="113"/>
                    <a:pt x="0" y="253"/>
                  </a:cubicBezTo>
                  <a:lnTo>
                    <a:pt x="0" y="253"/>
                  </a:lnTo>
                  <a:cubicBezTo>
                    <a:pt x="0" y="394"/>
                    <a:pt x="114" y="507"/>
                    <a:pt x="252" y="507"/>
                  </a:cubicBezTo>
                  <a:lnTo>
                    <a:pt x="252" y="507"/>
                  </a:lnTo>
                  <a:cubicBezTo>
                    <a:pt x="393" y="507"/>
                    <a:pt x="506" y="394"/>
                    <a:pt x="506" y="253"/>
                  </a:cubicBezTo>
                  <a:lnTo>
                    <a:pt x="506" y="253"/>
                  </a:lnTo>
                  <a:cubicBezTo>
                    <a:pt x="506" y="113"/>
                    <a:pt x="393" y="0"/>
                    <a:pt x="252" y="0"/>
                  </a:cubicBezTo>
                  <a:close/>
                </a:path>
              </a:pathLst>
            </a:custGeom>
            <a:solidFill>
              <a:srgbClr val="1E3877"/>
            </a:solidFill>
            <a:ln w="9525" cap="flat">
              <a:noFill/>
              <a:bevel/>
              <a:headEnd/>
              <a:tailEnd/>
            </a:ln>
            <a:effectLst/>
          </p:spPr>
          <p:txBody>
            <a:bodyPr wrap="none" anchor="ctr"/>
            <a:lstStyle/>
            <a:p>
              <a:endParaRPr lang="en-US" sz="1225"/>
            </a:p>
          </p:txBody>
        </p:sp>
      </p:grpSp>
      <p:sp>
        <p:nvSpPr>
          <p:cNvPr id="3821" name="Freeform 749">
            <a:extLst>
              <a:ext uri="{FF2B5EF4-FFF2-40B4-BE49-F238E27FC236}">
                <a16:creationId xmlns:a16="http://schemas.microsoft.com/office/drawing/2014/main" xmlns="" id="{C6E47EC6-EB62-DC46-800A-477E9AD6EF43}"/>
              </a:ext>
            </a:extLst>
          </p:cNvPr>
          <p:cNvSpPr>
            <a:spLocks noChangeArrowheads="1"/>
          </p:cNvSpPr>
          <p:nvPr/>
        </p:nvSpPr>
        <p:spPr bwMode="auto">
          <a:xfrm>
            <a:off x="7920114" y="5999299"/>
            <a:ext cx="314185" cy="314185"/>
          </a:xfrm>
          <a:custGeom>
            <a:avLst/>
            <a:gdLst>
              <a:gd name="T0" fmla="*/ 406 w 509"/>
              <a:gd name="T1" fmla="*/ 330 h 508"/>
              <a:gd name="T2" fmla="*/ 406 w 509"/>
              <a:gd name="T3" fmla="*/ 330 h 508"/>
              <a:gd name="T4" fmla="*/ 378 w 509"/>
              <a:gd name="T5" fmla="*/ 359 h 508"/>
              <a:gd name="T6" fmla="*/ 378 w 509"/>
              <a:gd name="T7" fmla="*/ 359 h 508"/>
              <a:gd name="T8" fmla="*/ 254 w 509"/>
              <a:gd name="T9" fmla="*/ 365 h 508"/>
              <a:gd name="T10" fmla="*/ 254 w 509"/>
              <a:gd name="T11" fmla="*/ 365 h 508"/>
              <a:gd name="T12" fmla="*/ 130 w 509"/>
              <a:gd name="T13" fmla="*/ 359 h 508"/>
              <a:gd name="T14" fmla="*/ 130 w 509"/>
              <a:gd name="T15" fmla="*/ 359 h 508"/>
              <a:gd name="T16" fmla="*/ 102 w 509"/>
              <a:gd name="T17" fmla="*/ 330 h 508"/>
              <a:gd name="T18" fmla="*/ 102 w 509"/>
              <a:gd name="T19" fmla="*/ 330 h 508"/>
              <a:gd name="T20" fmla="*/ 95 w 509"/>
              <a:gd name="T21" fmla="*/ 254 h 508"/>
              <a:gd name="T22" fmla="*/ 95 w 509"/>
              <a:gd name="T23" fmla="*/ 254 h 508"/>
              <a:gd name="T24" fmla="*/ 102 w 509"/>
              <a:gd name="T25" fmla="*/ 177 h 508"/>
              <a:gd name="T26" fmla="*/ 102 w 509"/>
              <a:gd name="T27" fmla="*/ 177 h 508"/>
              <a:gd name="T28" fmla="*/ 130 w 509"/>
              <a:gd name="T29" fmla="*/ 148 h 508"/>
              <a:gd name="T30" fmla="*/ 130 w 509"/>
              <a:gd name="T31" fmla="*/ 148 h 508"/>
              <a:gd name="T32" fmla="*/ 254 w 509"/>
              <a:gd name="T33" fmla="*/ 142 h 508"/>
              <a:gd name="T34" fmla="*/ 254 w 509"/>
              <a:gd name="T35" fmla="*/ 142 h 508"/>
              <a:gd name="T36" fmla="*/ 378 w 509"/>
              <a:gd name="T37" fmla="*/ 148 h 508"/>
              <a:gd name="T38" fmla="*/ 378 w 509"/>
              <a:gd name="T39" fmla="*/ 148 h 508"/>
              <a:gd name="T40" fmla="*/ 406 w 509"/>
              <a:gd name="T41" fmla="*/ 177 h 508"/>
              <a:gd name="T42" fmla="*/ 406 w 509"/>
              <a:gd name="T43" fmla="*/ 177 h 508"/>
              <a:gd name="T44" fmla="*/ 412 w 509"/>
              <a:gd name="T45" fmla="*/ 254 h 508"/>
              <a:gd name="T46" fmla="*/ 412 w 509"/>
              <a:gd name="T47" fmla="*/ 254 h 508"/>
              <a:gd name="T48" fmla="*/ 406 w 509"/>
              <a:gd name="T49" fmla="*/ 330 h 508"/>
              <a:gd name="T50" fmla="*/ 254 w 509"/>
              <a:gd name="T51" fmla="*/ 0 h 508"/>
              <a:gd name="T52" fmla="*/ 254 w 509"/>
              <a:gd name="T53" fmla="*/ 0 h 508"/>
              <a:gd name="T54" fmla="*/ 254 w 509"/>
              <a:gd name="T55" fmla="*/ 0 h 508"/>
              <a:gd name="T56" fmla="*/ 0 w 509"/>
              <a:gd name="T57" fmla="*/ 254 h 508"/>
              <a:gd name="T58" fmla="*/ 0 w 509"/>
              <a:gd name="T59" fmla="*/ 254 h 508"/>
              <a:gd name="T60" fmla="*/ 254 w 509"/>
              <a:gd name="T61" fmla="*/ 507 h 508"/>
              <a:gd name="T62" fmla="*/ 254 w 509"/>
              <a:gd name="T63" fmla="*/ 507 h 508"/>
              <a:gd name="T64" fmla="*/ 508 w 509"/>
              <a:gd name="T65" fmla="*/ 254 h 508"/>
              <a:gd name="T66" fmla="*/ 508 w 509"/>
              <a:gd name="T67" fmla="*/ 254 h 508"/>
              <a:gd name="T68" fmla="*/ 254 w 509"/>
              <a:gd name="T6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9" h="508">
                <a:moveTo>
                  <a:pt x="406" y="330"/>
                </a:moveTo>
                <a:lnTo>
                  <a:pt x="406" y="330"/>
                </a:lnTo>
                <a:cubicBezTo>
                  <a:pt x="402" y="344"/>
                  <a:pt x="392" y="355"/>
                  <a:pt x="378" y="359"/>
                </a:cubicBezTo>
                <a:lnTo>
                  <a:pt x="378" y="359"/>
                </a:lnTo>
                <a:cubicBezTo>
                  <a:pt x="353" y="365"/>
                  <a:pt x="254" y="365"/>
                  <a:pt x="254" y="365"/>
                </a:cubicBezTo>
                <a:lnTo>
                  <a:pt x="254" y="365"/>
                </a:lnTo>
                <a:cubicBezTo>
                  <a:pt x="254" y="365"/>
                  <a:pt x="155" y="365"/>
                  <a:pt x="130" y="359"/>
                </a:cubicBezTo>
                <a:lnTo>
                  <a:pt x="130" y="359"/>
                </a:lnTo>
                <a:cubicBezTo>
                  <a:pt x="117" y="355"/>
                  <a:pt x="105" y="344"/>
                  <a:pt x="102" y="330"/>
                </a:cubicBezTo>
                <a:lnTo>
                  <a:pt x="102" y="330"/>
                </a:lnTo>
                <a:cubicBezTo>
                  <a:pt x="95" y="306"/>
                  <a:pt x="95" y="254"/>
                  <a:pt x="95" y="254"/>
                </a:cubicBezTo>
                <a:lnTo>
                  <a:pt x="95" y="254"/>
                </a:lnTo>
                <a:cubicBezTo>
                  <a:pt x="95" y="254"/>
                  <a:pt x="95" y="202"/>
                  <a:pt x="102" y="177"/>
                </a:cubicBezTo>
                <a:lnTo>
                  <a:pt x="102" y="177"/>
                </a:lnTo>
                <a:cubicBezTo>
                  <a:pt x="105" y="163"/>
                  <a:pt x="117" y="152"/>
                  <a:pt x="130" y="148"/>
                </a:cubicBezTo>
                <a:lnTo>
                  <a:pt x="130" y="148"/>
                </a:lnTo>
                <a:cubicBezTo>
                  <a:pt x="155" y="142"/>
                  <a:pt x="254" y="142"/>
                  <a:pt x="254" y="142"/>
                </a:cubicBezTo>
                <a:lnTo>
                  <a:pt x="254" y="142"/>
                </a:lnTo>
                <a:cubicBezTo>
                  <a:pt x="254" y="142"/>
                  <a:pt x="353" y="142"/>
                  <a:pt x="378" y="148"/>
                </a:cubicBezTo>
                <a:lnTo>
                  <a:pt x="378" y="148"/>
                </a:lnTo>
                <a:cubicBezTo>
                  <a:pt x="392" y="152"/>
                  <a:pt x="402" y="163"/>
                  <a:pt x="406" y="177"/>
                </a:cubicBezTo>
                <a:lnTo>
                  <a:pt x="406" y="177"/>
                </a:lnTo>
                <a:cubicBezTo>
                  <a:pt x="412" y="202"/>
                  <a:pt x="412" y="254"/>
                  <a:pt x="412" y="254"/>
                </a:cubicBezTo>
                <a:lnTo>
                  <a:pt x="412" y="254"/>
                </a:lnTo>
                <a:cubicBezTo>
                  <a:pt x="412" y="254"/>
                  <a:pt x="412" y="306"/>
                  <a:pt x="406" y="330"/>
                </a:cubicBezTo>
                <a:close/>
                <a:moveTo>
                  <a:pt x="254" y="0"/>
                </a:moveTo>
                <a:lnTo>
                  <a:pt x="254" y="0"/>
                </a:lnTo>
                <a:lnTo>
                  <a:pt x="254" y="0"/>
                </a:lnTo>
                <a:cubicBezTo>
                  <a:pt x="114" y="0"/>
                  <a:pt x="0" y="114"/>
                  <a:pt x="0" y="254"/>
                </a:cubicBezTo>
                <a:lnTo>
                  <a:pt x="0" y="254"/>
                </a:lnTo>
                <a:cubicBezTo>
                  <a:pt x="0" y="394"/>
                  <a:pt x="114" y="507"/>
                  <a:pt x="254" y="507"/>
                </a:cubicBezTo>
                <a:lnTo>
                  <a:pt x="254" y="507"/>
                </a:lnTo>
                <a:cubicBezTo>
                  <a:pt x="394" y="507"/>
                  <a:pt x="508" y="394"/>
                  <a:pt x="508" y="254"/>
                </a:cubicBezTo>
                <a:lnTo>
                  <a:pt x="508" y="254"/>
                </a:lnTo>
                <a:cubicBezTo>
                  <a:pt x="508" y="114"/>
                  <a:pt x="394" y="0"/>
                  <a:pt x="254" y="0"/>
                </a:cubicBezTo>
                <a:close/>
              </a:path>
            </a:pathLst>
          </a:custGeom>
          <a:solidFill>
            <a:srgbClr val="1E3877"/>
          </a:solidFill>
          <a:ln w="9525" cap="flat">
            <a:noFill/>
            <a:bevel/>
            <a:headEnd/>
            <a:tailEnd/>
          </a:ln>
          <a:effectLst/>
        </p:spPr>
        <p:txBody>
          <a:bodyPr wrap="none" anchor="ctr"/>
          <a:lstStyle/>
          <a:p>
            <a:endParaRPr lang="en-US" sz="1225"/>
          </a:p>
        </p:txBody>
      </p:sp>
      <p:sp>
        <p:nvSpPr>
          <p:cNvPr id="3822" name="Freeform 750">
            <a:extLst>
              <a:ext uri="{FF2B5EF4-FFF2-40B4-BE49-F238E27FC236}">
                <a16:creationId xmlns:a16="http://schemas.microsoft.com/office/drawing/2014/main" xmlns="" id="{4BD46203-5171-E641-96A4-76AEAF0FA8B6}"/>
              </a:ext>
            </a:extLst>
          </p:cNvPr>
          <p:cNvSpPr>
            <a:spLocks noChangeArrowheads="1"/>
          </p:cNvSpPr>
          <p:nvPr/>
        </p:nvSpPr>
        <p:spPr bwMode="auto">
          <a:xfrm>
            <a:off x="8056716" y="6127705"/>
            <a:ext cx="51908" cy="60106"/>
          </a:xfrm>
          <a:custGeom>
            <a:avLst/>
            <a:gdLst>
              <a:gd name="T0" fmla="*/ 0 w 84"/>
              <a:gd name="T1" fmla="*/ 94 h 95"/>
              <a:gd name="T2" fmla="*/ 83 w 84"/>
              <a:gd name="T3" fmla="*/ 47 h 95"/>
              <a:gd name="T4" fmla="*/ 0 w 84"/>
              <a:gd name="T5" fmla="*/ 0 h 95"/>
              <a:gd name="T6" fmla="*/ 0 w 84"/>
              <a:gd name="T7" fmla="*/ 94 h 95"/>
            </a:gdLst>
            <a:ahLst/>
            <a:cxnLst>
              <a:cxn ang="0">
                <a:pos x="T0" y="T1"/>
              </a:cxn>
              <a:cxn ang="0">
                <a:pos x="T2" y="T3"/>
              </a:cxn>
              <a:cxn ang="0">
                <a:pos x="T4" y="T5"/>
              </a:cxn>
              <a:cxn ang="0">
                <a:pos x="T6" y="T7"/>
              </a:cxn>
            </a:cxnLst>
            <a:rect l="0" t="0" r="r" b="b"/>
            <a:pathLst>
              <a:path w="84" h="95">
                <a:moveTo>
                  <a:pt x="0" y="94"/>
                </a:moveTo>
                <a:lnTo>
                  <a:pt x="83" y="47"/>
                </a:lnTo>
                <a:lnTo>
                  <a:pt x="0" y="0"/>
                </a:lnTo>
                <a:lnTo>
                  <a:pt x="0" y="94"/>
                </a:lnTo>
              </a:path>
            </a:pathLst>
          </a:custGeom>
          <a:solidFill>
            <a:srgbClr val="1E3877"/>
          </a:solidFill>
          <a:ln w="9525" cap="flat">
            <a:noFill/>
            <a:bevel/>
            <a:headEnd/>
            <a:tailEnd/>
          </a:ln>
          <a:effectLst/>
        </p:spPr>
        <p:txBody>
          <a:bodyPr wrap="none" anchor="ctr"/>
          <a:lstStyle/>
          <a:p>
            <a:endParaRPr lang="en-US" sz="1225"/>
          </a:p>
        </p:txBody>
      </p:sp>
      <p:sp>
        <p:nvSpPr>
          <p:cNvPr id="3823" name="Freeform 751">
            <a:extLst>
              <a:ext uri="{FF2B5EF4-FFF2-40B4-BE49-F238E27FC236}">
                <a16:creationId xmlns:a16="http://schemas.microsoft.com/office/drawing/2014/main" xmlns="" id="{CF5A4303-EA62-7C4C-9C02-9B29A056E78A}"/>
              </a:ext>
            </a:extLst>
          </p:cNvPr>
          <p:cNvSpPr>
            <a:spLocks noChangeArrowheads="1"/>
          </p:cNvSpPr>
          <p:nvPr/>
        </p:nvSpPr>
        <p:spPr bwMode="auto">
          <a:xfrm>
            <a:off x="2671865" y="4944916"/>
            <a:ext cx="314185" cy="314185"/>
          </a:xfrm>
          <a:custGeom>
            <a:avLst/>
            <a:gdLst>
              <a:gd name="T0" fmla="*/ 362 w 509"/>
              <a:gd name="T1" fmla="*/ 198 h 509"/>
              <a:gd name="T2" fmla="*/ 362 w 509"/>
              <a:gd name="T3" fmla="*/ 198 h 509"/>
              <a:gd name="T4" fmla="*/ 204 w 509"/>
              <a:gd name="T5" fmla="*/ 364 h 509"/>
              <a:gd name="T6" fmla="*/ 204 w 509"/>
              <a:gd name="T7" fmla="*/ 364 h 509"/>
              <a:gd name="T8" fmla="*/ 119 w 509"/>
              <a:gd name="T9" fmla="*/ 339 h 509"/>
              <a:gd name="T10" fmla="*/ 119 w 509"/>
              <a:gd name="T11" fmla="*/ 339 h 509"/>
              <a:gd name="T12" fmla="*/ 201 w 509"/>
              <a:gd name="T13" fmla="*/ 316 h 509"/>
              <a:gd name="T14" fmla="*/ 201 w 509"/>
              <a:gd name="T15" fmla="*/ 316 h 509"/>
              <a:gd name="T16" fmla="*/ 150 w 509"/>
              <a:gd name="T17" fmla="*/ 277 h 509"/>
              <a:gd name="T18" fmla="*/ 150 w 509"/>
              <a:gd name="T19" fmla="*/ 277 h 509"/>
              <a:gd name="T20" fmla="*/ 174 w 509"/>
              <a:gd name="T21" fmla="*/ 277 h 509"/>
              <a:gd name="T22" fmla="*/ 174 w 509"/>
              <a:gd name="T23" fmla="*/ 277 h 509"/>
              <a:gd name="T24" fmla="*/ 130 w 509"/>
              <a:gd name="T25" fmla="*/ 221 h 509"/>
              <a:gd name="T26" fmla="*/ 130 w 509"/>
              <a:gd name="T27" fmla="*/ 221 h 509"/>
              <a:gd name="T28" fmla="*/ 155 w 509"/>
              <a:gd name="T29" fmla="*/ 228 h 509"/>
              <a:gd name="T30" fmla="*/ 155 w 509"/>
              <a:gd name="T31" fmla="*/ 228 h 509"/>
              <a:gd name="T32" fmla="*/ 138 w 509"/>
              <a:gd name="T33" fmla="*/ 154 h 509"/>
              <a:gd name="T34" fmla="*/ 138 w 509"/>
              <a:gd name="T35" fmla="*/ 154 h 509"/>
              <a:gd name="T36" fmla="*/ 252 w 509"/>
              <a:gd name="T37" fmla="*/ 212 h 509"/>
              <a:gd name="T38" fmla="*/ 252 w 509"/>
              <a:gd name="T39" fmla="*/ 212 h 509"/>
              <a:gd name="T40" fmla="*/ 306 w 509"/>
              <a:gd name="T41" fmla="*/ 144 h 509"/>
              <a:gd name="T42" fmla="*/ 306 w 509"/>
              <a:gd name="T43" fmla="*/ 144 h 509"/>
              <a:gd name="T44" fmla="*/ 346 w 509"/>
              <a:gd name="T45" fmla="*/ 162 h 509"/>
              <a:gd name="T46" fmla="*/ 346 w 509"/>
              <a:gd name="T47" fmla="*/ 162 h 509"/>
              <a:gd name="T48" fmla="*/ 381 w 509"/>
              <a:gd name="T49" fmla="*/ 148 h 509"/>
              <a:gd name="T50" fmla="*/ 381 w 509"/>
              <a:gd name="T51" fmla="*/ 148 h 509"/>
              <a:gd name="T52" fmla="*/ 358 w 509"/>
              <a:gd name="T53" fmla="*/ 178 h 509"/>
              <a:gd name="T54" fmla="*/ 358 w 509"/>
              <a:gd name="T55" fmla="*/ 178 h 509"/>
              <a:gd name="T56" fmla="*/ 390 w 509"/>
              <a:gd name="T57" fmla="*/ 170 h 509"/>
              <a:gd name="T58" fmla="*/ 390 w 509"/>
              <a:gd name="T59" fmla="*/ 170 h 509"/>
              <a:gd name="T60" fmla="*/ 362 w 509"/>
              <a:gd name="T61" fmla="*/ 198 h 509"/>
              <a:gd name="T62" fmla="*/ 254 w 509"/>
              <a:gd name="T63" fmla="*/ 0 h 509"/>
              <a:gd name="T64" fmla="*/ 254 w 509"/>
              <a:gd name="T65" fmla="*/ 0 h 509"/>
              <a:gd name="T66" fmla="*/ 0 w 509"/>
              <a:gd name="T67" fmla="*/ 254 h 509"/>
              <a:gd name="T68" fmla="*/ 0 w 509"/>
              <a:gd name="T69" fmla="*/ 254 h 509"/>
              <a:gd name="T70" fmla="*/ 254 w 509"/>
              <a:gd name="T71" fmla="*/ 508 h 509"/>
              <a:gd name="T72" fmla="*/ 254 w 509"/>
              <a:gd name="T73" fmla="*/ 508 h 509"/>
              <a:gd name="T74" fmla="*/ 508 w 509"/>
              <a:gd name="T75" fmla="*/ 254 h 509"/>
              <a:gd name="T76" fmla="*/ 508 w 509"/>
              <a:gd name="T77" fmla="*/ 254 h 509"/>
              <a:gd name="T78" fmla="*/ 254 w 509"/>
              <a:gd name="T79"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9" h="509">
                <a:moveTo>
                  <a:pt x="362" y="198"/>
                </a:moveTo>
                <a:lnTo>
                  <a:pt x="362" y="198"/>
                </a:lnTo>
                <a:cubicBezTo>
                  <a:pt x="365" y="277"/>
                  <a:pt x="307" y="364"/>
                  <a:pt x="204" y="364"/>
                </a:cubicBezTo>
                <a:lnTo>
                  <a:pt x="204" y="364"/>
                </a:lnTo>
                <a:cubicBezTo>
                  <a:pt x="173" y="364"/>
                  <a:pt x="143" y="354"/>
                  <a:pt x="119" y="339"/>
                </a:cubicBezTo>
                <a:lnTo>
                  <a:pt x="119" y="339"/>
                </a:lnTo>
                <a:cubicBezTo>
                  <a:pt x="148" y="342"/>
                  <a:pt x="178" y="334"/>
                  <a:pt x="201" y="316"/>
                </a:cubicBezTo>
                <a:lnTo>
                  <a:pt x="201" y="316"/>
                </a:lnTo>
                <a:cubicBezTo>
                  <a:pt x="177" y="315"/>
                  <a:pt x="156" y="299"/>
                  <a:pt x="150" y="277"/>
                </a:cubicBezTo>
                <a:lnTo>
                  <a:pt x="150" y="277"/>
                </a:lnTo>
                <a:cubicBezTo>
                  <a:pt x="158" y="279"/>
                  <a:pt x="166" y="278"/>
                  <a:pt x="174" y="277"/>
                </a:cubicBezTo>
                <a:lnTo>
                  <a:pt x="174" y="277"/>
                </a:lnTo>
                <a:cubicBezTo>
                  <a:pt x="148" y="271"/>
                  <a:pt x="130" y="247"/>
                  <a:pt x="130" y="221"/>
                </a:cubicBezTo>
                <a:lnTo>
                  <a:pt x="130" y="221"/>
                </a:lnTo>
                <a:cubicBezTo>
                  <a:pt x="138" y="226"/>
                  <a:pt x="146" y="228"/>
                  <a:pt x="155" y="228"/>
                </a:cubicBezTo>
                <a:lnTo>
                  <a:pt x="155" y="228"/>
                </a:lnTo>
                <a:cubicBezTo>
                  <a:pt x="131" y="212"/>
                  <a:pt x="123" y="179"/>
                  <a:pt x="138" y="154"/>
                </a:cubicBezTo>
                <a:lnTo>
                  <a:pt x="138" y="154"/>
                </a:lnTo>
                <a:cubicBezTo>
                  <a:pt x="165" y="188"/>
                  <a:pt x="206" y="210"/>
                  <a:pt x="252" y="212"/>
                </a:cubicBezTo>
                <a:lnTo>
                  <a:pt x="252" y="212"/>
                </a:lnTo>
                <a:cubicBezTo>
                  <a:pt x="244" y="178"/>
                  <a:pt x="270" y="144"/>
                  <a:pt x="306" y="144"/>
                </a:cubicBezTo>
                <a:lnTo>
                  <a:pt x="306" y="144"/>
                </a:lnTo>
                <a:cubicBezTo>
                  <a:pt x="322" y="144"/>
                  <a:pt x="337" y="150"/>
                  <a:pt x="346" y="162"/>
                </a:cubicBezTo>
                <a:lnTo>
                  <a:pt x="346" y="162"/>
                </a:lnTo>
                <a:cubicBezTo>
                  <a:pt x="359" y="159"/>
                  <a:pt x="371" y="154"/>
                  <a:pt x="381" y="148"/>
                </a:cubicBezTo>
                <a:lnTo>
                  <a:pt x="381" y="148"/>
                </a:lnTo>
                <a:cubicBezTo>
                  <a:pt x="378" y="161"/>
                  <a:pt x="369" y="172"/>
                  <a:pt x="358" y="178"/>
                </a:cubicBezTo>
                <a:lnTo>
                  <a:pt x="358" y="178"/>
                </a:lnTo>
                <a:cubicBezTo>
                  <a:pt x="369" y="178"/>
                  <a:pt x="379" y="174"/>
                  <a:pt x="390" y="170"/>
                </a:cubicBezTo>
                <a:lnTo>
                  <a:pt x="390" y="170"/>
                </a:lnTo>
                <a:cubicBezTo>
                  <a:pt x="381" y="181"/>
                  <a:pt x="373" y="191"/>
                  <a:pt x="362" y="198"/>
                </a:cubicBezTo>
                <a:close/>
                <a:moveTo>
                  <a:pt x="254" y="0"/>
                </a:moveTo>
                <a:lnTo>
                  <a:pt x="254" y="0"/>
                </a:lnTo>
                <a:cubicBezTo>
                  <a:pt x="114" y="0"/>
                  <a:pt x="0" y="114"/>
                  <a:pt x="0" y="254"/>
                </a:cubicBezTo>
                <a:lnTo>
                  <a:pt x="0" y="254"/>
                </a:lnTo>
                <a:cubicBezTo>
                  <a:pt x="0" y="394"/>
                  <a:pt x="114" y="508"/>
                  <a:pt x="254" y="508"/>
                </a:cubicBezTo>
                <a:lnTo>
                  <a:pt x="254" y="508"/>
                </a:lnTo>
                <a:cubicBezTo>
                  <a:pt x="394" y="508"/>
                  <a:pt x="508" y="394"/>
                  <a:pt x="508" y="254"/>
                </a:cubicBezTo>
                <a:lnTo>
                  <a:pt x="508" y="254"/>
                </a:lnTo>
                <a:cubicBezTo>
                  <a:pt x="508" y="114"/>
                  <a:pt x="394" y="0"/>
                  <a:pt x="254" y="0"/>
                </a:cubicBezTo>
                <a:close/>
              </a:path>
            </a:pathLst>
          </a:custGeom>
          <a:solidFill>
            <a:srgbClr val="1E3877"/>
          </a:solidFill>
          <a:ln w="9525" cap="flat">
            <a:noFill/>
            <a:bevel/>
            <a:headEnd/>
            <a:tailEnd/>
          </a:ln>
          <a:effectLst/>
        </p:spPr>
        <p:txBody>
          <a:bodyPr wrap="none" anchor="ctr"/>
          <a:lstStyle/>
          <a:p>
            <a:endParaRPr lang="en-US" sz="1225"/>
          </a:p>
        </p:txBody>
      </p:sp>
      <p:sp>
        <p:nvSpPr>
          <p:cNvPr id="3824" name="Freeform 752">
            <a:extLst>
              <a:ext uri="{FF2B5EF4-FFF2-40B4-BE49-F238E27FC236}">
                <a16:creationId xmlns:a16="http://schemas.microsoft.com/office/drawing/2014/main" xmlns="" id="{A36D3325-218F-7D40-B4E1-31BD1F85C66B}"/>
              </a:ext>
            </a:extLst>
          </p:cNvPr>
          <p:cNvSpPr>
            <a:spLocks noChangeArrowheads="1"/>
          </p:cNvSpPr>
          <p:nvPr/>
        </p:nvSpPr>
        <p:spPr bwMode="auto">
          <a:xfrm>
            <a:off x="7920114" y="4950379"/>
            <a:ext cx="314185" cy="314185"/>
          </a:xfrm>
          <a:custGeom>
            <a:avLst/>
            <a:gdLst>
              <a:gd name="T0" fmla="*/ 432 w 509"/>
              <a:gd name="T1" fmla="*/ 275 h 508"/>
              <a:gd name="T2" fmla="*/ 391 w 509"/>
              <a:gd name="T3" fmla="*/ 275 h 508"/>
              <a:gd name="T4" fmla="*/ 391 w 509"/>
              <a:gd name="T5" fmla="*/ 317 h 508"/>
              <a:gd name="T6" fmla="*/ 364 w 509"/>
              <a:gd name="T7" fmla="*/ 317 h 508"/>
              <a:gd name="T8" fmla="*/ 364 w 509"/>
              <a:gd name="T9" fmla="*/ 275 h 508"/>
              <a:gd name="T10" fmla="*/ 321 w 509"/>
              <a:gd name="T11" fmla="*/ 275 h 508"/>
              <a:gd name="T12" fmla="*/ 321 w 509"/>
              <a:gd name="T13" fmla="*/ 248 h 508"/>
              <a:gd name="T14" fmla="*/ 364 w 509"/>
              <a:gd name="T15" fmla="*/ 248 h 508"/>
              <a:gd name="T16" fmla="*/ 364 w 509"/>
              <a:gd name="T17" fmla="*/ 205 h 508"/>
              <a:gd name="T18" fmla="*/ 391 w 509"/>
              <a:gd name="T19" fmla="*/ 205 h 508"/>
              <a:gd name="T20" fmla="*/ 391 w 509"/>
              <a:gd name="T21" fmla="*/ 248 h 508"/>
              <a:gd name="T22" fmla="*/ 432 w 509"/>
              <a:gd name="T23" fmla="*/ 248 h 508"/>
              <a:gd name="T24" fmla="*/ 432 w 509"/>
              <a:gd name="T25" fmla="*/ 275 h 508"/>
              <a:gd name="T26" fmla="*/ 185 w 509"/>
              <a:gd name="T27" fmla="*/ 363 h 508"/>
              <a:gd name="T28" fmla="*/ 185 w 509"/>
              <a:gd name="T29" fmla="*/ 363 h 508"/>
              <a:gd name="T30" fmla="*/ 75 w 509"/>
              <a:gd name="T31" fmla="*/ 253 h 508"/>
              <a:gd name="T32" fmla="*/ 75 w 509"/>
              <a:gd name="T33" fmla="*/ 253 h 508"/>
              <a:gd name="T34" fmla="*/ 185 w 509"/>
              <a:gd name="T35" fmla="*/ 143 h 508"/>
              <a:gd name="T36" fmla="*/ 185 w 509"/>
              <a:gd name="T37" fmla="*/ 143 h 508"/>
              <a:gd name="T38" fmla="*/ 262 w 509"/>
              <a:gd name="T39" fmla="*/ 175 h 508"/>
              <a:gd name="T40" fmla="*/ 240 w 509"/>
              <a:gd name="T41" fmla="*/ 194 h 508"/>
              <a:gd name="T42" fmla="*/ 240 w 509"/>
              <a:gd name="T43" fmla="*/ 194 h 508"/>
              <a:gd name="T44" fmla="*/ 185 w 509"/>
              <a:gd name="T45" fmla="*/ 173 h 508"/>
              <a:gd name="T46" fmla="*/ 185 w 509"/>
              <a:gd name="T47" fmla="*/ 173 h 508"/>
              <a:gd name="T48" fmla="*/ 105 w 509"/>
              <a:gd name="T49" fmla="*/ 253 h 508"/>
              <a:gd name="T50" fmla="*/ 105 w 509"/>
              <a:gd name="T51" fmla="*/ 253 h 508"/>
              <a:gd name="T52" fmla="*/ 185 w 509"/>
              <a:gd name="T53" fmla="*/ 333 h 508"/>
              <a:gd name="T54" fmla="*/ 185 w 509"/>
              <a:gd name="T55" fmla="*/ 333 h 508"/>
              <a:gd name="T56" fmla="*/ 253 w 509"/>
              <a:gd name="T57" fmla="*/ 276 h 508"/>
              <a:gd name="T58" fmla="*/ 183 w 509"/>
              <a:gd name="T59" fmla="*/ 276 h 508"/>
              <a:gd name="T60" fmla="*/ 183 w 509"/>
              <a:gd name="T61" fmla="*/ 246 h 508"/>
              <a:gd name="T62" fmla="*/ 285 w 509"/>
              <a:gd name="T63" fmla="*/ 246 h 508"/>
              <a:gd name="T64" fmla="*/ 286 w 509"/>
              <a:gd name="T65" fmla="*/ 258 h 508"/>
              <a:gd name="T66" fmla="*/ 286 w 509"/>
              <a:gd name="T67" fmla="*/ 258 h 508"/>
              <a:gd name="T68" fmla="*/ 185 w 509"/>
              <a:gd name="T69" fmla="*/ 363 h 508"/>
              <a:gd name="T70" fmla="*/ 254 w 509"/>
              <a:gd name="T71" fmla="*/ 0 h 508"/>
              <a:gd name="T72" fmla="*/ 254 w 509"/>
              <a:gd name="T73" fmla="*/ 0 h 508"/>
              <a:gd name="T74" fmla="*/ 0 w 509"/>
              <a:gd name="T75" fmla="*/ 253 h 508"/>
              <a:gd name="T76" fmla="*/ 0 w 509"/>
              <a:gd name="T77" fmla="*/ 253 h 508"/>
              <a:gd name="T78" fmla="*/ 254 w 509"/>
              <a:gd name="T79" fmla="*/ 507 h 508"/>
              <a:gd name="T80" fmla="*/ 254 w 509"/>
              <a:gd name="T81" fmla="*/ 507 h 508"/>
              <a:gd name="T82" fmla="*/ 508 w 509"/>
              <a:gd name="T83" fmla="*/ 253 h 508"/>
              <a:gd name="T84" fmla="*/ 508 w 509"/>
              <a:gd name="T85" fmla="*/ 253 h 508"/>
              <a:gd name="T86" fmla="*/ 254 w 509"/>
              <a:gd name="T8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9" h="508">
                <a:moveTo>
                  <a:pt x="432" y="275"/>
                </a:moveTo>
                <a:lnTo>
                  <a:pt x="391" y="275"/>
                </a:lnTo>
                <a:lnTo>
                  <a:pt x="391" y="317"/>
                </a:lnTo>
                <a:lnTo>
                  <a:pt x="364" y="317"/>
                </a:lnTo>
                <a:lnTo>
                  <a:pt x="364" y="275"/>
                </a:lnTo>
                <a:lnTo>
                  <a:pt x="321" y="275"/>
                </a:lnTo>
                <a:lnTo>
                  <a:pt x="321" y="248"/>
                </a:lnTo>
                <a:lnTo>
                  <a:pt x="364" y="248"/>
                </a:lnTo>
                <a:lnTo>
                  <a:pt x="364" y="205"/>
                </a:lnTo>
                <a:lnTo>
                  <a:pt x="391" y="205"/>
                </a:lnTo>
                <a:lnTo>
                  <a:pt x="391" y="248"/>
                </a:lnTo>
                <a:lnTo>
                  <a:pt x="432" y="248"/>
                </a:lnTo>
                <a:lnTo>
                  <a:pt x="432" y="275"/>
                </a:lnTo>
                <a:close/>
                <a:moveTo>
                  <a:pt x="185" y="363"/>
                </a:moveTo>
                <a:lnTo>
                  <a:pt x="185" y="363"/>
                </a:lnTo>
                <a:cubicBezTo>
                  <a:pt x="125" y="363"/>
                  <a:pt x="75" y="314"/>
                  <a:pt x="75" y="253"/>
                </a:cubicBezTo>
                <a:lnTo>
                  <a:pt x="75" y="253"/>
                </a:lnTo>
                <a:cubicBezTo>
                  <a:pt x="75" y="193"/>
                  <a:pt x="125" y="143"/>
                  <a:pt x="185" y="143"/>
                </a:cubicBezTo>
                <a:lnTo>
                  <a:pt x="185" y="143"/>
                </a:lnTo>
                <a:cubicBezTo>
                  <a:pt x="215" y="143"/>
                  <a:pt x="242" y="155"/>
                  <a:pt x="262" y="175"/>
                </a:cubicBezTo>
                <a:lnTo>
                  <a:pt x="240" y="194"/>
                </a:lnTo>
                <a:lnTo>
                  <a:pt x="240" y="194"/>
                </a:lnTo>
                <a:cubicBezTo>
                  <a:pt x="225" y="181"/>
                  <a:pt x="206" y="173"/>
                  <a:pt x="185" y="173"/>
                </a:cubicBezTo>
                <a:lnTo>
                  <a:pt x="185" y="173"/>
                </a:lnTo>
                <a:cubicBezTo>
                  <a:pt x="140" y="173"/>
                  <a:pt x="105" y="208"/>
                  <a:pt x="105" y="253"/>
                </a:cubicBezTo>
                <a:lnTo>
                  <a:pt x="105" y="253"/>
                </a:lnTo>
                <a:cubicBezTo>
                  <a:pt x="105" y="297"/>
                  <a:pt x="140" y="333"/>
                  <a:pt x="185" y="333"/>
                </a:cubicBezTo>
                <a:lnTo>
                  <a:pt x="185" y="333"/>
                </a:lnTo>
                <a:cubicBezTo>
                  <a:pt x="219" y="333"/>
                  <a:pt x="245" y="312"/>
                  <a:pt x="253" y="276"/>
                </a:cubicBezTo>
                <a:lnTo>
                  <a:pt x="183" y="276"/>
                </a:lnTo>
                <a:lnTo>
                  <a:pt x="183" y="246"/>
                </a:lnTo>
                <a:lnTo>
                  <a:pt x="285" y="246"/>
                </a:lnTo>
                <a:lnTo>
                  <a:pt x="286" y="258"/>
                </a:lnTo>
                <a:lnTo>
                  <a:pt x="286" y="258"/>
                </a:lnTo>
                <a:cubicBezTo>
                  <a:pt x="286" y="319"/>
                  <a:pt x="244" y="363"/>
                  <a:pt x="185" y="363"/>
                </a:cubicBezTo>
                <a:close/>
                <a:moveTo>
                  <a:pt x="254" y="0"/>
                </a:moveTo>
                <a:lnTo>
                  <a:pt x="254" y="0"/>
                </a:lnTo>
                <a:cubicBezTo>
                  <a:pt x="114" y="0"/>
                  <a:pt x="0" y="113"/>
                  <a:pt x="0" y="253"/>
                </a:cubicBezTo>
                <a:lnTo>
                  <a:pt x="0" y="253"/>
                </a:lnTo>
                <a:cubicBezTo>
                  <a:pt x="0" y="393"/>
                  <a:pt x="114" y="507"/>
                  <a:pt x="254" y="507"/>
                </a:cubicBezTo>
                <a:lnTo>
                  <a:pt x="254" y="507"/>
                </a:lnTo>
                <a:cubicBezTo>
                  <a:pt x="394" y="507"/>
                  <a:pt x="508" y="393"/>
                  <a:pt x="508" y="253"/>
                </a:cubicBezTo>
                <a:lnTo>
                  <a:pt x="508" y="253"/>
                </a:lnTo>
                <a:cubicBezTo>
                  <a:pt x="508" y="113"/>
                  <a:pt x="394" y="0"/>
                  <a:pt x="254" y="0"/>
                </a:cubicBezTo>
                <a:close/>
              </a:path>
            </a:pathLst>
          </a:custGeom>
          <a:solidFill>
            <a:srgbClr val="1E3877"/>
          </a:solidFill>
          <a:ln w="9525" cap="flat">
            <a:noFill/>
            <a:bevel/>
            <a:headEnd/>
            <a:tailEnd/>
          </a:ln>
          <a:effectLst/>
        </p:spPr>
        <p:txBody>
          <a:bodyPr wrap="none" anchor="ctr"/>
          <a:lstStyle/>
          <a:p>
            <a:endParaRPr lang="en-US" sz="1225"/>
          </a:p>
        </p:txBody>
      </p:sp>
      <p:sp>
        <p:nvSpPr>
          <p:cNvPr id="3825" name="Freeform 753">
            <a:extLst>
              <a:ext uri="{FF2B5EF4-FFF2-40B4-BE49-F238E27FC236}">
                <a16:creationId xmlns:a16="http://schemas.microsoft.com/office/drawing/2014/main" xmlns="" id="{8936F5E4-F067-F743-AAB8-C8D2E718485B}"/>
              </a:ext>
            </a:extLst>
          </p:cNvPr>
          <p:cNvSpPr>
            <a:spLocks noChangeArrowheads="1"/>
          </p:cNvSpPr>
          <p:nvPr/>
        </p:nvSpPr>
        <p:spPr bwMode="auto">
          <a:xfrm>
            <a:off x="6163413" y="4947647"/>
            <a:ext cx="314185" cy="314185"/>
          </a:xfrm>
          <a:custGeom>
            <a:avLst/>
            <a:gdLst>
              <a:gd name="T0" fmla="*/ 388 w 509"/>
              <a:gd name="T1" fmla="*/ 367 h 509"/>
              <a:gd name="T2" fmla="*/ 336 w 509"/>
              <a:gd name="T3" fmla="*/ 367 h 509"/>
              <a:gd name="T4" fmla="*/ 336 w 509"/>
              <a:gd name="T5" fmla="*/ 278 h 509"/>
              <a:gd name="T6" fmla="*/ 336 w 509"/>
              <a:gd name="T7" fmla="*/ 278 h 509"/>
              <a:gd name="T8" fmla="*/ 307 w 509"/>
              <a:gd name="T9" fmla="*/ 240 h 509"/>
              <a:gd name="T10" fmla="*/ 307 w 509"/>
              <a:gd name="T11" fmla="*/ 240 h 509"/>
              <a:gd name="T12" fmla="*/ 275 w 509"/>
              <a:gd name="T13" fmla="*/ 278 h 509"/>
              <a:gd name="T14" fmla="*/ 275 w 509"/>
              <a:gd name="T15" fmla="*/ 367 h 509"/>
              <a:gd name="T16" fmla="*/ 225 w 509"/>
              <a:gd name="T17" fmla="*/ 367 h 509"/>
              <a:gd name="T18" fmla="*/ 225 w 509"/>
              <a:gd name="T19" fmla="*/ 197 h 509"/>
              <a:gd name="T20" fmla="*/ 275 w 509"/>
              <a:gd name="T21" fmla="*/ 197 h 509"/>
              <a:gd name="T22" fmla="*/ 275 w 509"/>
              <a:gd name="T23" fmla="*/ 221 h 509"/>
              <a:gd name="T24" fmla="*/ 275 w 509"/>
              <a:gd name="T25" fmla="*/ 221 h 509"/>
              <a:gd name="T26" fmla="*/ 326 w 509"/>
              <a:gd name="T27" fmla="*/ 192 h 509"/>
              <a:gd name="T28" fmla="*/ 326 w 509"/>
              <a:gd name="T29" fmla="*/ 192 h 509"/>
              <a:gd name="T30" fmla="*/ 388 w 509"/>
              <a:gd name="T31" fmla="*/ 260 h 509"/>
              <a:gd name="T32" fmla="*/ 388 w 509"/>
              <a:gd name="T33" fmla="*/ 367 h 509"/>
              <a:gd name="T34" fmla="*/ 165 w 509"/>
              <a:gd name="T35" fmla="*/ 175 h 509"/>
              <a:gd name="T36" fmla="*/ 165 w 509"/>
              <a:gd name="T37" fmla="*/ 175 h 509"/>
              <a:gd name="T38" fmla="*/ 134 w 509"/>
              <a:gd name="T39" fmla="*/ 144 h 509"/>
              <a:gd name="T40" fmla="*/ 134 w 509"/>
              <a:gd name="T41" fmla="*/ 144 h 509"/>
              <a:gd name="T42" fmla="*/ 165 w 509"/>
              <a:gd name="T43" fmla="*/ 113 h 509"/>
              <a:gd name="T44" fmla="*/ 165 w 509"/>
              <a:gd name="T45" fmla="*/ 113 h 509"/>
              <a:gd name="T46" fmla="*/ 196 w 509"/>
              <a:gd name="T47" fmla="*/ 144 h 509"/>
              <a:gd name="T48" fmla="*/ 196 w 509"/>
              <a:gd name="T49" fmla="*/ 144 h 509"/>
              <a:gd name="T50" fmla="*/ 165 w 509"/>
              <a:gd name="T51" fmla="*/ 175 h 509"/>
              <a:gd name="T52" fmla="*/ 191 w 509"/>
              <a:gd name="T53" fmla="*/ 367 h 509"/>
              <a:gd name="T54" fmla="*/ 139 w 509"/>
              <a:gd name="T55" fmla="*/ 367 h 509"/>
              <a:gd name="T56" fmla="*/ 139 w 509"/>
              <a:gd name="T57" fmla="*/ 197 h 509"/>
              <a:gd name="T58" fmla="*/ 191 w 509"/>
              <a:gd name="T59" fmla="*/ 197 h 509"/>
              <a:gd name="T60" fmla="*/ 191 w 509"/>
              <a:gd name="T61" fmla="*/ 367 h 509"/>
              <a:gd name="T62" fmla="*/ 254 w 509"/>
              <a:gd name="T63" fmla="*/ 0 h 509"/>
              <a:gd name="T64" fmla="*/ 254 w 509"/>
              <a:gd name="T65" fmla="*/ 0 h 509"/>
              <a:gd name="T66" fmla="*/ 0 w 509"/>
              <a:gd name="T67" fmla="*/ 254 h 509"/>
              <a:gd name="T68" fmla="*/ 0 w 509"/>
              <a:gd name="T69" fmla="*/ 254 h 509"/>
              <a:gd name="T70" fmla="*/ 254 w 509"/>
              <a:gd name="T71" fmla="*/ 508 h 509"/>
              <a:gd name="T72" fmla="*/ 254 w 509"/>
              <a:gd name="T73" fmla="*/ 508 h 509"/>
              <a:gd name="T74" fmla="*/ 508 w 509"/>
              <a:gd name="T75" fmla="*/ 254 h 509"/>
              <a:gd name="T76" fmla="*/ 508 w 509"/>
              <a:gd name="T77" fmla="*/ 254 h 509"/>
              <a:gd name="T78" fmla="*/ 254 w 509"/>
              <a:gd name="T79"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9" h="509">
                <a:moveTo>
                  <a:pt x="388" y="367"/>
                </a:moveTo>
                <a:lnTo>
                  <a:pt x="336" y="367"/>
                </a:lnTo>
                <a:lnTo>
                  <a:pt x="336" y="278"/>
                </a:lnTo>
                <a:lnTo>
                  <a:pt x="336" y="278"/>
                </a:lnTo>
                <a:cubicBezTo>
                  <a:pt x="336" y="254"/>
                  <a:pt x="327" y="240"/>
                  <a:pt x="307" y="240"/>
                </a:cubicBezTo>
                <a:lnTo>
                  <a:pt x="307" y="240"/>
                </a:lnTo>
                <a:cubicBezTo>
                  <a:pt x="286" y="240"/>
                  <a:pt x="275" y="254"/>
                  <a:pt x="275" y="278"/>
                </a:cubicBezTo>
                <a:lnTo>
                  <a:pt x="275" y="367"/>
                </a:lnTo>
                <a:lnTo>
                  <a:pt x="225" y="367"/>
                </a:lnTo>
                <a:lnTo>
                  <a:pt x="225" y="197"/>
                </a:lnTo>
                <a:lnTo>
                  <a:pt x="275" y="197"/>
                </a:lnTo>
                <a:lnTo>
                  <a:pt x="275" y="221"/>
                </a:lnTo>
                <a:lnTo>
                  <a:pt x="275" y="221"/>
                </a:lnTo>
                <a:cubicBezTo>
                  <a:pt x="275" y="221"/>
                  <a:pt x="290" y="192"/>
                  <a:pt x="326" y="192"/>
                </a:cubicBezTo>
                <a:lnTo>
                  <a:pt x="326" y="192"/>
                </a:lnTo>
                <a:cubicBezTo>
                  <a:pt x="362" y="192"/>
                  <a:pt x="388" y="214"/>
                  <a:pt x="388" y="260"/>
                </a:cubicBezTo>
                <a:lnTo>
                  <a:pt x="388" y="367"/>
                </a:lnTo>
                <a:close/>
                <a:moveTo>
                  <a:pt x="165" y="175"/>
                </a:moveTo>
                <a:lnTo>
                  <a:pt x="165" y="175"/>
                </a:lnTo>
                <a:cubicBezTo>
                  <a:pt x="148" y="175"/>
                  <a:pt x="134" y="162"/>
                  <a:pt x="134" y="144"/>
                </a:cubicBezTo>
                <a:lnTo>
                  <a:pt x="134" y="144"/>
                </a:lnTo>
                <a:cubicBezTo>
                  <a:pt x="134" y="126"/>
                  <a:pt x="148" y="113"/>
                  <a:pt x="165" y="113"/>
                </a:cubicBezTo>
                <a:lnTo>
                  <a:pt x="165" y="113"/>
                </a:lnTo>
                <a:cubicBezTo>
                  <a:pt x="182" y="113"/>
                  <a:pt x="196" y="126"/>
                  <a:pt x="196" y="144"/>
                </a:cubicBezTo>
                <a:lnTo>
                  <a:pt x="196" y="144"/>
                </a:lnTo>
                <a:cubicBezTo>
                  <a:pt x="196" y="162"/>
                  <a:pt x="182" y="175"/>
                  <a:pt x="165" y="175"/>
                </a:cubicBezTo>
                <a:close/>
                <a:moveTo>
                  <a:pt x="191" y="367"/>
                </a:moveTo>
                <a:lnTo>
                  <a:pt x="139" y="367"/>
                </a:lnTo>
                <a:lnTo>
                  <a:pt x="139" y="197"/>
                </a:lnTo>
                <a:lnTo>
                  <a:pt x="191" y="197"/>
                </a:lnTo>
                <a:lnTo>
                  <a:pt x="191" y="367"/>
                </a:lnTo>
                <a:close/>
                <a:moveTo>
                  <a:pt x="254" y="0"/>
                </a:moveTo>
                <a:lnTo>
                  <a:pt x="254" y="0"/>
                </a:lnTo>
                <a:cubicBezTo>
                  <a:pt x="113" y="0"/>
                  <a:pt x="0" y="114"/>
                  <a:pt x="0" y="254"/>
                </a:cubicBezTo>
                <a:lnTo>
                  <a:pt x="0" y="254"/>
                </a:lnTo>
                <a:cubicBezTo>
                  <a:pt x="0" y="394"/>
                  <a:pt x="113" y="508"/>
                  <a:pt x="254" y="508"/>
                </a:cubicBezTo>
                <a:lnTo>
                  <a:pt x="254" y="508"/>
                </a:lnTo>
                <a:cubicBezTo>
                  <a:pt x="394" y="508"/>
                  <a:pt x="508" y="394"/>
                  <a:pt x="508" y="254"/>
                </a:cubicBezTo>
                <a:lnTo>
                  <a:pt x="508" y="254"/>
                </a:lnTo>
                <a:cubicBezTo>
                  <a:pt x="508" y="114"/>
                  <a:pt x="394" y="0"/>
                  <a:pt x="254" y="0"/>
                </a:cubicBezTo>
                <a:close/>
              </a:path>
            </a:pathLst>
          </a:custGeom>
          <a:solidFill>
            <a:srgbClr val="1E3877"/>
          </a:solidFill>
          <a:ln w="9525" cap="flat">
            <a:noFill/>
            <a:bevel/>
            <a:headEnd/>
            <a:tailEnd/>
          </a:ln>
          <a:effectLst/>
        </p:spPr>
        <p:txBody>
          <a:bodyPr wrap="none" anchor="ctr"/>
          <a:lstStyle/>
          <a:p>
            <a:endParaRPr lang="en-US" sz="1225"/>
          </a:p>
        </p:txBody>
      </p:sp>
      <p:sp>
        <p:nvSpPr>
          <p:cNvPr id="3826" name="Freeform 754">
            <a:extLst>
              <a:ext uri="{FF2B5EF4-FFF2-40B4-BE49-F238E27FC236}">
                <a16:creationId xmlns:a16="http://schemas.microsoft.com/office/drawing/2014/main" xmlns="" id="{5430D0DC-BAC4-5B42-AF8B-4E0EAEE46B9B}"/>
              </a:ext>
            </a:extLst>
          </p:cNvPr>
          <p:cNvSpPr>
            <a:spLocks noChangeArrowheads="1"/>
          </p:cNvSpPr>
          <p:nvPr/>
        </p:nvSpPr>
        <p:spPr bwMode="auto">
          <a:xfrm>
            <a:off x="920630" y="4944916"/>
            <a:ext cx="314185" cy="314185"/>
          </a:xfrm>
          <a:custGeom>
            <a:avLst/>
            <a:gdLst>
              <a:gd name="T0" fmla="*/ 324 w 509"/>
              <a:gd name="T1" fmla="*/ 154 h 509"/>
              <a:gd name="T2" fmla="*/ 291 w 509"/>
              <a:gd name="T3" fmla="*/ 154 h 509"/>
              <a:gd name="T4" fmla="*/ 291 w 509"/>
              <a:gd name="T5" fmla="*/ 154 h 509"/>
              <a:gd name="T6" fmla="*/ 276 w 509"/>
              <a:gd name="T7" fmla="*/ 171 h 509"/>
              <a:gd name="T8" fmla="*/ 276 w 509"/>
              <a:gd name="T9" fmla="*/ 201 h 509"/>
              <a:gd name="T10" fmla="*/ 324 w 509"/>
              <a:gd name="T11" fmla="*/ 201 h 509"/>
              <a:gd name="T12" fmla="*/ 319 w 509"/>
              <a:gd name="T13" fmla="*/ 253 h 509"/>
              <a:gd name="T14" fmla="*/ 276 w 509"/>
              <a:gd name="T15" fmla="*/ 253 h 509"/>
              <a:gd name="T16" fmla="*/ 276 w 509"/>
              <a:gd name="T17" fmla="*/ 407 h 509"/>
              <a:gd name="T18" fmla="*/ 215 w 509"/>
              <a:gd name="T19" fmla="*/ 407 h 509"/>
              <a:gd name="T20" fmla="*/ 215 w 509"/>
              <a:gd name="T21" fmla="*/ 254 h 509"/>
              <a:gd name="T22" fmla="*/ 183 w 509"/>
              <a:gd name="T23" fmla="*/ 254 h 509"/>
              <a:gd name="T24" fmla="*/ 183 w 509"/>
              <a:gd name="T25" fmla="*/ 201 h 509"/>
              <a:gd name="T26" fmla="*/ 215 w 509"/>
              <a:gd name="T27" fmla="*/ 201 h 509"/>
              <a:gd name="T28" fmla="*/ 215 w 509"/>
              <a:gd name="T29" fmla="*/ 159 h 509"/>
              <a:gd name="T30" fmla="*/ 215 w 509"/>
              <a:gd name="T31" fmla="*/ 159 h 509"/>
              <a:gd name="T32" fmla="*/ 281 w 509"/>
              <a:gd name="T33" fmla="*/ 101 h 509"/>
              <a:gd name="T34" fmla="*/ 324 w 509"/>
              <a:gd name="T35" fmla="*/ 101 h 509"/>
              <a:gd name="T36" fmla="*/ 324 w 509"/>
              <a:gd name="T37" fmla="*/ 154 h 509"/>
              <a:gd name="T38" fmla="*/ 253 w 509"/>
              <a:gd name="T39" fmla="*/ 0 h 509"/>
              <a:gd name="T40" fmla="*/ 253 w 509"/>
              <a:gd name="T41" fmla="*/ 0 h 509"/>
              <a:gd name="T42" fmla="*/ 253 w 509"/>
              <a:gd name="T43" fmla="*/ 0 h 509"/>
              <a:gd name="T44" fmla="*/ 0 w 509"/>
              <a:gd name="T45" fmla="*/ 254 h 509"/>
              <a:gd name="T46" fmla="*/ 0 w 509"/>
              <a:gd name="T47" fmla="*/ 254 h 509"/>
              <a:gd name="T48" fmla="*/ 253 w 509"/>
              <a:gd name="T49" fmla="*/ 508 h 509"/>
              <a:gd name="T50" fmla="*/ 253 w 509"/>
              <a:gd name="T51" fmla="*/ 508 h 509"/>
              <a:gd name="T52" fmla="*/ 508 w 509"/>
              <a:gd name="T53" fmla="*/ 254 h 509"/>
              <a:gd name="T54" fmla="*/ 508 w 509"/>
              <a:gd name="T55" fmla="*/ 254 h 509"/>
              <a:gd name="T56" fmla="*/ 253 w 509"/>
              <a:gd name="T57"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9" h="509">
                <a:moveTo>
                  <a:pt x="324" y="154"/>
                </a:moveTo>
                <a:lnTo>
                  <a:pt x="291" y="154"/>
                </a:lnTo>
                <a:lnTo>
                  <a:pt x="291" y="154"/>
                </a:lnTo>
                <a:cubicBezTo>
                  <a:pt x="279" y="154"/>
                  <a:pt x="276" y="159"/>
                  <a:pt x="276" y="171"/>
                </a:cubicBezTo>
                <a:lnTo>
                  <a:pt x="276" y="201"/>
                </a:lnTo>
                <a:lnTo>
                  <a:pt x="324" y="201"/>
                </a:lnTo>
                <a:lnTo>
                  <a:pt x="319" y="253"/>
                </a:lnTo>
                <a:lnTo>
                  <a:pt x="276" y="253"/>
                </a:lnTo>
                <a:lnTo>
                  <a:pt x="276" y="407"/>
                </a:lnTo>
                <a:lnTo>
                  <a:pt x="215" y="407"/>
                </a:lnTo>
                <a:lnTo>
                  <a:pt x="215" y="254"/>
                </a:lnTo>
                <a:lnTo>
                  <a:pt x="183" y="254"/>
                </a:lnTo>
                <a:lnTo>
                  <a:pt x="183" y="201"/>
                </a:lnTo>
                <a:lnTo>
                  <a:pt x="215" y="201"/>
                </a:lnTo>
                <a:lnTo>
                  <a:pt x="215" y="159"/>
                </a:lnTo>
                <a:lnTo>
                  <a:pt x="215" y="159"/>
                </a:lnTo>
                <a:cubicBezTo>
                  <a:pt x="215" y="121"/>
                  <a:pt x="236" y="101"/>
                  <a:pt x="281" y="101"/>
                </a:cubicBezTo>
                <a:lnTo>
                  <a:pt x="324" y="101"/>
                </a:lnTo>
                <a:lnTo>
                  <a:pt x="324" y="154"/>
                </a:lnTo>
                <a:close/>
                <a:moveTo>
                  <a:pt x="253" y="0"/>
                </a:moveTo>
                <a:lnTo>
                  <a:pt x="253" y="0"/>
                </a:lnTo>
                <a:lnTo>
                  <a:pt x="253" y="0"/>
                </a:lnTo>
                <a:cubicBezTo>
                  <a:pt x="113" y="0"/>
                  <a:pt x="0" y="114"/>
                  <a:pt x="0" y="254"/>
                </a:cubicBezTo>
                <a:lnTo>
                  <a:pt x="0" y="254"/>
                </a:lnTo>
                <a:cubicBezTo>
                  <a:pt x="0" y="394"/>
                  <a:pt x="113" y="508"/>
                  <a:pt x="253" y="508"/>
                </a:cubicBezTo>
                <a:lnTo>
                  <a:pt x="253" y="508"/>
                </a:lnTo>
                <a:cubicBezTo>
                  <a:pt x="394" y="508"/>
                  <a:pt x="508" y="394"/>
                  <a:pt x="508" y="254"/>
                </a:cubicBezTo>
                <a:lnTo>
                  <a:pt x="508" y="254"/>
                </a:lnTo>
                <a:cubicBezTo>
                  <a:pt x="508" y="114"/>
                  <a:pt x="394" y="0"/>
                  <a:pt x="253" y="0"/>
                </a:cubicBezTo>
                <a:close/>
              </a:path>
            </a:pathLst>
          </a:custGeom>
          <a:solidFill>
            <a:srgbClr val="1E3877"/>
          </a:solidFill>
          <a:ln w="9525" cap="flat">
            <a:noFill/>
            <a:bevel/>
            <a:headEnd/>
            <a:tailEnd/>
          </a:ln>
          <a:effectLst/>
        </p:spPr>
        <p:txBody>
          <a:bodyPr wrap="none" anchor="ctr"/>
          <a:lstStyle/>
          <a:p>
            <a:endParaRPr lang="en-US" sz="1225"/>
          </a:p>
        </p:txBody>
      </p:sp>
      <p:grpSp>
        <p:nvGrpSpPr>
          <p:cNvPr id="14" name="Group 13">
            <a:extLst>
              <a:ext uri="{FF2B5EF4-FFF2-40B4-BE49-F238E27FC236}">
                <a16:creationId xmlns:a16="http://schemas.microsoft.com/office/drawing/2014/main" xmlns="" id="{38715F2A-22F6-154F-AC1B-BA5EB79AB8CB}"/>
              </a:ext>
            </a:extLst>
          </p:cNvPr>
          <p:cNvGrpSpPr/>
          <p:nvPr/>
        </p:nvGrpSpPr>
        <p:grpSpPr>
          <a:xfrm>
            <a:off x="4423105" y="4950379"/>
            <a:ext cx="314185" cy="314185"/>
            <a:chOff x="4862261" y="5644096"/>
            <a:chExt cx="347049" cy="347050"/>
          </a:xfrm>
        </p:grpSpPr>
        <p:sp>
          <p:nvSpPr>
            <p:cNvPr id="3827" name="Freeform 755">
              <a:extLst>
                <a:ext uri="{FF2B5EF4-FFF2-40B4-BE49-F238E27FC236}">
                  <a16:creationId xmlns:a16="http://schemas.microsoft.com/office/drawing/2014/main" xmlns="" id="{89DA9521-97FA-1545-B9B7-4C8644B7D937}"/>
                </a:ext>
              </a:extLst>
            </p:cNvPr>
            <p:cNvSpPr>
              <a:spLocks noChangeArrowheads="1"/>
            </p:cNvSpPr>
            <p:nvPr/>
          </p:nvSpPr>
          <p:spPr bwMode="auto">
            <a:xfrm>
              <a:off x="4958831" y="5737650"/>
              <a:ext cx="156927" cy="156927"/>
            </a:xfrm>
            <a:custGeom>
              <a:avLst/>
              <a:gdLst>
                <a:gd name="T0" fmla="*/ 188 w 229"/>
                <a:gd name="T1" fmla="*/ 57 h 229"/>
                <a:gd name="T2" fmla="*/ 171 w 229"/>
                <a:gd name="T3" fmla="*/ 40 h 229"/>
                <a:gd name="T4" fmla="*/ 188 w 229"/>
                <a:gd name="T5" fmla="*/ 23 h 229"/>
                <a:gd name="T6" fmla="*/ 205 w 229"/>
                <a:gd name="T7" fmla="*/ 40 h 229"/>
                <a:gd name="T8" fmla="*/ 113 w 229"/>
                <a:gd name="T9" fmla="*/ 185 h 229"/>
                <a:gd name="T10" fmla="*/ 43 w 229"/>
                <a:gd name="T11" fmla="*/ 114 h 229"/>
                <a:gd name="T12" fmla="*/ 113 w 229"/>
                <a:gd name="T13" fmla="*/ 42 h 229"/>
                <a:gd name="T14" fmla="*/ 185 w 229"/>
                <a:gd name="T15" fmla="*/ 114 h 229"/>
                <a:gd name="T16" fmla="*/ 113 w 229"/>
                <a:gd name="T17" fmla="*/ 185 h 229"/>
                <a:gd name="T18" fmla="*/ 222 w 229"/>
                <a:gd name="T19" fmla="*/ 32 h 229"/>
                <a:gd name="T20" fmla="*/ 212 w 229"/>
                <a:gd name="T21" fmla="*/ 16 h 229"/>
                <a:gd name="T22" fmla="*/ 196 w 229"/>
                <a:gd name="T23" fmla="*/ 6 h 229"/>
                <a:gd name="T24" fmla="*/ 170 w 229"/>
                <a:gd name="T25" fmla="*/ 1 h 229"/>
                <a:gd name="T26" fmla="*/ 113 w 229"/>
                <a:gd name="T27" fmla="*/ 0 h 229"/>
                <a:gd name="T28" fmla="*/ 59 w 229"/>
                <a:gd name="T29" fmla="*/ 1 h 229"/>
                <a:gd name="T30" fmla="*/ 32 w 229"/>
                <a:gd name="T31" fmla="*/ 6 h 229"/>
                <a:gd name="T32" fmla="*/ 16 w 229"/>
                <a:gd name="T33" fmla="*/ 16 h 229"/>
                <a:gd name="T34" fmla="*/ 6 w 229"/>
                <a:gd name="T35" fmla="*/ 32 h 229"/>
                <a:gd name="T36" fmla="*/ 1 w 229"/>
                <a:gd name="T37" fmla="*/ 57 h 229"/>
                <a:gd name="T38" fmla="*/ 0 w 229"/>
                <a:gd name="T39" fmla="*/ 114 h 229"/>
                <a:gd name="T40" fmla="*/ 1 w 229"/>
                <a:gd name="T41" fmla="*/ 170 h 229"/>
                <a:gd name="T42" fmla="*/ 6 w 229"/>
                <a:gd name="T43" fmla="*/ 196 h 229"/>
                <a:gd name="T44" fmla="*/ 16 w 229"/>
                <a:gd name="T45" fmla="*/ 212 h 229"/>
                <a:gd name="T46" fmla="*/ 32 w 229"/>
                <a:gd name="T47" fmla="*/ 222 h 229"/>
                <a:gd name="T48" fmla="*/ 59 w 229"/>
                <a:gd name="T49" fmla="*/ 227 h 229"/>
                <a:gd name="T50" fmla="*/ 113 w 229"/>
                <a:gd name="T51" fmla="*/ 228 h 229"/>
                <a:gd name="T52" fmla="*/ 170 w 229"/>
                <a:gd name="T53" fmla="*/ 227 h 229"/>
                <a:gd name="T54" fmla="*/ 196 w 229"/>
                <a:gd name="T55" fmla="*/ 222 h 229"/>
                <a:gd name="T56" fmla="*/ 212 w 229"/>
                <a:gd name="T57" fmla="*/ 212 h 229"/>
                <a:gd name="T58" fmla="*/ 222 w 229"/>
                <a:gd name="T59" fmla="*/ 196 h 229"/>
                <a:gd name="T60" fmla="*/ 227 w 229"/>
                <a:gd name="T61" fmla="*/ 170 h 229"/>
                <a:gd name="T62" fmla="*/ 228 w 229"/>
                <a:gd name="T63" fmla="*/ 114 h 229"/>
                <a:gd name="T64" fmla="*/ 227 w 229"/>
                <a:gd name="T65" fmla="*/ 5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29">
                  <a:moveTo>
                    <a:pt x="188" y="57"/>
                  </a:moveTo>
                  <a:lnTo>
                    <a:pt x="188" y="57"/>
                  </a:lnTo>
                  <a:cubicBezTo>
                    <a:pt x="178" y="57"/>
                    <a:pt x="171" y="49"/>
                    <a:pt x="171" y="40"/>
                  </a:cubicBezTo>
                  <a:lnTo>
                    <a:pt x="171" y="40"/>
                  </a:lnTo>
                  <a:cubicBezTo>
                    <a:pt x="171" y="30"/>
                    <a:pt x="178" y="23"/>
                    <a:pt x="188" y="23"/>
                  </a:cubicBezTo>
                  <a:lnTo>
                    <a:pt x="188" y="23"/>
                  </a:lnTo>
                  <a:cubicBezTo>
                    <a:pt x="197" y="23"/>
                    <a:pt x="205" y="30"/>
                    <a:pt x="205" y="40"/>
                  </a:cubicBezTo>
                  <a:lnTo>
                    <a:pt x="205" y="40"/>
                  </a:lnTo>
                  <a:cubicBezTo>
                    <a:pt x="205" y="49"/>
                    <a:pt x="197" y="57"/>
                    <a:pt x="188" y="57"/>
                  </a:cubicBezTo>
                  <a:close/>
                  <a:moveTo>
                    <a:pt x="113" y="185"/>
                  </a:moveTo>
                  <a:lnTo>
                    <a:pt x="113" y="185"/>
                  </a:lnTo>
                  <a:cubicBezTo>
                    <a:pt x="76" y="185"/>
                    <a:pt x="43" y="153"/>
                    <a:pt x="43" y="114"/>
                  </a:cubicBezTo>
                  <a:lnTo>
                    <a:pt x="43" y="114"/>
                  </a:lnTo>
                  <a:cubicBezTo>
                    <a:pt x="43" y="74"/>
                    <a:pt x="76" y="42"/>
                    <a:pt x="113" y="42"/>
                  </a:cubicBezTo>
                  <a:lnTo>
                    <a:pt x="113" y="42"/>
                  </a:lnTo>
                  <a:cubicBezTo>
                    <a:pt x="153" y="42"/>
                    <a:pt x="185" y="74"/>
                    <a:pt x="185" y="114"/>
                  </a:cubicBezTo>
                  <a:lnTo>
                    <a:pt x="185" y="114"/>
                  </a:lnTo>
                  <a:cubicBezTo>
                    <a:pt x="185" y="153"/>
                    <a:pt x="153" y="185"/>
                    <a:pt x="113" y="185"/>
                  </a:cubicBezTo>
                  <a:close/>
                  <a:moveTo>
                    <a:pt x="222" y="32"/>
                  </a:moveTo>
                  <a:lnTo>
                    <a:pt x="222" y="32"/>
                  </a:lnTo>
                  <a:cubicBezTo>
                    <a:pt x="219" y="26"/>
                    <a:pt x="217" y="21"/>
                    <a:pt x="212" y="16"/>
                  </a:cubicBezTo>
                  <a:lnTo>
                    <a:pt x="212" y="16"/>
                  </a:lnTo>
                  <a:cubicBezTo>
                    <a:pt x="206" y="11"/>
                    <a:pt x="202" y="8"/>
                    <a:pt x="196" y="6"/>
                  </a:cubicBezTo>
                  <a:lnTo>
                    <a:pt x="196" y="6"/>
                  </a:lnTo>
                  <a:cubicBezTo>
                    <a:pt x="191" y="4"/>
                    <a:pt x="183" y="2"/>
                    <a:pt x="170" y="1"/>
                  </a:cubicBezTo>
                  <a:lnTo>
                    <a:pt x="170" y="1"/>
                  </a:lnTo>
                  <a:cubicBezTo>
                    <a:pt x="155" y="0"/>
                    <a:pt x="151" y="0"/>
                    <a:pt x="113" y="0"/>
                  </a:cubicBezTo>
                  <a:lnTo>
                    <a:pt x="113" y="0"/>
                  </a:lnTo>
                  <a:cubicBezTo>
                    <a:pt x="78" y="0"/>
                    <a:pt x="73" y="0"/>
                    <a:pt x="59" y="1"/>
                  </a:cubicBezTo>
                  <a:lnTo>
                    <a:pt x="59" y="1"/>
                  </a:lnTo>
                  <a:cubicBezTo>
                    <a:pt x="45" y="2"/>
                    <a:pt x="38" y="4"/>
                    <a:pt x="32" y="6"/>
                  </a:cubicBezTo>
                  <a:lnTo>
                    <a:pt x="32" y="6"/>
                  </a:lnTo>
                  <a:cubicBezTo>
                    <a:pt x="26" y="8"/>
                    <a:pt x="22" y="11"/>
                    <a:pt x="16" y="16"/>
                  </a:cubicBezTo>
                  <a:lnTo>
                    <a:pt x="16" y="16"/>
                  </a:lnTo>
                  <a:cubicBezTo>
                    <a:pt x="11" y="21"/>
                    <a:pt x="9" y="26"/>
                    <a:pt x="6" y="32"/>
                  </a:cubicBezTo>
                  <a:lnTo>
                    <a:pt x="6" y="32"/>
                  </a:lnTo>
                  <a:cubicBezTo>
                    <a:pt x="4" y="37"/>
                    <a:pt x="2" y="44"/>
                    <a:pt x="1" y="57"/>
                  </a:cubicBezTo>
                  <a:lnTo>
                    <a:pt x="1" y="57"/>
                  </a:lnTo>
                  <a:cubicBezTo>
                    <a:pt x="1" y="73"/>
                    <a:pt x="0" y="77"/>
                    <a:pt x="0" y="114"/>
                  </a:cubicBezTo>
                  <a:lnTo>
                    <a:pt x="0" y="114"/>
                  </a:lnTo>
                  <a:cubicBezTo>
                    <a:pt x="0" y="151"/>
                    <a:pt x="1" y="156"/>
                    <a:pt x="1" y="170"/>
                  </a:cubicBezTo>
                  <a:lnTo>
                    <a:pt x="1" y="170"/>
                  </a:lnTo>
                  <a:cubicBezTo>
                    <a:pt x="2" y="184"/>
                    <a:pt x="4" y="191"/>
                    <a:pt x="6" y="196"/>
                  </a:cubicBezTo>
                  <a:lnTo>
                    <a:pt x="6" y="196"/>
                  </a:lnTo>
                  <a:cubicBezTo>
                    <a:pt x="9" y="202"/>
                    <a:pt x="11" y="207"/>
                    <a:pt x="16" y="212"/>
                  </a:cubicBezTo>
                  <a:lnTo>
                    <a:pt x="16" y="212"/>
                  </a:lnTo>
                  <a:cubicBezTo>
                    <a:pt x="22" y="217"/>
                    <a:pt x="26" y="220"/>
                    <a:pt x="32" y="222"/>
                  </a:cubicBezTo>
                  <a:lnTo>
                    <a:pt x="32" y="222"/>
                  </a:lnTo>
                  <a:cubicBezTo>
                    <a:pt x="38" y="225"/>
                    <a:pt x="45" y="226"/>
                    <a:pt x="59" y="227"/>
                  </a:cubicBezTo>
                  <a:lnTo>
                    <a:pt x="59" y="227"/>
                  </a:lnTo>
                  <a:cubicBezTo>
                    <a:pt x="73" y="228"/>
                    <a:pt x="78" y="228"/>
                    <a:pt x="113" y="228"/>
                  </a:cubicBezTo>
                  <a:lnTo>
                    <a:pt x="113" y="228"/>
                  </a:lnTo>
                  <a:cubicBezTo>
                    <a:pt x="151" y="228"/>
                    <a:pt x="155" y="228"/>
                    <a:pt x="170" y="227"/>
                  </a:cubicBezTo>
                  <a:lnTo>
                    <a:pt x="170" y="227"/>
                  </a:lnTo>
                  <a:cubicBezTo>
                    <a:pt x="183" y="226"/>
                    <a:pt x="191" y="225"/>
                    <a:pt x="196" y="222"/>
                  </a:cubicBezTo>
                  <a:lnTo>
                    <a:pt x="196" y="222"/>
                  </a:lnTo>
                  <a:cubicBezTo>
                    <a:pt x="202" y="220"/>
                    <a:pt x="206" y="217"/>
                    <a:pt x="212" y="212"/>
                  </a:cubicBezTo>
                  <a:lnTo>
                    <a:pt x="212" y="212"/>
                  </a:lnTo>
                  <a:cubicBezTo>
                    <a:pt x="217" y="207"/>
                    <a:pt x="219" y="202"/>
                    <a:pt x="222" y="196"/>
                  </a:cubicBezTo>
                  <a:lnTo>
                    <a:pt x="222" y="196"/>
                  </a:lnTo>
                  <a:cubicBezTo>
                    <a:pt x="224" y="191"/>
                    <a:pt x="226" y="184"/>
                    <a:pt x="227" y="170"/>
                  </a:cubicBezTo>
                  <a:lnTo>
                    <a:pt x="227" y="170"/>
                  </a:lnTo>
                  <a:cubicBezTo>
                    <a:pt x="227" y="156"/>
                    <a:pt x="228" y="151"/>
                    <a:pt x="228" y="114"/>
                  </a:cubicBezTo>
                  <a:lnTo>
                    <a:pt x="228" y="114"/>
                  </a:lnTo>
                  <a:cubicBezTo>
                    <a:pt x="228" y="77"/>
                    <a:pt x="227" y="73"/>
                    <a:pt x="227" y="57"/>
                  </a:cubicBezTo>
                  <a:lnTo>
                    <a:pt x="227" y="57"/>
                  </a:lnTo>
                  <a:cubicBezTo>
                    <a:pt x="226" y="44"/>
                    <a:pt x="224" y="37"/>
                    <a:pt x="222" y="32"/>
                  </a:cubicBezTo>
                  <a:close/>
                </a:path>
              </a:pathLst>
            </a:custGeom>
            <a:solidFill>
              <a:srgbClr val="1E3877"/>
            </a:solidFill>
            <a:ln w="9525" cap="flat">
              <a:noFill/>
              <a:bevel/>
              <a:headEnd/>
              <a:tailEnd/>
            </a:ln>
            <a:effectLst/>
          </p:spPr>
          <p:txBody>
            <a:bodyPr wrap="none" anchor="ctr"/>
            <a:lstStyle/>
            <a:p>
              <a:endParaRPr lang="en-US" sz="1225"/>
            </a:p>
          </p:txBody>
        </p:sp>
        <p:sp>
          <p:nvSpPr>
            <p:cNvPr id="3828" name="Freeform 756">
              <a:extLst>
                <a:ext uri="{FF2B5EF4-FFF2-40B4-BE49-F238E27FC236}">
                  <a16:creationId xmlns:a16="http://schemas.microsoft.com/office/drawing/2014/main" xmlns="" id="{A8245E90-BBAD-284B-824E-7196F8962C6C}"/>
                </a:ext>
              </a:extLst>
            </p:cNvPr>
            <p:cNvSpPr>
              <a:spLocks noChangeArrowheads="1"/>
            </p:cNvSpPr>
            <p:nvPr/>
          </p:nvSpPr>
          <p:spPr bwMode="auto">
            <a:xfrm>
              <a:off x="5004097" y="5785935"/>
              <a:ext cx="63375" cy="63373"/>
            </a:xfrm>
            <a:custGeom>
              <a:avLst/>
              <a:gdLst>
                <a:gd name="T0" fmla="*/ 45 w 93"/>
                <a:gd name="T1" fmla="*/ 0 h 94"/>
                <a:gd name="T2" fmla="*/ 45 w 93"/>
                <a:gd name="T3" fmla="*/ 0 h 94"/>
                <a:gd name="T4" fmla="*/ 0 w 93"/>
                <a:gd name="T5" fmla="*/ 46 h 94"/>
                <a:gd name="T6" fmla="*/ 0 w 93"/>
                <a:gd name="T7" fmla="*/ 46 h 94"/>
                <a:gd name="T8" fmla="*/ 45 w 93"/>
                <a:gd name="T9" fmla="*/ 93 h 94"/>
                <a:gd name="T10" fmla="*/ 45 w 93"/>
                <a:gd name="T11" fmla="*/ 93 h 94"/>
                <a:gd name="T12" fmla="*/ 92 w 93"/>
                <a:gd name="T13" fmla="*/ 46 h 94"/>
                <a:gd name="T14" fmla="*/ 92 w 93"/>
                <a:gd name="T15" fmla="*/ 46 h 94"/>
                <a:gd name="T16" fmla="*/ 45 w 93"/>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4">
                  <a:moveTo>
                    <a:pt x="45" y="0"/>
                  </a:moveTo>
                  <a:lnTo>
                    <a:pt x="45" y="0"/>
                  </a:lnTo>
                  <a:cubicBezTo>
                    <a:pt x="21" y="0"/>
                    <a:pt x="0" y="21"/>
                    <a:pt x="0" y="46"/>
                  </a:cubicBezTo>
                  <a:lnTo>
                    <a:pt x="0" y="46"/>
                  </a:lnTo>
                  <a:cubicBezTo>
                    <a:pt x="0" y="72"/>
                    <a:pt x="21" y="93"/>
                    <a:pt x="45" y="93"/>
                  </a:cubicBezTo>
                  <a:lnTo>
                    <a:pt x="45" y="93"/>
                  </a:lnTo>
                  <a:cubicBezTo>
                    <a:pt x="71" y="93"/>
                    <a:pt x="92" y="72"/>
                    <a:pt x="92" y="46"/>
                  </a:cubicBezTo>
                  <a:lnTo>
                    <a:pt x="92" y="46"/>
                  </a:lnTo>
                  <a:cubicBezTo>
                    <a:pt x="92" y="21"/>
                    <a:pt x="71" y="0"/>
                    <a:pt x="45" y="0"/>
                  </a:cubicBezTo>
                </a:path>
              </a:pathLst>
            </a:custGeom>
            <a:solidFill>
              <a:srgbClr val="1E3877"/>
            </a:solidFill>
            <a:ln w="9525" cap="flat">
              <a:noFill/>
              <a:bevel/>
              <a:headEnd/>
              <a:tailEnd/>
            </a:ln>
            <a:effectLst/>
          </p:spPr>
          <p:txBody>
            <a:bodyPr wrap="none" anchor="ctr"/>
            <a:lstStyle/>
            <a:p>
              <a:endParaRPr lang="en-US" sz="1225"/>
            </a:p>
          </p:txBody>
        </p:sp>
        <p:sp>
          <p:nvSpPr>
            <p:cNvPr id="3829" name="Freeform 757">
              <a:extLst>
                <a:ext uri="{FF2B5EF4-FFF2-40B4-BE49-F238E27FC236}">
                  <a16:creationId xmlns:a16="http://schemas.microsoft.com/office/drawing/2014/main" xmlns="" id="{C49E7FDA-7B61-8744-92A9-56EE7A3ECA6F}"/>
                </a:ext>
              </a:extLst>
            </p:cNvPr>
            <p:cNvSpPr>
              <a:spLocks noChangeArrowheads="1"/>
            </p:cNvSpPr>
            <p:nvPr/>
          </p:nvSpPr>
          <p:spPr bwMode="auto">
            <a:xfrm>
              <a:off x="4862261" y="5644096"/>
              <a:ext cx="347049" cy="347050"/>
            </a:xfrm>
            <a:custGeom>
              <a:avLst/>
              <a:gdLst>
                <a:gd name="T0" fmla="*/ 391 w 507"/>
                <a:gd name="T1" fmla="*/ 310 h 508"/>
                <a:gd name="T2" fmla="*/ 391 w 507"/>
                <a:gd name="T3" fmla="*/ 310 h 508"/>
                <a:gd name="T4" fmla="*/ 385 w 507"/>
                <a:gd name="T5" fmla="*/ 344 h 508"/>
                <a:gd name="T6" fmla="*/ 385 w 507"/>
                <a:gd name="T7" fmla="*/ 344 h 508"/>
                <a:gd name="T8" fmla="*/ 368 w 507"/>
                <a:gd name="T9" fmla="*/ 368 h 508"/>
                <a:gd name="T10" fmla="*/ 368 w 507"/>
                <a:gd name="T11" fmla="*/ 368 h 508"/>
                <a:gd name="T12" fmla="*/ 344 w 507"/>
                <a:gd name="T13" fmla="*/ 385 h 508"/>
                <a:gd name="T14" fmla="*/ 344 w 507"/>
                <a:gd name="T15" fmla="*/ 385 h 508"/>
                <a:gd name="T16" fmla="*/ 310 w 507"/>
                <a:gd name="T17" fmla="*/ 392 h 508"/>
                <a:gd name="T18" fmla="*/ 310 w 507"/>
                <a:gd name="T19" fmla="*/ 392 h 508"/>
                <a:gd name="T20" fmla="*/ 252 w 507"/>
                <a:gd name="T21" fmla="*/ 392 h 508"/>
                <a:gd name="T22" fmla="*/ 252 w 507"/>
                <a:gd name="T23" fmla="*/ 392 h 508"/>
                <a:gd name="T24" fmla="*/ 196 w 507"/>
                <a:gd name="T25" fmla="*/ 392 h 508"/>
                <a:gd name="T26" fmla="*/ 196 w 507"/>
                <a:gd name="T27" fmla="*/ 392 h 508"/>
                <a:gd name="T28" fmla="*/ 162 w 507"/>
                <a:gd name="T29" fmla="*/ 385 h 508"/>
                <a:gd name="T30" fmla="*/ 162 w 507"/>
                <a:gd name="T31" fmla="*/ 385 h 508"/>
                <a:gd name="T32" fmla="*/ 138 w 507"/>
                <a:gd name="T33" fmla="*/ 368 h 508"/>
                <a:gd name="T34" fmla="*/ 138 w 507"/>
                <a:gd name="T35" fmla="*/ 368 h 508"/>
                <a:gd name="T36" fmla="*/ 122 w 507"/>
                <a:gd name="T37" fmla="*/ 344 h 508"/>
                <a:gd name="T38" fmla="*/ 122 w 507"/>
                <a:gd name="T39" fmla="*/ 344 h 508"/>
                <a:gd name="T40" fmla="*/ 115 w 507"/>
                <a:gd name="T41" fmla="*/ 310 h 508"/>
                <a:gd name="T42" fmla="*/ 115 w 507"/>
                <a:gd name="T43" fmla="*/ 310 h 508"/>
                <a:gd name="T44" fmla="*/ 115 w 507"/>
                <a:gd name="T45" fmla="*/ 253 h 508"/>
                <a:gd name="T46" fmla="*/ 115 w 507"/>
                <a:gd name="T47" fmla="*/ 253 h 508"/>
                <a:gd name="T48" fmla="*/ 115 w 507"/>
                <a:gd name="T49" fmla="*/ 196 h 508"/>
                <a:gd name="T50" fmla="*/ 115 w 507"/>
                <a:gd name="T51" fmla="*/ 196 h 508"/>
                <a:gd name="T52" fmla="*/ 122 w 507"/>
                <a:gd name="T53" fmla="*/ 162 h 508"/>
                <a:gd name="T54" fmla="*/ 122 w 507"/>
                <a:gd name="T55" fmla="*/ 162 h 508"/>
                <a:gd name="T56" fmla="*/ 138 w 507"/>
                <a:gd name="T57" fmla="*/ 137 h 508"/>
                <a:gd name="T58" fmla="*/ 138 w 507"/>
                <a:gd name="T59" fmla="*/ 137 h 508"/>
                <a:gd name="T60" fmla="*/ 162 w 507"/>
                <a:gd name="T61" fmla="*/ 121 h 508"/>
                <a:gd name="T62" fmla="*/ 162 w 507"/>
                <a:gd name="T63" fmla="*/ 121 h 508"/>
                <a:gd name="T64" fmla="*/ 196 w 507"/>
                <a:gd name="T65" fmla="*/ 115 h 508"/>
                <a:gd name="T66" fmla="*/ 196 w 507"/>
                <a:gd name="T67" fmla="*/ 115 h 508"/>
                <a:gd name="T68" fmla="*/ 252 w 507"/>
                <a:gd name="T69" fmla="*/ 114 h 508"/>
                <a:gd name="T70" fmla="*/ 252 w 507"/>
                <a:gd name="T71" fmla="*/ 114 h 508"/>
                <a:gd name="T72" fmla="*/ 310 w 507"/>
                <a:gd name="T73" fmla="*/ 115 h 508"/>
                <a:gd name="T74" fmla="*/ 310 w 507"/>
                <a:gd name="T75" fmla="*/ 115 h 508"/>
                <a:gd name="T76" fmla="*/ 344 w 507"/>
                <a:gd name="T77" fmla="*/ 121 h 508"/>
                <a:gd name="T78" fmla="*/ 344 w 507"/>
                <a:gd name="T79" fmla="*/ 121 h 508"/>
                <a:gd name="T80" fmla="*/ 368 w 507"/>
                <a:gd name="T81" fmla="*/ 137 h 508"/>
                <a:gd name="T82" fmla="*/ 368 w 507"/>
                <a:gd name="T83" fmla="*/ 137 h 508"/>
                <a:gd name="T84" fmla="*/ 385 w 507"/>
                <a:gd name="T85" fmla="*/ 162 h 508"/>
                <a:gd name="T86" fmla="*/ 385 w 507"/>
                <a:gd name="T87" fmla="*/ 162 h 508"/>
                <a:gd name="T88" fmla="*/ 391 w 507"/>
                <a:gd name="T89" fmla="*/ 196 h 508"/>
                <a:gd name="T90" fmla="*/ 391 w 507"/>
                <a:gd name="T91" fmla="*/ 196 h 508"/>
                <a:gd name="T92" fmla="*/ 392 w 507"/>
                <a:gd name="T93" fmla="*/ 253 h 508"/>
                <a:gd name="T94" fmla="*/ 392 w 507"/>
                <a:gd name="T95" fmla="*/ 253 h 508"/>
                <a:gd name="T96" fmla="*/ 391 w 507"/>
                <a:gd name="T97" fmla="*/ 310 h 508"/>
                <a:gd name="T98" fmla="*/ 252 w 507"/>
                <a:gd name="T99" fmla="*/ 0 h 508"/>
                <a:gd name="T100" fmla="*/ 252 w 507"/>
                <a:gd name="T101" fmla="*/ 0 h 508"/>
                <a:gd name="T102" fmla="*/ 0 w 507"/>
                <a:gd name="T103" fmla="*/ 253 h 508"/>
                <a:gd name="T104" fmla="*/ 0 w 507"/>
                <a:gd name="T105" fmla="*/ 253 h 508"/>
                <a:gd name="T106" fmla="*/ 252 w 507"/>
                <a:gd name="T107" fmla="*/ 507 h 508"/>
                <a:gd name="T108" fmla="*/ 252 w 507"/>
                <a:gd name="T109" fmla="*/ 507 h 508"/>
                <a:gd name="T110" fmla="*/ 506 w 507"/>
                <a:gd name="T111" fmla="*/ 253 h 508"/>
                <a:gd name="T112" fmla="*/ 506 w 507"/>
                <a:gd name="T113" fmla="*/ 253 h 508"/>
                <a:gd name="T114" fmla="*/ 252 w 507"/>
                <a:gd name="T11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7" h="508">
                  <a:moveTo>
                    <a:pt x="391" y="310"/>
                  </a:moveTo>
                  <a:lnTo>
                    <a:pt x="391" y="310"/>
                  </a:lnTo>
                  <a:cubicBezTo>
                    <a:pt x="390" y="325"/>
                    <a:pt x="388" y="336"/>
                    <a:pt x="385" y="344"/>
                  </a:cubicBezTo>
                  <a:lnTo>
                    <a:pt x="385" y="344"/>
                  </a:lnTo>
                  <a:cubicBezTo>
                    <a:pt x="381" y="353"/>
                    <a:pt x="376" y="361"/>
                    <a:pt x="368" y="368"/>
                  </a:cubicBezTo>
                  <a:lnTo>
                    <a:pt x="368" y="368"/>
                  </a:lnTo>
                  <a:cubicBezTo>
                    <a:pt x="361" y="377"/>
                    <a:pt x="353" y="381"/>
                    <a:pt x="344" y="385"/>
                  </a:cubicBezTo>
                  <a:lnTo>
                    <a:pt x="344" y="385"/>
                  </a:lnTo>
                  <a:cubicBezTo>
                    <a:pt x="335" y="388"/>
                    <a:pt x="325" y="391"/>
                    <a:pt x="310" y="392"/>
                  </a:cubicBezTo>
                  <a:lnTo>
                    <a:pt x="310" y="392"/>
                  </a:lnTo>
                  <a:cubicBezTo>
                    <a:pt x="295" y="392"/>
                    <a:pt x="290" y="392"/>
                    <a:pt x="252" y="392"/>
                  </a:cubicBezTo>
                  <a:lnTo>
                    <a:pt x="252" y="392"/>
                  </a:lnTo>
                  <a:cubicBezTo>
                    <a:pt x="216" y="392"/>
                    <a:pt x="211" y="392"/>
                    <a:pt x="196" y="392"/>
                  </a:cubicBezTo>
                  <a:lnTo>
                    <a:pt x="196" y="392"/>
                  </a:lnTo>
                  <a:cubicBezTo>
                    <a:pt x="182" y="391"/>
                    <a:pt x="171" y="388"/>
                    <a:pt x="162" y="385"/>
                  </a:cubicBezTo>
                  <a:lnTo>
                    <a:pt x="162" y="385"/>
                  </a:lnTo>
                  <a:cubicBezTo>
                    <a:pt x="154" y="381"/>
                    <a:pt x="146" y="377"/>
                    <a:pt x="138" y="368"/>
                  </a:cubicBezTo>
                  <a:lnTo>
                    <a:pt x="138" y="368"/>
                  </a:lnTo>
                  <a:cubicBezTo>
                    <a:pt x="130" y="361"/>
                    <a:pt x="126" y="353"/>
                    <a:pt x="122" y="344"/>
                  </a:cubicBezTo>
                  <a:lnTo>
                    <a:pt x="122" y="344"/>
                  </a:lnTo>
                  <a:cubicBezTo>
                    <a:pt x="119" y="336"/>
                    <a:pt x="116" y="325"/>
                    <a:pt x="115" y="310"/>
                  </a:cubicBezTo>
                  <a:lnTo>
                    <a:pt x="115" y="310"/>
                  </a:lnTo>
                  <a:cubicBezTo>
                    <a:pt x="115" y="296"/>
                    <a:pt x="115" y="291"/>
                    <a:pt x="115" y="253"/>
                  </a:cubicBezTo>
                  <a:lnTo>
                    <a:pt x="115" y="253"/>
                  </a:lnTo>
                  <a:cubicBezTo>
                    <a:pt x="115" y="215"/>
                    <a:pt x="115" y="211"/>
                    <a:pt x="115" y="196"/>
                  </a:cubicBezTo>
                  <a:lnTo>
                    <a:pt x="115" y="196"/>
                  </a:lnTo>
                  <a:cubicBezTo>
                    <a:pt x="116" y="181"/>
                    <a:pt x="119" y="171"/>
                    <a:pt x="122" y="162"/>
                  </a:cubicBezTo>
                  <a:lnTo>
                    <a:pt x="122" y="162"/>
                  </a:lnTo>
                  <a:cubicBezTo>
                    <a:pt x="126" y="153"/>
                    <a:pt x="130" y="145"/>
                    <a:pt x="138" y="137"/>
                  </a:cubicBezTo>
                  <a:lnTo>
                    <a:pt x="138" y="137"/>
                  </a:lnTo>
                  <a:cubicBezTo>
                    <a:pt x="146" y="130"/>
                    <a:pt x="154" y="125"/>
                    <a:pt x="162" y="121"/>
                  </a:cubicBezTo>
                  <a:lnTo>
                    <a:pt x="162" y="121"/>
                  </a:lnTo>
                  <a:cubicBezTo>
                    <a:pt x="171" y="118"/>
                    <a:pt x="182" y="116"/>
                    <a:pt x="196" y="115"/>
                  </a:cubicBezTo>
                  <a:lnTo>
                    <a:pt x="196" y="115"/>
                  </a:lnTo>
                  <a:cubicBezTo>
                    <a:pt x="211" y="114"/>
                    <a:pt x="216" y="114"/>
                    <a:pt x="252" y="114"/>
                  </a:cubicBezTo>
                  <a:lnTo>
                    <a:pt x="252" y="114"/>
                  </a:lnTo>
                  <a:cubicBezTo>
                    <a:pt x="290" y="114"/>
                    <a:pt x="295" y="114"/>
                    <a:pt x="310" y="115"/>
                  </a:cubicBezTo>
                  <a:lnTo>
                    <a:pt x="310" y="115"/>
                  </a:lnTo>
                  <a:cubicBezTo>
                    <a:pt x="325" y="116"/>
                    <a:pt x="335" y="118"/>
                    <a:pt x="344" y="121"/>
                  </a:cubicBezTo>
                  <a:lnTo>
                    <a:pt x="344" y="121"/>
                  </a:lnTo>
                  <a:cubicBezTo>
                    <a:pt x="353" y="125"/>
                    <a:pt x="361" y="130"/>
                    <a:pt x="368" y="137"/>
                  </a:cubicBezTo>
                  <a:lnTo>
                    <a:pt x="368" y="137"/>
                  </a:lnTo>
                  <a:cubicBezTo>
                    <a:pt x="376" y="145"/>
                    <a:pt x="381" y="153"/>
                    <a:pt x="385" y="162"/>
                  </a:cubicBezTo>
                  <a:lnTo>
                    <a:pt x="385" y="162"/>
                  </a:lnTo>
                  <a:cubicBezTo>
                    <a:pt x="388" y="171"/>
                    <a:pt x="390" y="181"/>
                    <a:pt x="391" y="196"/>
                  </a:cubicBezTo>
                  <a:lnTo>
                    <a:pt x="391" y="196"/>
                  </a:lnTo>
                  <a:cubicBezTo>
                    <a:pt x="392" y="211"/>
                    <a:pt x="392" y="215"/>
                    <a:pt x="392" y="253"/>
                  </a:cubicBezTo>
                  <a:lnTo>
                    <a:pt x="392" y="253"/>
                  </a:lnTo>
                  <a:cubicBezTo>
                    <a:pt x="392" y="291"/>
                    <a:pt x="392" y="296"/>
                    <a:pt x="391" y="310"/>
                  </a:cubicBezTo>
                  <a:close/>
                  <a:moveTo>
                    <a:pt x="252" y="0"/>
                  </a:moveTo>
                  <a:lnTo>
                    <a:pt x="252" y="0"/>
                  </a:lnTo>
                  <a:cubicBezTo>
                    <a:pt x="114" y="0"/>
                    <a:pt x="0" y="113"/>
                    <a:pt x="0" y="253"/>
                  </a:cubicBezTo>
                  <a:lnTo>
                    <a:pt x="0" y="253"/>
                  </a:lnTo>
                  <a:cubicBezTo>
                    <a:pt x="0" y="393"/>
                    <a:pt x="114" y="507"/>
                    <a:pt x="252" y="507"/>
                  </a:cubicBezTo>
                  <a:lnTo>
                    <a:pt x="252" y="507"/>
                  </a:lnTo>
                  <a:cubicBezTo>
                    <a:pt x="393" y="507"/>
                    <a:pt x="506" y="393"/>
                    <a:pt x="506" y="253"/>
                  </a:cubicBezTo>
                  <a:lnTo>
                    <a:pt x="506" y="253"/>
                  </a:lnTo>
                  <a:cubicBezTo>
                    <a:pt x="506" y="113"/>
                    <a:pt x="393" y="0"/>
                    <a:pt x="252" y="0"/>
                  </a:cubicBezTo>
                  <a:close/>
                </a:path>
              </a:pathLst>
            </a:custGeom>
            <a:solidFill>
              <a:srgbClr val="1E3877"/>
            </a:solidFill>
            <a:ln w="9525" cap="flat">
              <a:noFill/>
              <a:bevel/>
              <a:headEnd/>
              <a:tailEnd/>
            </a:ln>
            <a:effectLst/>
          </p:spPr>
          <p:txBody>
            <a:bodyPr wrap="none" anchor="ctr"/>
            <a:lstStyle/>
            <a:p>
              <a:endParaRPr lang="en-US" sz="1225"/>
            </a:p>
          </p:txBody>
        </p:sp>
      </p:grpSp>
      <p:sp>
        <p:nvSpPr>
          <p:cNvPr id="3830" name="Freeform 758">
            <a:extLst>
              <a:ext uri="{FF2B5EF4-FFF2-40B4-BE49-F238E27FC236}">
                <a16:creationId xmlns:a16="http://schemas.microsoft.com/office/drawing/2014/main" xmlns="" id="{E016CA33-0B16-2245-A2B6-2D5B031F56EC}"/>
              </a:ext>
            </a:extLst>
          </p:cNvPr>
          <p:cNvSpPr>
            <a:spLocks noChangeArrowheads="1"/>
          </p:cNvSpPr>
          <p:nvPr/>
        </p:nvSpPr>
        <p:spPr bwMode="auto">
          <a:xfrm>
            <a:off x="920630" y="5996568"/>
            <a:ext cx="314185" cy="314185"/>
          </a:xfrm>
          <a:custGeom>
            <a:avLst/>
            <a:gdLst>
              <a:gd name="T0" fmla="*/ 276 w 509"/>
              <a:gd name="T1" fmla="*/ 320 h 508"/>
              <a:gd name="T2" fmla="*/ 276 w 509"/>
              <a:gd name="T3" fmla="*/ 320 h 508"/>
              <a:gd name="T4" fmla="*/ 235 w 509"/>
              <a:gd name="T5" fmla="*/ 299 h 508"/>
              <a:gd name="T6" fmla="*/ 235 w 509"/>
              <a:gd name="T7" fmla="*/ 299 h 508"/>
              <a:gd name="T8" fmla="*/ 222 w 509"/>
              <a:gd name="T9" fmla="*/ 347 h 508"/>
              <a:gd name="T10" fmla="*/ 222 w 509"/>
              <a:gd name="T11" fmla="*/ 347 h 508"/>
              <a:gd name="T12" fmla="*/ 191 w 509"/>
              <a:gd name="T13" fmla="*/ 403 h 508"/>
              <a:gd name="T14" fmla="*/ 191 w 509"/>
              <a:gd name="T15" fmla="*/ 403 h 508"/>
              <a:gd name="T16" fmla="*/ 187 w 509"/>
              <a:gd name="T17" fmla="*/ 402 h 508"/>
              <a:gd name="T18" fmla="*/ 187 w 509"/>
              <a:gd name="T19" fmla="*/ 402 h 508"/>
              <a:gd name="T20" fmla="*/ 188 w 509"/>
              <a:gd name="T21" fmla="*/ 336 h 508"/>
              <a:gd name="T22" fmla="*/ 188 w 509"/>
              <a:gd name="T23" fmla="*/ 336 h 508"/>
              <a:gd name="T24" fmla="*/ 210 w 509"/>
              <a:gd name="T25" fmla="*/ 242 h 508"/>
              <a:gd name="T26" fmla="*/ 210 w 509"/>
              <a:gd name="T27" fmla="*/ 242 h 508"/>
              <a:gd name="T28" fmla="*/ 205 w 509"/>
              <a:gd name="T29" fmla="*/ 215 h 508"/>
              <a:gd name="T30" fmla="*/ 205 w 509"/>
              <a:gd name="T31" fmla="*/ 215 h 508"/>
              <a:gd name="T32" fmla="*/ 237 w 509"/>
              <a:gd name="T33" fmla="*/ 170 h 508"/>
              <a:gd name="T34" fmla="*/ 237 w 509"/>
              <a:gd name="T35" fmla="*/ 170 h 508"/>
              <a:gd name="T36" fmla="*/ 261 w 509"/>
              <a:gd name="T37" fmla="*/ 195 h 508"/>
              <a:gd name="T38" fmla="*/ 261 w 509"/>
              <a:gd name="T39" fmla="*/ 195 h 508"/>
              <a:gd name="T40" fmla="*/ 246 w 509"/>
              <a:gd name="T41" fmla="*/ 257 h 508"/>
              <a:gd name="T42" fmla="*/ 246 w 509"/>
              <a:gd name="T43" fmla="*/ 257 h 508"/>
              <a:gd name="T44" fmla="*/ 273 w 509"/>
              <a:gd name="T45" fmla="*/ 291 h 508"/>
              <a:gd name="T46" fmla="*/ 273 w 509"/>
              <a:gd name="T47" fmla="*/ 291 h 508"/>
              <a:gd name="T48" fmla="*/ 328 w 509"/>
              <a:gd name="T49" fmla="*/ 199 h 508"/>
              <a:gd name="T50" fmla="*/ 328 w 509"/>
              <a:gd name="T51" fmla="*/ 199 h 508"/>
              <a:gd name="T52" fmla="*/ 256 w 509"/>
              <a:gd name="T53" fmla="*/ 132 h 508"/>
              <a:gd name="T54" fmla="*/ 256 w 509"/>
              <a:gd name="T55" fmla="*/ 132 h 508"/>
              <a:gd name="T56" fmla="*/ 171 w 509"/>
              <a:gd name="T57" fmla="*/ 216 h 508"/>
              <a:gd name="T58" fmla="*/ 171 w 509"/>
              <a:gd name="T59" fmla="*/ 216 h 508"/>
              <a:gd name="T60" fmla="*/ 182 w 509"/>
              <a:gd name="T61" fmla="*/ 249 h 508"/>
              <a:gd name="T62" fmla="*/ 182 w 509"/>
              <a:gd name="T63" fmla="*/ 249 h 508"/>
              <a:gd name="T64" fmla="*/ 185 w 509"/>
              <a:gd name="T65" fmla="*/ 259 h 508"/>
              <a:gd name="T66" fmla="*/ 185 w 509"/>
              <a:gd name="T67" fmla="*/ 259 h 508"/>
              <a:gd name="T68" fmla="*/ 181 w 509"/>
              <a:gd name="T69" fmla="*/ 272 h 508"/>
              <a:gd name="T70" fmla="*/ 181 w 509"/>
              <a:gd name="T71" fmla="*/ 272 h 508"/>
              <a:gd name="T72" fmla="*/ 172 w 509"/>
              <a:gd name="T73" fmla="*/ 277 h 508"/>
              <a:gd name="T74" fmla="*/ 172 w 509"/>
              <a:gd name="T75" fmla="*/ 277 h 508"/>
              <a:gd name="T76" fmla="*/ 137 w 509"/>
              <a:gd name="T77" fmla="*/ 211 h 508"/>
              <a:gd name="T78" fmla="*/ 137 w 509"/>
              <a:gd name="T79" fmla="*/ 211 h 508"/>
              <a:gd name="T80" fmla="*/ 260 w 509"/>
              <a:gd name="T81" fmla="*/ 103 h 508"/>
              <a:gd name="T82" fmla="*/ 260 w 509"/>
              <a:gd name="T83" fmla="*/ 103 h 508"/>
              <a:gd name="T84" fmla="*/ 370 w 509"/>
              <a:gd name="T85" fmla="*/ 202 h 508"/>
              <a:gd name="T86" fmla="*/ 370 w 509"/>
              <a:gd name="T87" fmla="*/ 202 h 508"/>
              <a:gd name="T88" fmla="*/ 276 w 509"/>
              <a:gd name="T89" fmla="*/ 320 h 508"/>
              <a:gd name="T90" fmla="*/ 253 w 509"/>
              <a:gd name="T91" fmla="*/ 0 h 508"/>
              <a:gd name="T92" fmla="*/ 253 w 509"/>
              <a:gd name="T93" fmla="*/ 0 h 508"/>
              <a:gd name="T94" fmla="*/ 0 w 509"/>
              <a:gd name="T95" fmla="*/ 253 h 508"/>
              <a:gd name="T96" fmla="*/ 0 w 509"/>
              <a:gd name="T97" fmla="*/ 253 h 508"/>
              <a:gd name="T98" fmla="*/ 253 w 509"/>
              <a:gd name="T99" fmla="*/ 507 h 508"/>
              <a:gd name="T100" fmla="*/ 253 w 509"/>
              <a:gd name="T101" fmla="*/ 507 h 508"/>
              <a:gd name="T102" fmla="*/ 508 w 509"/>
              <a:gd name="T103" fmla="*/ 253 h 508"/>
              <a:gd name="T104" fmla="*/ 508 w 509"/>
              <a:gd name="T105" fmla="*/ 253 h 508"/>
              <a:gd name="T106" fmla="*/ 253 w 509"/>
              <a:gd name="T10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9" h="508">
                <a:moveTo>
                  <a:pt x="276" y="320"/>
                </a:moveTo>
                <a:lnTo>
                  <a:pt x="276" y="320"/>
                </a:lnTo>
                <a:cubicBezTo>
                  <a:pt x="258" y="320"/>
                  <a:pt x="240" y="311"/>
                  <a:pt x="235" y="299"/>
                </a:cubicBezTo>
                <a:lnTo>
                  <a:pt x="235" y="299"/>
                </a:lnTo>
                <a:cubicBezTo>
                  <a:pt x="235" y="299"/>
                  <a:pt x="225" y="339"/>
                  <a:pt x="222" y="347"/>
                </a:cubicBezTo>
                <a:lnTo>
                  <a:pt x="222" y="347"/>
                </a:lnTo>
                <a:cubicBezTo>
                  <a:pt x="215" y="374"/>
                  <a:pt x="193" y="401"/>
                  <a:pt x="191" y="403"/>
                </a:cubicBezTo>
                <a:lnTo>
                  <a:pt x="191" y="403"/>
                </a:lnTo>
                <a:cubicBezTo>
                  <a:pt x="190" y="405"/>
                  <a:pt x="187" y="404"/>
                  <a:pt x="187" y="402"/>
                </a:cubicBezTo>
                <a:lnTo>
                  <a:pt x="187" y="402"/>
                </a:lnTo>
                <a:cubicBezTo>
                  <a:pt x="187" y="399"/>
                  <a:pt x="181" y="364"/>
                  <a:pt x="188" y="336"/>
                </a:cubicBezTo>
                <a:lnTo>
                  <a:pt x="188" y="336"/>
                </a:lnTo>
                <a:cubicBezTo>
                  <a:pt x="191" y="323"/>
                  <a:pt x="210" y="242"/>
                  <a:pt x="210" y="242"/>
                </a:cubicBezTo>
                <a:lnTo>
                  <a:pt x="210" y="242"/>
                </a:lnTo>
                <a:cubicBezTo>
                  <a:pt x="210" y="242"/>
                  <a:pt x="205" y="231"/>
                  <a:pt x="205" y="215"/>
                </a:cubicBezTo>
                <a:lnTo>
                  <a:pt x="205" y="215"/>
                </a:lnTo>
                <a:cubicBezTo>
                  <a:pt x="205" y="189"/>
                  <a:pt x="219" y="170"/>
                  <a:pt x="237" y="170"/>
                </a:cubicBezTo>
                <a:lnTo>
                  <a:pt x="237" y="170"/>
                </a:lnTo>
                <a:cubicBezTo>
                  <a:pt x="253" y="170"/>
                  <a:pt x="261" y="182"/>
                  <a:pt x="261" y="195"/>
                </a:cubicBezTo>
                <a:lnTo>
                  <a:pt x="261" y="195"/>
                </a:lnTo>
                <a:cubicBezTo>
                  <a:pt x="261" y="211"/>
                  <a:pt x="251" y="236"/>
                  <a:pt x="246" y="257"/>
                </a:cubicBezTo>
                <a:lnTo>
                  <a:pt x="246" y="257"/>
                </a:lnTo>
                <a:cubicBezTo>
                  <a:pt x="241" y="276"/>
                  <a:pt x="255" y="291"/>
                  <a:pt x="273" y="291"/>
                </a:cubicBezTo>
                <a:lnTo>
                  <a:pt x="273" y="291"/>
                </a:lnTo>
                <a:cubicBezTo>
                  <a:pt x="306" y="291"/>
                  <a:pt x="328" y="248"/>
                  <a:pt x="328" y="199"/>
                </a:cubicBezTo>
                <a:lnTo>
                  <a:pt x="328" y="199"/>
                </a:lnTo>
                <a:cubicBezTo>
                  <a:pt x="328" y="160"/>
                  <a:pt x="302" y="132"/>
                  <a:pt x="256" y="132"/>
                </a:cubicBezTo>
                <a:lnTo>
                  <a:pt x="256" y="132"/>
                </a:lnTo>
                <a:cubicBezTo>
                  <a:pt x="204" y="132"/>
                  <a:pt x="171" y="172"/>
                  <a:pt x="171" y="216"/>
                </a:cubicBezTo>
                <a:lnTo>
                  <a:pt x="171" y="216"/>
                </a:lnTo>
                <a:cubicBezTo>
                  <a:pt x="171" y="230"/>
                  <a:pt x="175" y="241"/>
                  <a:pt x="182" y="249"/>
                </a:cubicBezTo>
                <a:lnTo>
                  <a:pt x="182" y="249"/>
                </a:lnTo>
                <a:cubicBezTo>
                  <a:pt x="185" y="253"/>
                  <a:pt x="186" y="255"/>
                  <a:pt x="185" y="259"/>
                </a:cubicBezTo>
                <a:lnTo>
                  <a:pt x="185" y="259"/>
                </a:lnTo>
                <a:cubicBezTo>
                  <a:pt x="184" y="262"/>
                  <a:pt x="182" y="270"/>
                  <a:pt x="181" y="272"/>
                </a:cubicBezTo>
                <a:lnTo>
                  <a:pt x="181" y="272"/>
                </a:lnTo>
                <a:cubicBezTo>
                  <a:pt x="180" y="277"/>
                  <a:pt x="177" y="279"/>
                  <a:pt x="172" y="277"/>
                </a:cubicBezTo>
                <a:lnTo>
                  <a:pt x="172" y="277"/>
                </a:lnTo>
                <a:cubicBezTo>
                  <a:pt x="149" y="268"/>
                  <a:pt x="137" y="240"/>
                  <a:pt x="137" y="211"/>
                </a:cubicBezTo>
                <a:lnTo>
                  <a:pt x="137" y="211"/>
                </a:lnTo>
                <a:cubicBezTo>
                  <a:pt x="137" y="162"/>
                  <a:pt x="178" y="103"/>
                  <a:pt x="260" y="103"/>
                </a:cubicBezTo>
                <a:lnTo>
                  <a:pt x="260" y="103"/>
                </a:lnTo>
                <a:cubicBezTo>
                  <a:pt x="327" y="103"/>
                  <a:pt x="370" y="151"/>
                  <a:pt x="370" y="202"/>
                </a:cubicBezTo>
                <a:lnTo>
                  <a:pt x="370" y="202"/>
                </a:lnTo>
                <a:cubicBezTo>
                  <a:pt x="370" y="270"/>
                  <a:pt x="332" y="320"/>
                  <a:pt x="276" y="320"/>
                </a:cubicBezTo>
                <a:close/>
                <a:moveTo>
                  <a:pt x="253" y="0"/>
                </a:moveTo>
                <a:lnTo>
                  <a:pt x="253" y="0"/>
                </a:lnTo>
                <a:cubicBezTo>
                  <a:pt x="113" y="0"/>
                  <a:pt x="0" y="113"/>
                  <a:pt x="0" y="253"/>
                </a:cubicBezTo>
                <a:lnTo>
                  <a:pt x="0" y="253"/>
                </a:lnTo>
                <a:cubicBezTo>
                  <a:pt x="0" y="394"/>
                  <a:pt x="113" y="507"/>
                  <a:pt x="253" y="507"/>
                </a:cubicBezTo>
                <a:lnTo>
                  <a:pt x="253" y="507"/>
                </a:lnTo>
                <a:cubicBezTo>
                  <a:pt x="394" y="507"/>
                  <a:pt x="508" y="394"/>
                  <a:pt x="508" y="253"/>
                </a:cubicBezTo>
                <a:lnTo>
                  <a:pt x="508" y="253"/>
                </a:lnTo>
                <a:cubicBezTo>
                  <a:pt x="508" y="113"/>
                  <a:pt x="394" y="0"/>
                  <a:pt x="253" y="0"/>
                </a:cubicBezTo>
                <a:close/>
              </a:path>
            </a:pathLst>
          </a:custGeom>
          <a:solidFill>
            <a:srgbClr val="1E3877"/>
          </a:solidFill>
          <a:ln w="9525" cap="flat">
            <a:noFill/>
            <a:bevel/>
            <a:headEnd/>
            <a:tailEnd/>
          </a:ln>
          <a:effectLst/>
        </p:spPr>
        <p:txBody>
          <a:bodyPr wrap="none" anchor="ctr"/>
          <a:lstStyle/>
          <a:p>
            <a:endParaRPr lang="en-US" sz="1225"/>
          </a:p>
        </p:txBody>
      </p:sp>
      <p:sp>
        <p:nvSpPr>
          <p:cNvPr id="3831" name="Freeform 759">
            <a:extLst>
              <a:ext uri="{FF2B5EF4-FFF2-40B4-BE49-F238E27FC236}">
                <a16:creationId xmlns:a16="http://schemas.microsoft.com/office/drawing/2014/main" xmlns="" id="{9041599C-A70A-9043-AF26-54AD1589EFB5}"/>
              </a:ext>
            </a:extLst>
          </p:cNvPr>
          <p:cNvSpPr>
            <a:spLocks noChangeArrowheads="1"/>
          </p:cNvSpPr>
          <p:nvPr/>
        </p:nvSpPr>
        <p:spPr bwMode="auto">
          <a:xfrm>
            <a:off x="6171609" y="5999299"/>
            <a:ext cx="314185" cy="314185"/>
          </a:xfrm>
          <a:custGeom>
            <a:avLst/>
            <a:gdLst>
              <a:gd name="T0" fmla="*/ 403 w 508"/>
              <a:gd name="T1" fmla="*/ 336 h 508"/>
              <a:gd name="T2" fmla="*/ 394 w 508"/>
              <a:gd name="T3" fmla="*/ 342 h 508"/>
              <a:gd name="T4" fmla="*/ 372 w 508"/>
              <a:gd name="T5" fmla="*/ 348 h 508"/>
              <a:gd name="T6" fmla="*/ 367 w 508"/>
              <a:gd name="T7" fmla="*/ 350 h 508"/>
              <a:gd name="T8" fmla="*/ 361 w 508"/>
              <a:gd name="T9" fmla="*/ 364 h 508"/>
              <a:gd name="T10" fmla="*/ 361 w 508"/>
              <a:gd name="T11" fmla="*/ 364 h 508"/>
              <a:gd name="T12" fmla="*/ 356 w 508"/>
              <a:gd name="T13" fmla="*/ 368 h 508"/>
              <a:gd name="T14" fmla="*/ 355 w 508"/>
              <a:gd name="T15" fmla="*/ 368 h 508"/>
              <a:gd name="T16" fmla="*/ 328 w 508"/>
              <a:gd name="T17" fmla="*/ 367 h 508"/>
              <a:gd name="T18" fmla="*/ 315 w 508"/>
              <a:gd name="T19" fmla="*/ 368 h 508"/>
              <a:gd name="T20" fmla="*/ 284 w 508"/>
              <a:gd name="T21" fmla="*/ 388 h 508"/>
              <a:gd name="T22" fmla="*/ 267 w 508"/>
              <a:gd name="T23" fmla="*/ 393 h 508"/>
              <a:gd name="T24" fmla="*/ 245 w 508"/>
              <a:gd name="T25" fmla="*/ 394 h 508"/>
              <a:gd name="T26" fmla="*/ 221 w 508"/>
              <a:gd name="T27" fmla="*/ 384 h 508"/>
              <a:gd name="T28" fmla="*/ 189 w 508"/>
              <a:gd name="T29" fmla="*/ 367 h 508"/>
              <a:gd name="T30" fmla="*/ 156 w 508"/>
              <a:gd name="T31" fmla="*/ 368 h 508"/>
              <a:gd name="T32" fmla="*/ 148 w 508"/>
              <a:gd name="T33" fmla="*/ 367 h 508"/>
              <a:gd name="T34" fmla="*/ 145 w 508"/>
              <a:gd name="T35" fmla="*/ 354 h 508"/>
              <a:gd name="T36" fmla="*/ 131 w 508"/>
              <a:gd name="T37" fmla="*/ 347 h 508"/>
              <a:gd name="T38" fmla="*/ 131 w 508"/>
              <a:gd name="T39" fmla="*/ 347 h 508"/>
              <a:gd name="T40" fmla="*/ 109 w 508"/>
              <a:gd name="T41" fmla="*/ 340 h 508"/>
              <a:gd name="T42" fmla="*/ 106 w 508"/>
              <a:gd name="T43" fmla="*/ 337 h 508"/>
              <a:gd name="T44" fmla="*/ 105 w 508"/>
              <a:gd name="T45" fmla="*/ 330 h 508"/>
              <a:gd name="T46" fmla="*/ 113 w 508"/>
              <a:gd name="T47" fmla="*/ 325 h 508"/>
              <a:gd name="T48" fmla="*/ 136 w 508"/>
              <a:gd name="T49" fmla="*/ 315 h 508"/>
              <a:gd name="T50" fmla="*/ 167 w 508"/>
              <a:gd name="T51" fmla="*/ 279 h 508"/>
              <a:gd name="T52" fmla="*/ 171 w 508"/>
              <a:gd name="T53" fmla="*/ 264 h 508"/>
              <a:gd name="T54" fmla="*/ 141 w 508"/>
              <a:gd name="T55" fmla="*/ 246 h 508"/>
              <a:gd name="T56" fmla="*/ 141 w 508"/>
              <a:gd name="T57" fmla="*/ 246 h 508"/>
              <a:gd name="T58" fmla="*/ 134 w 508"/>
              <a:gd name="T59" fmla="*/ 238 h 508"/>
              <a:gd name="T60" fmla="*/ 134 w 508"/>
              <a:gd name="T61" fmla="*/ 238 h 508"/>
              <a:gd name="T62" fmla="*/ 140 w 508"/>
              <a:gd name="T63" fmla="*/ 229 h 508"/>
              <a:gd name="T64" fmla="*/ 140 w 508"/>
              <a:gd name="T65" fmla="*/ 229 h 508"/>
              <a:gd name="T66" fmla="*/ 149 w 508"/>
              <a:gd name="T67" fmla="*/ 227 h 508"/>
              <a:gd name="T68" fmla="*/ 149 w 508"/>
              <a:gd name="T69" fmla="*/ 227 h 508"/>
              <a:gd name="T70" fmla="*/ 160 w 508"/>
              <a:gd name="T71" fmla="*/ 230 h 508"/>
              <a:gd name="T72" fmla="*/ 173 w 508"/>
              <a:gd name="T73" fmla="*/ 229 h 508"/>
              <a:gd name="T74" fmla="*/ 173 w 508"/>
              <a:gd name="T75" fmla="*/ 203 h 508"/>
              <a:gd name="T76" fmla="*/ 176 w 508"/>
              <a:gd name="T77" fmla="*/ 163 h 508"/>
              <a:gd name="T78" fmla="*/ 253 w 508"/>
              <a:gd name="T79" fmla="*/ 114 h 508"/>
              <a:gd name="T80" fmla="*/ 267 w 508"/>
              <a:gd name="T81" fmla="*/ 114 h 508"/>
              <a:gd name="T82" fmla="*/ 335 w 508"/>
              <a:gd name="T83" fmla="*/ 173 h 508"/>
              <a:gd name="T84" fmla="*/ 336 w 508"/>
              <a:gd name="T85" fmla="*/ 207 h 508"/>
              <a:gd name="T86" fmla="*/ 335 w 508"/>
              <a:gd name="T87" fmla="*/ 227 h 508"/>
              <a:gd name="T88" fmla="*/ 335 w 508"/>
              <a:gd name="T89" fmla="*/ 230 h 508"/>
              <a:gd name="T90" fmla="*/ 347 w 508"/>
              <a:gd name="T91" fmla="*/ 230 h 508"/>
              <a:gd name="T92" fmla="*/ 356 w 508"/>
              <a:gd name="T93" fmla="*/ 227 h 508"/>
              <a:gd name="T94" fmla="*/ 367 w 508"/>
              <a:gd name="T95" fmla="*/ 227 h 508"/>
              <a:gd name="T96" fmla="*/ 374 w 508"/>
              <a:gd name="T97" fmla="*/ 234 h 508"/>
              <a:gd name="T98" fmla="*/ 374 w 508"/>
              <a:gd name="T99" fmla="*/ 239 h 508"/>
              <a:gd name="T100" fmla="*/ 374 w 508"/>
              <a:gd name="T101" fmla="*/ 240 h 508"/>
              <a:gd name="T102" fmla="*/ 371 w 508"/>
              <a:gd name="T103" fmla="*/ 244 h 508"/>
              <a:gd name="T104" fmla="*/ 353 w 508"/>
              <a:gd name="T105" fmla="*/ 253 h 508"/>
              <a:gd name="T106" fmla="*/ 340 w 508"/>
              <a:gd name="T107" fmla="*/ 261 h 508"/>
              <a:gd name="T108" fmla="*/ 339 w 508"/>
              <a:gd name="T109" fmla="*/ 272 h 508"/>
              <a:gd name="T110" fmla="*/ 352 w 508"/>
              <a:gd name="T111" fmla="*/ 295 h 508"/>
              <a:gd name="T112" fmla="*/ 391 w 508"/>
              <a:gd name="T113" fmla="*/ 323 h 508"/>
              <a:gd name="T114" fmla="*/ 401 w 508"/>
              <a:gd name="T115" fmla="*/ 327 h 508"/>
              <a:gd name="T116" fmla="*/ 401 w 508"/>
              <a:gd name="T117" fmla="*/ 327 h 508"/>
              <a:gd name="T118" fmla="*/ 403 w 508"/>
              <a:gd name="T119" fmla="*/ 336 h 508"/>
              <a:gd name="T120" fmla="*/ 254 w 508"/>
              <a:gd name="T121" fmla="*/ 0 h 508"/>
              <a:gd name="T122" fmla="*/ 254 w 508"/>
              <a:gd name="T123" fmla="*/ 507 h 508"/>
              <a:gd name="T124" fmla="*/ 507 w 508"/>
              <a:gd name="T125"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8" h="508">
                <a:moveTo>
                  <a:pt x="403" y="336"/>
                </a:moveTo>
                <a:lnTo>
                  <a:pt x="403" y="336"/>
                </a:lnTo>
                <a:lnTo>
                  <a:pt x="403" y="336"/>
                </a:lnTo>
                <a:cubicBezTo>
                  <a:pt x="400" y="340"/>
                  <a:pt x="397" y="341"/>
                  <a:pt x="395" y="342"/>
                </a:cubicBezTo>
                <a:lnTo>
                  <a:pt x="395" y="342"/>
                </a:lnTo>
                <a:cubicBezTo>
                  <a:pt x="394" y="342"/>
                  <a:pt x="394" y="342"/>
                  <a:pt x="394" y="342"/>
                </a:cubicBezTo>
                <a:lnTo>
                  <a:pt x="394" y="342"/>
                </a:lnTo>
                <a:cubicBezTo>
                  <a:pt x="388" y="344"/>
                  <a:pt x="380" y="347"/>
                  <a:pt x="372" y="348"/>
                </a:cubicBezTo>
                <a:lnTo>
                  <a:pt x="372" y="348"/>
                </a:lnTo>
                <a:lnTo>
                  <a:pt x="372" y="348"/>
                </a:lnTo>
                <a:cubicBezTo>
                  <a:pt x="370" y="348"/>
                  <a:pt x="367" y="348"/>
                  <a:pt x="367" y="350"/>
                </a:cubicBezTo>
                <a:lnTo>
                  <a:pt x="367" y="350"/>
                </a:lnTo>
                <a:cubicBezTo>
                  <a:pt x="363" y="353"/>
                  <a:pt x="363" y="358"/>
                  <a:pt x="361" y="363"/>
                </a:cubicBezTo>
                <a:lnTo>
                  <a:pt x="361" y="363"/>
                </a:lnTo>
                <a:cubicBezTo>
                  <a:pt x="361" y="363"/>
                  <a:pt x="361" y="363"/>
                  <a:pt x="361" y="364"/>
                </a:cubicBezTo>
                <a:lnTo>
                  <a:pt x="361" y="364"/>
                </a:lnTo>
                <a:cubicBezTo>
                  <a:pt x="361" y="363"/>
                  <a:pt x="361" y="363"/>
                  <a:pt x="361" y="364"/>
                </a:cubicBezTo>
                <a:lnTo>
                  <a:pt x="361" y="364"/>
                </a:lnTo>
                <a:cubicBezTo>
                  <a:pt x="360" y="365"/>
                  <a:pt x="360" y="366"/>
                  <a:pt x="360" y="367"/>
                </a:cubicBezTo>
                <a:lnTo>
                  <a:pt x="360" y="367"/>
                </a:lnTo>
                <a:cubicBezTo>
                  <a:pt x="360" y="367"/>
                  <a:pt x="358" y="368"/>
                  <a:pt x="356" y="368"/>
                </a:cubicBezTo>
                <a:lnTo>
                  <a:pt x="356" y="368"/>
                </a:lnTo>
                <a:cubicBezTo>
                  <a:pt x="356" y="368"/>
                  <a:pt x="356" y="368"/>
                  <a:pt x="355" y="368"/>
                </a:cubicBezTo>
                <a:lnTo>
                  <a:pt x="355" y="368"/>
                </a:lnTo>
                <a:cubicBezTo>
                  <a:pt x="347" y="367"/>
                  <a:pt x="338" y="367"/>
                  <a:pt x="328" y="367"/>
                </a:cubicBezTo>
                <a:lnTo>
                  <a:pt x="328" y="367"/>
                </a:lnTo>
                <a:lnTo>
                  <a:pt x="328" y="367"/>
                </a:lnTo>
                <a:cubicBezTo>
                  <a:pt x="324" y="367"/>
                  <a:pt x="319" y="367"/>
                  <a:pt x="315" y="368"/>
                </a:cubicBezTo>
                <a:lnTo>
                  <a:pt x="315" y="368"/>
                </a:lnTo>
                <a:lnTo>
                  <a:pt x="315" y="368"/>
                </a:lnTo>
                <a:cubicBezTo>
                  <a:pt x="304" y="373"/>
                  <a:pt x="295" y="381"/>
                  <a:pt x="284" y="388"/>
                </a:cubicBezTo>
                <a:lnTo>
                  <a:pt x="284" y="388"/>
                </a:lnTo>
                <a:lnTo>
                  <a:pt x="284" y="388"/>
                </a:lnTo>
                <a:lnTo>
                  <a:pt x="284" y="388"/>
                </a:lnTo>
                <a:cubicBezTo>
                  <a:pt x="278" y="391"/>
                  <a:pt x="272" y="392"/>
                  <a:pt x="267" y="393"/>
                </a:cubicBezTo>
                <a:lnTo>
                  <a:pt x="267" y="393"/>
                </a:lnTo>
                <a:lnTo>
                  <a:pt x="267" y="393"/>
                </a:lnTo>
                <a:cubicBezTo>
                  <a:pt x="259" y="393"/>
                  <a:pt x="252" y="394"/>
                  <a:pt x="245" y="394"/>
                </a:cubicBezTo>
                <a:lnTo>
                  <a:pt x="245" y="394"/>
                </a:lnTo>
                <a:lnTo>
                  <a:pt x="245" y="394"/>
                </a:lnTo>
                <a:cubicBezTo>
                  <a:pt x="236" y="393"/>
                  <a:pt x="228" y="389"/>
                  <a:pt x="221" y="384"/>
                </a:cubicBezTo>
                <a:lnTo>
                  <a:pt x="221" y="384"/>
                </a:lnTo>
                <a:lnTo>
                  <a:pt x="221" y="384"/>
                </a:lnTo>
                <a:cubicBezTo>
                  <a:pt x="210" y="378"/>
                  <a:pt x="201" y="371"/>
                  <a:pt x="189" y="367"/>
                </a:cubicBezTo>
                <a:lnTo>
                  <a:pt x="189" y="367"/>
                </a:lnTo>
                <a:cubicBezTo>
                  <a:pt x="179" y="365"/>
                  <a:pt x="168" y="367"/>
                  <a:pt x="156" y="368"/>
                </a:cubicBezTo>
                <a:lnTo>
                  <a:pt x="156" y="368"/>
                </a:lnTo>
                <a:lnTo>
                  <a:pt x="156" y="368"/>
                </a:lnTo>
                <a:cubicBezTo>
                  <a:pt x="156" y="369"/>
                  <a:pt x="154" y="370"/>
                  <a:pt x="151" y="369"/>
                </a:cubicBezTo>
                <a:lnTo>
                  <a:pt x="151" y="369"/>
                </a:lnTo>
                <a:cubicBezTo>
                  <a:pt x="150" y="369"/>
                  <a:pt x="148" y="367"/>
                  <a:pt x="148" y="367"/>
                </a:cubicBezTo>
                <a:lnTo>
                  <a:pt x="148" y="367"/>
                </a:lnTo>
                <a:cubicBezTo>
                  <a:pt x="147" y="362"/>
                  <a:pt x="146" y="358"/>
                  <a:pt x="145" y="354"/>
                </a:cubicBezTo>
                <a:lnTo>
                  <a:pt x="145" y="354"/>
                </a:lnTo>
                <a:cubicBezTo>
                  <a:pt x="144" y="351"/>
                  <a:pt x="144" y="351"/>
                  <a:pt x="144" y="350"/>
                </a:cubicBezTo>
                <a:lnTo>
                  <a:pt x="144" y="350"/>
                </a:lnTo>
                <a:cubicBezTo>
                  <a:pt x="140" y="348"/>
                  <a:pt x="136" y="348"/>
                  <a:pt x="131" y="347"/>
                </a:cubicBezTo>
                <a:lnTo>
                  <a:pt x="131" y="347"/>
                </a:lnTo>
                <a:lnTo>
                  <a:pt x="131" y="347"/>
                </a:lnTo>
                <a:lnTo>
                  <a:pt x="131" y="347"/>
                </a:lnTo>
                <a:cubicBezTo>
                  <a:pt x="124" y="345"/>
                  <a:pt x="116" y="343"/>
                  <a:pt x="109" y="340"/>
                </a:cubicBezTo>
                <a:lnTo>
                  <a:pt x="109" y="340"/>
                </a:lnTo>
                <a:lnTo>
                  <a:pt x="109" y="340"/>
                </a:lnTo>
                <a:lnTo>
                  <a:pt x="109" y="340"/>
                </a:lnTo>
                <a:cubicBezTo>
                  <a:pt x="108" y="339"/>
                  <a:pt x="107" y="338"/>
                  <a:pt x="106" y="337"/>
                </a:cubicBezTo>
                <a:lnTo>
                  <a:pt x="106" y="337"/>
                </a:lnTo>
                <a:cubicBezTo>
                  <a:pt x="105" y="335"/>
                  <a:pt x="104" y="333"/>
                  <a:pt x="105" y="330"/>
                </a:cubicBezTo>
                <a:lnTo>
                  <a:pt x="105" y="330"/>
                </a:lnTo>
                <a:lnTo>
                  <a:pt x="105" y="330"/>
                </a:lnTo>
                <a:lnTo>
                  <a:pt x="105" y="330"/>
                </a:lnTo>
                <a:cubicBezTo>
                  <a:pt x="108" y="326"/>
                  <a:pt x="112" y="326"/>
                  <a:pt x="113" y="325"/>
                </a:cubicBezTo>
                <a:lnTo>
                  <a:pt x="113" y="325"/>
                </a:lnTo>
                <a:lnTo>
                  <a:pt x="113" y="325"/>
                </a:lnTo>
                <a:lnTo>
                  <a:pt x="113" y="325"/>
                </a:lnTo>
                <a:cubicBezTo>
                  <a:pt x="121" y="323"/>
                  <a:pt x="129" y="320"/>
                  <a:pt x="136" y="315"/>
                </a:cubicBezTo>
                <a:lnTo>
                  <a:pt x="136" y="315"/>
                </a:lnTo>
                <a:cubicBezTo>
                  <a:pt x="149" y="305"/>
                  <a:pt x="160" y="293"/>
                  <a:pt x="167" y="279"/>
                </a:cubicBezTo>
                <a:lnTo>
                  <a:pt x="167" y="279"/>
                </a:lnTo>
                <a:lnTo>
                  <a:pt x="167" y="279"/>
                </a:lnTo>
                <a:cubicBezTo>
                  <a:pt x="169" y="274"/>
                  <a:pt x="171" y="268"/>
                  <a:pt x="171" y="264"/>
                </a:cubicBezTo>
                <a:lnTo>
                  <a:pt x="171" y="264"/>
                </a:lnTo>
                <a:cubicBezTo>
                  <a:pt x="170" y="259"/>
                  <a:pt x="166" y="257"/>
                  <a:pt x="161" y="255"/>
                </a:cubicBezTo>
                <a:lnTo>
                  <a:pt x="161" y="255"/>
                </a:lnTo>
                <a:cubicBezTo>
                  <a:pt x="155" y="252"/>
                  <a:pt x="148" y="251"/>
                  <a:pt x="141" y="246"/>
                </a:cubicBezTo>
                <a:lnTo>
                  <a:pt x="141" y="246"/>
                </a:lnTo>
                <a:lnTo>
                  <a:pt x="141" y="246"/>
                </a:lnTo>
                <a:lnTo>
                  <a:pt x="141" y="246"/>
                </a:lnTo>
                <a:cubicBezTo>
                  <a:pt x="141" y="245"/>
                  <a:pt x="139" y="244"/>
                  <a:pt x="137" y="244"/>
                </a:cubicBezTo>
                <a:lnTo>
                  <a:pt x="137" y="244"/>
                </a:lnTo>
                <a:cubicBezTo>
                  <a:pt x="136" y="242"/>
                  <a:pt x="135" y="240"/>
                  <a:pt x="134" y="238"/>
                </a:cubicBezTo>
                <a:lnTo>
                  <a:pt x="134" y="238"/>
                </a:lnTo>
                <a:lnTo>
                  <a:pt x="134" y="238"/>
                </a:lnTo>
                <a:lnTo>
                  <a:pt x="134" y="238"/>
                </a:lnTo>
                <a:lnTo>
                  <a:pt x="134" y="237"/>
                </a:lnTo>
                <a:lnTo>
                  <a:pt x="134" y="237"/>
                </a:lnTo>
                <a:cubicBezTo>
                  <a:pt x="134" y="233"/>
                  <a:pt x="137" y="231"/>
                  <a:pt x="140" y="229"/>
                </a:cubicBezTo>
                <a:lnTo>
                  <a:pt x="140" y="229"/>
                </a:lnTo>
                <a:lnTo>
                  <a:pt x="140" y="229"/>
                </a:lnTo>
                <a:lnTo>
                  <a:pt x="140" y="229"/>
                </a:lnTo>
                <a:lnTo>
                  <a:pt x="140" y="229"/>
                </a:lnTo>
                <a:lnTo>
                  <a:pt x="140" y="229"/>
                </a:lnTo>
                <a:cubicBezTo>
                  <a:pt x="142" y="227"/>
                  <a:pt x="146" y="226"/>
                  <a:pt x="149" y="227"/>
                </a:cubicBezTo>
                <a:lnTo>
                  <a:pt x="149" y="227"/>
                </a:lnTo>
                <a:lnTo>
                  <a:pt x="149" y="227"/>
                </a:lnTo>
                <a:lnTo>
                  <a:pt x="149" y="227"/>
                </a:lnTo>
                <a:cubicBezTo>
                  <a:pt x="153" y="227"/>
                  <a:pt x="156" y="229"/>
                  <a:pt x="160" y="230"/>
                </a:cubicBezTo>
                <a:lnTo>
                  <a:pt x="160" y="230"/>
                </a:lnTo>
                <a:lnTo>
                  <a:pt x="160" y="230"/>
                </a:lnTo>
                <a:cubicBezTo>
                  <a:pt x="164" y="231"/>
                  <a:pt x="168" y="231"/>
                  <a:pt x="173" y="230"/>
                </a:cubicBezTo>
                <a:lnTo>
                  <a:pt x="173" y="230"/>
                </a:lnTo>
                <a:cubicBezTo>
                  <a:pt x="173" y="230"/>
                  <a:pt x="173" y="230"/>
                  <a:pt x="173" y="229"/>
                </a:cubicBezTo>
                <a:lnTo>
                  <a:pt x="173" y="229"/>
                </a:lnTo>
                <a:cubicBezTo>
                  <a:pt x="173" y="221"/>
                  <a:pt x="173" y="212"/>
                  <a:pt x="173" y="203"/>
                </a:cubicBezTo>
                <a:lnTo>
                  <a:pt x="173" y="203"/>
                </a:lnTo>
                <a:cubicBezTo>
                  <a:pt x="171" y="190"/>
                  <a:pt x="171" y="176"/>
                  <a:pt x="176" y="163"/>
                </a:cubicBezTo>
                <a:lnTo>
                  <a:pt x="176" y="163"/>
                </a:lnTo>
                <a:lnTo>
                  <a:pt x="176" y="163"/>
                </a:lnTo>
                <a:cubicBezTo>
                  <a:pt x="181" y="150"/>
                  <a:pt x="190" y="139"/>
                  <a:pt x="201" y="130"/>
                </a:cubicBezTo>
                <a:lnTo>
                  <a:pt x="201" y="130"/>
                </a:lnTo>
                <a:cubicBezTo>
                  <a:pt x="216" y="119"/>
                  <a:pt x="235" y="114"/>
                  <a:pt x="253" y="114"/>
                </a:cubicBezTo>
                <a:lnTo>
                  <a:pt x="253" y="114"/>
                </a:lnTo>
                <a:cubicBezTo>
                  <a:pt x="257" y="114"/>
                  <a:pt x="262" y="114"/>
                  <a:pt x="267" y="114"/>
                </a:cubicBezTo>
                <a:lnTo>
                  <a:pt x="267" y="114"/>
                </a:lnTo>
                <a:cubicBezTo>
                  <a:pt x="279" y="116"/>
                  <a:pt x="293" y="120"/>
                  <a:pt x="304" y="128"/>
                </a:cubicBezTo>
                <a:lnTo>
                  <a:pt x="304" y="128"/>
                </a:lnTo>
                <a:cubicBezTo>
                  <a:pt x="320" y="139"/>
                  <a:pt x="332" y="155"/>
                  <a:pt x="335" y="173"/>
                </a:cubicBezTo>
                <a:lnTo>
                  <a:pt x="335" y="174"/>
                </a:lnTo>
                <a:lnTo>
                  <a:pt x="335" y="174"/>
                </a:lnTo>
                <a:cubicBezTo>
                  <a:pt x="336" y="185"/>
                  <a:pt x="336" y="196"/>
                  <a:pt x="336" y="207"/>
                </a:cubicBezTo>
                <a:lnTo>
                  <a:pt x="336" y="207"/>
                </a:lnTo>
                <a:lnTo>
                  <a:pt x="336" y="207"/>
                </a:lnTo>
                <a:cubicBezTo>
                  <a:pt x="335" y="214"/>
                  <a:pt x="335" y="220"/>
                  <a:pt x="335" y="227"/>
                </a:cubicBezTo>
                <a:lnTo>
                  <a:pt x="335" y="227"/>
                </a:lnTo>
                <a:lnTo>
                  <a:pt x="335" y="227"/>
                </a:lnTo>
                <a:cubicBezTo>
                  <a:pt x="335" y="229"/>
                  <a:pt x="335" y="229"/>
                  <a:pt x="335" y="230"/>
                </a:cubicBezTo>
                <a:lnTo>
                  <a:pt x="335" y="230"/>
                </a:lnTo>
                <a:cubicBezTo>
                  <a:pt x="339" y="231"/>
                  <a:pt x="343" y="231"/>
                  <a:pt x="347" y="230"/>
                </a:cubicBezTo>
                <a:lnTo>
                  <a:pt x="347" y="230"/>
                </a:lnTo>
                <a:lnTo>
                  <a:pt x="347" y="230"/>
                </a:lnTo>
                <a:lnTo>
                  <a:pt x="347" y="230"/>
                </a:lnTo>
                <a:cubicBezTo>
                  <a:pt x="350" y="229"/>
                  <a:pt x="353" y="229"/>
                  <a:pt x="356" y="227"/>
                </a:cubicBezTo>
                <a:lnTo>
                  <a:pt x="356" y="227"/>
                </a:lnTo>
                <a:lnTo>
                  <a:pt x="356" y="227"/>
                </a:lnTo>
                <a:cubicBezTo>
                  <a:pt x="360" y="226"/>
                  <a:pt x="364" y="226"/>
                  <a:pt x="367" y="227"/>
                </a:cubicBezTo>
                <a:lnTo>
                  <a:pt x="367" y="227"/>
                </a:lnTo>
                <a:lnTo>
                  <a:pt x="367" y="227"/>
                </a:lnTo>
                <a:cubicBezTo>
                  <a:pt x="370" y="229"/>
                  <a:pt x="372" y="231"/>
                  <a:pt x="374" y="234"/>
                </a:cubicBezTo>
                <a:lnTo>
                  <a:pt x="374" y="234"/>
                </a:lnTo>
                <a:lnTo>
                  <a:pt x="374" y="234"/>
                </a:lnTo>
                <a:cubicBezTo>
                  <a:pt x="375" y="236"/>
                  <a:pt x="375" y="237"/>
                  <a:pt x="374" y="239"/>
                </a:cubicBezTo>
                <a:lnTo>
                  <a:pt x="374" y="239"/>
                </a:lnTo>
                <a:cubicBezTo>
                  <a:pt x="374" y="239"/>
                  <a:pt x="374" y="239"/>
                  <a:pt x="374" y="240"/>
                </a:cubicBezTo>
                <a:lnTo>
                  <a:pt x="374" y="240"/>
                </a:lnTo>
                <a:cubicBezTo>
                  <a:pt x="373" y="242"/>
                  <a:pt x="372" y="243"/>
                  <a:pt x="372" y="244"/>
                </a:cubicBezTo>
                <a:lnTo>
                  <a:pt x="372" y="244"/>
                </a:lnTo>
                <a:cubicBezTo>
                  <a:pt x="371" y="244"/>
                  <a:pt x="371" y="244"/>
                  <a:pt x="371" y="244"/>
                </a:cubicBezTo>
                <a:lnTo>
                  <a:pt x="371" y="244"/>
                </a:lnTo>
                <a:cubicBezTo>
                  <a:pt x="366" y="248"/>
                  <a:pt x="359" y="251"/>
                  <a:pt x="353" y="253"/>
                </a:cubicBezTo>
                <a:lnTo>
                  <a:pt x="353" y="253"/>
                </a:lnTo>
                <a:lnTo>
                  <a:pt x="353" y="253"/>
                </a:lnTo>
                <a:cubicBezTo>
                  <a:pt x="347" y="255"/>
                  <a:pt x="342" y="257"/>
                  <a:pt x="340" y="261"/>
                </a:cubicBezTo>
                <a:lnTo>
                  <a:pt x="340" y="261"/>
                </a:lnTo>
                <a:lnTo>
                  <a:pt x="340" y="261"/>
                </a:lnTo>
                <a:lnTo>
                  <a:pt x="340" y="261"/>
                </a:lnTo>
                <a:cubicBezTo>
                  <a:pt x="337" y="264"/>
                  <a:pt x="337" y="267"/>
                  <a:pt x="339" y="272"/>
                </a:cubicBezTo>
                <a:lnTo>
                  <a:pt x="339" y="272"/>
                </a:lnTo>
                <a:lnTo>
                  <a:pt x="339" y="272"/>
                </a:lnTo>
                <a:cubicBezTo>
                  <a:pt x="342" y="280"/>
                  <a:pt x="347" y="287"/>
                  <a:pt x="352" y="295"/>
                </a:cubicBezTo>
                <a:lnTo>
                  <a:pt x="352" y="295"/>
                </a:lnTo>
                <a:cubicBezTo>
                  <a:pt x="362" y="308"/>
                  <a:pt x="375" y="319"/>
                  <a:pt x="391" y="323"/>
                </a:cubicBezTo>
                <a:lnTo>
                  <a:pt x="391" y="323"/>
                </a:lnTo>
                <a:lnTo>
                  <a:pt x="391" y="323"/>
                </a:lnTo>
                <a:lnTo>
                  <a:pt x="391" y="323"/>
                </a:lnTo>
                <a:cubicBezTo>
                  <a:pt x="394" y="324"/>
                  <a:pt x="397" y="324"/>
                  <a:pt x="401" y="327"/>
                </a:cubicBezTo>
                <a:lnTo>
                  <a:pt x="401" y="327"/>
                </a:lnTo>
                <a:lnTo>
                  <a:pt x="401" y="327"/>
                </a:lnTo>
                <a:lnTo>
                  <a:pt x="401" y="327"/>
                </a:lnTo>
                <a:lnTo>
                  <a:pt x="401" y="327"/>
                </a:lnTo>
                <a:lnTo>
                  <a:pt x="401" y="327"/>
                </a:lnTo>
                <a:cubicBezTo>
                  <a:pt x="404" y="329"/>
                  <a:pt x="405" y="333"/>
                  <a:pt x="403" y="336"/>
                </a:cubicBezTo>
                <a:close/>
                <a:moveTo>
                  <a:pt x="254" y="0"/>
                </a:moveTo>
                <a:lnTo>
                  <a:pt x="254" y="0"/>
                </a:lnTo>
                <a:lnTo>
                  <a:pt x="254" y="0"/>
                </a:lnTo>
                <a:cubicBezTo>
                  <a:pt x="114" y="0"/>
                  <a:pt x="0" y="114"/>
                  <a:pt x="0" y="254"/>
                </a:cubicBezTo>
                <a:lnTo>
                  <a:pt x="0" y="254"/>
                </a:lnTo>
                <a:cubicBezTo>
                  <a:pt x="0" y="394"/>
                  <a:pt x="114" y="507"/>
                  <a:pt x="254" y="507"/>
                </a:cubicBezTo>
                <a:lnTo>
                  <a:pt x="254" y="507"/>
                </a:lnTo>
                <a:cubicBezTo>
                  <a:pt x="394" y="507"/>
                  <a:pt x="507" y="394"/>
                  <a:pt x="507" y="254"/>
                </a:cubicBezTo>
                <a:lnTo>
                  <a:pt x="507" y="254"/>
                </a:lnTo>
                <a:cubicBezTo>
                  <a:pt x="507" y="114"/>
                  <a:pt x="394" y="0"/>
                  <a:pt x="254" y="0"/>
                </a:cubicBezTo>
                <a:close/>
              </a:path>
            </a:pathLst>
          </a:custGeom>
          <a:solidFill>
            <a:srgbClr val="1E3877"/>
          </a:solidFill>
          <a:ln w="9525" cap="flat">
            <a:noFill/>
            <a:bevel/>
            <a:headEnd/>
            <a:tailEnd/>
          </a:ln>
          <a:effectLst/>
        </p:spPr>
        <p:txBody>
          <a:bodyPr wrap="none" anchor="ctr"/>
          <a:lstStyle/>
          <a:p>
            <a:endParaRPr lang="en-US" sz="1225"/>
          </a:p>
        </p:txBody>
      </p:sp>
      <p:grpSp>
        <p:nvGrpSpPr>
          <p:cNvPr id="5" name="Group 4">
            <a:extLst>
              <a:ext uri="{FF2B5EF4-FFF2-40B4-BE49-F238E27FC236}">
                <a16:creationId xmlns:a16="http://schemas.microsoft.com/office/drawing/2014/main" xmlns="" id="{C8075D3D-E2CD-804D-9B86-A93BFFFF9A0B}"/>
              </a:ext>
            </a:extLst>
          </p:cNvPr>
          <p:cNvGrpSpPr/>
          <p:nvPr/>
        </p:nvGrpSpPr>
        <p:grpSpPr>
          <a:xfrm>
            <a:off x="2674600" y="6002031"/>
            <a:ext cx="314185" cy="314185"/>
            <a:chOff x="2930855" y="6890457"/>
            <a:chExt cx="347049" cy="347049"/>
          </a:xfrm>
        </p:grpSpPr>
        <p:sp>
          <p:nvSpPr>
            <p:cNvPr id="3851" name="Freeform 779">
              <a:extLst>
                <a:ext uri="{FF2B5EF4-FFF2-40B4-BE49-F238E27FC236}">
                  <a16:creationId xmlns:a16="http://schemas.microsoft.com/office/drawing/2014/main" xmlns="" id="{574FBC3F-77DC-8542-AA09-039DAC3D7853}"/>
                </a:ext>
              </a:extLst>
            </p:cNvPr>
            <p:cNvSpPr>
              <a:spLocks noChangeArrowheads="1"/>
            </p:cNvSpPr>
            <p:nvPr/>
          </p:nvSpPr>
          <p:spPr bwMode="auto">
            <a:xfrm>
              <a:off x="3084763" y="7083598"/>
              <a:ext cx="9054" cy="9053"/>
            </a:xfrm>
            <a:custGeom>
              <a:avLst/>
              <a:gdLst>
                <a:gd name="T0" fmla="*/ 6 w 13"/>
                <a:gd name="T1" fmla="*/ 0 h 14"/>
                <a:gd name="T2" fmla="*/ 6 w 13"/>
                <a:gd name="T3" fmla="*/ 0 h 14"/>
                <a:gd name="T4" fmla="*/ 0 w 13"/>
                <a:gd name="T5" fmla="*/ 6 h 14"/>
                <a:gd name="T6" fmla="*/ 0 w 13"/>
                <a:gd name="T7" fmla="*/ 6 h 14"/>
                <a:gd name="T8" fmla="*/ 6 w 13"/>
                <a:gd name="T9" fmla="*/ 13 h 14"/>
                <a:gd name="T10" fmla="*/ 6 w 13"/>
                <a:gd name="T11" fmla="*/ 13 h 14"/>
                <a:gd name="T12" fmla="*/ 12 w 13"/>
                <a:gd name="T13" fmla="*/ 6 h 14"/>
                <a:gd name="T14" fmla="*/ 12 w 13"/>
                <a:gd name="T15" fmla="*/ 6 h 14"/>
                <a:gd name="T16" fmla="*/ 6 w 1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4">
                  <a:moveTo>
                    <a:pt x="6" y="0"/>
                  </a:moveTo>
                  <a:lnTo>
                    <a:pt x="6" y="0"/>
                  </a:lnTo>
                  <a:cubicBezTo>
                    <a:pt x="3" y="0"/>
                    <a:pt x="0" y="3"/>
                    <a:pt x="0" y="6"/>
                  </a:cubicBezTo>
                  <a:lnTo>
                    <a:pt x="0" y="6"/>
                  </a:lnTo>
                  <a:cubicBezTo>
                    <a:pt x="0" y="10"/>
                    <a:pt x="3" y="13"/>
                    <a:pt x="6" y="13"/>
                  </a:cubicBezTo>
                  <a:lnTo>
                    <a:pt x="6" y="13"/>
                  </a:lnTo>
                  <a:cubicBezTo>
                    <a:pt x="10" y="13"/>
                    <a:pt x="12" y="10"/>
                    <a:pt x="12" y="6"/>
                  </a:cubicBezTo>
                  <a:lnTo>
                    <a:pt x="12" y="6"/>
                  </a:lnTo>
                  <a:cubicBezTo>
                    <a:pt x="12" y="3"/>
                    <a:pt x="10" y="0"/>
                    <a:pt x="6" y="0"/>
                  </a:cubicBezTo>
                </a:path>
              </a:pathLst>
            </a:custGeom>
            <a:solidFill>
              <a:srgbClr val="1E3877"/>
            </a:solidFill>
            <a:ln w="9525" cap="flat">
              <a:noFill/>
              <a:bevel/>
              <a:headEnd/>
              <a:tailEnd/>
            </a:ln>
            <a:effectLst/>
          </p:spPr>
          <p:txBody>
            <a:bodyPr wrap="none" anchor="ctr"/>
            <a:lstStyle/>
            <a:p>
              <a:endParaRPr lang="en-US" sz="1225"/>
            </a:p>
          </p:txBody>
        </p:sp>
        <p:sp>
          <p:nvSpPr>
            <p:cNvPr id="3852" name="Freeform 780">
              <a:extLst>
                <a:ext uri="{FF2B5EF4-FFF2-40B4-BE49-F238E27FC236}">
                  <a16:creationId xmlns:a16="http://schemas.microsoft.com/office/drawing/2014/main" xmlns="" id="{D27FB06E-317A-1E41-BDAB-1C7FCF7D9E9F}"/>
                </a:ext>
              </a:extLst>
            </p:cNvPr>
            <p:cNvSpPr>
              <a:spLocks noChangeArrowheads="1"/>
            </p:cNvSpPr>
            <p:nvPr/>
          </p:nvSpPr>
          <p:spPr bwMode="auto">
            <a:xfrm>
              <a:off x="3054584" y="7092651"/>
              <a:ext cx="27161" cy="24143"/>
            </a:xfrm>
            <a:custGeom>
              <a:avLst/>
              <a:gdLst>
                <a:gd name="T0" fmla="*/ 18 w 38"/>
                <a:gd name="T1" fmla="*/ 1 h 36"/>
                <a:gd name="T2" fmla="*/ 18 w 38"/>
                <a:gd name="T3" fmla="*/ 1 h 36"/>
                <a:gd name="T4" fmla="*/ 0 w 38"/>
                <a:gd name="T5" fmla="*/ 20 h 36"/>
                <a:gd name="T6" fmla="*/ 0 w 38"/>
                <a:gd name="T7" fmla="*/ 20 h 36"/>
                <a:gd name="T8" fmla="*/ 17 w 38"/>
                <a:gd name="T9" fmla="*/ 35 h 36"/>
                <a:gd name="T10" fmla="*/ 17 w 38"/>
                <a:gd name="T11" fmla="*/ 35 h 36"/>
                <a:gd name="T12" fmla="*/ 36 w 38"/>
                <a:gd name="T13" fmla="*/ 15 h 36"/>
                <a:gd name="T14" fmla="*/ 36 w 38"/>
                <a:gd name="T15" fmla="*/ 15 h 36"/>
                <a:gd name="T16" fmla="*/ 18 w 38"/>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
                  <a:moveTo>
                    <a:pt x="18" y="1"/>
                  </a:moveTo>
                  <a:lnTo>
                    <a:pt x="18" y="1"/>
                  </a:lnTo>
                  <a:cubicBezTo>
                    <a:pt x="9" y="2"/>
                    <a:pt x="0" y="12"/>
                    <a:pt x="0" y="20"/>
                  </a:cubicBezTo>
                  <a:lnTo>
                    <a:pt x="0" y="20"/>
                  </a:lnTo>
                  <a:cubicBezTo>
                    <a:pt x="0" y="28"/>
                    <a:pt x="9" y="35"/>
                    <a:pt x="17" y="35"/>
                  </a:cubicBezTo>
                  <a:lnTo>
                    <a:pt x="17" y="35"/>
                  </a:lnTo>
                  <a:cubicBezTo>
                    <a:pt x="27" y="34"/>
                    <a:pt x="37" y="24"/>
                    <a:pt x="36" y="15"/>
                  </a:cubicBezTo>
                  <a:lnTo>
                    <a:pt x="36" y="15"/>
                  </a:lnTo>
                  <a:cubicBezTo>
                    <a:pt x="36" y="7"/>
                    <a:pt x="27" y="0"/>
                    <a:pt x="18" y="1"/>
                  </a:cubicBezTo>
                </a:path>
              </a:pathLst>
            </a:custGeom>
            <a:solidFill>
              <a:srgbClr val="1E3877"/>
            </a:solidFill>
            <a:ln w="9525" cap="flat">
              <a:noFill/>
              <a:bevel/>
              <a:headEnd/>
              <a:tailEnd/>
            </a:ln>
            <a:effectLst/>
          </p:spPr>
          <p:txBody>
            <a:bodyPr wrap="none" anchor="ctr"/>
            <a:lstStyle/>
            <a:p>
              <a:endParaRPr lang="en-US" sz="1225"/>
            </a:p>
          </p:txBody>
        </p:sp>
        <p:sp>
          <p:nvSpPr>
            <p:cNvPr id="3853" name="Freeform 781">
              <a:extLst>
                <a:ext uri="{FF2B5EF4-FFF2-40B4-BE49-F238E27FC236}">
                  <a16:creationId xmlns:a16="http://schemas.microsoft.com/office/drawing/2014/main" xmlns="" id="{C8E18D8B-9875-7F44-8814-E188A9B52E1D}"/>
                </a:ext>
              </a:extLst>
            </p:cNvPr>
            <p:cNvSpPr>
              <a:spLocks noChangeArrowheads="1"/>
            </p:cNvSpPr>
            <p:nvPr/>
          </p:nvSpPr>
          <p:spPr bwMode="auto">
            <a:xfrm>
              <a:off x="3015354" y="7050401"/>
              <a:ext cx="138820" cy="87518"/>
            </a:xfrm>
            <a:custGeom>
              <a:avLst/>
              <a:gdLst>
                <a:gd name="T0" fmla="*/ 133 w 203"/>
                <a:gd name="T1" fmla="*/ 93 h 130"/>
                <a:gd name="T2" fmla="*/ 133 w 203"/>
                <a:gd name="T3" fmla="*/ 93 h 130"/>
                <a:gd name="T4" fmla="*/ 67 w 203"/>
                <a:gd name="T5" fmla="*/ 110 h 130"/>
                <a:gd name="T6" fmla="*/ 67 w 203"/>
                <a:gd name="T7" fmla="*/ 110 h 130"/>
                <a:gd name="T8" fmla="*/ 50 w 203"/>
                <a:gd name="T9" fmla="*/ 57 h 130"/>
                <a:gd name="T10" fmla="*/ 50 w 203"/>
                <a:gd name="T11" fmla="*/ 57 h 130"/>
                <a:gd name="T12" fmla="*/ 99 w 203"/>
                <a:gd name="T13" fmla="*/ 30 h 130"/>
                <a:gd name="T14" fmla="*/ 99 w 203"/>
                <a:gd name="T15" fmla="*/ 30 h 130"/>
                <a:gd name="T16" fmla="*/ 112 w 203"/>
                <a:gd name="T17" fmla="*/ 32 h 130"/>
                <a:gd name="T18" fmla="*/ 112 w 203"/>
                <a:gd name="T19" fmla="*/ 32 h 130"/>
                <a:gd name="T20" fmla="*/ 133 w 203"/>
                <a:gd name="T21" fmla="*/ 93 h 130"/>
                <a:gd name="T22" fmla="*/ 173 w 203"/>
                <a:gd name="T23" fmla="*/ 22 h 130"/>
                <a:gd name="T24" fmla="*/ 173 w 203"/>
                <a:gd name="T25" fmla="*/ 22 h 130"/>
                <a:gd name="T26" fmla="*/ 156 w 203"/>
                <a:gd name="T27" fmla="*/ 13 h 130"/>
                <a:gd name="T28" fmla="*/ 156 w 203"/>
                <a:gd name="T29" fmla="*/ 13 h 130"/>
                <a:gd name="T30" fmla="*/ 77 w 203"/>
                <a:gd name="T31" fmla="*/ 7 h 130"/>
                <a:gd name="T32" fmla="*/ 77 w 203"/>
                <a:gd name="T33" fmla="*/ 7 h 130"/>
                <a:gd name="T34" fmla="*/ 20 w 203"/>
                <a:gd name="T35" fmla="*/ 38 h 130"/>
                <a:gd name="T36" fmla="*/ 20 w 203"/>
                <a:gd name="T37" fmla="*/ 38 h 130"/>
                <a:gd name="T38" fmla="*/ 27 w 203"/>
                <a:gd name="T39" fmla="*/ 110 h 130"/>
                <a:gd name="T40" fmla="*/ 27 w 203"/>
                <a:gd name="T41" fmla="*/ 110 h 130"/>
                <a:gd name="T42" fmla="*/ 92 w 203"/>
                <a:gd name="T43" fmla="*/ 129 h 130"/>
                <a:gd name="T44" fmla="*/ 92 w 203"/>
                <a:gd name="T45" fmla="*/ 129 h 130"/>
                <a:gd name="T46" fmla="*/ 102 w 203"/>
                <a:gd name="T47" fmla="*/ 129 h 130"/>
                <a:gd name="T48" fmla="*/ 102 w 203"/>
                <a:gd name="T49" fmla="*/ 129 h 130"/>
                <a:gd name="T50" fmla="*/ 178 w 203"/>
                <a:gd name="T51" fmla="*/ 97 h 130"/>
                <a:gd name="T52" fmla="*/ 178 w 203"/>
                <a:gd name="T53" fmla="*/ 97 h 130"/>
                <a:gd name="T54" fmla="*/ 173 w 203"/>
                <a:gd name="T55" fmla="*/ 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3" h="130">
                  <a:moveTo>
                    <a:pt x="133" y="93"/>
                  </a:moveTo>
                  <a:lnTo>
                    <a:pt x="133" y="93"/>
                  </a:lnTo>
                  <a:cubicBezTo>
                    <a:pt x="119" y="112"/>
                    <a:pt x="90" y="120"/>
                    <a:pt x="67" y="110"/>
                  </a:cubicBezTo>
                  <a:lnTo>
                    <a:pt x="67" y="110"/>
                  </a:lnTo>
                  <a:cubicBezTo>
                    <a:pt x="47" y="100"/>
                    <a:pt x="39" y="77"/>
                    <a:pt x="50" y="57"/>
                  </a:cubicBezTo>
                  <a:lnTo>
                    <a:pt x="50" y="57"/>
                  </a:lnTo>
                  <a:cubicBezTo>
                    <a:pt x="60" y="39"/>
                    <a:pt x="77" y="31"/>
                    <a:pt x="99" y="30"/>
                  </a:cubicBezTo>
                  <a:lnTo>
                    <a:pt x="99" y="30"/>
                  </a:lnTo>
                  <a:cubicBezTo>
                    <a:pt x="102" y="31"/>
                    <a:pt x="107" y="31"/>
                    <a:pt x="112" y="32"/>
                  </a:cubicBezTo>
                  <a:lnTo>
                    <a:pt x="112" y="32"/>
                  </a:lnTo>
                  <a:cubicBezTo>
                    <a:pt x="139" y="39"/>
                    <a:pt x="150" y="69"/>
                    <a:pt x="133" y="93"/>
                  </a:cubicBezTo>
                  <a:close/>
                  <a:moveTo>
                    <a:pt x="173" y="22"/>
                  </a:moveTo>
                  <a:lnTo>
                    <a:pt x="173" y="22"/>
                  </a:lnTo>
                  <a:cubicBezTo>
                    <a:pt x="168" y="18"/>
                    <a:pt x="162" y="15"/>
                    <a:pt x="156" y="13"/>
                  </a:cubicBezTo>
                  <a:lnTo>
                    <a:pt x="156" y="13"/>
                  </a:lnTo>
                  <a:cubicBezTo>
                    <a:pt x="131" y="2"/>
                    <a:pt x="105" y="0"/>
                    <a:pt x="77" y="7"/>
                  </a:cubicBezTo>
                  <a:lnTo>
                    <a:pt x="77" y="7"/>
                  </a:lnTo>
                  <a:cubicBezTo>
                    <a:pt x="55" y="11"/>
                    <a:pt x="36" y="21"/>
                    <a:pt x="20" y="38"/>
                  </a:cubicBezTo>
                  <a:lnTo>
                    <a:pt x="20" y="38"/>
                  </a:lnTo>
                  <a:cubicBezTo>
                    <a:pt x="0" y="58"/>
                    <a:pt x="1" y="93"/>
                    <a:pt x="27" y="110"/>
                  </a:cubicBezTo>
                  <a:lnTo>
                    <a:pt x="27" y="110"/>
                  </a:lnTo>
                  <a:cubicBezTo>
                    <a:pt x="47" y="123"/>
                    <a:pt x="69" y="129"/>
                    <a:pt x="92" y="129"/>
                  </a:cubicBezTo>
                  <a:lnTo>
                    <a:pt x="92" y="129"/>
                  </a:lnTo>
                  <a:cubicBezTo>
                    <a:pt x="96" y="129"/>
                    <a:pt x="99" y="129"/>
                    <a:pt x="102" y="129"/>
                  </a:cubicBezTo>
                  <a:lnTo>
                    <a:pt x="102" y="129"/>
                  </a:lnTo>
                  <a:cubicBezTo>
                    <a:pt x="131" y="126"/>
                    <a:pt x="158" y="118"/>
                    <a:pt x="178" y="97"/>
                  </a:cubicBezTo>
                  <a:lnTo>
                    <a:pt x="178" y="97"/>
                  </a:lnTo>
                  <a:cubicBezTo>
                    <a:pt x="202" y="74"/>
                    <a:pt x="200" y="42"/>
                    <a:pt x="173" y="22"/>
                  </a:cubicBezTo>
                  <a:close/>
                </a:path>
              </a:pathLst>
            </a:custGeom>
            <a:solidFill>
              <a:srgbClr val="1E3877"/>
            </a:solidFill>
            <a:ln w="9525" cap="flat">
              <a:noFill/>
              <a:bevel/>
              <a:headEnd/>
              <a:tailEnd/>
            </a:ln>
            <a:effectLst/>
          </p:spPr>
          <p:txBody>
            <a:bodyPr wrap="none" anchor="ctr"/>
            <a:lstStyle/>
            <a:p>
              <a:endParaRPr lang="en-US" sz="1225"/>
            </a:p>
          </p:txBody>
        </p:sp>
        <p:sp>
          <p:nvSpPr>
            <p:cNvPr id="3854" name="Freeform 782">
              <a:extLst>
                <a:ext uri="{FF2B5EF4-FFF2-40B4-BE49-F238E27FC236}">
                  <a16:creationId xmlns:a16="http://schemas.microsoft.com/office/drawing/2014/main" xmlns="" id="{73D56E5C-0617-C04C-A814-A1C9FB29FC58}"/>
                </a:ext>
              </a:extLst>
            </p:cNvPr>
            <p:cNvSpPr>
              <a:spLocks noChangeArrowheads="1"/>
            </p:cNvSpPr>
            <p:nvPr/>
          </p:nvSpPr>
          <p:spPr bwMode="auto">
            <a:xfrm>
              <a:off x="2930855" y="6890457"/>
              <a:ext cx="347049" cy="347049"/>
            </a:xfrm>
            <a:custGeom>
              <a:avLst/>
              <a:gdLst>
                <a:gd name="T0" fmla="*/ 404 w 507"/>
                <a:gd name="T1" fmla="*/ 233 h 509"/>
                <a:gd name="T2" fmla="*/ 392 w 507"/>
                <a:gd name="T3" fmla="*/ 242 h 509"/>
                <a:gd name="T4" fmla="*/ 383 w 507"/>
                <a:gd name="T5" fmla="*/ 228 h 509"/>
                <a:gd name="T6" fmla="*/ 385 w 507"/>
                <a:gd name="T7" fmla="*/ 221 h 509"/>
                <a:gd name="T8" fmla="*/ 326 w 507"/>
                <a:gd name="T9" fmla="*/ 150 h 509"/>
                <a:gd name="T10" fmla="*/ 313 w 507"/>
                <a:gd name="T11" fmla="*/ 150 h 509"/>
                <a:gd name="T12" fmla="*/ 302 w 507"/>
                <a:gd name="T13" fmla="*/ 141 h 509"/>
                <a:gd name="T14" fmla="*/ 311 w 507"/>
                <a:gd name="T15" fmla="*/ 130 h 509"/>
                <a:gd name="T16" fmla="*/ 340 w 507"/>
                <a:gd name="T17" fmla="*/ 130 h 509"/>
                <a:gd name="T18" fmla="*/ 409 w 507"/>
                <a:gd name="T19" fmla="*/ 210 h 509"/>
                <a:gd name="T20" fmla="*/ 324 w 507"/>
                <a:gd name="T21" fmla="*/ 189 h 509"/>
                <a:gd name="T22" fmla="*/ 318 w 507"/>
                <a:gd name="T23" fmla="*/ 188 h 509"/>
                <a:gd name="T24" fmla="*/ 311 w 507"/>
                <a:gd name="T25" fmla="*/ 181 h 509"/>
                <a:gd name="T26" fmla="*/ 315 w 507"/>
                <a:gd name="T27" fmla="*/ 173 h 509"/>
                <a:gd name="T28" fmla="*/ 326 w 507"/>
                <a:gd name="T29" fmla="*/ 171 h 509"/>
                <a:gd name="T30" fmla="*/ 365 w 507"/>
                <a:gd name="T31" fmla="*/ 214 h 509"/>
                <a:gd name="T32" fmla="*/ 363 w 507"/>
                <a:gd name="T33" fmla="*/ 222 h 509"/>
                <a:gd name="T34" fmla="*/ 353 w 507"/>
                <a:gd name="T35" fmla="*/ 227 h 509"/>
                <a:gd name="T36" fmla="*/ 346 w 507"/>
                <a:gd name="T37" fmla="*/ 219 h 509"/>
                <a:gd name="T38" fmla="*/ 346 w 507"/>
                <a:gd name="T39" fmla="*/ 214 h 509"/>
                <a:gd name="T40" fmla="*/ 324 w 507"/>
                <a:gd name="T41" fmla="*/ 189 h 509"/>
                <a:gd name="T42" fmla="*/ 363 w 507"/>
                <a:gd name="T43" fmla="*/ 314 h 509"/>
                <a:gd name="T44" fmla="*/ 324 w 507"/>
                <a:gd name="T45" fmla="*/ 353 h 509"/>
                <a:gd name="T46" fmla="*/ 222 w 507"/>
                <a:gd name="T47" fmla="*/ 379 h 509"/>
                <a:gd name="T48" fmla="*/ 128 w 507"/>
                <a:gd name="T49" fmla="*/ 350 h 509"/>
                <a:gd name="T50" fmla="*/ 104 w 507"/>
                <a:gd name="T51" fmla="*/ 269 h 509"/>
                <a:gd name="T52" fmla="*/ 205 w 507"/>
                <a:gd name="T53" fmla="*/ 169 h 509"/>
                <a:gd name="T54" fmla="*/ 229 w 507"/>
                <a:gd name="T55" fmla="*/ 165 h 509"/>
                <a:gd name="T56" fmla="*/ 250 w 507"/>
                <a:gd name="T57" fmla="*/ 186 h 509"/>
                <a:gd name="T58" fmla="*/ 250 w 507"/>
                <a:gd name="T59" fmla="*/ 197 h 509"/>
                <a:gd name="T60" fmla="*/ 250 w 507"/>
                <a:gd name="T61" fmla="*/ 210 h 509"/>
                <a:gd name="T62" fmla="*/ 263 w 507"/>
                <a:gd name="T63" fmla="*/ 208 h 509"/>
                <a:gd name="T64" fmla="*/ 302 w 507"/>
                <a:gd name="T65" fmla="*/ 201 h 509"/>
                <a:gd name="T66" fmla="*/ 307 w 507"/>
                <a:gd name="T67" fmla="*/ 201 h 509"/>
                <a:gd name="T68" fmla="*/ 328 w 507"/>
                <a:gd name="T69" fmla="*/ 230 h 509"/>
                <a:gd name="T70" fmla="*/ 341 w 507"/>
                <a:gd name="T71" fmla="*/ 254 h 509"/>
                <a:gd name="T72" fmla="*/ 253 w 507"/>
                <a:gd name="T73" fmla="*/ 0 h 509"/>
                <a:gd name="T74" fmla="*/ 253 w 507"/>
                <a:gd name="T75" fmla="*/ 0 h 509"/>
                <a:gd name="T76" fmla="*/ 0 w 507"/>
                <a:gd name="T77" fmla="*/ 254 h 509"/>
                <a:gd name="T78" fmla="*/ 253 w 507"/>
                <a:gd name="T79" fmla="*/ 508 h 509"/>
                <a:gd name="T80" fmla="*/ 506 w 507"/>
                <a:gd name="T81" fmla="*/ 25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7" h="509">
                  <a:moveTo>
                    <a:pt x="404" y="233"/>
                  </a:moveTo>
                  <a:lnTo>
                    <a:pt x="404" y="233"/>
                  </a:lnTo>
                  <a:cubicBezTo>
                    <a:pt x="403" y="240"/>
                    <a:pt x="398" y="243"/>
                    <a:pt x="392" y="242"/>
                  </a:cubicBezTo>
                  <a:lnTo>
                    <a:pt x="392" y="242"/>
                  </a:lnTo>
                  <a:cubicBezTo>
                    <a:pt x="386" y="241"/>
                    <a:pt x="383" y="236"/>
                    <a:pt x="383" y="228"/>
                  </a:cubicBezTo>
                  <a:lnTo>
                    <a:pt x="383" y="228"/>
                  </a:lnTo>
                  <a:cubicBezTo>
                    <a:pt x="383" y="226"/>
                    <a:pt x="384" y="224"/>
                    <a:pt x="385" y="221"/>
                  </a:cubicBezTo>
                  <a:lnTo>
                    <a:pt x="385" y="221"/>
                  </a:lnTo>
                  <a:cubicBezTo>
                    <a:pt x="392" y="185"/>
                    <a:pt x="363" y="150"/>
                    <a:pt x="326" y="150"/>
                  </a:cubicBezTo>
                  <a:lnTo>
                    <a:pt x="326" y="150"/>
                  </a:lnTo>
                  <a:cubicBezTo>
                    <a:pt x="322" y="150"/>
                    <a:pt x="318" y="151"/>
                    <a:pt x="313" y="150"/>
                  </a:cubicBezTo>
                  <a:lnTo>
                    <a:pt x="313" y="150"/>
                  </a:lnTo>
                  <a:cubicBezTo>
                    <a:pt x="306" y="150"/>
                    <a:pt x="303" y="148"/>
                    <a:pt x="302" y="141"/>
                  </a:cubicBezTo>
                  <a:lnTo>
                    <a:pt x="302" y="141"/>
                  </a:lnTo>
                  <a:cubicBezTo>
                    <a:pt x="301" y="134"/>
                    <a:pt x="305" y="130"/>
                    <a:pt x="311" y="130"/>
                  </a:cubicBezTo>
                  <a:lnTo>
                    <a:pt x="311" y="130"/>
                  </a:lnTo>
                  <a:cubicBezTo>
                    <a:pt x="321" y="128"/>
                    <a:pt x="331" y="128"/>
                    <a:pt x="340" y="130"/>
                  </a:cubicBezTo>
                  <a:lnTo>
                    <a:pt x="340" y="130"/>
                  </a:lnTo>
                  <a:cubicBezTo>
                    <a:pt x="387" y="138"/>
                    <a:pt x="409" y="178"/>
                    <a:pt x="409" y="210"/>
                  </a:cubicBezTo>
                  <a:lnTo>
                    <a:pt x="409" y="210"/>
                  </a:lnTo>
                  <a:cubicBezTo>
                    <a:pt x="407" y="218"/>
                    <a:pt x="406" y="226"/>
                    <a:pt x="404" y="233"/>
                  </a:cubicBezTo>
                  <a:close/>
                  <a:moveTo>
                    <a:pt x="324" y="189"/>
                  </a:moveTo>
                  <a:lnTo>
                    <a:pt x="324" y="189"/>
                  </a:lnTo>
                  <a:cubicBezTo>
                    <a:pt x="322" y="188"/>
                    <a:pt x="319" y="189"/>
                    <a:pt x="318" y="188"/>
                  </a:cubicBezTo>
                  <a:lnTo>
                    <a:pt x="318" y="188"/>
                  </a:lnTo>
                  <a:cubicBezTo>
                    <a:pt x="315" y="187"/>
                    <a:pt x="312" y="184"/>
                    <a:pt x="311" y="181"/>
                  </a:cubicBezTo>
                  <a:lnTo>
                    <a:pt x="311" y="181"/>
                  </a:lnTo>
                  <a:cubicBezTo>
                    <a:pt x="311" y="179"/>
                    <a:pt x="313" y="175"/>
                    <a:pt x="315" y="173"/>
                  </a:cubicBezTo>
                  <a:lnTo>
                    <a:pt x="315" y="173"/>
                  </a:lnTo>
                  <a:cubicBezTo>
                    <a:pt x="318" y="172"/>
                    <a:pt x="323" y="171"/>
                    <a:pt x="326" y="171"/>
                  </a:cubicBezTo>
                  <a:lnTo>
                    <a:pt x="326" y="171"/>
                  </a:lnTo>
                  <a:cubicBezTo>
                    <a:pt x="349" y="170"/>
                    <a:pt x="368" y="191"/>
                    <a:pt x="365" y="214"/>
                  </a:cubicBezTo>
                  <a:lnTo>
                    <a:pt x="365" y="214"/>
                  </a:lnTo>
                  <a:cubicBezTo>
                    <a:pt x="365" y="217"/>
                    <a:pt x="364" y="220"/>
                    <a:pt x="363" y="222"/>
                  </a:cubicBezTo>
                  <a:lnTo>
                    <a:pt x="363" y="222"/>
                  </a:lnTo>
                  <a:cubicBezTo>
                    <a:pt x="361" y="227"/>
                    <a:pt x="357" y="229"/>
                    <a:pt x="353" y="227"/>
                  </a:cubicBezTo>
                  <a:lnTo>
                    <a:pt x="353" y="227"/>
                  </a:lnTo>
                  <a:cubicBezTo>
                    <a:pt x="351" y="226"/>
                    <a:pt x="348" y="222"/>
                    <a:pt x="346" y="219"/>
                  </a:cubicBezTo>
                  <a:lnTo>
                    <a:pt x="346" y="219"/>
                  </a:lnTo>
                  <a:cubicBezTo>
                    <a:pt x="346" y="218"/>
                    <a:pt x="346" y="216"/>
                    <a:pt x="346" y="214"/>
                  </a:cubicBezTo>
                  <a:lnTo>
                    <a:pt x="346" y="214"/>
                  </a:lnTo>
                  <a:cubicBezTo>
                    <a:pt x="346" y="197"/>
                    <a:pt x="340" y="190"/>
                    <a:pt x="324" y="189"/>
                  </a:cubicBezTo>
                  <a:close/>
                  <a:moveTo>
                    <a:pt x="363" y="314"/>
                  </a:moveTo>
                  <a:lnTo>
                    <a:pt x="363" y="314"/>
                  </a:lnTo>
                  <a:cubicBezTo>
                    <a:pt x="354" y="332"/>
                    <a:pt x="339" y="344"/>
                    <a:pt x="324" y="353"/>
                  </a:cubicBezTo>
                  <a:lnTo>
                    <a:pt x="324" y="353"/>
                  </a:lnTo>
                  <a:cubicBezTo>
                    <a:pt x="295" y="372"/>
                    <a:pt x="263" y="379"/>
                    <a:pt x="222" y="379"/>
                  </a:cubicBezTo>
                  <a:lnTo>
                    <a:pt x="222" y="379"/>
                  </a:lnTo>
                  <a:cubicBezTo>
                    <a:pt x="192" y="378"/>
                    <a:pt x="159" y="371"/>
                    <a:pt x="128" y="350"/>
                  </a:cubicBezTo>
                  <a:lnTo>
                    <a:pt x="128" y="350"/>
                  </a:lnTo>
                  <a:cubicBezTo>
                    <a:pt x="99" y="330"/>
                    <a:pt x="90" y="300"/>
                    <a:pt x="104" y="269"/>
                  </a:cubicBezTo>
                  <a:lnTo>
                    <a:pt x="104" y="269"/>
                  </a:lnTo>
                  <a:cubicBezTo>
                    <a:pt x="124" y="222"/>
                    <a:pt x="159" y="189"/>
                    <a:pt x="205" y="169"/>
                  </a:cubicBezTo>
                  <a:lnTo>
                    <a:pt x="205" y="169"/>
                  </a:lnTo>
                  <a:cubicBezTo>
                    <a:pt x="212" y="166"/>
                    <a:pt x="221" y="165"/>
                    <a:pt x="229" y="165"/>
                  </a:cubicBezTo>
                  <a:lnTo>
                    <a:pt x="229" y="165"/>
                  </a:lnTo>
                  <a:cubicBezTo>
                    <a:pt x="242" y="165"/>
                    <a:pt x="250" y="173"/>
                    <a:pt x="250" y="186"/>
                  </a:cubicBezTo>
                  <a:lnTo>
                    <a:pt x="250" y="186"/>
                  </a:lnTo>
                  <a:cubicBezTo>
                    <a:pt x="251" y="190"/>
                    <a:pt x="250" y="193"/>
                    <a:pt x="250" y="197"/>
                  </a:cubicBezTo>
                  <a:lnTo>
                    <a:pt x="250" y="197"/>
                  </a:lnTo>
                  <a:cubicBezTo>
                    <a:pt x="250" y="202"/>
                    <a:pt x="250" y="206"/>
                    <a:pt x="250" y="210"/>
                  </a:cubicBezTo>
                  <a:lnTo>
                    <a:pt x="250" y="210"/>
                  </a:lnTo>
                  <a:cubicBezTo>
                    <a:pt x="255" y="209"/>
                    <a:pt x="259" y="209"/>
                    <a:pt x="263" y="208"/>
                  </a:cubicBezTo>
                  <a:lnTo>
                    <a:pt x="263" y="208"/>
                  </a:lnTo>
                  <a:cubicBezTo>
                    <a:pt x="276" y="204"/>
                    <a:pt x="288" y="200"/>
                    <a:pt x="302" y="201"/>
                  </a:cubicBezTo>
                  <a:lnTo>
                    <a:pt x="302" y="201"/>
                  </a:lnTo>
                  <a:cubicBezTo>
                    <a:pt x="303" y="201"/>
                    <a:pt x="305" y="201"/>
                    <a:pt x="307" y="201"/>
                  </a:cubicBezTo>
                  <a:lnTo>
                    <a:pt x="307" y="201"/>
                  </a:lnTo>
                  <a:cubicBezTo>
                    <a:pt x="323" y="203"/>
                    <a:pt x="331" y="214"/>
                    <a:pt x="328" y="230"/>
                  </a:cubicBezTo>
                  <a:lnTo>
                    <a:pt x="328" y="230"/>
                  </a:lnTo>
                  <a:cubicBezTo>
                    <a:pt x="325" y="247"/>
                    <a:pt x="325" y="247"/>
                    <a:pt x="341" y="254"/>
                  </a:cubicBezTo>
                  <a:lnTo>
                    <a:pt x="341" y="254"/>
                  </a:lnTo>
                  <a:cubicBezTo>
                    <a:pt x="366" y="266"/>
                    <a:pt x="374" y="289"/>
                    <a:pt x="363" y="314"/>
                  </a:cubicBezTo>
                  <a:close/>
                  <a:moveTo>
                    <a:pt x="253" y="0"/>
                  </a:moveTo>
                  <a:lnTo>
                    <a:pt x="253" y="0"/>
                  </a:lnTo>
                  <a:lnTo>
                    <a:pt x="253" y="0"/>
                  </a:lnTo>
                  <a:cubicBezTo>
                    <a:pt x="113" y="0"/>
                    <a:pt x="0" y="113"/>
                    <a:pt x="0" y="254"/>
                  </a:cubicBezTo>
                  <a:lnTo>
                    <a:pt x="0" y="254"/>
                  </a:lnTo>
                  <a:cubicBezTo>
                    <a:pt x="0" y="394"/>
                    <a:pt x="113" y="508"/>
                    <a:pt x="253" y="508"/>
                  </a:cubicBezTo>
                  <a:lnTo>
                    <a:pt x="253" y="508"/>
                  </a:lnTo>
                  <a:cubicBezTo>
                    <a:pt x="393" y="508"/>
                    <a:pt x="506" y="394"/>
                    <a:pt x="506" y="254"/>
                  </a:cubicBezTo>
                  <a:lnTo>
                    <a:pt x="506" y="254"/>
                  </a:lnTo>
                  <a:cubicBezTo>
                    <a:pt x="506" y="113"/>
                    <a:pt x="393" y="0"/>
                    <a:pt x="253" y="0"/>
                  </a:cubicBezTo>
                  <a:close/>
                </a:path>
              </a:pathLst>
            </a:custGeom>
            <a:solidFill>
              <a:srgbClr val="1E3877"/>
            </a:solidFill>
            <a:ln w="9525" cap="flat">
              <a:noFill/>
              <a:bevel/>
              <a:headEnd/>
              <a:tailEnd/>
            </a:ln>
            <a:effectLst/>
          </p:spPr>
          <p:txBody>
            <a:bodyPr wrap="none" anchor="ctr"/>
            <a:lstStyle/>
            <a:p>
              <a:endParaRPr lang="en-US" sz="1225"/>
            </a:p>
          </p:txBody>
        </p:sp>
      </p:grpSp>
      <p:sp>
        <p:nvSpPr>
          <p:cNvPr id="3898" name="Freeform 826">
            <a:extLst>
              <a:ext uri="{FF2B5EF4-FFF2-40B4-BE49-F238E27FC236}">
                <a16:creationId xmlns:a16="http://schemas.microsoft.com/office/drawing/2014/main" xmlns="" id="{B78D798F-AF26-8E43-832B-12AE84EE141E}"/>
              </a:ext>
            </a:extLst>
          </p:cNvPr>
          <p:cNvSpPr>
            <a:spLocks noChangeArrowheads="1"/>
          </p:cNvSpPr>
          <p:nvPr/>
        </p:nvSpPr>
        <p:spPr bwMode="auto">
          <a:xfrm>
            <a:off x="6163413" y="577305"/>
            <a:ext cx="295061" cy="289596"/>
          </a:xfrm>
          <a:custGeom>
            <a:avLst/>
            <a:gdLst>
              <a:gd name="T0" fmla="*/ 212 w 477"/>
              <a:gd name="T1" fmla="*/ 157 h 467"/>
              <a:gd name="T2" fmla="*/ 108 w 477"/>
              <a:gd name="T3" fmla="*/ 98 h 467"/>
              <a:gd name="T4" fmla="*/ 448 w 477"/>
              <a:gd name="T5" fmla="*/ 157 h 467"/>
              <a:gd name="T6" fmla="*/ 446 w 477"/>
              <a:gd name="T7" fmla="*/ 157 h 467"/>
              <a:gd name="T8" fmla="*/ 356 w 477"/>
              <a:gd name="T9" fmla="*/ 98 h 467"/>
              <a:gd name="T10" fmla="*/ 448 w 477"/>
              <a:gd name="T11" fmla="*/ 157 h 467"/>
              <a:gd name="T12" fmla="*/ 339 w 477"/>
              <a:gd name="T13" fmla="*/ 260 h 467"/>
              <a:gd name="T14" fmla="*/ 424 w 477"/>
              <a:gd name="T15" fmla="*/ 313 h 467"/>
              <a:gd name="T16" fmla="*/ 134 w 477"/>
              <a:gd name="T17" fmla="*/ 260 h 467"/>
              <a:gd name="T18" fmla="*/ 231 w 477"/>
              <a:gd name="T19" fmla="*/ 313 h 467"/>
              <a:gd name="T20" fmla="*/ 134 w 477"/>
              <a:gd name="T21" fmla="*/ 260 h 467"/>
              <a:gd name="T22" fmla="*/ 130 w 477"/>
              <a:gd name="T23" fmla="*/ 243 h 467"/>
              <a:gd name="T24" fmla="*/ 214 w 477"/>
              <a:gd name="T25" fmla="*/ 173 h 467"/>
              <a:gd name="T26" fmla="*/ 322 w 477"/>
              <a:gd name="T27" fmla="*/ 260 h 467"/>
              <a:gd name="T28" fmla="*/ 248 w 477"/>
              <a:gd name="T29" fmla="*/ 313 h 467"/>
              <a:gd name="T30" fmla="*/ 322 w 477"/>
              <a:gd name="T31" fmla="*/ 260 h 467"/>
              <a:gd name="T32" fmla="*/ 341 w 477"/>
              <a:gd name="T33" fmla="*/ 243 h 467"/>
              <a:gd name="T34" fmla="*/ 445 w 477"/>
              <a:gd name="T35" fmla="*/ 173 h 467"/>
              <a:gd name="T36" fmla="*/ 229 w 477"/>
              <a:gd name="T37" fmla="*/ 157 h 467"/>
              <a:gd name="T38" fmla="*/ 339 w 477"/>
              <a:gd name="T39" fmla="*/ 98 h 467"/>
              <a:gd name="T40" fmla="*/ 229 w 477"/>
              <a:gd name="T41" fmla="*/ 157 h 467"/>
              <a:gd name="T42" fmla="*/ 324 w 477"/>
              <a:gd name="T43" fmla="*/ 243 h 467"/>
              <a:gd name="T44" fmla="*/ 230 w 477"/>
              <a:gd name="T45" fmla="*/ 173 h 467"/>
              <a:gd name="T46" fmla="*/ 431 w 477"/>
              <a:gd name="T47" fmla="*/ 384 h 467"/>
              <a:gd name="T48" fmla="*/ 124 w 477"/>
              <a:gd name="T49" fmla="*/ 384 h 467"/>
              <a:gd name="T50" fmla="*/ 97 w 477"/>
              <a:gd name="T51" fmla="*/ 356 h 467"/>
              <a:gd name="T52" fmla="*/ 124 w 477"/>
              <a:gd name="T53" fmla="*/ 329 h 467"/>
              <a:gd name="T54" fmla="*/ 127 w 477"/>
              <a:gd name="T55" fmla="*/ 330 h 467"/>
              <a:gd name="T56" fmla="*/ 476 w 477"/>
              <a:gd name="T57" fmla="*/ 82 h 467"/>
              <a:gd name="T58" fmla="*/ 93 w 477"/>
              <a:gd name="T59" fmla="*/ 0 h 467"/>
              <a:gd name="T60" fmla="*/ 8 w 477"/>
              <a:gd name="T61" fmla="*/ 0 h 467"/>
              <a:gd name="T62" fmla="*/ 0 w 477"/>
              <a:gd name="T63" fmla="*/ 9 h 467"/>
              <a:gd name="T64" fmla="*/ 79 w 477"/>
              <a:gd name="T65" fmla="*/ 17 h 467"/>
              <a:gd name="T66" fmla="*/ 91 w 477"/>
              <a:gd name="T67" fmla="*/ 91 h 467"/>
              <a:gd name="T68" fmla="*/ 125 w 477"/>
              <a:gd name="T69" fmla="*/ 313 h 467"/>
              <a:gd name="T70" fmla="*/ 124 w 477"/>
              <a:gd name="T71" fmla="*/ 312 h 467"/>
              <a:gd name="T72" fmla="*/ 80 w 477"/>
              <a:gd name="T73" fmla="*/ 356 h 467"/>
              <a:gd name="T74" fmla="*/ 124 w 477"/>
              <a:gd name="T75" fmla="*/ 400 h 467"/>
              <a:gd name="T76" fmla="*/ 159 w 477"/>
              <a:gd name="T77" fmla="*/ 400 h 467"/>
              <a:gd name="T78" fmla="*/ 141 w 477"/>
              <a:gd name="T79" fmla="*/ 431 h 467"/>
              <a:gd name="T80" fmla="*/ 177 w 477"/>
              <a:gd name="T81" fmla="*/ 466 h 467"/>
              <a:gd name="T82" fmla="*/ 212 w 477"/>
              <a:gd name="T83" fmla="*/ 431 h 467"/>
              <a:gd name="T84" fmla="*/ 367 w 477"/>
              <a:gd name="T85" fmla="*/ 400 h 467"/>
              <a:gd name="T86" fmla="*/ 349 w 477"/>
              <a:gd name="T87" fmla="*/ 431 h 467"/>
              <a:gd name="T88" fmla="*/ 384 w 477"/>
              <a:gd name="T89" fmla="*/ 466 h 467"/>
              <a:gd name="T90" fmla="*/ 420 w 477"/>
              <a:gd name="T91" fmla="*/ 431 h 467"/>
              <a:gd name="T92" fmla="*/ 402 w 477"/>
              <a:gd name="T93" fmla="*/ 400 h 467"/>
              <a:gd name="T94" fmla="*/ 431 w 477"/>
              <a:gd name="T95" fmla="*/ 400 h 467"/>
              <a:gd name="T96" fmla="*/ 439 w 477"/>
              <a:gd name="T97" fmla="*/ 39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7" h="467">
                <a:moveTo>
                  <a:pt x="205" y="98"/>
                </a:moveTo>
                <a:lnTo>
                  <a:pt x="212" y="157"/>
                </a:lnTo>
                <a:lnTo>
                  <a:pt x="118" y="157"/>
                </a:lnTo>
                <a:lnTo>
                  <a:pt x="108" y="98"/>
                </a:lnTo>
                <a:lnTo>
                  <a:pt x="205" y="98"/>
                </a:lnTo>
                <a:close/>
                <a:moveTo>
                  <a:pt x="448" y="157"/>
                </a:moveTo>
                <a:lnTo>
                  <a:pt x="448" y="157"/>
                </a:lnTo>
                <a:cubicBezTo>
                  <a:pt x="447" y="157"/>
                  <a:pt x="447" y="157"/>
                  <a:pt x="446" y="157"/>
                </a:cubicBezTo>
                <a:lnTo>
                  <a:pt x="350" y="157"/>
                </a:lnTo>
                <a:lnTo>
                  <a:pt x="356" y="98"/>
                </a:lnTo>
                <a:lnTo>
                  <a:pt x="457" y="98"/>
                </a:lnTo>
                <a:lnTo>
                  <a:pt x="448" y="157"/>
                </a:lnTo>
                <a:close/>
                <a:moveTo>
                  <a:pt x="334" y="313"/>
                </a:moveTo>
                <a:lnTo>
                  <a:pt x="339" y="260"/>
                </a:lnTo>
                <a:lnTo>
                  <a:pt x="432" y="260"/>
                </a:lnTo>
                <a:lnTo>
                  <a:pt x="424" y="313"/>
                </a:lnTo>
                <a:lnTo>
                  <a:pt x="334" y="313"/>
                </a:lnTo>
                <a:close/>
                <a:moveTo>
                  <a:pt x="134" y="260"/>
                </a:moveTo>
                <a:lnTo>
                  <a:pt x="225" y="260"/>
                </a:lnTo>
                <a:lnTo>
                  <a:pt x="231" y="313"/>
                </a:lnTo>
                <a:lnTo>
                  <a:pt x="142" y="313"/>
                </a:lnTo>
                <a:lnTo>
                  <a:pt x="134" y="260"/>
                </a:lnTo>
                <a:close/>
                <a:moveTo>
                  <a:pt x="222" y="243"/>
                </a:moveTo>
                <a:lnTo>
                  <a:pt x="130" y="243"/>
                </a:lnTo>
                <a:lnTo>
                  <a:pt x="120" y="173"/>
                </a:lnTo>
                <a:lnTo>
                  <a:pt x="214" y="173"/>
                </a:lnTo>
                <a:lnTo>
                  <a:pt x="222" y="243"/>
                </a:lnTo>
                <a:close/>
                <a:moveTo>
                  <a:pt x="322" y="260"/>
                </a:moveTo>
                <a:lnTo>
                  <a:pt x="317" y="313"/>
                </a:lnTo>
                <a:lnTo>
                  <a:pt x="248" y="313"/>
                </a:lnTo>
                <a:lnTo>
                  <a:pt x="242" y="260"/>
                </a:lnTo>
                <a:lnTo>
                  <a:pt x="322" y="260"/>
                </a:lnTo>
                <a:close/>
                <a:moveTo>
                  <a:pt x="434" y="243"/>
                </a:moveTo>
                <a:lnTo>
                  <a:pt x="341" y="243"/>
                </a:lnTo>
                <a:lnTo>
                  <a:pt x="349" y="173"/>
                </a:lnTo>
                <a:lnTo>
                  <a:pt x="445" y="173"/>
                </a:lnTo>
                <a:lnTo>
                  <a:pt x="434" y="243"/>
                </a:lnTo>
                <a:close/>
                <a:moveTo>
                  <a:pt x="229" y="157"/>
                </a:moveTo>
                <a:lnTo>
                  <a:pt x="222" y="98"/>
                </a:lnTo>
                <a:lnTo>
                  <a:pt x="339" y="98"/>
                </a:lnTo>
                <a:lnTo>
                  <a:pt x="334" y="157"/>
                </a:lnTo>
                <a:lnTo>
                  <a:pt x="229" y="157"/>
                </a:lnTo>
                <a:close/>
                <a:moveTo>
                  <a:pt x="332" y="173"/>
                </a:moveTo>
                <a:lnTo>
                  <a:pt x="324" y="243"/>
                </a:lnTo>
                <a:lnTo>
                  <a:pt x="239" y="243"/>
                </a:lnTo>
                <a:lnTo>
                  <a:pt x="230" y="173"/>
                </a:lnTo>
                <a:lnTo>
                  <a:pt x="332" y="173"/>
                </a:lnTo>
                <a:close/>
                <a:moveTo>
                  <a:pt x="431" y="384"/>
                </a:moveTo>
                <a:lnTo>
                  <a:pt x="124" y="384"/>
                </a:lnTo>
                <a:lnTo>
                  <a:pt x="124" y="384"/>
                </a:lnTo>
                <a:cubicBezTo>
                  <a:pt x="109" y="384"/>
                  <a:pt x="97" y="372"/>
                  <a:pt x="97" y="356"/>
                </a:cubicBezTo>
                <a:lnTo>
                  <a:pt x="97" y="356"/>
                </a:lnTo>
                <a:cubicBezTo>
                  <a:pt x="97" y="341"/>
                  <a:pt x="109" y="329"/>
                  <a:pt x="124" y="329"/>
                </a:cubicBezTo>
                <a:lnTo>
                  <a:pt x="124" y="329"/>
                </a:lnTo>
                <a:cubicBezTo>
                  <a:pt x="125" y="329"/>
                  <a:pt x="127" y="329"/>
                  <a:pt x="127" y="329"/>
                </a:cubicBezTo>
                <a:lnTo>
                  <a:pt x="127" y="330"/>
                </a:lnTo>
                <a:lnTo>
                  <a:pt x="438" y="330"/>
                </a:lnTo>
                <a:lnTo>
                  <a:pt x="476" y="82"/>
                </a:lnTo>
                <a:lnTo>
                  <a:pt x="106" y="82"/>
                </a:lnTo>
                <a:lnTo>
                  <a:pt x="93" y="0"/>
                </a:lnTo>
                <a:lnTo>
                  <a:pt x="8" y="0"/>
                </a:lnTo>
                <a:lnTo>
                  <a:pt x="8" y="0"/>
                </a:lnTo>
                <a:cubicBezTo>
                  <a:pt x="4" y="0"/>
                  <a:pt x="0" y="4"/>
                  <a:pt x="0" y="9"/>
                </a:cubicBezTo>
                <a:lnTo>
                  <a:pt x="0" y="9"/>
                </a:lnTo>
                <a:cubicBezTo>
                  <a:pt x="0" y="13"/>
                  <a:pt x="4" y="17"/>
                  <a:pt x="8" y="17"/>
                </a:cubicBezTo>
                <a:lnTo>
                  <a:pt x="79" y="17"/>
                </a:lnTo>
                <a:lnTo>
                  <a:pt x="91" y="91"/>
                </a:lnTo>
                <a:lnTo>
                  <a:pt x="91" y="91"/>
                </a:lnTo>
                <a:lnTo>
                  <a:pt x="91" y="92"/>
                </a:lnTo>
                <a:lnTo>
                  <a:pt x="125" y="313"/>
                </a:lnTo>
                <a:lnTo>
                  <a:pt x="125" y="313"/>
                </a:lnTo>
                <a:cubicBezTo>
                  <a:pt x="124" y="313"/>
                  <a:pt x="124" y="312"/>
                  <a:pt x="124" y="312"/>
                </a:cubicBezTo>
                <a:lnTo>
                  <a:pt x="124" y="312"/>
                </a:lnTo>
                <a:cubicBezTo>
                  <a:pt x="99" y="312"/>
                  <a:pt x="80" y="332"/>
                  <a:pt x="80" y="356"/>
                </a:cubicBezTo>
                <a:lnTo>
                  <a:pt x="80" y="356"/>
                </a:lnTo>
                <a:cubicBezTo>
                  <a:pt x="80" y="380"/>
                  <a:pt x="99" y="400"/>
                  <a:pt x="124" y="400"/>
                </a:cubicBezTo>
                <a:lnTo>
                  <a:pt x="159" y="400"/>
                </a:lnTo>
                <a:lnTo>
                  <a:pt x="159" y="400"/>
                </a:lnTo>
                <a:cubicBezTo>
                  <a:pt x="149" y="406"/>
                  <a:pt x="141" y="418"/>
                  <a:pt x="141" y="431"/>
                </a:cubicBezTo>
                <a:lnTo>
                  <a:pt x="141" y="431"/>
                </a:lnTo>
                <a:cubicBezTo>
                  <a:pt x="141" y="450"/>
                  <a:pt x="157" y="466"/>
                  <a:pt x="177" y="466"/>
                </a:cubicBezTo>
                <a:lnTo>
                  <a:pt x="177" y="466"/>
                </a:lnTo>
                <a:cubicBezTo>
                  <a:pt x="196" y="466"/>
                  <a:pt x="212" y="450"/>
                  <a:pt x="212" y="431"/>
                </a:cubicBezTo>
                <a:lnTo>
                  <a:pt x="212" y="431"/>
                </a:lnTo>
                <a:cubicBezTo>
                  <a:pt x="212" y="418"/>
                  <a:pt x="205" y="406"/>
                  <a:pt x="194" y="400"/>
                </a:cubicBezTo>
                <a:lnTo>
                  <a:pt x="367" y="400"/>
                </a:lnTo>
                <a:lnTo>
                  <a:pt x="367" y="400"/>
                </a:lnTo>
                <a:cubicBezTo>
                  <a:pt x="356" y="406"/>
                  <a:pt x="349" y="418"/>
                  <a:pt x="349" y="431"/>
                </a:cubicBezTo>
                <a:lnTo>
                  <a:pt x="349" y="431"/>
                </a:lnTo>
                <a:cubicBezTo>
                  <a:pt x="349" y="450"/>
                  <a:pt x="365" y="466"/>
                  <a:pt x="384" y="466"/>
                </a:cubicBezTo>
                <a:lnTo>
                  <a:pt x="384" y="466"/>
                </a:lnTo>
                <a:cubicBezTo>
                  <a:pt x="404" y="466"/>
                  <a:pt x="420" y="450"/>
                  <a:pt x="420" y="431"/>
                </a:cubicBezTo>
                <a:lnTo>
                  <a:pt x="420" y="431"/>
                </a:lnTo>
                <a:cubicBezTo>
                  <a:pt x="420" y="418"/>
                  <a:pt x="412" y="406"/>
                  <a:pt x="402" y="400"/>
                </a:cubicBezTo>
                <a:lnTo>
                  <a:pt x="431" y="400"/>
                </a:lnTo>
                <a:lnTo>
                  <a:pt x="431" y="400"/>
                </a:lnTo>
                <a:cubicBezTo>
                  <a:pt x="436" y="400"/>
                  <a:pt x="439" y="397"/>
                  <a:pt x="439" y="392"/>
                </a:cubicBezTo>
                <a:lnTo>
                  <a:pt x="439" y="392"/>
                </a:lnTo>
                <a:cubicBezTo>
                  <a:pt x="439" y="387"/>
                  <a:pt x="436" y="384"/>
                  <a:pt x="431" y="384"/>
                </a:cubicBezTo>
                <a:close/>
              </a:path>
            </a:pathLst>
          </a:custGeom>
          <a:solidFill>
            <a:srgbClr val="1E3877"/>
          </a:solidFill>
          <a:ln w="9525" cap="flat">
            <a:noFill/>
            <a:bevel/>
            <a:headEnd/>
            <a:tailEnd/>
          </a:ln>
          <a:effectLst/>
        </p:spPr>
        <p:txBody>
          <a:bodyPr wrap="none" anchor="ctr"/>
          <a:lstStyle/>
          <a:p>
            <a:endParaRPr lang="en-US" sz="1225"/>
          </a:p>
        </p:txBody>
      </p:sp>
    </p:spTree>
    <p:extLst>
      <p:ext uri="{BB962C8B-B14F-4D97-AF65-F5344CB8AC3E}">
        <p14:creationId xmlns:p14="http://schemas.microsoft.com/office/powerpoint/2010/main" val="3837874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Check for Data Imbalance</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0" y="1225550"/>
            <a:ext cx="8715375" cy="4587875"/>
          </a:xfrm>
        </p:spPr>
        <p:txBody>
          <a:bodyPr>
            <a:normAutofit/>
          </a:bodyPr>
          <a:lstStyle/>
          <a:p>
            <a:r>
              <a:rPr lang="en-US" sz="1800" dirty="0"/>
              <a:t>W</a:t>
            </a:r>
            <a:r>
              <a:rPr lang="en-US" sz="1800" dirty="0" smtClean="0"/>
              <a:t>e </a:t>
            </a:r>
            <a:r>
              <a:rPr lang="en-US" sz="1800" dirty="0"/>
              <a:t>see that we have  56.67% of 'Neutral or Dissatisfied' customers as compared to 43.33% of 'Satisfied' customers and thus our data is almost balanced.</a:t>
            </a:r>
            <a:endParaRPr lang="en-US" sz="1800" dirty="0" smtClean="0"/>
          </a:p>
          <a:p>
            <a:endParaRPr lang="en-US" sz="1800" dirty="0"/>
          </a:p>
          <a:p>
            <a:endParaRPr lang="en-US" sz="1800" dirty="0" smtClean="0"/>
          </a:p>
          <a:p>
            <a:endParaRPr lang="en-US" sz="1800" dirty="0"/>
          </a:p>
          <a:p>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827" y="1887522"/>
            <a:ext cx="5886450" cy="402400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2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Gender and Customer Type</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0" y="1225550"/>
            <a:ext cx="8715375" cy="4587875"/>
          </a:xfrm>
        </p:spPr>
        <p:txBody>
          <a:bodyPr>
            <a:normAutofit/>
          </a:bodyPr>
          <a:lstStyle/>
          <a:p>
            <a:r>
              <a:rPr lang="en-US" sz="1800" dirty="0"/>
              <a:t>For both Males and Females, we see that no</a:t>
            </a:r>
            <a:r>
              <a:rPr lang="en-US" sz="1800" dirty="0" smtClean="0"/>
              <a:t>. </a:t>
            </a:r>
            <a:r>
              <a:rPr lang="en-US" sz="1800" dirty="0"/>
              <a:t>of 'Neutral or Dissatisfied' customers are more as compared to 'Satisfied' customers. The same logic applies to 'Loyal' and </a:t>
            </a:r>
            <a:r>
              <a:rPr lang="en-US" sz="1800" dirty="0" smtClean="0"/>
              <a:t>'Disloyal</a:t>
            </a:r>
            <a:r>
              <a:rPr lang="en-US" sz="1800" dirty="0"/>
              <a:t>' Customers. Also we see that the no . of Loyal customers are way more than 'Disloyal' customers.</a:t>
            </a:r>
          </a:p>
          <a:p>
            <a:endParaRPr lang="en-US" sz="1800" dirty="0" smtClean="0"/>
          </a:p>
          <a:p>
            <a:endParaRPr lang="en-US" sz="1800" dirty="0"/>
          </a:p>
          <a:p>
            <a:endParaRPr lang="en-US" sz="1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162" y="2390716"/>
            <a:ext cx="7853552" cy="33052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53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Age</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25550"/>
            <a:ext cx="8984609" cy="4747411"/>
          </a:xfrm>
        </p:spPr>
        <p:txBody>
          <a:bodyPr>
            <a:normAutofit/>
          </a:bodyPr>
          <a:lstStyle/>
          <a:p>
            <a:r>
              <a:rPr lang="en-US" sz="1800" dirty="0"/>
              <a:t>We see that our early age passengers i.e. 8-38 are more </a:t>
            </a:r>
            <a:r>
              <a:rPr lang="en-US" sz="1800" dirty="0" smtClean="0"/>
              <a:t>neutral </a:t>
            </a:r>
            <a:r>
              <a:rPr lang="en-US" sz="1800" dirty="0"/>
              <a:t>or dissatisfied as </a:t>
            </a:r>
            <a:r>
              <a:rPr lang="en-US" sz="1800" dirty="0" smtClean="0"/>
              <a:t>compared </a:t>
            </a:r>
            <a:r>
              <a:rPr lang="en-US" sz="1800" dirty="0"/>
              <a:t>to satisfied. Passengers aged 39-60 have higher satisfaction level and then the trend for dissatisfied or neutral is again higher for the remaining higher age group. </a:t>
            </a:r>
            <a:endParaRPr lang="en-US" sz="1800" dirty="0" smtClean="0"/>
          </a:p>
          <a:p>
            <a:endParaRPr lang="en-US" sz="1800" dirty="0"/>
          </a:p>
          <a:p>
            <a:endParaRPr lang="en-US" sz="18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19" y="2122415"/>
            <a:ext cx="8803023" cy="3766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93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Travel Class of Passengers</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25550"/>
            <a:ext cx="8984609" cy="4747411"/>
          </a:xfrm>
        </p:spPr>
        <p:txBody>
          <a:bodyPr>
            <a:normAutofit/>
          </a:bodyPr>
          <a:lstStyle/>
          <a:p>
            <a:r>
              <a:rPr lang="en-US" sz="1800" dirty="0"/>
              <a:t> For business travel in business class category, the number of satisfied passengers are quite on the higher side for longer flight distance. For other combinations, there is almost equal distribution of satisfied and dissatisfied passengers.</a:t>
            </a:r>
            <a:endParaRPr 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2169311"/>
            <a:ext cx="8984609" cy="380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07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0" y="365125"/>
            <a:ext cx="8715375" cy="658813"/>
          </a:xfrm>
        </p:spPr>
        <p:txBody>
          <a:bodyPr>
            <a:normAutofit/>
          </a:bodyPr>
          <a:lstStyle/>
          <a:p>
            <a:r>
              <a:rPr lang="en-US" sz="3800" dirty="0" smtClean="0"/>
              <a:t>EDA – Ease of Online Boarding</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25550"/>
            <a:ext cx="8984609" cy="4747411"/>
          </a:xfrm>
        </p:spPr>
        <p:txBody>
          <a:bodyPr>
            <a:normAutofit/>
          </a:bodyPr>
          <a:lstStyle/>
          <a:p>
            <a:r>
              <a:rPr lang="en-US" sz="1800" dirty="0"/>
              <a:t>For Eco Plus class, very inconvenient Departure/Arrival time (Departure/</a:t>
            </a:r>
            <a:r>
              <a:rPr lang="en-US" sz="1800" dirty="0" err="1"/>
              <a:t>Arrival_time_convenient</a:t>
            </a:r>
            <a:r>
              <a:rPr lang="en-US" sz="1800" dirty="0"/>
              <a:t> = 0) has really high no. of dissatisfied passengers, even when online boarding is done very well. For other combinations, no. of satisfied passengers are on the higher side compared to no. of dissatisfied passengers.</a:t>
            </a:r>
          </a:p>
          <a:p>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2550253"/>
            <a:ext cx="8299450" cy="3131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38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168565" y="180568"/>
            <a:ext cx="8715375" cy="557664"/>
          </a:xfrm>
        </p:spPr>
        <p:txBody>
          <a:bodyPr>
            <a:normAutofit fontScale="90000"/>
          </a:bodyPr>
          <a:lstStyle/>
          <a:p>
            <a:r>
              <a:rPr lang="en-US" sz="3800" dirty="0" smtClean="0"/>
              <a:t>EDA – Departure/Arrival Delay</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738232"/>
            <a:ext cx="8984609" cy="5234729"/>
          </a:xfrm>
        </p:spPr>
        <p:txBody>
          <a:bodyPr>
            <a:normAutofit/>
          </a:bodyPr>
          <a:lstStyle/>
          <a:p>
            <a:r>
              <a:rPr lang="en-US" sz="1800" dirty="0"/>
              <a:t>For personal travel (specially Eco Plus and Eco), the no. of dissatisfied passengers are really high when arrival delay in minutes is high. As observed the level of dissatisfied or neutral passengers is always more than the satisfied passengers whenever there's a delay in arrival or departure time. </a:t>
            </a: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33" y="1912683"/>
            <a:ext cx="6601261" cy="4060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13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168565" y="180568"/>
            <a:ext cx="8715375" cy="557664"/>
          </a:xfrm>
        </p:spPr>
        <p:txBody>
          <a:bodyPr>
            <a:normAutofit fontScale="90000"/>
          </a:bodyPr>
          <a:lstStyle/>
          <a:p>
            <a:r>
              <a:rPr lang="en-US" sz="3800" dirty="0" smtClean="0"/>
              <a:t>EDA – Inflight Wi-Fi Service</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738232"/>
            <a:ext cx="8984609" cy="5234729"/>
          </a:xfrm>
        </p:spPr>
        <p:txBody>
          <a:bodyPr>
            <a:normAutofit/>
          </a:bodyPr>
          <a:lstStyle/>
          <a:p>
            <a:r>
              <a:rPr lang="en-US" sz="1800" dirty="0"/>
              <a:t>The Eco Plus passengers are mostly satisfied without in-flight </a:t>
            </a:r>
            <a:r>
              <a:rPr lang="en-US" sz="1800" dirty="0" smtClean="0"/>
              <a:t>Wi-Fi </a:t>
            </a:r>
            <a:r>
              <a:rPr lang="en-US" sz="1800" dirty="0"/>
              <a:t>service (rating 0) and medium level of in-flight entertainment (rating 2 - 4). For Business class passengers, only highest level of in-flight entertainment (rating 5) can make them satisfied. For Eco passengers, high level of in-flight entertainment (rating 3 - 5) and very high </a:t>
            </a:r>
            <a:r>
              <a:rPr lang="en-US" sz="1800" dirty="0" smtClean="0"/>
              <a:t>Wi-Fi </a:t>
            </a:r>
            <a:r>
              <a:rPr lang="en-US" sz="1800" dirty="0"/>
              <a:t>service availability (rating 5) can make them satisfied.</a:t>
            </a:r>
            <a:endParaRPr lang="en-US"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0" y="2122415"/>
            <a:ext cx="8984609" cy="354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88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601B7-B94D-144E-BD32-1361BF0BF22C}"/>
              </a:ext>
            </a:extLst>
          </p:cNvPr>
          <p:cNvSpPr>
            <a:spLocks noGrp="1"/>
          </p:cNvSpPr>
          <p:nvPr>
            <p:ph type="title" idx="4294967295"/>
          </p:nvPr>
        </p:nvSpPr>
        <p:spPr>
          <a:xfrm>
            <a:off x="168565" y="180568"/>
            <a:ext cx="8715375" cy="557664"/>
          </a:xfrm>
        </p:spPr>
        <p:txBody>
          <a:bodyPr>
            <a:normAutofit fontScale="90000"/>
          </a:bodyPr>
          <a:lstStyle/>
          <a:p>
            <a:r>
              <a:rPr lang="en-US" sz="3800" dirty="0" smtClean="0"/>
              <a:t>EDA – Other Predictors</a:t>
            </a:r>
            <a:endParaRPr lang="en-US" sz="3800" dirty="0"/>
          </a:p>
        </p:txBody>
      </p:sp>
      <p:sp>
        <p:nvSpPr>
          <p:cNvPr id="3" name="Content Placeholder 2">
            <a:extLst>
              <a:ext uri="{FF2B5EF4-FFF2-40B4-BE49-F238E27FC236}">
                <a16:creationId xmlns:a16="http://schemas.microsoft.com/office/drawing/2014/main" xmlns="" id="{98FB001E-73E3-7042-A59A-A694342BC1F4}"/>
              </a:ext>
            </a:extLst>
          </p:cNvPr>
          <p:cNvSpPr>
            <a:spLocks noGrp="1"/>
          </p:cNvSpPr>
          <p:nvPr>
            <p:ph idx="4294967295"/>
          </p:nvPr>
        </p:nvSpPr>
        <p:spPr>
          <a:xfrm>
            <a:off x="75500" y="1241571"/>
            <a:ext cx="8984609" cy="4731390"/>
          </a:xfrm>
        </p:spPr>
        <p:txBody>
          <a:bodyPr>
            <a:normAutofit/>
          </a:bodyPr>
          <a:lstStyle/>
          <a:p>
            <a:r>
              <a:rPr lang="en-US" sz="1800" dirty="0" smtClean="0"/>
              <a:t>Following are the interpretations from some of our important features –</a:t>
            </a:r>
          </a:p>
          <a:p>
            <a:pPr marL="342900" indent="-342900">
              <a:buFont typeface="+mj-lt"/>
              <a:buAutoNum type="alphaLcParenR"/>
            </a:pPr>
            <a:r>
              <a:rPr lang="en-US" sz="1800" dirty="0" smtClean="0"/>
              <a:t>As </a:t>
            </a:r>
            <a:r>
              <a:rPr lang="en-US" sz="1800" dirty="0"/>
              <a:t>seat comfort increases, the customer satisfaction increases as well</a:t>
            </a:r>
            <a:r>
              <a:rPr lang="en-US" sz="1800" dirty="0" smtClean="0"/>
              <a:t>.</a:t>
            </a:r>
          </a:p>
          <a:p>
            <a:pPr marL="342900" indent="-342900">
              <a:buFont typeface="+mj-lt"/>
              <a:buAutoNum type="alphaLcParenR"/>
            </a:pPr>
            <a:r>
              <a:rPr lang="en-US" sz="1800" dirty="0"/>
              <a:t>As cleanliness increases, the satisfaction level of passengers increases</a:t>
            </a:r>
            <a:r>
              <a:rPr lang="en-US" sz="1800" dirty="0" smtClean="0"/>
              <a:t>.</a:t>
            </a:r>
          </a:p>
          <a:p>
            <a:pPr marL="342900" indent="-342900">
              <a:buFont typeface="+mj-lt"/>
              <a:buAutoNum type="alphaLcParenR"/>
            </a:pPr>
            <a:r>
              <a:rPr lang="en-US" sz="1800" dirty="0"/>
              <a:t>The maximum no. of satisfied passengers belong to the category of 4 and 5 rating </a:t>
            </a:r>
            <a:r>
              <a:rPr lang="en-US" sz="1800" dirty="0" smtClean="0"/>
              <a:t>givers for quality of food and drinks. </a:t>
            </a:r>
            <a:r>
              <a:rPr lang="en-US" sz="1800" dirty="0"/>
              <a:t>Below </a:t>
            </a:r>
            <a:r>
              <a:rPr lang="en-US" sz="1800" dirty="0" smtClean="0"/>
              <a:t>the rating of </a:t>
            </a:r>
            <a:r>
              <a:rPr lang="en-US" sz="1800" dirty="0"/>
              <a:t>4, passengers are mostly dissatisfied</a:t>
            </a:r>
            <a:r>
              <a:rPr lang="en-US" sz="1800" dirty="0" smtClean="0"/>
              <a:t>.</a:t>
            </a:r>
          </a:p>
          <a:p>
            <a:pPr marL="342900" indent="-342900">
              <a:buFont typeface="+mj-lt"/>
              <a:buAutoNum type="alphaLcParenR"/>
            </a:pPr>
            <a:r>
              <a:rPr lang="en-US" sz="1800" dirty="0"/>
              <a:t>For business class, it is observed that all gate locations have higher no. of dissatisfied passengers when baggage handling is not done perfectly well (rating &lt;= 4). For </a:t>
            </a:r>
            <a:r>
              <a:rPr lang="en-US" sz="1800" dirty="0" smtClean="0"/>
              <a:t>Economy </a:t>
            </a:r>
            <a:r>
              <a:rPr lang="en-US" sz="1800" dirty="0"/>
              <a:t>Plus, when the gate location is 1 and for Eco, when the gate location is 2, even when the </a:t>
            </a:r>
            <a:r>
              <a:rPr lang="en-US" sz="1800" dirty="0" smtClean="0"/>
              <a:t>baggage's </a:t>
            </a:r>
            <a:r>
              <a:rPr lang="en-US" sz="1800" dirty="0"/>
              <a:t>are handled in a mediocre way (rating in range 2.0 - 4.0), passengers remained dissatisfied.</a:t>
            </a:r>
            <a:endParaRPr lang="en-US" sz="1800" dirty="0"/>
          </a:p>
        </p:txBody>
      </p:sp>
    </p:spTree>
    <p:extLst>
      <p:ext uri="{BB962C8B-B14F-4D97-AF65-F5344CB8AC3E}">
        <p14:creationId xmlns:p14="http://schemas.microsoft.com/office/powerpoint/2010/main" val="1920837097"/>
      </p:ext>
    </p:extLst>
  </p:cSld>
  <p:clrMapOvr>
    <a:masterClrMapping/>
  </p:clrMapOvr>
</p:sld>
</file>

<file path=ppt/theme/theme1.xml><?xml version="1.0" encoding="utf-8"?>
<a:theme xmlns:a="http://schemas.openxmlformats.org/drawingml/2006/main" name="PowerPoint-Blue-standard">
  <a:themeElements>
    <a:clrScheme name="">
      <a:dk1>
        <a:srgbClr val="13284B"/>
      </a:dk1>
      <a:lt1>
        <a:srgbClr val="FFFFFF"/>
      </a:lt1>
      <a:dk2>
        <a:srgbClr val="1E3877"/>
      </a:dk2>
      <a:lt2>
        <a:srgbClr val="F8FAFC"/>
      </a:lt2>
      <a:accent1>
        <a:srgbClr val="FF55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7" id="{275ABE5C-1CCE-5D45-A665-9714A7D5390C}" vid="{54C2D45B-048D-6240-93B4-1F8E18AD00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PowerPoint-Blue-standard</Template>
  <TotalTime>407</TotalTime>
  <Words>734</Words>
  <Application>Microsoft Office PowerPoint</Application>
  <PresentationFormat>On-screen Show (4:3)</PresentationFormat>
  <Paragraphs>57</Paragraphs>
  <Slides>15</Slides>
  <Notes>2</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PowerPoint-Blue-standard</vt:lpstr>
      <vt:lpstr>Title Here</vt:lpstr>
      <vt:lpstr>EDA – Check for Data Imbalance</vt:lpstr>
      <vt:lpstr>EDA – Gender and Customer Type</vt:lpstr>
      <vt:lpstr>EDA – Age</vt:lpstr>
      <vt:lpstr>EDA – Travel Class of Passengers</vt:lpstr>
      <vt:lpstr>EDA – Ease of Online Boarding</vt:lpstr>
      <vt:lpstr>EDA – Departure/Arrival Delay</vt:lpstr>
      <vt:lpstr>EDA – Inflight Wi-Fi Service</vt:lpstr>
      <vt:lpstr>EDA – Other Predictors</vt:lpstr>
      <vt:lpstr>EDA – Correlation Heat map</vt:lpstr>
      <vt:lpstr>EDA – Heat Map Interpretation</vt:lpstr>
      <vt:lpstr>ML Classification Models</vt:lpstr>
      <vt:lpstr>Comparison b/w ML Classification models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Windows User</dc:creator>
  <cp:lastModifiedBy>Windows User</cp:lastModifiedBy>
  <cp:revision>17</cp:revision>
  <dcterms:created xsi:type="dcterms:W3CDTF">2022-04-30T22:07:35Z</dcterms:created>
  <dcterms:modified xsi:type="dcterms:W3CDTF">2022-05-01T04:54:41Z</dcterms:modified>
</cp:coreProperties>
</file>