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91" r:id="rId5"/>
  </p:sldMasterIdLst>
  <p:notesMasterIdLst>
    <p:notesMasterId r:id="rId40"/>
  </p:notesMasterIdLst>
  <p:handoutMasterIdLst>
    <p:handoutMasterId r:id="rId41"/>
  </p:handoutMasterIdLst>
  <p:sldIdLst>
    <p:sldId id="796" r:id="rId6"/>
    <p:sldId id="5801" r:id="rId7"/>
    <p:sldId id="5819" r:id="rId8"/>
    <p:sldId id="5870" r:id="rId9"/>
    <p:sldId id="5822" r:id="rId10"/>
    <p:sldId id="5871" r:id="rId11"/>
    <p:sldId id="5859" r:id="rId12"/>
    <p:sldId id="5818" r:id="rId13"/>
    <p:sldId id="5614" r:id="rId14"/>
    <p:sldId id="5826" r:id="rId15"/>
    <p:sldId id="5834" r:id="rId16"/>
    <p:sldId id="5860" r:id="rId17"/>
    <p:sldId id="5839" r:id="rId18"/>
    <p:sldId id="5861" r:id="rId19"/>
    <p:sldId id="2021" r:id="rId20"/>
    <p:sldId id="5862" r:id="rId21"/>
    <p:sldId id="5873" r:id="rId22"/>
    <p:sldId id="5850" r:id="rId23"/>
    <p:sldId id="5841" r:id="rId24"/>
    <p:sldId id="5869" r:id="rId25"/>
    <p:sldId id="5848" r:id="rId26"/>
    <p:sldId id="5851" r:id="rId27"/>
    <p:sldId id="5835" r:id="rId28"/>
    <p:sldId id="5863" r:id="rId29"/>
    <p:sldId id="5808" r:id="rId30"/>
    <p:sldId id="5809" r:id="rId31"/>
    <p:sldId id="5852" r:id="rId32"/>
    <p:sldId id="5842" r:id="rId33"/>
    <p:sldId id="5864" r:id="rId34"/>
    <p:sldId id="5577" r:id="rId35"/>
    <p:sldId id="5806" r:id="rId36"/>
    <p:sldId id="5799" r:id="rId37"/>
    <p:sldId id="5805" r:id="rId38"/>
    <p:sldId id="5853" r:id="rId39"/>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457" userDrawn="1">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FF"/>
    <a:srgbClr val="B3B3B3"/>
    <a:srgbClr val="6E6E6E"/>
    <a:srgbClr val="0071C5"/>
    <a:srgbClr val="4A4A4A"/>
    <a:srgbClr val="0C34BD"/>
    <a:srgbClr val="5D1682"/>
    <a:srgbClr val="008564"/>
    <a:srgbClr val="4D4D4D"/>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9855" autoAdjust="0"/>
  </p:normalViewPr>
  <p:slideViewPr>
    <p:cSldViewPr snapToGrid="0">
      <p:cViewPr varScale="1">
        <p:scale>
          <a:sx n="125" d="100"/>
          <a:sy n="125" d="100"/>
        </p:scale>
        <p:origin x="462" y="45"/>
      </p:cViewPr>
      <p:guideLst>
        <p:guide orient="horz" pos="1457"/>
        <p:guide orient="horz" pos="3050"/>
        <p:guide orient="horz" pos="3189"/>
        <p:guide pos="5455"/>
        <p:guide orient="horz" pos="975"/>
        <p:guide pos="345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028"/>
    </p:cViewPr>
  </p:sorterViewPr>
  <p:notesViewPr>
    <p:cSldViewPr snapToGrid="0">
      <p:cViewPr varScale="1">
        <p:scale>
          <a:sx n="55" d="100"/>
          <a:sy n="55" d="100"/>
        </p:scale>
        <p:origin x="1963" y="1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10/7/2020</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3054988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29</a:t>
            </a:fld>
            <a:endParaRPr lang="en-US" dirty="0"/>
          </a:p>
        </p:txBody>
      </p:sp>
    </p:spTree>
    <p:extLst>
      <p:ext uri="{BB962C8B-B14F-4D97-AF65-F5344CB8AC3E}">
        <p14:creationId xmlns:p14="http://schemas.microsoft.com/office/powerpoint/2010/main" val="104937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24"/>
              </a:spcBef>
              <a:buSzPct val="25000"/>
            </a:pPr>
            <a:r>
              <a:rPr lang="en-US" sz="1100" dirty="0" err="1"/>
              <a:t>Dask</a:t>
            </a:r>
            <a:r>
              <a:rPr lang="en-US" sz="1100" dirty="0"/>
              <a:t> parallelizes </a:t>
            </a:r>
            <a:r>
              <a:rPr lang="en-US" sz="1100" dirty="0" err="1"/>
              <a:t>PyData</a:t>
            </a:r>
            <a:r>
              <a:rPr lang="en-US" sz="1100" dirty="0"/>
              <a:t> natively.</a:t>
            </a:r>
            <a:endParaRPr lang="en-US" sz="1100" dirty="0">
              <a:solidFill>
                <a:schemeClr val="dk1"/>
              </a:solidFill>
              <a:latin typeface="Trebuchet MS"/>
              <a:ea typeface="Trebuchet MS"/>
              <a:cs typeface="Trebuchet MS"/>
              <a:sym typeface="Trebuchet MS"/>
            </a:endParaRPr>
          </a:p>
          <a:p>
            <a:pPr>
              <a:spcBef>
                <a:spcPts val="324"/>
              </a:spcBef>
              <a:buSzPct val="25000"/>
            </a:pPr>
            <a:endParaRPr lang="en-US" sz="1100" dirty="0">
              <a:solidFill>
                <a:schemeClr val="dk1"/>
              </a:solidFill>
              <a:latin typeface="Trebuchet MS"/>
              <a:ea typeface="Trebuchet MS"/>
              <a:cs typeface="Trebuchet MS"/>
              <a:sym typeface="Trebuchet MS"/>
            </a:endParaRPr>
          </a:p>
          <a:p>
            <a:pPr>
              <a:spcBef>
                <a:spcPts val="324"/>
              </a:spcBef>
              <a:buSzPct val="25000"/>
            </a:pPr>
            <a:r>
              <a:rPr lang="en-US" sz="1100" dirty="0" err="1"/>
              <a:t>Dask.distributed</a:t>
            </a:r>
            <a:r>
              <a:rPr lang="en-US" sz="1100" dirty="0"/>
              <a:t> is a centrally managed, distributed, dynamic task scheduler. The central </a:t>
            </a:r>
            <a:r>
              <a:rPr lang="en-US" sz="1100" dirty="0" err="1"/>
              <a:t>dask</a:t>
            </a:r>
            <a:r>
              <a:rPr lang="en-US" sz="1100" dirty="0"/>
              <a:t>-scheduler process coordinates the actions of several </a:t>
            </a:r>
            <a:r>
              <a:rPr lang="en-US" sz="1100" dirty="0" err="1"/>
              <a:t>dask</a:t>
            </a:r>
            <a:r>
              <a:rPr lang="en-US" sz="1100" dirty="0"/>
              <a:t>-worker processes spread across multiple machines and the concurrent requests of several clients.</a:t>
            </a:r>
          </a:p>
          <a:p>
            <a:pPr>
              <a:spcBef>
                <a:spcPts val="324"/>
              </a:spcBef>
              <a:buSzPct val="25000"/>
            </a:pPr>
            <a:endParaRPr lang="en-US" sz="1100" dirty="0"/>
          </a:p>
          <a:p>
            <a:pPr>
              <a:spcBef>
                <a:spcPts val="324"/>
              </a:spcBef>
              <a:buSzPct val="25000"/>
            </a:pPr>
            <a:r>
              <a:rPr lang="en-US" sz="1100" dirty="0"/>
              <a:t>The scheduler is asynchronous and event driven, simultaneously responding to requests for computation from multiple clients and tracking the progress of multiple workers. The event-driven and asynchronous nature makes it flexible to concurrently handle a variety of workloads coming from multiple users at the same time while also handling a fluid worker population with failures and additions. Workers communicate amongst each other for bulk data transfer over TCP.</a:t>
            </a:r>
          </a:p>
          <a:p>
            <a:pPr>
              <a:spcBef>
                <a:spcPts val="324"/>
              </a:spcBef>
              <a:buSzPct val="25000"/>
            </a:pPr>
            <a:endParaRPr lang="en-US" sz="1100" dirty="0"/>
          </a:p>
          <a:p>
            <a:pPr>
              <a:spcBef>
                <a:spcPts val="324"/>
              </a:spcBef>
              <a:buSzPct val="25000"/>
            </a:pPr>
            <a:r>
              <a:rPr lang="en-US" sz="1100" dirty="0"/>
              <a:t>Internally the scheduler tracks all work as a constantly changing directed acyclic graph of tasks. A task is a Python function operating on Python objects, which can be the results of other tasks. This graph of tasks grows as users submit more computations, fills out as workers complete tasks, and shrinks as users leave or become disinterested in previous results.</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32</a:t>
            </a:fld>
            <a:endParaRPr lang="en-US" dirty="0"/>
          </a:p>
        </p:txBody>
      </p:sp>
    </p:spTree>
    <p:extLst>
      <p:ext uri="{BB962C8B-B14F-4D97-AF65-F5344CB8AC3E}">
        <p14:creationId xmlns:p14="http://schemas.microsoft.com/office/powerpoint/2010/main" val="35718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dirty="0"/>
          </a:p>
        </p:txBody>
      </p:sp>
    </p:spTree>
    <p:extLst>
      <p:ext uri="{BB962C8B-B14F-4D97-AF65-F5344CB8AC3E}">
        <p14:creationId xmlns:p14="http://schemas.microsoft.com/office/powerpoint/2010/main" val="75405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n-GB" dirty="0"/>
          </a:p>
        </p:txBody>
      </p:sp>
      <p:sp>
        <p:nvSpPr>
          <p:cNvPr id="4" name="Marcador de número de diapositiva 3"/>
          <p:cNvSpPr>
            <a:spLocks noGrp="1"/>
          </p:cNvSpPr>
          <p:nvPr>
            <p:ph type="sldNum" sz="quarter" idx="5"/>
          </p:nvPr>
        </p:nvSpPr>
        <p:spPr/>
        <p:txBody>
          <a:bodyPr/>
          <a:lstStyle/>
          <a:p>
            <a:pPr>
              <a:defRPr/>
            </a:pPr>
            <a:fld id="{E02D639A-AF38-4D9A-897E-57859A70BDEB}" type="slidenum">
              <a:rPr lang="en-US" smtClean="0"/>
              <a:pPr>
                <a:defRPr/>
              </a:pPr>
              <a:t>9</a:t>
            </a:fld>
            <a:endParaRPr lang="en-US" dirty="0"/>
          </a:p>
        </p:txBody>
      </p:sp>
    </p:spTree>
    <p:extLst>
      <p:ext uri="{BB962C8B-B14F-4D97-AF65-F5344CB8AC3E}">
        <p14:creationId xmlns:p14="http://schemas.microsoft.com/office/powerpoint/2010/main" val="157193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dirty="0"/>
          </a:p>
        </p:txBody>
      </p:sp>
    </p:spTree>
    <p:extLst>
      <p:ext uri="{BB962C8B-B14F-4D97-AF65-F5344CB8AC3E}">
        <p14:creationId xmlns:p14="http://schemas.microsoft.com/office/powerpoint/2010/main" val="390900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dirty="0"/>
          </a:p>
        </p:txBody>
      </p:sp>
    </p:spTree>
    <p:extLst>
      <p:ext uri="{BB962C8B-B14F-4D97-AF65-F5344CB8AC3E}">
        <p14:creationId xmlns:p14="http://schemas.microsoft.com/office/powerpoint/2010/main" val="130837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dirty="0"/>
          </a:p>
        </p:txBody>
      </p:sp>
    </p:spTree>
    <p:extLst>
      <p:ext uri="{BB962C8B-B14F-4D97-AF65-F5344CB8AC3E}">
        <p14:creationId xmlns:p14="http://schemas.microsoft.com/office/powerpoint/2010/main" val="639697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17</a:t>
            </a:fld>
            <a:endParaRPr lang="en-US" dirty="0"/>
          </a:p>
        </p:txBody>
      </p:sp>
    </p:spTree>
    <p:extLst>
      <p:ext uri="{BB962C8B-B14F-4D97-AF65-F5344CB8AC3E}">
        <p14:creationId xmlns:p14="http://schemas.microsoft.com/office/powerpoint/2010/main" val="145865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21</a:t>
            </a:fld>
            <a:endParaRPr lang="en-US" dirty="0"/>
          </a:p>
        </p:txBody>
      </p:sp>
    </p:spTree>
    <p:extLst>
      <p:ext uri="{BB962C8B-B14F-4D97-AF65-F5344CB8AC3E}">
        <p14:creationId xmlns:p14="http://schemas.microsoft.com/office/powerpoint/2010/main" val="1071915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dirty="0"/>
          </a:p>
        </p:txBody>
      </p:sp>
    </p:spTree>
    <p:extLst>
      <p:ext uri="{BB962C8B-B14F-4D97-AF65-F5344CB8AC3E}">
        <p14:creationId xmlns:p14="http://schemas.microsoft.com/office/powerpoint/2010/main" val="1087097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813176-8C5C-4004-85D4-C7A28D056F26}"/>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186DD8A-7C42-4515-A5AA-65DA8E4F563A}"/>
              </a:ext>
            </a:extLst>
          </p:cNvPr>
          <p:cNvPicPr>
            <a:picLocks noChangeAspect="1"/>
          </p:cNvPicPr>
          <p:nvPr userDrawn="1"/>
        </p:nvPicPr>
        <p:blipFill>
          <a:blip r:embed="rId2"/>
          <a:stretch>
            <a:fillRect/>
          </a:stretch>
        </p:blipFill>
        <p:spPr>
          <a:xfrm flipV="1">
            <a:off x="42483" y="0"/>
            <a:ext cx="10930317" cy="6172200"/>
          </a:xfrm>
          <a:prstGeom prst="rect">
            <a:avLst/>
          </a:prstGeom>
        </p:spPr>
      </p:pic>
      <p:sp>
        <p:nvSpPr>
          <p:cNvPr id="8" name="TextBox 7">
            <a:extLst>
              <a:ext uri="{FF2B5EF4-FFF2-40B4-BE49-F238E27FC236}">
                <a16:creationId xmlns:a16="http://schemas.microsoft.com/office/drawing/2014/main" id="{0BA94F91-B6AF-4D14-9E16-2BF435C9D356}"/>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pic>
        <p:nvPicPr>
          <p:cNvPr id="11" name="Picture 10">
            <a:extLst>
              <a:ext uri="{FF2B5EF4-FFF2-40B4-BE49-F238E27FC236}">
                <a16:creationId xmlns:a16="http://schemas.microsoft.com/office/drawing/2014/main" id="{DA9D4001-E98B-48CF-AC08-7426B9D30B93}"/>
              </a:ext>
            </a:extLst>
          </p:cNvPr>
          <p:cNvPicPr>
            <a:picLocks noChangeAspect="1"/>
          </p:cNvPicPr>
          <p:nvPr userDrawn="1"/>
        </p:nvPicPr>
        <p:blipFill rotWithShape="1">
          <a:blip r:embed="rId3"/>
          <a:srcRect r="3683"/>
          <a:stretch/>
        </p:blipFill>
        <p:spPr>
          <a:xfrm>
            <a:off x="173574" y="3601486"/>
            <a:ext cx="3903125" cy="1709503"/>
          </a:xfrm>
          <a:prstGeom prst="rect">
            <a:avLst/>
          </a:prstGeom>
        </p:spPr>
      </p:pic>
    </p:spTree>
    <p:extLst>
      <p:ext uri="{BB962C8B-B14F-4D97-AF65-F5344CB8AC3E}">
        <p14:creationId xmlns:p14="http://schemas.microsoft.com/office/powerpoint/2010/main" val="19050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467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tx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BB2B89-A188-424D-BC1A-0F1E6AAFB2FF}"/>
              </a:ext>
            </a:extLst>
          </p:cNvPr>
          <p:cNvSpPr/>
          <p:nvPr userDrawn="1"/>
        </p:nvSpPr>
        <p:spPr>
          <a:xfrm>
            <a:off x="0" y="0"/>
            <a:ext cx="10972800" cy="6172200"/>
          </a:xfrm>
          <a:prstGeom prst="rect">
            <a:avLst/>
          </a:prstGeom>
          <a:gradFill>
            <a:gsLst>
              <a:gs pos="54000">
                <a:schemeClr val="tx2"/>
              </a:gs>
              <a:gs pos="100000">
                <a:schemeClr val="tx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B30B93-2066-4756-9A64-95D6D6D93D58}"/>
              </a:ext>
            </a:extLst>
          </p:cNvPr>
          <p:cNvPicPr>
            <a:picLocks noChangeAspect="1"/>
          </p:cNvPicPr>
          <p:nvPr userDrawn="1"/>
        </p:nvPicPr>
        <p:blipFill>
          <a:blip r:embed="rId2"/>
          <a:stretch>
            <a:fillRect/>
          </a:stretch>
        </p:blipFill>
        <p:spPr>
          <a:xfrm flipV="1">
            <a:off x="42482" y="0"/>
            <a:ext cx="10930318" cy="6172200"/>
          </a:xfrm>
          <a:prstGeom prst="rect">
            <a:avLst/>
          </a:prstGeom>
        </p:spPr>
      </p:pic>
      <p:pic>
        <p:nvPicPr>
          <p:cNvPr id="5" name="Graphic 4">
            <a:extLst>
              <a:ext uri="{FF2B5EF4-FFF2-40B4-BE49-F238E27FC236}">
                <a16:creationId xmlns:a16="http://schemas.microsoft.com/office/drawing/2014/main" id="{EFCF0D0C-244C-43F2-84C6-B0E4681A11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04531" y="3033529"/>
            <a:ext cx="2020682" cy="700079"/>
          </a:xfrm>
          <a:prstGeom prst="rect">
            <a:avLst/>
          </a:prstGeom>
        </p:spPr>
      </p:pic>
      <p:sp>
        <p:nvSpPr>
          <p:cNvPr id="11" name="Rectangle 4"/>
          <p:cNvSpPr>
            <a:spLocks noGrp="1" noChangeArrowheads="1"/>
          </p:cNvSpPr>
          <p:nvPr userDrawn="1">
            <p:ph type="subTitle" idx="1"/>
          </p:nvPr>
        </p:nvSpPr>
        <p:spPr>
          <a:xfrm>
            <a:off x="481661" y="5353031"/>
            <a:ext cx="952612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4405220"/>
            <a:ext cx="7939668" cy="982855"/>
          </a:xfrm>
        </p:spPr>
        <p:txBody>
          <a:bodyPr anchor="b">
            <a:noAutofit/>
          </a:bodyPr>
          <a:lstStyle>
            <a:lvl1pPr algn="l">
              <a:lnSpc>
                <a:spcPct val="90000"/>
              </a:lnSpc>
              <a:spcBef>
                <a:spcPts val="0"/>
              </a:spcBef>
              <a:defRPr sz="4600" b="1" cap="all" baseline="0">
                <a:solidFill>
                  <a:schemeClr val="tx1"/>
                </a:solidFill>
                <a:effectLst/>
                <a:latin typeface="Trebuchet MS" panose="020B0603020202020204" pitchFamily="34" charset="0"/>
              </a:defRPr>
            </a:lvl1pPr>
          </a:lstStyle>
          <a:p>
            <a:r>
              <a:rPr lang="en-US" dirty="0"/>
              <a:t>CLICK TO EDIT MASTER TITLE STYLE</a:t>
            </a:r>
          </a:p>
        </p:txBody>
      </p:sp>
    </p:spTree>
    <p:extLst>
      <p:ext uri="{BB962C8B-B14F-4D97-AF65-F5344CB8AC3E}">
        <p14:creationId xmlns:p14="http://schemas.microsoft.com/office/powerpoint/2010/main" val="267050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5405DD-F5A5-4FE4-88AC-C1AE189CE36E}"/>
              </a:ext>
            </a:extLst>
          </p:cNvPr>
          <p:cNvPicPr>
            <a:picLocks noChangeAspect="1"/>
          </p:cNvPicPr>
          <p:nvPr userDrawn="1"/>
        </p:nvPicPr>
        <p:blipFill>
          <a:blip r:embed="rId2"/>
          <a:stretch>
            <a:fillRect/>
          </a:stretch>
        </p:blipFill>
        <p:spPr>
          <a:xfrm>
            <a:off x="583337" y="3902417"/>
            <a:ext cx="3232858" cy="1132744"/>
          </a:xfrm>
          <a:prstGeom prst="rect">
            <a:avLst/>
          </a:prstGeom>
        </p:spPr>
      </p:pic>
      <p:sp>
        <p:nvSpPr>
          <p:cNvPr id="8" name="TextBox 7">
            <a:extLst>
              <a:ext uri="{FF2B5EF4-FFF2-40B4-BE49-F238E27FC236}">
                <a16:creationId xmlns:a16="http://schemas.microsoft.com/office/drawing/2014/main" id="{0BA94F91-B6AF-4D14-9E16-2BF435C9D356}"/>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pic>
        <p:nvPicPr>
          <p:cNvPr id="3" name="Picture 2">
            <a:extLst>
              <a:ext uri="{FF2B5EF4-FFF2-40B4-BE49-F238E27FC236}">
                <a16:creationId xmlns:a16="http://schemas.microsoft.com/office/drawing/2014/main" id="{AF14F920-3A08-4ADA-95E0-21F6AAF8AE65}"/>
              </a:ext>
            </a:extLst>
          </p:cNvPr>
          <p:cNvPicPr>
            <a:picLocks noChangeAspect="1"/>
          </p:cNvPicPr>
          <p:nvPr userDrawn="1"/>
        </p:nvPicPr>
        <p:blipFill>
          <a:blip r:embed="rId3"/>
          <a:stretch>
            <a:fillRect/>
          </a:stretch>
        </p:blipFill>
        <p:spPr>
          <a:xfrm flipV="1">
            <a:off x="42483" y="0"/>
            <a:ext cx="10930317" cy="6172200"/>
          </a:xfrm>
          <a:prstGeom prst="rect">
            <a:avLst/>
          </a:prstGeom>
        </p:spPr>
      </p:pic>
    </p:spTree>
    <p:extLst>
      <p:ext uri="{BB962C8B-B14F-4D97-AF65-F5344CB8AC3E}">
        <p14:creationId xmlns:p14="http://schemas.microsoft.com/office/powerpoint/2010/main" val="261175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59276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bg1"/>
                </a:solidFill>
              </a:defRPr>
            </a:lvl1pPr>
            <a:lvl2pPr marL="800100" indent="-228600">
              <a:buClr>
                <a:schemeClr val="bg2"/>
              </a:buClr>
              <a:buSzPct val="75000"/>
              <a:buFontTx/>
              <a:buBlip>
                <a:blip r:embed="rId2"/>
              </a:buBlip>
              <a:defRPr sz="1600">
                <a:solidFill>
                  <a:schemeClr val="bg1"/>
                </a:solidFill>
              </a:defRPr>
            </a:lvl2pPr>
            <a:lvl3pPr marL="1258888" indent="-169863">
              <a:buClr>
                <a:schemeClr val="bg2"/>
              </a:buClr>
              <a:buSzPct val="75000"/>
              <a:buFontTx/>
              <a:buBlip>
                <a:blip r:embed="rId2"/>
              </a:buBlip>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81398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422376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9809100" y="5689770"/>
            <a:ext cx="1104707" cy="342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162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bg1"/>
                </a:solidFill>
              </a:defRPr>
            </a:lvl1pPr>
            <a:lvl2pPr marL="571500" indent="0">
              <a:spcBef>
                <a:spcPts val="500"/>
              </a:spcBef>
              <a:spcAft>
                <a:spcPts val="500"/>
              </a:spcAft>
              <a:buClr>
                <a:schemeClr val="bg2"/>
              </a:buClr>
              <a:buSzPct val="100000"/>
              <a:buFontTx/>
              <a:buNone/>
              <a:defRPr sz="1400">
                <a:solidFill>
                  <a:schemeClr val="bg1"/>
                </a:solidFill>
              </a:defRPr>
            </a:lvl2pPr>
            <a:lvl3pPr marL="1089025" indent="0">
              <a:spcBef>
                <a:spcPts val="500"/>
              </a:spcBef>
              <a:spcAft>
                <a:spcPts val="500"/>
              </a:spcAft>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53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0" y="0"/>
            <a:ext cx="3583949"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87241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3722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AB5CD8-8200-472A-A765-CBE2ACCE6ECE}"/>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8" name="Rectangle 7">
            <a:extLst>
              <a:ext uri="{FF2B5EF4-FFF2-40B4-BE49-F238E27FC236}">
                <a16:creationId xmlns:a16="http://schemas.microsoft.com/office/drawing/2014/main" id="{E89CC569-B8CF-4294-AB88-83138C399EDB}"/>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3406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0651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7144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6276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90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tx1"/>
                </a:solidFill>
              </a:defRPr>
            </a:lvl1pPr>
            <a:lvl2pPr marL="800100" indent="-228600">
              <a:buClr>
                <a:schemeClr val="bg2"/>
              </a:buClr>
              <a:buSzPct val="75000"/>
              <a:buFontTx/>
              <a:buBlip>
                <a:blip r:embed="rId2"/>
              </a:buBlip>
              <a:defRPr sz="1600">
                <a:solidFill>
                  <a:schemeClr val="tx1"/>
                </a:solidFill>
              </a:defRPr>
            </a:lvl2pPr>
            <a:lvl3pPr marL="1258888" indent="-169863">
              <a:buClr>
                <a:schemeClr val="bg2"/>
              </a:buClr>
              <a:buSzPct val="75000"/>
              <a:buFontTx/>
              <a:buBlip>
                <a:blip r:embed="rId2"/>
              </a:buBlip>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72056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557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89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tx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6" name="Rectangle 5">
            <a:extLst>
              <a:ext uri="{FF2B5EF4-FFF2-40B4-BE49-F238E27FC236}">
                <a16:creationId xmlns:a16="http://schemas.microsoft.com/office/drawing/2014/main" id="{5681259A-1B30-4E47-B89E-C80BC6F2E056}"/>
              </a:ext>
            </a:extLst>
          </p:cNvPr>
          <p:cNvSpPr/>
          <p:nvPr userDrawn="1"/>
        </p:nvSpPr>
        <p:spPr>
          <a:xfrm>
            <a:off x="9875381" y="5731291"/>
            <a:ext cx="954741" cy="318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6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102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tx1"/>
                </a:solidFill>
              </a:defRPr>
            </a:lvl1pPr>
            <a:lvl2pPr marL="571500" indent="0">
              <a:spcBef>
                <a:spcPts val="500"/>
              </a:spcBef>
              <a:spcAft>
                <a:spcPts val="500"/>
              </a:spcAft>
              <a:buClr>
                <a:schemeClr val="bg2"/>
              </a:buClr>
              <a:buSzPct val="100000"/>
              <a:buFontTx/>
              <a:buNone/>
              <a:defRPr sz="1400">
                <a:solidFill>
                  <a:schemeClr val="tx1"/>
                </a:solidFill>
              </a:defRPr>
            </a:lvl2pPr>
            <a:lvl3pPr marL="1089025" indent="0">
              <a:spcBef>
                <a:spcPts val="500"/>
              </a:spcBef>
              <a:spcAft>
                <a:spcPts val="500"/>
              </a:spcAft>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1" y="0"/>
            <a:ext cx="3583949"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49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135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8.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5BD929-A8EA-441E-BCD3-9FDC7506B6A1}"/>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a:t>
            </a:fld>
            <a:r>
              <a:rPr lang="en-US" sz="900" cap="none" baseline="0" dirty="0">
                <a:solidFill>
                  <a:schemeClr val="accent5"/>
                </a:solidFill>
              </a:rPr>
              <a:t> </a:t>
            </a:r>
            <a:endParaRPr lang="en-US" sz="900" cap="none" dirty="0">
              <a:solidFill>
                <a:schemeClr val="accent5"/>
              </a:solidFill>
            </a:endParaRPr>
          </a:p>
        </p:txBody>
      </p:sp>
      <p:pic>
        <p:nvPicPr>
          <p:cNvPr id="8" name="Picture 7">
            <a:extLst>
              <a:ext uri="{FF2B5EF4-FFF2-40B4-BE49-F238E27FC236}">
                <a16:creationId xmlns:a16="http://schemas.microsoft.com/office/drawing/2014/main" id="{F5BEE499-964B-417C-A9AA-AE2DFBD1F16A}"/>
              </a:ext>
            </a:extLst>
          </p:cNvPr>
          <p:cNvPicPr>
            <a:picLocks noChangeAspect="1"/>
          </p:cNvPicPr>
          <p:nvPr userDrawn="1"/>
        </p:nvPicPr>
        <p:blipFill rotWithShape="1">
          <a:blip r:embed="rId17"/>
          <a:srcRect r="4401"/>
          <a:stretch/>
        </p:blipFill>
        <p:spPr>
          <a:xfrm>
            <a:off x="10112358" y="5756266"/>
            <a:ext cx="634419" cy="279950"/>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5" r:id="rId1"/>
    <p:sldLayoutId id="2147483896" r:id="rId2"/>
    <p:sldLayoutId id="2147483981" r:id="rId3"/>
    <p:sldLayoutId id="2147483971" r:id="rId4"/>
    <p:sldLayoutId id="2147483988" r:id="rId5"/>
    <p:sldLayoutId id="2147483969" r:id="rId6"/>
    <p:sldLayoutId id="2147483989" r:id="rId7"/>
    <p:sldLayoutId id="2147483919" r:id="rId8"/>
    <p:sldLayoutId id="2147483990" r:id="rId9"/>
    <p:sldLayoutId id="2147483954" r:id="rId10"/>
    <p:sldLayoutId id="2147483984" r:id="rId11"/>
    <p:sldLayoutId id="2147483898" r:id="rId12"/>
    <p:sldLayoutId id="2147483926" r:id="rId13"/>
    <p:sldLayoutId id="2147483899" r:id="rId14"/>
    <p:sldLayoutId id="214748390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tx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tx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tx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a:t>
            </a:fld>
            <a:r>
              <a:rPr lang="en-US" sz="900" cap="none" baseline="0" dirty="0">
                <a:solidFill>
                  <a:schemeClr val="accent5"/>
                </a:solidFill>
              </a:rPr>
              <a:t> </a:t>
            </a:r>
            <a:endParaRPr lang="en-US" sz="900" cap="none" dirty="0">
              <a:solidFill>
                <a:schemeClr val="accent5"/>
              </a:solidFill>
            </a:endParaRPr>
          </a:p>
        </p:txBody>
      </p:sp>
      <p:pic>
        <p:nvPicPr>
          <p:cNvPr id="6" name="Picture 5">
            <a:extLst>
              <a:ext uri="{FF2B5EF4-FFF2-40B4-BE49-F238E27FC236}">
                <a16:creationId xmlns:a16="http://schemas.microsoft.com/office/drawing/2014/main" id="{9A77B02C-053E-42E3-850D-108DC97669AB}"/>
              </a:ext>
            </a:extLst>
          </p:cNvPr>
          <p:cNvPicPr>
            <a:picLocks noChangeAspect="1"/>
          </p:cNvPicPr>
          <p:nvPr userDrawn="1"/>
        </p:nvPicPr>
        <p:blipFill>
          <a:blip r:embed="rId18"/>
          <a:stretch>
            <a:fillRect/>
          </a:stretch>
        </p:blipFill>
        <p:spPr>
          <a:xfrm>
            <a:off x="10181677" y="5803490"/>
            <a:ext cx="529828" cy="188250"/>
          </a:xfrm>
          <a:prstGeom prst="rect">
            <a:avLst/>
          </a:prstGeom>
        </p:spPr>
      </p:pic>
    </p:spTree>
    <p:extLst>
      <p:ext uri="{BB962C8B-B14F-4D97-AF65-F5344CB8AC3E}">
        <p14:creationId xmlns:p14="http://schemas.microsoft.com/office/powerpoint/2010/main" val="3899447694"/>
      </p:ext>
    </p:extLst>
  </p:cSld>
  <p:clrMap bg1="dk2" tx1="lt1" bg2="dk1"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microsoft.com/office/2007/relationships/hdphoto" Target="../media/hdphoto1.wdp"/><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tiff"/><Relationship Id="rId7" Type="http://schemas.openxmlformats.org/officeDocument/2006/relationships/image" Target="../media/image36.tif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tiff"/><Relationship Id="rId5" Type="http://schemas.openxmlformats.org/officeDocument/2006/relationships/image" Target="../media/image34.tiff"/><Relationship Id="rId4" Type="http://schemas.openxmlformats.org/officeDocument/2006/relationships/image" Target="../media/image33.tiff"/><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hyperlink" Target="https://anaconda.org/rapidsai" TargetMode="External"/><Relationship Id="rId3" Type="http://schemas.openxmlformats.org/officeDocument/2006/relationships/image" Target="../media/image17.png"/><Relationship Id="rId7" Type="http://schemas.openxmlformats.org/officeDocument/2006/relationships/hyperlink" Target="https://github.com/rapidsai" TargetMode="External"/><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hyperlink" Target="https://ngc.nvidia.com/" TargetMode="External"/><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jp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481661" y="4405220"/>
            <a:ext cx="8215772" cy="1489470"/>
          </a:xfrm>
        </p:spPr>
        <p:txBody>
          <a:bodyPr/>
          <a:lstStyle/>
          <a:p>
            <a:r>
              <a:rPr lang="en-US" dirty="0"/>
              <a:t>Fundamentals of Accelerated data science with rapids</a:t>
            </a:r>
          </a:p>
        </p:txBody>
      </p:sp>
    </p:spTree>
    <p:extLst>
      <p:ext uri="{BB962C8B-B14F-4D97-AF65-F5344CB8AC3E}">
        <p14:creationId xmlns:p14="http://schemas.microsoft.com/office/powerpoint/2010/main" val="144699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4127-187A-435A-BD78-7B41919C846B}"/>
              </a:ext>
            </a:extLst>
          </p:cNvPr>
          <p:cNvSpPr>
            <a:spLocks noGrp="1"/>
          </p:cNvSpPr>
          <p:nvPr>
            <p:ph type="title"/>
          </p:nvPr>
        </p:nvSpPr>
        <p:spPr/>
        <p:txBody>
          <a:bodyPr/>
          <a:lstStyle/>
          <a:p>
            <a:r>
              <a:rPr lang="en-US" dirty="0"/>
              <a:t>Exercise data</a:t>
            </a:r>
          </a:p>
        </p:txBody>
      </p:sp>
      <p:sp>
        <p:nvSpPr>
          <p:cNvPr id="5" name="Content Placeholder 4">
            <a:extLst>
              <a:ext uri="{FF2B5EF4-FFF2-40B4-BE49-F238E27FC236}">
                <a16:creationId xmlns:a16="http://schemas.microsoft.com/office/drawing/2014/main" id="{B604A814-C1AB-4EC4-BE2D-6639FDEE90E4}"/>
              </a:ext>
            </a:extLst>
          </p:cNvPr>
          <p:cNvSpPr>
            <a:spLocks noGrp="1"/>
          </p:cNvSpPr>
          <p:nvPr>
            <p:ph idx="1"/>
          </p:nvPr>
        </p:nvSpPr>
        <p:spPr/>
        <p:txBody>
          <a:bodyPr/>
          <a:lstStyle/>
          <a:p>
            <a:r>
              <a:rPr lang="en-US" sz="2000" dirty="0"/>
              <a:t>Population data</a:t>
            </a:r>
          </a:p>
          <a:p>
            <a:pPr lvl="1"/>
            <a:r>
              <a:rPr lang="en-US" sz="1800" dirty="0">
                <a:solidFill>
                  <a:schemeClr val="tx2"/>
                </a:solidFill>
              </a:rPr>
              <a:t>Simulated from UK Census data </a:t>
            </a:r>
            <a:r>
              <a:rPr lang="en-US" sz="1800" dirty="0"/>
              <a:t>on England and Wales, both from details (age, sex, given name, county) and aggregate statistics (geographic coordinates, employment)</a:t>
            </a:r>
          </a:p>
          <a:p>
            <a:r>
              <a:rPr lang="en-US" sz="2000" dirty="0"/>
              <a:t>Road network data</a:t>
            </a:r>
          </a:p>
          <a:p>
            <a:pPr lvl="1"/>
            <a:r>
              <a:rPr lang="en-US" sz="1800" dirty="0"/>
              <a:t>Nodes (endpoints/junctions) and edges of the </a:t>
            </a:r>
            <a:r>
              <a:rPr lang="en-US" sz="1800" dirty="0">
                <a:solidFill>
                  <a:schemeClr val="tx2"/>
                </a:solidFill>
              </a:rPr>
              <a:t>entire road network of Great Britain</a:t>
            </a:r>
          </a:p>
          <a:p>
            <a:r>
              <a:rPr lang="en-US" sz="2000" dirty="0"/>
              <a:t>Epidemic data</a:t>
            </a:r>
          </a:p>
          <a:p>
            <a:pPr lvl="1"/>
            <a:r>
              <a:rPr lang="en-US" sz="1800" dirty="0">
                <a:solidFill>
                  <a:schemeClr val="tx2"/>
                </a:solidFill>
              </a:rPr>
              <a:t>Detailed hospital/clinic data </a:t>
            </a:r>
            <a:r>
              <a:rPr lang="en-US" sz="1800" dirty="0"/>
              <a:t>from the UK National Health Service</a:t>
            </a:r>
          </a:p>
          <a:p>
            <a:pPr lvl="1"/>
            <a:r>
              <a:rPr lang="en-US" sz="1800" dirty="0"/>
              <a:t>Spread modeled on </a:t>
            </a:r>
            <a:r>
              <a:rPr lang="en-US" sz="1800" dirty="0">
                <a:solidFill>
                  <a:schemeClr val="tx2"/>
                </a:solidFill>
              </a:rPr>
              <a:t>academic research </a:t>
            </a:r>
            <a:r>
              <a:rPr lang="en-US" sz="1800" dirty="0"/>
              <a:t>on Ebolavirus risk factors</a:t>
            </a:r>
          </a:p>
        </p:txBody>
      </p:sp>
      <p:sp>
        <p:nvSpPr>
          <p:cNvPr id="6" name="Text Placeholder 5">
            <a:extLst>
              <a:ext uri="{FF2B5EF4-FFF2-40B4-BE49-F238E27FC236}">
                <a16:creationId xmlns:a16="http://schemas.microsoft.com/office/drawing/2014/main" id="{22CFCD56-B883-4FEE-BD00-343865958FF8}"/>
              </a:ext>
            </a:extLst>
          </p:cNvPr>
          <p:cNvSpPr>
            <a:spLocks noGrp="1"/>
          </p:cNvSpPr>
          <p:nvPr>
            <p:ph type="body" sz="quarter" idx="10"/>
          </p:nvPr>
        </p:nvSpPr>
        <p:spPr/>
        <p:txBody>
          <a:bodyPr/>
          <a:lstStyle/>
          <a:p>
            <a:r>
              <a:rPr lang="en-US" dirty="0"/>
              <a:t>Fused and simulated from several sources</a:t>
            </a:r>
          </a:p>
        </p:txBody>
      </p:sp>
    </p:spTree>
    <p:extLst>
      <p:ext uri="{BB962C8B-B14F-4D97-AF65-F5344CB8AC3E}">
        <p14:creationId xmlns:p14="http://schemas.microsoft.com/office/powerpoint/2010/main" val="158083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C94E-2D3A-4C28-B90A-E03329415CF9}"/>
              </a:ext>
            </a:extLst>
          </p:cNvPr>
          <p:cNvSpPr>
            <a:spLocks noGrp="1"/>
          </p:cNvSpPr>
          <p:nvPr>
            <p:ph type="title"/>
          </p:nvPr>
        </p:nvSpPr>
        <p:spPr/>
        <p:txBody>
          <a:bodyPr/>
          <a:lstStyle/>
          <a:p>
            <a:r>
              <a:rPr lang="en-US" dirty="0"/>
              <a:t>Section 1</a:t>
            </a:r>
            <a:br>
              <a:rPr lang="en-US" dirty="0"/>
            </a:br>
            <a:r>
              <a:rPr lang="en-US" dirty="0"/>
              <a:t>01 - 04</a:t>
            </a:r>
          </a:p>
        </p:txBody>
      </p:sp>
    </p:spTree>
    <p:extLst>
      <p:ext uri="{BB962C8B-B14F-4D97-AF65-F5344CB8AC3E}">
        <p14:creationId xmlns:p14="http://schemas.microsoft.com/office/powerpoint/2010/main" val="148428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231816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E551-AF93-4CC7-8EF1-B321F15B6B4C}"/>
              </a:ext>
            </a:extLst>
          </p:cNvPr>
          <p:cNvSpPr>
            <a:spLocks noGrp="1"/>
          </p:cNvSpPr>
          <p:nvPr>
            <p:ph type="title"/>
          </p:nvPr>
        </p:nvSpPr>
        <p:spPr/>
        <p:txBody>
          <a:bodyPr/>
          <a:lstStyle/>
          <a:p>
            <a:r>
              <a:rPr lang="en-US" dirty="0" err="1"/>
              <a:t>cudf</a:t>
            </a:r>
            <a:r>
              <a:rPr lang="en-US" dirty="0"/>
              <a:t> </a:t>
            </a:r>
            <a:r>
              <a:rPr lang="en-US" dirty="0" err="1"/>
              <a:t>Dataframes</a:t>
            </a:r>
            <a:endParaRPr lang="en-US" dirty="0"/>
          </a:p>
        </p:txBody>
      </p:sp>
      <p:sp>
        <p:nvSpPr>
          <p:cNvPr id="3" name="Content Placeholder 2">
            <a:extLst>
              <a:ext uri="{FF2B5EF4-FFF2-40B4-BE49-F238E27FC236}">
                <a16:creationId xmlns:a16="http://schemas.microsoft.com/office/drawing/2014/main" id="{5494A2CA-2025-4049-8613-2B98B3573068}"/>
              </a:ext>
            </a:extLst>
          </p:cNvPr>
          <p:cNvSpPr>
            <a:spLocks noGrp="1"/>
          </p:cNvSpPr>
          <p:nvPr>
            <p:ph idx="1"/>
          </p:nvPr>
        </p:nvSpPr>
        <p:spPr/>
        <p:txBody>
          <a:bodyPr/>
          <a:lstStyle/>
          <a:p>
            <a:r>
              <a:rPr lang="en-US" dirty="0"/>
              <a:t>Pandas model: observations/records (rows) of features (columns)</a:t>
            </a:r>
          </a:p>
          <a:p>
            <a:r>
              <a:rPr lang="en-US" dirty="0"/>
              <a:t>Each feature/column has a single datatype</a:t>
            </a:r>
          </a:p>
          <a:p>
            <a:r>
              <a:rPr lang="en-US" dirty="0"/>
              <a:t>Simple, flexible interface to complex, performant </a:t>
            </a:r>
            <a:r>
              <a:rPr lang="en-US" dirty="0" err="1"/>
              <a:t>datastructure</a:t>
            </a:r>
            <a:endParaRPr lang="en-US" dirty="0"/>
          </a:p>
          <a:p>
            <a:r>
              <a:rPr lang="en-US" dirty="0">
                <a:solidFill>
                  <a:schemeClr val="tx2"/>
                </a:solidFill>
              </a:rPr>
              <a:t>Special emphasis on columnar structure</a:t>
            </a:r>
          </a:p>
        </p:txBody>
      </p:sp>
      <p:sp>
        <p:nvSpPr>
          <p:cNvPr id="4" name="Text Placeholder 3">
            <a:extLst>
              <a:ext uri="{FF2B5EF4-FFF2-40B4-BE49-F238E27FC236}">
                <a16:creationId xmlns:a16="http://schemas.microsoft.com/office/drawing/2014/main" id="{57D6B34D-401C-4C1E-88A2-7CB27A21859F}"/>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6073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33119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8FC9-0791-465A-96C9-BF3B409C1D5F}"/>
              </a:ext>
            </a:extLst>
          </p:cNvPr>
          <p:cNvSpPr>
            <a:spLocks noGrp="1"/>
          </p:cNvSpPr>
          <p:nvPr>
            <p:ph type="title"/>
          </p:nvPr>
        </p:nvSpPr>
        <p:spPr/>
        <p:txBody>
          <a:bodyPr/>
          <a:lstStyle/>
          <a:p>
            <a:r>
              <a:rPr lang="en-US" dirty="0"/>
              <a:t>Apache Arrow</a:t>
            </a:r>
          </a:p>
        </p:txBody>
      </p:sp>
      <p:sp>
        <p:nvSpPr>
          <p:cNvPr id="3" name="Content Placeholder 2">
            <a:extLst>
              <a:ext uri="{FF2B5EF4-FFF2-40B4-BE49-F238E27FC236}">
                <a16:creationId xmlns:a16="http://schemas.microsoft.com/office/drawing/2014/main" id="{453577B4-EBCA-43B6-B369-552A23FDD478}"/>
              </a:ext>
            </a:extLst>
          </p:cNvPr>
          <p:cNvSpPr>
            <a:spLocks noGrp="1"/>
          </p:cNvSpPr>
          <p:nvPr>
            <p:ph idx="1"/>
          </p:nvPr>
        </p:nvSpPr>
        <p:spPr>
          <a:xfrm>
            <a:off x="516750" y="2933700"/>
            <a:ext cx="5046680" cy="2888260"/>
          </a:xfrm>
        </p:spPr>
        <p:txBody>
          <a:bodyPr/>
          <a:lstStyle/>
          <a:p>
            <a:r>
              <a:rPr lang="en-US" dirty="0"/>
              <a:t>Columnar layout leverages GPU strengths</a:t>
            </a:r>
          </a:p>
          <a:p>
            <a:r>
              <a:rPr lang="en-US" dirty="0"/>
              <a:t>Emphasis on zero-copy and shallow-copy operations minimizes a key bottleneck</a:t>
            </a:r>
          </a:p>
          <a:p>
            <a:r>
              <a:rPr lang="en-US" dirty="0"/>
              <a:t>Consistency with CPU version simplifies development and conversion</a:t>
            </a:r>
          </a:p>
        </p:txBody>
      </p:sp>
      <p:sp>
        <p:nvSpPr>
          <p:cNvPr id="4" name="Text Placeholder 3">
            <a:extLst>
              <a:ext uri="{FF2B5EF4-FFF2-40B4-BE49-F238E27FC236}">
                <a16:creationId xmlns:a16="http://schemas.microsoft.com/office/drawing/2014/main" id="{5D506C52-3C66-47FD-9997-9DB50D263393}"/>
              </a:ext>
            </a:extLst>
          </p:cNvPr>
          <p:cNvSpPr>
            <a:spLocks noGrp="1"/>
          </p:cNvSpPr>
          <p:nvPr>
            <p:ph type="body" sz="quarter" idx="10"/>
          </p:nvPr>
        </p:nvSpPr>
        <p:spPr/>
        <p:txBody>
          <a:bodyPr/>
          <a:lstStyle/>
          <a:p>
            <a:endParaRPr lang="en-US" dirty="0"/>
          </a:p>
        </p:txBody>
      </p:sp>
      <p:pic>
        <p:nvPicPr>
          <p:cNvPr id="5" name="Picture 2" descr="SIMD">
            <a:extLst>
              <a:ext uri="{FF2B5EF4-FFF2-40B4-BE49-F238E27FC236}">
                <a16:creationId xmlns:a16="http://schemas.microsoft.com/office/drawing/2014/main" id="{D0683DF6-B93F-480D-91AD-DA2A82746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80" r="6087" b="8295"/>
          <a:stretch/>
        </p:blipFill>
        <p:spPr bwMode="auto">
          <a:xfrm>
            <a:off x="5563430" y="1942168"/>
            <a:ext cx="5244270" cy="3721740"/>
          </a:xfrm>
          <a:prstGeom prst="rect">
            <a:avLst/>
          </a:prstGeom>
          <a:solidFill>
            <a:schemeClr val="bg2"/>
          </a:solidFill>
          <a:ln>
            <a:noFill/>
          </a:ln>
        </p:spPr>
      </p:pic>
      <p:pic>
        <p:nvPicPr>
          <p:cNvPr id="9" name="image30.png" descr="Picture 268">
            <a:extLst>
              <a:ext uri="{FF2B5EF4-FFF2-40B4-BE49-F238E27FC236}">
                <a16:creationId xmlns:a16="http://schemas.microsoft.com/office/drawing/2014/main" id="{A07F117B-B3DB-4E39-B358-A68F9FF7A17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98485" y="3617317"/>
            <a:ext cx="658881" cy="658879"/>
          </a:xfrm>
          <a:prstGeom prst="rect">
            <a:avLst/>
          </a:prstGeom>
          <a:solidFill>
            <a:srgbClr val="76B900"/>
          </a:solidFill>
          <a:ln w="12700" cap="flat">
            <a:solidFill>
              <a:srgbClr val="6E6E6E"/>
            </a:solidFill>
            <a:miter lim="400000"/>
          </a:ln>
          <a:effectLst/>
        </p:spPr>
      </p:pic>
      <p:sp>
        <p:nvSpPr>
          <p:cNvPr id="6" name="TextBox 5">
            <a:extLst>
              <a:ext uri="{FF2B5EF4-FFF2-40B4-BE49-F238E27FC236}">
                <a16:creationId xmlns:a16="http://schemas.microsoft.com/office/drawing/2014/main" id="{954A8556-0A6A-457C-877C-B3D725134B7E}"/>
              </a:ext>
            </a:extLst>
          </p:cNvPr>
          <p:cNvSpPr txBox="1"/>
          <p:nvPr/>
        </p:nvSpPr>
        <p:spPr>
          <a:xfrm>
            <a:off x="9080805" y="3326315"/>
            <a:ext cx="1694239" cy="258532"/>
          </a:xfrm>
          <a:prstGeom prst="rect">
            <a:avLst/>
          </a:prstGeom>
          <a:solidFill>
            <a:srgbClr val="B3B3B3"/>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latin typeface="Consolas" panose="020B0609020204030204" pitchFamily="49" charset="0"/>
              </a:rPr>
              <a:t>gdf</a:t>
            </a:r>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session_id</a:t>
            </a:r>
            <a:r>
              <a:rPr lang="en-US" sz="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46691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pache spark logo">
            <a:extLst>
              <a:ext uri="{FF2B5EF4-FFF2-40B4-BE49-F238E27FC236}">
                <a16:creationId xmlns:a16="http://schemas.microsoft.com/office/drawing/2014/main" id="{8C406C84-4835-42BE-9248-D4D04D3A49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72105" y="4670546"/>
            <a:ext cx="1553708" cy="809223"/>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4ACEEE6-DD0C-47DD-A011-6F539DDED68A}"/>
              </a:ext>
            </a:extLst>
          </p:cNvPr>
          <p:cNvSpPr>
            <a:spLocks noGrp="1"/>
          </p:cNvSpPr>
          <p:nvPr>
            <p:ph type="title"/>
          </p:nvPr>
        </p:nvSpPr>
        <p:spPr/>
        <p:txBody>
          <a:bodyPr/>
          <a:lstStyle/>
          <a:p>
            <a:r>
              <a:rPr lang="en-US" dirty="0"/>
              <a:t>APACHE ARROW</a:t>
            </a:r>
          </a:p>
        </p:txBody>
      </p:sp>
      <p:sp>
        <p:nvSpPr>
          <p:cNvPr id="4" name="Text Placeholder 3">
            <a:extLst>
              <a:ext uri="{FF2B5EF4-FFF2-40B4-BE49-F238E27FC236}">
                <a16:creationId xmlns:a16="http://schemas.microsoft.com/office/drawing/2014/main" id="{95E00176-E482-4975-B66C-31D2A2CEC72B}"/>
              </a:ext>
            </a:extLst>
          </p:cNvPr>
          <p:cNvSpPr>
            <a:spLocks noGrp="1"/>
          </p:cNvSpPr>
          <p:nvPr>
            <p:ph type="body" sz="quarter" idx="10"/>
          </p:nvPr>
        </p:nvSpPr>
        <p:spPr/>
        <p:txBody>
          <a:bodyPr/>
          <a:lstStyle/>
          <a:p>
            <a:r>
              <a:rPr lang="en-US" dirty="0"/>
              <a:t>One format for interoperability and efficiency</a:t>
            </a:r>
          </a:p>
        </p:txBody>
      </p:sp>
      <p:sp>
        <p:nvSpPr>
          <p:cNvPr id="5" name="Google Shape;140;p22">
            <a:extLst>
              <a:ext uri="{FF2B5EF4-FFF2-40B4-BE49-F238E27FC236}">
                <a16:creationId xmlns:a16="http://schemas.microsoft.com/office/drawing/2014/main" id="{DC80A93E-1894-4346-83E6-94B71F8841A5}"/>
              </a:ext>
            </a:extLst>
          </p:cNvPr>
          <p:cNvSpPr/>
          <p:nvPr/>
        </p:nvSpPr>
        <p:spPr>
          <a:xfrm>
            <a:off x="672580"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dirty="0" err="1">
                <a:latin typeface="Trebuchet MS"/>
                <a:ea typeface="Trebuchet MS"/>
                <a:cs typeface="Trebuchet MS"/>
                <a:sym typeface="Trebuchet MS"/>
              </a:rPr>
              <a:t>cuDF</a:t>
            </a:r>
            <a:endParaRPr sz="2430" dirty="0">
              <a:latin typeface="Trebuchet MS"/>
              <a:ea typeface="Trebuchet MS"/>
              <a:cs typeface="Trebuchet MS"/>
              <a:sym typeface="Trebuchet MS"/>
            </a:endParaRPr>
          </a:p>
        </p:txBody>
      </p:sp>
      <p:sp>
        <p:nvSpPr>
          <p:cNvPr id="6" name="Google Shape;141;p22">
            <a:extLst>
              <a:ext uri="{FF2B5EF4-FFF2-40B4-BE49-F238E27FC236}">
                <a16:creationId xmlns:a16="http://schemas.microsoft.com/office/drawing/2014/main" id="{B54803E5-EA1D-4912-B556-9A3AD8730564}"/>
              </a:ext>
            </a:extLst>
          </p:cNvPr>
          <p:cNvSpPr/>
          <p:nvPr/>
        </p:nvSpPr>
        <p:spPr>
          <a:xfrm>
            <a:off x="3238571"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a:latin typeface="Trebuchet MS"/>
                <a:ea typeface="Trebuchet MS"/>
                <a:cs typeface="Trebuchet MS"/>
                <a:sym typeface="Trebuchet MS"/>
              </a:rPr>
              <a:t>cuML</a:t>
            </a:r>
            <a:endParaRPr sz="2430">
              <a:latin typeface="Trebuchet MS"/>
              <a:ea typeface="Trebuchet MS"/>
              <a:cs typeface="Trebuchet MS"/>
              <a:sym typeface="Trebuchet MS"/>
            </a:endParaRPr>
          </a:p>
        </p:txBody>
      </p:sp>
      <p:cxnSp>
        <p:nvCxnSpPr>
          <p:cNvPr id="7" name="Google Shape;142;p22">
            <a:extLst>
              <a:ext uri="{FF2B5EF4-FFF2-40B4-BE49-F238E27FC236}">
                <a16:creationId xmlns:a16="http://schemas.microsoft.com/office/drawing/2014/main" id="{AA43CA61-4E42-4036-AEED-F6048D737ACF}"/>
              </a:ext>
            </a:extLst>
          </p:cNvPr>
          <p:cNvCxnSpPr>
            <a:cxnSpLocks/>
            <a:stCxn id="5" idx="2"/>
          </p:cNvCxnSpPr>
          <p:nvPr/>
        </p:nvCxnSpPr>
        <p:spPr>
          <a:xfrm>
            <a:off x="1633184" y="2838403"/>
            <a:ext cx="3849000" cy="609000"/>
          </a:xfrm>
          <a:prstGeom prst="straightConnector1">
            <a:avLst/>
          </a:prstGeom>
          <a:noFill/>
          <a:ln w="12700" cap="flat" cmpd="sng">
            <a:solidFill>
              <a:srgbClr val="B3B3B3"/>
            </a:solidFill>
            <a:prstDash val="solid"/>
            <a:round/>
            <a:headEnd type="none" w="med" len="med"/>
            <a:tailEnd type="none" w="med" len="med"/>
          </a:ln>
        </p:spPr>
      </p:cxnSp>
      <p:cxnSp>
        <p:nvCxnSpPr>
          <p:cNvPr id="8" name="Google Shape;144;p22">
            <a:extLst>
              <a:ext uri="{FF2B5EF4-FFF2-40B4-BE49-F238E27FC236}">
                <a16:creationId xmlns:a16="http://schemas.microsoft.com/office/drawing/2014/main" id="{771B49DE-5869-4B4D-BCD8-A1804F83214B}"/>
              </a:ext>
            </a:extLst>
          </p:cNvPr>
          <p:cNvCxnSpPr>
            <a:cxnSpLocks/>
            <a:stCxn id="6" idx="2"/>
          </p:cNvCxnSpPr>
          <p:nvPr/>
        </p:nvCxnSpPr>
        <p:spPr>
          <a:xfrm>
            <a:off x="4199174" y="2838403"/>
            <a:ext cx="1283100" cy="609000"/>
          </a:xfrm>
          <a:prstGeom prst="straightConnector1">
            <a:avLst/>
          </a:prstGeom>
          <a:noFill/>
          <a:ln w="12700" cap="flat" cmpd="sng">
            <a:solidFill>
              <a:srgbClr val="B3B3B3"/>
            </a:solidFill>
            <a:prstDash val="solid"/>
            <a:round/>
            <a:headEnd type="none" w="med" len="med"/>
            <a:tailEnd type="none" w="med" len="med"/>
          </a:ln>
        </p:spPr>
      </p:cxnSp>
      <p:sp>
        <p:nvSpPr>
          <p:cNvPr id="9" name="Google Shape;145;p22">
            <a:extLst>
              <a:ext uri="{FF2B5EF4-FFF2-40B4-BE49-F238E27FC236}">
                <a16:creationId xmlns:a16="http://schemas.microsoft.com/office/drawing/2014/main" id="{56FB5232-CF9C-4FB9-BAE6-D7CAFFFD917B}"/>
              </a:ext>
            </a:extLst>
          </p:cNvPr>
          <p:cNvSpPr/>
          <p:nvPr/>
        </p:nvSpPr>
        <p:spPr>
          <a:xfrm>
            <a:off x="5804567"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a:latin typeface="Trebuchet MS"/>
                <a:ea typeface="Trebuchet MS"/>
                <a:cs typeface="Trebuchet MS"/>
                <a:sym typeface="Trebuchet MS"/>
              </a:rPr>
              <a:t>cuGraph</a:t>
            </a:r>
            <a:endParaRPr sz="2430">
              <a:latin typeface="Trebuchet MS"/>
              <a:ea typeface="Trebuchet MS"/>
              <a:cs typeface="Trebuchet MS"/>
              <a:sym typeface="Trebuchet MS"/>
            </a:endParaRPr>
          </a:p>
        </p:txBody>
      </p:sp>
      <p:sp>
        <p:nvSpPr>
          <p:cNvPr id="10" name="Google Shape;146;p22">
            <a:extLst>
              <a:ext uri="{FF2B5EF4-FFF2-40B4-BE49-F238E27FC236}">
                <a16:creationId xmlns:a16="http://schemas.microsoft.com/office/drawing/2014/main" id="{B32FE8DF-8727-434B-8ED3-9A502BC9831A}"/>
              </a:ext>
            </a:extLst>
          </p:cNvPr>
          <p:cNvSpPr/>
          <p:nvPr/>
        </p:nvSpPr>
        <p:spPr>
          <a:xfrm>
            <a:off x="8370557"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a:latin typeface="Trebuchet MS"/>
                <a:ea typeface="Trebuchet MS"/>
                <a:cs typeface="Trebuchet MS"/>
                <a:sym typeface="Trebuchet MS"/>
              </a:rPr>
              <a:t>cuDNN</a:t>
            </a:r>
            <a:endParaRPr sz="2430">
              <a:latin typeface="Trebuchet MS"/>
              <a:ea typeface="Trebuchet MS"/>
              <a:cs typeface="Trebuchet MS"/>
              <a:sym typeface="Trebuchet MS"/>
            </a:endParaRPr>
          </a:p>
        </p:txBody>
      </p:sp>
      <p:cxnSp>
        <p:nvCxnSpPr>
          <p:cNvPr id="11" name="Google Shape;147;p22">
            <a:extLst>
              <a:ext uri="{FF2B5EF4-FFF2-40B4-BE49-F238E27FC236}">
                <a16:creationId xmlns:a16="http://schemas.microsoft.com/office/drawing/2014/main" id="{DE5F63C1-F886-4AD9-99EF-10BBE9B5A936}"/>
              </a:ext>
            </a:extLst>
          </p:cNvPr>
          <p:cNvCxnSpPr>
            <a:cxnSpLocks/>
            <a:endCxn id="10" idx="2"/>
          </p:cNvCxnSpPr>
          <p:nvPr/>
        </p:nvCxnSpPr>
        <p:spPr>
          <a:xfrm rot="10800000" flipH="1">
            <a:off x="5482169" y="2838448"/>
            <a:ext cx="3849000" cy="609000"/>
          </a:xfrm>
          <a:prstGeom prst="straightConnector1">
            <a:avLst/>
          </a:prstGeom>
          <a:noFill/>
          <a:ln w="12700" cap="flat" cmpd="sng">
            <a:solidFill>
              <a:srgbClr val="B3B3B3"/>
            </a:solidFill>
            <a:prstDash val="solid"/>
            <a:round/>
            <a:headEnd type="none" w="med" len="med"/>
            <a:tailEnd type="none" w="med" len="med"/>
          </a:ln>
        </p:spPr>
      </p:cxnSp>
      <p:cxnSp>
        <p:nvCxnSpPr>
          <p:cNvPr id="17" name="Google Shape;152;p22">
            <a:extLst>
              <a:ext uri="{FF2B5EF4-FFF2-40B4-BE49-F238E27FC236}">
                <a16:creationId xmlns:a16="http://schemas.microsoft.com/office/drawing/2014/main" id="{5FD98FA1-75CF-47D7-83DA-3F24187DB0FE}"/>
              </a:ext>
            </a:extLst>
          </p:cNvPr>
          <p:cNvCxnSpPr>
            <a:cxnSpLocks/>
          </p:cNvCxnSpPr>
          <p:nvPr/>
        </p:nvCxnSpPr>
        <p:spPr>
          <a:xfrm flipV="1">
            <a:off x="2343571" y="4200958"/>
            <a:ext cx="3138616" cy="611775"/>
          </a:xfrm>
          <a:prstGeom prst="straightConnector1">
            <a:avLst/>
          </a:prstGeom>
          <a:noFill/>
          <a:ln w="12700" cap="flat" cmpd="sng">
            <a:solidFill>
              <a:srgbClr val="B3B3B3"/>
            </a:solidFill>
            <a:prstDash val="solid"/>
            <a:round/>
            <a:headEnd type="none" w="med" len="med"/>
            <a:tailEnd type="none" w="med" len="med"/>
          </a:ln>
        </p:spPr>
      </p:cxnSp>
      <p:cxnSp>
        <p:nvCxnSpPr>
          <p:cNvPr id="18" name="Google Shape;153;p22">
            <a:extLst>
              <a:ext uri="{FF2B5EF4-FFF2-40B4-BE49-F238E27FC236}">
                <a16:creationId xmlns:a16="http://schemas.microsoft.com/office/drawing/2014/main" id="{44304C3D-8A08-414A-B9E5-70163F8AFAA1}"/>
              </a:ext>
            </a:extLst>
          </p:cNvPr>
          <p:cNvCxnSpPr>
            <a:cxnSpLocks/>
          </p:cNvCxnSpPr>
          <p:nvPr/>
        </p:nvCxnSpPr>
        <p:spPr>
          <a:xfrm rot="10800000" flipH="1">
            <a:off x="4199157" y="4200983"/>
            <a:ext cx="1283100" cy="637500"/>
          </a:xfrm>
          <a:prstGeom prst="straightConnector1">
            <a:avLst/>
          </a:prstGeom>
          <a:noFill/>
          <a:ln w="12700" cap="flat" cmpd="sng">
            <a:solidFill>
              <a:srgbClr val="B3B3B3"/>
            </a:solidFill>
            <a:prstDash val="solid"/>
            <a:round/>
            <a:headEnd type="none" w="med" len="med"/>
            <a:tailEnd type="none" w="med" len="med"/>
          </a:ln>
        </p:spPr>
      </p:cxnSp>
      <p:cxnSp>
        <p:nvCxnSpPr>
          <p:cNvPr id="19" name="Google Shape;154;p22">
            <a:extLst>
              <a:ext uri="{FF2B5EF4-FFF2-40B4-BE49-F238E27FC236}">
                <a16:creationId xmlns:a16="http://schemas.microsoft.com/office/drawing/2014/main" id="{23074687-F80F-45EE-9354-ECB7D75E49ED}"/>
              </a:ext>
            </a:extLst>
          </p:cNvPr>
          <p:cNvCxnSpPr>
            <a:cxnSpLocks/>
          </p:cNvCxnSpPr>
          <p:nvPr/>
        </p:nvCxnSpPr>
        <p:spPr>
          <a:xfrm>
            <a:off x="5482169" y="4200843"/>
            <a:ext cx="1283100" cy="612000"/>
          </a:xfrm>
          <a:prstGeom prst="straightConnector1">
            <a:avLst/>
          </a:prstGeom>
          <a:noFill/>
          <a:ln w="12700" cap="flat" cmpd="sng">
            <a:solidFill>
              <a:srgbClr val="B3B3B3"/>
            </a:solidFill>
            <a:prstDash val="solid"/>
            <a:round/>
            <a:headEnd type="none" w="med" len="med"/>
            <a:tailEnd type="none" w="med" len="med"/>
          </a:ln>
        </p:spPr>
      </p:cxnSp>
      <p:cxnSp>
        <p:nvCxnSpPr>
          <p:cNvPr id="20" name="Google Shape;155;p22">
            <a:extLst>
              <a:ext uri="{FF2B5EF4-FFF2-40B4-BE49-F238E27FC236}">
                <a16:creationId xmlns:a16="http://schemas.microsoft.com/office/drawing/2014/main" id="{006B9348-CE65-44E3-AFA1-666BB9E41F60}"/>
              </a:ext>
            </a:extLst>
          </p:cNvPr>
          <p:cNvCxnSpPr>
            <a:cxnSpLocks/>
          </p:cNvCxnSpPr>
          <p:nvPr/>
        </p:nvCxnSpPr>
        <p:spPr>
          <a:xfrm>
            <a:off x="5482169" y="4200843"/>
            <a:ext cx="3849000" cy="614700"/>
          </a:xfrm>
          <a:prstGeom prst="straightConnector1">
            <a:avLst/>
          </a:prstGeom>
          <a:noFill/>
          <a:ln w="12700" cap="flat" cmpd="sng">
            <a:solidFill>
              <a:srgbClr val="B3B3B3"/>
            </a:solidFill>
            <a:prstDash val="solid"/>
            <a:round/>
            <a:headEnd type="none" w="med" len="med"/>
            <a:tailEnd type="none" w="med" len="med"/>
          </a:ln>
        </p:spPr>
      </p:cxnSp>
      <p:cxnSp>
        <p:nvCxnSpPr>
          <p:cNvPr id="21" name="Google Shape;157;p22">
            <a:extLst>
              <a:ext uri="{FF2B5EF4-FFF2-40B4-BE49-F238E27FC236}">
                <a16:creationId xmlns:a16="http://schemas.microsoft.com/office/drawing/2014/main" id="{4D7F45D3-7B36-474D-A311-C1E7D4CE8644}"/>
              </a:ext>
            </a:extLst>
          </p:cNvPr>
          <p:cNvCxnSpPr>
            <a:cxnSpLocks/>
            <a:stCxn id="9" idx="2"/>
          </p:cNvCxnSpPr>
          <p:nvPr/>
        </p:nvCxnSpPr>
        <p:spPr>
          <a:xfrm flipH="1">
            <a:off x="5482063" y="2838403"/>
            <a:ext cx="1283100" cy="609000"/>
          </a:xfrm>
          <a:prstGeom prst="straightConnector1">
            <a:avLst/>
          </a:prstGeom>
          <a:noFill/>
          <a:ln w="12700" cap="flat" cmpd="sng">
            <a:solidFill>
              <a:srgbClr val="B3B3B3"/>
            </a:solidFill>
            <a:prstDash val="solid"/>
            <a:round/>
            <a:headEnd type="none" w="med" len="med"/>
            <a:tailEnd type="none" w="med" len="med"/>
          </a:ln>
        </p:spPr>
      </p:cxnSp>
      <p:pic>
        <p:nvPicPr>
          <p:cNvPr id="22" name="Google Shape;168;p8" descr="Image result for apache arrow">
            <a:extLst>
              <a:ext uri="{FF2B5EF4-FFF2-40B4-BE49-F238E27FC236}">
                <a16:creationId xmlns:a16="http://schemas.microsoft.com/office/drawing/2014/main" id="{DB24DBAA-A930-4F5A-815F-4FE8BC850586}"/>
              </a:ext>
            </a:extLst>
          </p:cNvPr>
          <p:cNvPicPr preferRelativeResize="0"/>
          <p:nvPr/>
        </p:nvPicPr>
        <p:blipFill rotWithShape="1">
          <a:blip r:embed="rId5">
            <a:alphaModFix/>
          </a:blip>
          <a:srcRect/>
          <a:stretch/>
        </p:blipFill>
        <p:spPr>
          <a:xfrm>
            <a:off x="4336987" y="3447403"/>
            <a:ext cx="2290152" cy="836840"/>
          </a:xfrm>
          <a:prstGeom prst="rect">
            <a:avLst/>
          </a:prstGeom>
          <a:noFill/>
          <a:ln>
            <a:noFill/>
          </a:ln>
        </p:spPr>
      </p:pic>
      <p:pic>
        <p:nvPicPr>
          <p:cNvPr id="1028" name="Picture 4" descr="Image result for parquet logo">
            <a:extLst>
              <a:ext uri="{FF2B5EF4-FFF2-40B4-BE49-F238E27FC236}">
                <a16:creationId xmlns:a16="http://schemas.microsoft.com/office/drawing/2014/main" id="{7252FAAA-8D15-4842-8C74-772E1FD6B0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4567" y="4838483"/>
            <a:ext cx="2130644" cy="5326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andas logo data science">
            <a:extLst>
              <a:ext uri="{FF2B5EF4-FFF2-40B4-BE49-F238E27FC236}">
                <a16:creationId xmlns:a16="http://schemas.microsoft.com/office/drawing/2014/main" id="{8DDCB6FC-EBA9-471E-9E09-EA42E223AFAC}"/>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882844" y="4631972"/>
            <a:ext cx="2522348" cy="10195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32604B9-2799-485B-9FEC-27908F368A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4690" y="4767807"/>
            <a:ext cx="1840419" cy="6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54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F6B893C-63CA-4274-A177-E468E1B0D0AA}"/>
              </a:ext>
            </a:extLst>
          </p:cNvPr>
          <p:cNvSpPr/>
          <p:nvPr/>
        </p:nvSpPr>
        <p:spPr>
          <a:xfrm>
            <a:off x="6866032" y="1850463"/>
            <a:ext cx="3755402" cy="3949204"/>
          </a:xfrm>
          <a:prstGeom prst="rect">
            <a:avLst/>
          </a:prstGeom>
          <a:noFill/>
          <a:ln>
            <a:solidFill>
              <a:srgbClr val="6E6E6E"/>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chemeClr val="tx1"/>
                </a:solidFill>
              </a:rPr>
              <a:t>Array Compute</a:t>
            </a:r>
          </a:p>
        </p:txBody>
      </p:sp>
      <p:sp>
        <p:nvSpPr>
          <p:cNvPr id="17" name="Rectangle 16">
            <a:extLst>
              <a:ext uri="{FF2B5EF4-FFF2-40B4-BE49-F238E27FC236}">
                <a16:creationId xmlns:a16="http://schemas.microsoft.com/office/drawing/2014/main" id="{82389ACD-7347-4D17-9469-2DE49866B28D}"/>
              </a:ext>
            </a:extLst>
          </p:cNvPr>
          <p:cNvSpPr/>
          <p:nvPr/>
        </p:nvSpPr>
        <p:spPr>
          <a:xfrm>
            <a:off x="318964" y="1850464"/>
            <a:ext cx="3893203" cy="3949203"/>
          </a:xfrm>
          <a:prstGeom prst="rect">
            <a:avLst/>
          </a:prstGeom>
          <a:noFill/>
          <a:ln>
            <a:solidFill>
              <a:srgbClr val="6E6E6E"/>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Deep Learning</a:t>
            </a:r>
          </a:p>
        </p:txBody>
      </p:sp>
      <p:sp>
        <p:nvSpPr>
          <p:cNvPr id="2" name="Title 1">
            <a:extLst>
              <a:ext uri="{FF2B5EF4-FFF2-40B4-BE49-F238E27FC236}">
                <a16:creationId xmlns:a16="http://schemas.microsoft.com/office/drawing/2014/main" id="{984A0067-390A-8447-9E5A-024CD26B9A9A}"/>
              </a:ext>
            </a:extLst>
          </p:cNvPr>
          <p:cNvSpPr>
            <a:spLocks noGrp="1"/>
          </p:cNvSpPr>
          <p:nvPr>
            <p:ph type="title"/>
          </p:nvPr>
        </p:nvSpPr>
        <p:spPr/>
        <p:txBody>
          <a:bodyPr/>
          <a:lstStyle/>
          <a:p>
            <a:r>
              <a:rPr lang="en-US" dirty="0"/>
              <a:t>Interoperability</a:t>
            </a:r>
          </a:p>
        </p:txBody>
      </p:sp>
      <p:sp>
        <p:nvSpPr>
          <p:cNvPr id="4" name="Text Placeholder 3">
            <a:extLst>
              <a:ext uri="{FF2B5EF4-FFF2-40B4-BE49-F238E27FC236}">
                <a16:creationId xmlns:a16="http://schemas.microsoft.com/office/drawing/2014/main" id="{0109C626-F92A-6444-859E-897F1D4C4D1C}"/>
              </a:ext>
            </a:extLst>
          </p:cNvPr>
          <p:cNvSpPr>
            <a:spLocks noGrp="1"/>
          </p:cNvSpPr>
          <p:nvPr>
            <p:ph type="body" sz="quarter" idx="10"/>
          </p:nvPr>
        </p:nvSpPr>
        <p:spPr/>
        <p:txBody>
          <a:bodyPr/>
          <a:lstStyle/>
          <a:p>
            <a:r>
              <a:rPr lang="en-US" dirty="0" err="1">
                <a:solidFill>
                  <a:schemeClr val="tx2"/>
                </a:solidFill>
              </a:rPr>
              <a:t>DLPack</a:t>
            </a:r>
            <a:r>
              <a:rPr lang="en-US" dirty="0"/>
              <a:t> and </a:t>
            </a:r>
            <a:r>
              <a:rPr lang="en-US" dirty="0">
                <a:solidFill>
                  <a:schemeClr val="accent6"/>
                </a:solidFill>
              </a:rPr>
              <a:t>__</a:t>
            </a:r>
            <a:r>
              <a:rPr lang="en-US" dirty="0" err="1">
                <a:solidFill>
                  <a:schemeClr val="accent6"/>
                </a:solidFill>
              </a:rPr>
              <a:t>cuda_array_interface</a:t>
            </a:r>
            <a:r>
              <a:rPr lang="en-US" dirty="0">
                <a:solidFill>
                  <a:schemeClr val="accent6"/>
                </a:solidFill>
              </a:rPr>
              <a:t>__</a:t>
            </a:r>
          </a:p>
        </p:txBody>
      </p:sp>
      <p:pic>
        <p:nvPicPr>
          <p:cNvPr id="5" name="Picture 4">
            <a:extLst>
              <a:ext uri="{FF2B5EF4-FFF2-40B4-BE49-F238E27FC236}">
                <a16:creationId xmlns:a16="http://schemas.microsoft.com/office/drawing/2014/main" id="{5E805D2B-A41A-0543-82EB-C4E7D460FC0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84693" y="4623260"/>
            <a:ext cx="2063472" cy="883166"/>
          </a:xfrm>
          <a:prstGeom prst="rect">
            <a:avLst/>
          </a:prstGeom>
          <a:solidFill>
            <a:schemeClr val="tx1"/>
          </a:solidFill>
          <a:ln>
            <a:solidFill>
              <a:srgbClr val="7400FF"/>
            </a:solidFill>
          </a:ln>
        </p:spPr>
      </p:pic>
      <p:pic>
        <p:nvPicPr>
          <p:cNvPr id="6" name="Picture 5">
            <a:extLst>
              <a:ext uri="{FF2B5EF4-FFF2-40B4-BE49-F238E27FC236}">
                <a16:creationId xmlns:a16="http://schemas.microsoft.com/office/drawing/2014/main" id="{913F324E-EEE2-AD47-86C9-9FFEF98D415C}"/>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092025" y="2637377"/>
            <a:ext cx="1141432" cy="1146188"/>
          </a:xfrm>
          <a:prstGeom prst="rect">
            <a:avLst/>
          </a:prstGeom>
          <a:solidFill>
            <a:schemeClr val="tx1"/>
          </a:solidFill>
          <a:ln>
            <a:solidFill>
              <a:srgbClr val="7400FF"/>
            </a:solidFill>
          </a:ln>
        </p:spPr>
      </p:pic>
      <p:pic>
        <p:nvPicPr>
          <p:cNvPr id="7" name="Picture 6">
            <a:extLst>
              <a:ext uri="{FF2B5EF4-FFF2-40B4-BE49-F238E27FC236}">
                <a16:creationId xmlns:a16="http://schemas.microsoft.com/office/drawing/2014/main" id="{E572470A-121F-6F42-BBA0-F459C6E964C2}"/>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3173" r="-2427" b="-12000"/>
          <a:stretch/>
        </p:blipFill>
        <p:spPr>
          <a:xfrm>
            <a:off x="507723" y="3261947"/>
            <a:ext cx="2512962" cy="533053"/>
          </a:xfrm>
          <a:prstGeom prst="rect">
            <a:avLst/>
          </a:prstGeom>
          <a:solidFill>
            <a:schemeClr val="tx1"/>
          </a:solidFill>
          <a:ln>
            <a:solidFill>
              <a:srgbClr val="7400FF"/>
            </a:solidFill>
          </a:ln>
        </p:spPr>
      </p:pic>
      <p:pic>
        <p:nvPicPr>
          <p:cNvPr id="3" name="Picture 2">
            <a:extLst>
              <a:ext uri="{FF2B5EF4-FFF2-40B4-BE49-F238E27FC236}">
                <a16:creationId xmlns:a16="http://schemas.microsoft.com/office/drawing/2014/main" id="{977F78E8-4F69-E245-B5E9-FF0B81D8AE60}"/>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l="-4534" t="-11549" r="-6067" b="-8932"/>
          <a:stretch/>
        </p:blipFill>
        <p:spPr>
          <a:xfrm>
            <a:off x="1221030" y="4260706"/>
            <a:ext cx="1472143" cy="545238"/>
          </a:xfrm>
          <a:prstGeom prst="rect">
            <a:avLst/>
          </a:prstGeom>
          <a:solidFill>
            <a:schemeClr val="tx1"/>
          </a:solidFill>
          <a:ln>
            <a:solidFill>
              <a:srgbClr val="7400FF"/>
            </a:solidFill>
          </a:ln>
        </p:spPr>
      </p:pic>
      <p:pic>
        <p:nvPicPr>
          <p:cNvPr id="8" name="Picture 7">
            <a:extLst>
              <a:ext uri="{FF2B5EF4-FFF2-40B4-BE49-F238E27FC236}">
                <a16:creationId xmlns:a16="http://schemas.microsoft.com/office/drawing/2014/main" id="{4DC2ED46-1205-6845-8EA7-F068C338122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55174" y="5150268"/>
            <a:ext cx="2389482" cy="500724"/>
          </a:xfrm>
          <a:prstGeom prst="rect">
            <a:avLst/>
          </a:prstGeom>
          <a:solidFill>
            <a:schemeClr val="tx1"/>
          </a:solidFill>
          <a:ln>
            <a:solidFill>
              <a:srgbClr val="7400FF"/>
            </a:solidFill>
          </a:ln>
        </p:spPr>
      </p:pic>
      <p:cxnSp>
        <p:nvCxnSpPr>
          <p:cNvPr id="13" name="Straight Arrow Connector 12">
            <a:extLst>
              <a:ext uri="{FF2B5EF4-FFF2-40B4-BE49-F238E27FC236}">
                <a16:creationId xmlns:a16="http://schemas.microsoft.com/office/drawing/2014/main" id="{C7B8CF8B-2CD2-0C4E-9097-12187AA17E18}"/>
              </a:ext>
            </a:extLst>
          </p:cNvPr>
          <p:cNvCxnSpPr>
            <a:cxnSpLocks/>
          </p:cNvCxnSpPr>
          <p:nvPr/>
        </p:nvCxnSpPr>
        <p:spPr>
          <a:xfrm flipV="1">
            <a:off x="6818681" y="3255433"/>
            <a:ext cx="1066012" cy="358576"/>
          </a:xfrm>
          <a:prstGeom prst="straightConnector1">
            <a:avLst/>
          </a:prstGeom>
          <a:ln w="4445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D67A980-EC14-1F4F-A0A4-F26CCB4228CF}"/>
              </a:ext>
            </a:extLst>
          </p:cNvPr>
          <p:cNvCxnSpPr/>
          <p:nvPr/>
        </p:nvCxnSpPr>
        <p:spPr>
          <a:xfrm>
            <a:off x="7060842" y="4463646"/>
            <a:ext cx="496829" cy="486383"/>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209296-931B-564E-BB34-1E0D9C081BF7}"/>
              </a:ext>
            </a:extLst>
          </p:cNvPr>
          <p:cNvCxnSpPr>
            <a:cxnSpLocks/>
          </p:cNvCxnSpPr>
          <p:nvPr/>
        </p:nvCxnSpPr>
        <p:spPr>
          <a:xfrm flipV="1">
            <a:off x="3228017" y="4455497"/>
            <a:ext cx="891312" cy="609346"/>
          </a:xfrm>
          <a:prstGeom prst="straightConnector1">
            <a:avLst/>
          </a:prstGeom>
          <a:ln w="4445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07FA83-56E1-A24B-855A-AD70B185F57A}"/>
              </a:ext>
            </a:extLst>
          </p:cNvPr>
          <p:cNvCxnSpPr>
            <a:cxnSpLocks/>
          </p:cNvCxnSpPr>
          <p:nvPr/>
        </p:nvCxnSpPr>
        <p:spPr>
          <a:xfrm flipV="1">
            <a:off x="2882900" y="4102561"/>
            <a:ext cx="1288855" cy="352936"/>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80257E-0334-E945-B7ED-95C07BB869C4}"/>
              </a:ext>
            </a:extLst>
          </p:cNvPr>
          <p:cNvCxnSpPr>
            <a:cxnSpLocks/>
          </p:cNvCxnSpPr>
          <p:nvPr/>
        </p:nvCxnSpPr>
        <p:spPr>
          <a:xfrm flipV="1">
            <a:off x="3462867" y="4455497"/>
            <a:ext cx="927050" cy="694771"/>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084466-EC85-7649-972D-1D6DB37C6336}"/>
              </a:ext>
            </a:extLst>
          </p:cNvPr>
          <p:cNvCxnSpPr/>
          <p:nvPr/>
        </p:nvCxnSpPr>
        <p:spPr>
          <a:xfrm>
            <a:off x="6790256" y="4496586"/>
            <a:ext cx="496829" cy="486383"/>
          </a:xfrm>
          <a:prstGeom prst="straightConnector1">
            <a:avLst/>
          </a:prstGeom>
          <a:ln w="4445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oogle Shape;100;p19">
            <a:extLst>
              <a:ext uri="{FF2B5EF4-FFF2-40B4-BE49-F238E27FC236}">
                <a16:creationId xmlns:a16="http://schemas.microsoft.com/office/drawing/2014/main" id="{215297D5-E1F2-423C-85C2-7FA9A9C75035}"/>
              </a:ext>
            </a:extLst>
          </p:cNvPr>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4290896" y="3671318"/>
            <a:ext cx="2466446" cy="619083"/>
          </a:xfrm>
          <a:prstGeom prst="rect">
            <a:avLst/>
          </a:prstGeom>
          <a:noFill/>
          <a:ln>
            <a:noFill/>
          </a:ln>
        </p:spPr>
      </p:pic>
      <p:cxnSp>
        <p:nvCxnSpPr>
          <p:cNvPr id="21" name="Straight Arrow Connector 20">
            <a:extLst>
              <a:ext uri="{FF2B5EF4-FFF2-40B4-BE49-F238E27FC236}">
                <a16:creationId xmlns:a16="http://schemas.microsoft.com/office/drawing/2014/main" id="{2A5A5F56-8F15-4EE4-93F0-C678A5E294B6}"/>
              </a:ext>
            </a:extLst>
          </p:cNvPr>
          <p:cNvCxnSpPr>
            <a:cxnSpLocks/>
          </p:cNvCxnSpPr>
          <p:nvPr/>
        </p:nvCxnSpPr>
        <p:spPr>
          <a:xfrm>
            <a:off x="3228017" y="3525706"/>
            <a:ext cx="891312" cy="145612"/>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2049988-E466-4AE9-888B-89A133655B13}"/>
              </a:ext>
            </a:extLst>
          </p:cNvPr>
          <p:cNvCxnSpPr>
            <a:cxnSpLocks/>
            <a:endCxn id="17" idx="3"/>
          </p:cNvCxnSpPr>
          <p:nvPr/>
        </p:nvCxnSpPr>
        <p:spPr>
          <a:xfrm>
            <a:off x="3175000" y="3671318"/>
            <a:ext cx="1037167" cy="153748"/>
          </a:xfrm>
          <a:prstGeom prst="straightConnector1">
            <a:avLst/>
          </a:prstGeom>
          <a:ln w="44450">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E56FCB9-5619-48BD-BC16-F7F103B0B1E5}"/>
              </a:ext>
            </a:extLst>
          </p:cNvPr>
          <p:cNvPicPr>
            <a:picLocks noChangeAspect="1"/>
          </p:cNvPicPr>
          <p:nvPr/>
        </p:nvPicPr>
        <p:blipFill>
          <a:blip r:embed="rId9"/>
          <a:stretch>
            <a:fillRect/>
          </a:stretch>
        </p:blipFill>
        <p:spPr>
          <a:xfrm>
            <a:off x="1268535" y="2462591"/>
            <a:ext cx="2288929" cy="527518"/>
          </a:xfrm>
          <a:prstGeom prst="rect">
            <a:avLst/>
          </a:prstGeom>
          <a:solidFill>
            <a:schemeClr val="tx1"/>
          </a:solidFill>
          <a:ln>
            <a:solidFill>
              <a:srgbClr val="7400FF"/>
            </a:solidFill>
          </a:ln>
        </p:spPr>
      </p:pic>
      <p:cxnSp>
        <p:nvCxnSpPr>
          <p:cNvPr id="28" name="Straight Arrow Connector 27">
            <a:extLst>
              <a:ext uri="{FF2B5EF4-FFF2-40B4-BE49-F238E27FC236}">
                <a16:creationId xmlns:a16="http://schemas.microsoft.com/office/drawing/2014/main" id="{A4872E11-95E2-4F1F-9E00-C8CCB4B9B09A}"/>
              </a:ext>
            </a:extLst>
          </p:cNvPr>
          <p:cNvCxnSpPr>
            <a:cxnSpLocks/>
          </p:cNvCxnSpPr>
          <p:nvPr/>
        </p:nvCxnSpPr>
        <p:spPr>
          <a:xfrm>
            <a:off x="3617483" y="3040887"/>
            <a:ext cx="772434" cy="512160"/>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03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notebooks 01 – 04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67359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F95-574B-4559-92FB-B1FAF002FF80}"/>
              </a:ext>
            </a:extLst>
          </p:cNvPr>
          <p:cNvSpPr>
            <a:spLocks noGrp="1"/>
          </p:cNvSpPr>
          <p:nvPr>
            <p:ph type="title"/>
          </p:nvPr>
        </p:nvSpPr>
        <p:spPr/>
        <p:txBody>
          <a:bodyPr/>
          <a:lstStyle/>
          <a:p>
            <a:r>
              <a:rPr lang="en-US" dirty="0"/>
              <a:t>Section 1</a:t>
            </a:r>
            <a:br>
              <a:rPr lang="en-US" dirty="0"/>
            </a:br>
            <a:r>
              <a:rPr lang="en-US" dirty="0"/>
              <a:t>05</a:t>
            </a:r>
          </a:p>
        </p:txBody>
      </p:sp>
    </p:spTree>
    <p:extLst>
      <p:ext uri="{BB962C8B-B14F-4D97-AF65-F5344CB8AC3E}">
        <p14:creationId xmlns:p14="http://schemas.microsoft.com/office/powerpoint/2010/main" val="3197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327B-024C-45EA-824E-75B294966DF0}"/>
              </a:ext>
            </a:extLst>
          </p:cNvPr>
          <p:cNvSpPr>
            <a:spLocks noGrp="1"/>
          </p:cNvSpPr>
          <p:nvPr>
            <p:ph type="title"/>
          </p:nvPr>
        </p:nvSpPr>
        <p:spPr/>
        <p:txBody>
          <a:bodyPr/>
          <a:lstStyle/>
          <a:p>
            <a:r>
              <a:rPr lang="en-US" dirty="0"/>
              <a:t>Course goals</a:t>
            </a:r>
          </a:p>
        </p:txBody>
      </p:sp>
      <p:sp>
        <p:nvSpPr>
          <p:cNvPr id="3" name="Content Placeholder 2">
            <a:extLst>
              <a:ext uri="{FF2B5EF4-FFF2-40B4-BE49-F238E27FC236}">
                <a16:creationId xmlns:a16="http://schemas.microsoft.com/office/drawing/2014/main" id="{96EFDC7E-3F90-4788-A27C-21568F1352E8}"/>
              </a:ext>
            </a:extLst>
          </p:cNvPr>
          <p:cNvSpPr>
            <a:spLocks noGrp="1"/>
          </p:cNvSpPr>
          <p:nvPr>
            <p:ph idx="1"/>
          </p:nvPr>
        </p:nvSpPr>
        <p:spPr/>
        <p:txBody>
          <a:bodyPr/>
          <a:lstStyle/>
          <a:p>
            <a:r>
              <a:rPr lang="en-US" dirty="0"/>
              <a:t>Learn the core tools to use RAPIDS for </a:t>
            </a:r>
            <a:r>
              <a:rPr lang="en-US" dirty="0">
                <a:solidFill>
                  <a:schemeClr val="tx2"/>
                </a:solidFill>
              </a:rPr>
              <a:t>everyday data science</a:t>
            </a:r>
          </a:p>
          <a:p>
            <a:r>
              <a:rPr lang="en-US" dirty="0"/>
              <a:t>Understand RAPIDS’ scalability </a:t>
            </a:r>
            <a:r>
              <a:rPr lang="en-US" dirty="0">
                <a:solidFill>
                  <a:schemeClr val="tx2"/>
                </a:solidFill>
              </a:rPr>
              <a:t>from workstation and cluster to cloud and HPC</a:t>
            </a:r>
          </a:p>
          <a:p>
            <a:r>
              <a:rPr lang="en-US" dirty="0"/>
              <a:t>Build the foundations for you to learn RAPIDS capabilities </a:t>
            </a:r>
            <a:r>
              <a:rPr lang="en-US" dirty="0">
                <a:solidFill>
                  <a:schemeClr val="tx2"/>
                </a:solidFill>
              </a:rPr>
              <a:t>now and in the future</a:t>
            </a:r>
          </a:p>
        </p:txBody>
      </p:sp>
      <p:sp>
        <p:nvSpPr>
          <p:cNvPr id="4" name="Text Placeholder 3">
            <a:extLst>
              <a:ext uri="{FF2B5EF4-FFF2-40B4-BE49-F238E27FC236}">
                <a16:creationId xmlns:a16="http://schemas.microsoft.com/office/drawing/2014/main" id="{9095F00C-9511-4DE8-B2C1-55459FC575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7329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038E-5DF0-485E-A60E-E7AB7BE0DE10}"/>
              </a:ext>
            </a:extLst>
          </p:cNvPr>
          <p:cNvSpPr>
            <a:spLocks noGrp="1"/>
          </p:cNvSpPr>
          <p:nvPr>
            <p:ph type="title"/>
          </p:nvPr>
        </p:nvSpPr>
        <p:spPr/>
        <p:txBody>
          <a:bodyPr/>
          <a:lstStyle/>
          <a:p>
            <a:r>
              <a:rPr lang="en-US" dirty="0"/>
              <a:t>Interoperating with </a:t>
            </a:r>
            <a:r>
              <a:rPr lang="en-US" dirty="0" err="1"/>
              <a:t>cupy</a:t>
            </a:r>
            <a:endParaRPr lang="en-US" dirty="0"/>
          </a:p>
        </p:txBody>
      </p:sp>
      <p:sp>
        <p:nvSpPr>
          <p:cNvPr id="3" name="Content Placeholder 2">
            <a:extLst>
              <a:ext uri="{FF2B5EF4-FFF2-40B4-BE49-F238E27FC236}">
                <a16:creationId xmlns:a16="http://schemas.microsoft.com/office/drawing/2014/main" id="{DDE5E630-614F-48F9-8977-4F9D9A5397BA}"/>
              </a:ext>
            </a:extLst>
          </p:cNvPr>
          <p:cNvSpPr>
            <a:spLocks noGrp="1"/>
          </p:cNvSpPr>
          <p:nvPr>
            <p:ph idx="1"/>
          </p:nvPr>
        </p:nvSpPr>
        <p:spPr/>
        <p:txBody>
          <a:bodyPr/>
          <a:lstStyle/>
          <a:p>
            <a:r>
              <a:rPr lang="en-US" dirty="0" err="1"/>
              <a:t>CuPy:cuDF</a:t>
            </a:r>
            <a:r>
              <a:rPr lang="en-US" dirty="0"/>
              <a:t> :: </a:t>
            </a:r>
            <a:r>
              <a:rPr lang="en-US" dirty="0" err="1"/>
              <a:t>numpy:pandas</a:t>
            </a:r>
            <a:endParaRPr lang="en-US" dirty="0"/>
          </a:p>
          <a:p>
            <a:r>
              <a:rPr lang="en-US" dirty="0"/>
              <a:t>Not as fast as an optimized CUDA kernel, but very efficient for coding</a:t>
            </a:r>
          </a:p>
          <a:p>
            <a:r>
              <a:rPr lang="en-US" dirty="0"/>
              <a:t>Important to keep track of data type requirements (e.g. contiguity)</a:t>
            </a:r>
          </a:p>
          <a:p>
            <a:endParaRPr lang="en-US" dirty="0"/>
          </a:p>
        </p:txBody>
      </p:sp>
      <p:sp>
        <p:nvSpPr>
          <p:cNvPr id="4" name="Text Placeholder 3">
            <a:extLst>
              <a:ext uri="{FF2B5EF4-FFF2-40B4-BE49-F238E27FC236}">
                <a16:creationId xmlns:a16="http://schemas.microsoft.com/office/drawing/2014/main" id="{DDDD95F0-96B0-4325-B84A-625B50A1009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7441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FC41-A565-477C-84E7-42A6AAA61EB0}"/>
              </a:ext>
            </a:extLst>
          </p:cNvPr>
          <p:cNvSpPr>
            <a:spLocks noGrp="1"/>
          </p:cNvSpPr>
          <p:nvPr>
            <p:ph type="title"/>
          </p:nvPr>
        </p:nvSpPr>
        <p:spPr/>
        <p:txBody>
          <a:bodyPr/>
          <a:lstStyle/>
          <a:p>
            <a:r>
              <a:rPr lang="en-US" dirty="0"/>
              <a:t>Coordinate systems</a:t>
            </a:r>
          </a:p>
        </p:txBody>
      </p:sp>
      <p:sp>
        <p:nvSpPr>
          <p:cNvPr id="3" name="Content Placeholder 2">
            <a:extLst>
              <a:ext uri="{FF2B5EF4-FFF2-40B4-BE49-F238E27FC236}">
                <a16:creationId xmlns:a16="http://schemas.microsoft.com/office/drawing/2014/main" id="{BD1AEB80-897A-4620-A7D2-728C316C4943}"/>
              </a:ext>
            </a:extLst>
          </p:cNvPr>
          <p:cNvSpPr>
            <a:spLocks noGrp="1"/>
          </p:cNvSpPr>
          <p:nvPr>
            <p:ph idx="1"/>
          </p:nvPr>
        </p:nvSpPr>
        <p:spPr>
          <a:xfrm>
            <a:off x="516750" y="2103035"/>
            <a:ext cx="4969650" cy="3718925"/>
          </a:xfrm>
        </p:spPr>
        <p:txBody>
          <a:bodyPr/>
          <a:lstStyle/>
          <a:p>
            <a:r>
              <a:rPr lang="en-US" dirty="0"/>
              <a:t>We will be using data that was provided in both </a:t>
            </a:r>
            <a:r>
              <a:rPr lang="en-US" dirty="0">
                <a:solidFill>
                  <a:schemeClr val="accent6"/>
                </a:solidFill>
              </a:rPr>
              <a:t>ellipsoidal</a:t>
            </a:r>
            <a:r>
              <a:rPr lang="en-US" dirty="0"/>
              <a:t> and </a:t>
            </a:r>
            <a:r>
              <a:rPr lang="en-US" dirty="0">
                <a:solidFill>
                  <a:schemeClr val="tx2"/>
                </a:solidFill>
              </a:rPr>
              <a:t>grid</a:t>
            </a:r>
            <a:r>
              <a:rPr lang="en-US" dirty="0"/>
              <a:t> coordinate formats</a:t>
            </a:r>
          </a:p>
          <a:p>
            <a:r>
              <a:rPr lang="en-US" dirty="0"/>
              <a:t>Grid coordinates make distance calculations more convenient within a specific area</a:t>
            </a:r>
          </a:p>
          <a:p>
            <a:r>
              <a:rPr lang="en-US" dirty="0"/>
              <a:t>Fusing geospatial datasets like this requires complex coordinate conversions—a perfect job for GPU acceleration!</a:t>
            </a:r>
          </a:p>
        </p:txBody>
      </p:sp>
      <p:sp>
        <p:nvSpPr>
          <p:cNvPr id="4" name="Text Placeholder 3">
            <a:extLst>
              <a:ext uri="{FF2B5EF4-FFF2-40B4-BE49-F238E27FC236}">
                <a16:creationId xmlns:a16="http://schemas.microsoft.com/office/drawing/2014/main" id="{522CB970-43D4-40D2-AB00-865344AE1547}"/>
              </a:ext>
            </a:extLst>
          </p:cNvPr>
          <p:cNvSpPr>
            <a:spLocks noGrp="1"/>
          </p:cNvSpPr>
          <p:nvPr>
            <p:ph type="body" sz="quarter" idx="10"/>
          </p:nvPr>
        </p:nvSpPr>
        <p:spPr/>
        <p:txBody>
          <a:bodyPr/>
          <a:lstStyle/>
          <a:p>
            <a:endParaRPr lang="en-US"/>
          </a:p>
        </p:txBody>
      </p:sp>
      <p:sp>
        <p:nvSpPr>
          <p:cNvPr id="7" name="Oval 6">
            <a:extLst>
              <a:ext uri="{FF2B5EF4-FFF2-40B4-BE49-F238E27FC236}">
                <a16:creationId xmlns:a16="http://schemas.microsoft.com/office/drawing/2014/main" id="{E08E43B8-5D8E-4617-9D1D-C2F459FFDBAB}"/>
              </a:ext>
            </a:extLst>
          </p:cNvPr>
          <p:cNvSpPr/>
          <p:nvPr/>
        </p:nvSpPr>
        <p:spPr>
          <a:xfrm>
            <a:off x="6881612" y="2674610"/>
            <a:ext cx="2575774" cy="2575774"/>
          </a:xfrm>
          <a:prstGeom prst="ellipse">
            <a:avLst/>
          </a:prstGeom>
          <a:gradFill flip="none" rotWithShape="1">
            <a:gsLst>
              <a:gs pos="0">
                <a:schemeClr val="accent6">
                  <a:lumMod val="5000"/>
                  <a:lumOff val="95000"/>
                </a:schemeClr>
              </a:gs>
              <a:gs pos="74000">
                <a:schemeClr val="accent6">
                  <a:lumMod val="60000"/>
                  <a:lumOff val="40000"/>
                </a:schemeClr>
              </a:gs>
              <a:gs pos="83000">
                <a:schemeClr val="accent6">
                  <a:lumMod val="60000"/>
                  <a:lumOff val="40000"/>
                </a:schemeClr>
              </a:gs>
              <a:gs pos="100000">
                <a:schemeClr val="accent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a:extLst>
              <a:ext uri="{FF2B5EF4-FFF2-40B4-BE49-F238E27FC236}">
                <a16:creationId xmlns:a16="http://schemas.microsoft.com/office/drawing/2014/main" id="{418F1EBA-48BD-4AC8-91F6-F5697C057A7F}"/>
              </a:ext>
            </a:extLst>
          </p:cNvPr>
          <p:cNvSpPr/>
          <p:nvPr/>
        </p:nvSpPr>
        <p:spPr>
          <a:xfrm>
            <a:off x="6554944" y="2580067"/>
            <a:ext cx="1661777" cy="1135640"/>
          </a:xfrm>
          <a:prstGeom prst="parallelogram">
            <a:avLst>
              <a:gd name="adj" fmla="val 52131"/>
            </a:avLst>
          </a:prstGeom>
          <a:solidFill>
            <a:schemeClr val="tx2">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36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 05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71323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F95-574B-4559-92FB-B1FAF002FF80}"/>
              </a:ext>
            </a:extLst>
          </p:cNvPr>
          <p:cNvSpPr>
            <a:spLocks noGrp="1"/>
          </p:cNvSpPr>
          <p:nvPr>
            <p:ph type="title"/>
          </p:nvPr>
        </p:nvSpPr>
        <p:spPr/>
        <p:txBody>
          <a:bodyPr/>
          <a:lstStyle/>
          <a:p>
            <a:r>
              <a:rPr lang="en-US" dirty="0"/>
              <a:t>Section 1</a:t>
            </a:r>
            <a:br>
              <a:rPr lang="en-US" dirty="0"/>
            </a:br>
            <a:r>
              <a:rPr lang="en-US" dirty="0"/>
              <a:t>06</a:t>
            </a:r>
          </a:p>
        </p:txBody>
      </p:sp>
    </p:spTree>
    <p:extLst>
      <p:ext uri="{BB962C8B-B14F-4D97-AF65-F5344CB8AC3E}">
        <p14:creationId xmlns:p14="http://schemas.microsoft.com/office/powerpoint/2010/main" val="266489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243063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FC41-A565-477C-84E7-42A6AAA61EB0}"/>
              </a:ext>
            </a:extLst>
          </p:cNvPr>
          <p:cNvSpPr>
            <a:spLocks noGrp="1"/>
          </p:cNvSpPr>
          <p:nvPr>
            <p:ph type="title"/>
          </p:nvPr>
        </p:nvSpPr>
        <p:spPr/>
        <p:txBody>
          <a:bodyPr/>
          <a:lstStyle/>
          <a:p>
            <a:r>
              <a:rPr lang="en-US" dirty="0" err="1"/>
              <a:t>cugraph</a:t>
            </a:r>
            <a:endParaRPr lang="en-US" dirty="0"/>
          </a:p>
        </p:txBody>
      </p:sp>
      <p:sp>
        <p:nvSpPr>
          <p:cNvPr id="3" name="Content Placeholder 2">
            <a:extLst>
              <a:ext uri="{FF2B5EF4-FFF2-40B4-BE49-F238E27FC236}">
                <a16:creationId xmlns:a16="http://schemas.microsoft.com/office/drawing/2014/main" id="{BD1AEB80-897A-4620-A7D2-728C316C4943}"/>
              </a:ext>
            </a:extLst>
          </p:cNvPr>
          <p:cNvSpPr>
            <a:spLocks noGrp="1"/>
          </p:cNvSpPr>
          <p:nvPr>
            <p:ph idx="1"/>
          </p:nvPr>
        </p:nvSpPr>
        <p:spPr/>
        <p:txBody>
          <a:bodyPr/>
          <a:lstStyle/>
          <a:p>
            <a:r>
              <a:rPr lang="en-US" dirty="0"/>
              <a:t>Follows </a:t>
            </a:r>
            <a:r>
              <a:rPr lang="en-US" dirty="0" err="1"/>
              <a:t>NetworkX</a:t>
            </a:r>
            <a:r>
              <a:rPr lang="en-US" dirty="0"/>
              <a:t> convention for graph object</a:t>
            </a:r>
          </a:p>
          <a:p>
            <a:r>
              <a:rPr lang="en-US" dirty="0"/>
              <a:t>Key differences to take advantage of GPU power</a:t>
            </a:r>
          </a:p>
          <a:p>
            <a:r>
              <a:rPr lang="en-US" dirty="0"/>
              <a:t>Exercises</a:t>
            </a:r>
          </a:p>
          <a:p>
            <a:pPr marL="800100" lvl="1" indent="-228600">
              <a:buClr>
                <a:srgbClr val="B3B3B3"/>
              </a:buClr>
              <a:buSzPct val="75000"/>
              <a:buBlip>
                <a:blip r:embed="rId2"/>
              </a:buBlip>
            </a:pPr>
            <a:r>
              <a:rPr lang="en-US" dirty="0">
                <a:solidFill>
                  <a:srgbClr val="FFFFFF"/>
                </a:solidFill>
              </a:rPr>
              <a:t>Now: steps to build a graph with </a:t>
            </a:r>
            <a:r>
              <a:rPr lang="en-US" dirty="0" err="1">
                <a:solidFill>
                  <a:srgbClr val="FFFFFF"/>
                </a:solidFill>
                <a:latin typeface="Consolas" panose="020B0609020204030204" pitchFamily="49" charset="0"/>
                <a:ea typeface="+mn-ea"/>
                <a:cs typeface="+mn-cs"/>
              </a:rPr>
              <a:t>from_cudf_edgelist</a:t>
            </a:r>
            <a:endParaRPr lang="en-US" dirty="0">
              <a:solidFill>
                <a:srgbClr val="FFFFFF"/>
              </a:solidFill>
              <a:latin typeface="Consolas" panose="020B0609020204030204" pitchFamily="49" charset="0"/>
              <a:ea typeface="+mn-ea"/>
              <a:cs typeface="+mn-cs"/>
            </a:endParaRPr>
          </a:p>
          <a:p>
            <a:pPr marL="800100" lvl="1" indent="-228600">
              <a:buClr>
                <a:srgbClr val="B3B3B3"/>
              </a:buClr>
              <a:buSzPct val="75000"/>
              <a:buBlip>
                <a:blip r:embed="rId2"/>
              </a:buBlip>
            </a:pPr>
            <a:r>
              <a:rPr lang="en-US" dirty="0">
                <a:solidFill>
                  <a:srgbClr val="FFFFFF"/>
                </a:solidFill>
              </a:rPr>
              <a:t>Later: traversing the graph with single-source shortest path</a:t>
            </a:r>
            <a:endParaRPr lang="en-US" dirty="0"/>
          </a:p>
          <a:p>
            <a:endParaRPr lang="en-US" dirty="0"/>
          </a:p>
          <a:p>
            <a:r>
              <a:rPr lang="en-US" dirty="0"/>
              <a:t>Not shown today: analyzing a graph for centralities, communities, link prediction…</a:t>
            </a:r>
          </a:p>
          <a:p>
            <a:endParaRPr lang="en-US" dirty="0"/>
          </a:p>
        </p:txBody>
      </p:sp>
      <p:sp>
        <p:nvSpPr>
          <p:cNvPr id="4" name="Text Placeholder 3">
            <a:extLst>
              <a:ext uri="{FF2B5EF4-FFF2-40B4-BE49-F238E27FC236}">
                <a16:creationId xmlns:a16="http://schemas.microsoft.com/office/drawing/2014/main" id="{522CB970-43D4-40D2-AB00-865344AE1547}"/>
              </a:ext>
            </a:extLst>
          </p:cNvPr>
          <p:cNvSpPr>
            <a:spLocks noGrp="1"/>
          </p:cNvSpPr>
          <p:nvPr>
            <p:ph type="body" sz="quarter" idx="10"/>
          </p:nvPr>
        </p:nvSpPr>
        <p:spPr/>
        <p:txBody>
          <a:bodyPr/>
          <a:lstStyle/>
          <a:p>
            <a:endParaRPr lang="en-US"/>
          </a:p>
        </p:txBody>
      </p:sp>
      <p:sp>
        <p:nvSpPr>
          <p:cNvPr id="5" name="Oval 4">
            <a:extLst>
              <a:ext uri="{FF2B5EF4-FFF2-40B4-BE49-F238E27FC236}">
                <a16:creationId xmlns:a16="http://schemas.microsoft.com/office/drawing/2014/main" id="{84FD326C-0776-4514-83E0-4E2171B106BA}"/>
              </a:ext>
            </a:extLst>
          </p:cNvPr>
          <p:cNvSpPr/>
          <p:nvPr/>
        </p:nvSpPr>
        <p:spPr>
          <a:xfrm>
            <a:off x="9019505" y="2176818"/>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 name="Oval 5">
            <a:extLst>
              <a:ext uri="{FF2B5EF4-FFF2-40B4-BE49-F238E27FC236}">
                <a16:creationId xmlns:a16="http://schemas.microsoft.com/office/drawing/2014/main" id="{708B337C-9D56-4960-9364-973BAA003667}"/>
              </a:ext>
            </a:extLst>
          </p:cNvPr>
          <p:cNvSpPr/>
          <p:nvPr/>
        </p:nvSpPr>
        <p:spPr>
          <a:xfrm>
            <a:off x="9236409" y="3962497"/>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a:extLst>
              <a:ext uri="{FF2B5EF4-FFF2-40B4-BE49-F238E27FC236}">
                <a16:creationId xmlns:a16="http://schemas.microsoft.com/office/drawing/2014/main" id="{9CCDA2C4-49CB-4D4D-B06B-5AB71F3E8FB4}"/>
              </a:ext>
            </a:extLst>
          </p:cNvPr>
          <p:cNvSpPr/>
          <p:nvPr/>
        </p:nvSpPr>
        <p:spPr>
          <a:xfrm>
            <a:off x="9694318" y="2850922"/>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2008DF0D-AAF7-4F9A-B11D-0BA65969A06C}"/>
              </a:ext>
            </a:extLst>
          </p:cNvPr>
          <p:cNvSpPr/>
          <p:nvPr/>
        </p:nvSpPr>
        <p:spPr>
          <a:xfrm>
            <a:off x="8161107" y="3257511"/>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9" name="Straight Arrow Connector 8">
            <a:extLst>
              <a:ext uri="{FF2B5EF4-FFF2-40B4-BE49-F238E27FC236}">
                <a16:creationId xmlns:a16="http://schemas.microsoft.com/office/drawing/2014/main" id="{DECAE349-1F53-463D-A1B5-A1B4C7A70A44}"/>
              </a:ext>
            </a:extLst>
          </p:cNvPr>
          <p:cNvCxnSpPr>
            <a:stCxn id="5" idx="3"/>
            <a:endCxn id="8" idx="7"/>
          </p:cNvCxnSpPr>
          <p:nvPr/>
        </p:nvCxnSpPr>
        <p:spPr>
          <a:xfrm flipH="1">
            <a:off x="8531385" y="2547096"/>
            <a:ext cx="551650" cy="773945"/>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9FFBD76-1DDD-434F-AFD0-4DBEF675876E}"/>
              </a:ext>
            </a:extLst>
          </p:cNvPr>
          <p:cNvCxnSpPr>
            <a:cxnSpLocks/>
            <a:stCxn id="7" idx="4"/>
            <a:endCxn id="6" idx="7"/>
          </p:cNvCxnSpPr>
          <p:nvPr/>
        </p:nvCxnSpPr>
        <p:spPr>
          <a:xfrm flipH="1">
            <a:off x="9606687" y="3284730"/>
            <a:ext cx="304535" cy="741297"/>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C4FFA9-BA77-433E-94E5-8301A2845A6F}"/>
              </a:ext>
            </a:extLst>
          </p:cNvPr>
          <p:cNvCxnSpPr>
            <a:cxnSpLocks/>
            <a:stCxn id="5" idx="5"/>
            <a:endCxn id="7" idx="1"/>
          </p:cNvCxnSpPr>
          <p:nvPr/>
        </p:nvCxnSpPr>
        <p:spPr>
          <a:xfrm>
            <a:off x="9389783" y="2547096"/>
            <a:ext cx="368065" cy="367356"/>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9D8B672-C5D8-4ECF-84CA-564DE8E75664}"/>
              </a:ext>
            </a:extLst>
          </p:cNvPr>
          <p:cNvCxnSpPr>
            <a:cxnSpLocks/>
            <a:stCxn id="8" idx="5"/>
            <a:endCxn id="6" idx="1"/>
          </p:cNvCxnSpPr>
          <p:nvPr/>
        </p:nvCxnSpPr>
        <p:spPr>
          <a:xfrm>
            <a:off x="8531385" y="3627789"/>
            <a:ext cx="768554" cy="398238"/>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5739B85-2539-4401-8784-D87F2A355A6F}"/>
              </a:ext>
            </a:extLst>
          </p:cNvPr>
          <p:cNvSpPr txBox="1"/>
          <p:nvPr/>
        </p:nvSpPr>
        <p:spPr>
          <a:xfrm>
            <a:off x="8615468" y="2557247"/>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14" name="TextBox 13">
            <a:extLst>
              <a:ext uri="{FF2B5EF4-FFF2-40B4-BE49-F238E27FC236}">
                <a16:creationId xmlns:a16="http://schemas.microsoft.com/office/drawing/2014/main" id="{CE1499F8-25E5-45BD-9018-B189F6F4B06D}"/>
              </a:ext>
            </a:extLst>
          </p:cNvPr>
          <p:cNvSpPr txBox="1"/>
          <p:nvPr/>
        </p:nvSpPr>
        <p:spPr>
          <a:xfrm>
            <a:off x="9507765" y="2403980"/>
            <a:ext cx="27041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1</a:t>
            </a:r>
          </a:p>
        </p:txBody>
      </p:sp>
      <p:sp>
        <p:nvSpPr>
          <p:cNvPr id="15" name="TextBox 14">
            <a:extLst>
              <a:ext uri="{FF2B5EF4-FFF2-40B4-BE49-F238E27FC236}">
                <a16:creationId xmlns:a16="http://schemas.microsoft.com/office/drawing/2014/main" id="{0FAAF5C4-C564-4F40-AB15-0AAC76B7F4E4}"/>
              </a:ext>
            </a:extLst>
          </p:cNvPr>
          <p:cNvSpPr txBox="1"/>
          <p:nvPr/>
        </p:nvSpPr>
        <p:spPr>
          <a:xfrm>
            <a:off x="8674033" y="3819381"/>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16" name="TextBox 15">
            <a:extLst>
              <a:ext uri="{FF2B5EF4-FFF2-40B4-BE49-F238E27FC236}">
                <a16:creationId xmlns:a16="http://schemas.microsoft.com/office/drawing/2014/main" id="{1C40DEE0-5F69-4AD9-91EE-AECA91B321A2}"/>
              </a:ext>
            </a:extLst>
          </p:cNvPr>
          <p:cNvSpPr txBox="1"/>
          <p:nvPr/>
        </p:nvSpPr>
        <p:spPr>
          <a:xfrm>
            <a:off x="9811136" y="3533149"/>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17" name="TextBox 16">
            <a:extLst>
              <a:ext uri="{FF2B5EF4-FFF2-40B4-BE49-F238E27FC236}">
                <a16:creationId xmlns:a16="http://schemas.microsoft.com/office/drawing/2014/main" id="{0E323E2E-18E6-482D-A11F-18F390C5BAA2}"/>
              </a:ext>
            </a:extLst>
          </p:cNvPr>
          <p:cNvSpPr txBox="1"/>
          <p:nvPr/>
        </p:nvSpPr>
        <p:spPr>
          <a:xfrm>
            <a:off x="8531385" y="1974525"/>
            <a:ext cx="575800"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tx1"/>
                </a:solidFill>
                <a:latin typeface="Trebuchet MS" panose="020B0603020202020204" pitchFamily="34" charset="0"/>
              </a:rPr>
              <a:t>node</a:t>
            </a:r>
          </a:p>
        </p:txBody>
      </p:sp>
      <p:sp>
        <p:nvSpPr>
          <p:cNvPr id="18" name="TextBox 17">
            <a:extLst>
              <a:ext uri="{FF2B5EF4-FFF2-40B4-BE49-F238E27FC236}">
                <a16:creationId xmlns:a16="http://schemas.microsoft.com/office/drawing/2014/main" id="{B67F5AE5-7BE5-448F-8C5F-08389EF67F7A}"/>
              </a:ext>
            </a:extLst>
          </p:cNvPr>
          <p:cNvSpPr txBox="1"/>
          <p:nvPr/>
        </p:nvSpPr>
        <p:spPr>
          <a:xfrm>
            <a:off x="10000868" y="3665096"/>
            <a:ext cx="569388"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tx1"/>
                </a:solidFill>
                <a:latin typeface="Trebuchet MS" panose="020B0603020202020204" pitchFamily="34" charset="0"/>
              </a:rPr>
              <a:t>edge</a:t>
            </a:r>
          </a:p>
        </p:txBody>
      </p:sp>
    </p:spTree>
    <p:extLst>
      <p:ext uri="{BB962C8B-B14F-4D97-AF65-F5344CB8AC3E}">
        <p14:creationId xmlns:p14="http://schemas.microsoft.com/office/powerpoint/2010/main" val="93792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B88C-A0C6-41AC-A195-A8EB29E76767}"/>
              </a:ext>
            </a:extLst>
          </p:cNvPr>
          <p:cNvSpPr>
            <a:spLocks noGrp="1"/>
          </p:cNvSpPr>
          <p:nvPr>
            <p:ph type="title"/>
          </p:nvPr>
        </p:nvSpPr>
        <p:spPr/>
        <p:txBody>
          <a:bodyPr/>
          <a:lstStyle/>
          <a:p>
            <a:r>
              <a:rPr lang="en-US" dirty="0"/>
              <a:t>Building a graph</a:t>
            </a:r>
          </a:p>
        </p:txBody>
      </p:sp>
      <p:sp>
        <p:nvSpPr>
          <p:cNvPr id="3" name="Content Placeholder 2">
            <a:extLst>
              <a:ext uri="{FF2B5EF4-FFF2-40B4-BE49-F238E27FC236}">
                <a16:creationId xmlns:a16="http://schemas.microsoft.com/office/drawing/2014/main" id="{3C785FBE-1F4F-42B1-AA93-41376E95769D}"/>
              </a:ext>
            </a:extLst>
          </p:cNvPr>
          <p:cNvSpPr>
            <a:spLocks noGrp="1"/>
          </p:cNvSpPr>
          <p:nvPr>
            <p:ph idx="1"/>
          </p:nvPr>
        </p:nvSpPr>
        <p:spPr/>
        <p:txBody>
          <a:bodyPr/>
          <a:lstStyle/>
          <a:p>
            <a:r>
              <a:rPr lang="en-US" dirty="0">
                <a:solidFill>
                  <a:srgbClr val="FFFFFF"/>
                </a:solidFill>
              </a:rPr>
              <a:t>Undirected (Graph) vs directed (</a:t>
            </a:r>
            <a:r>
              <a:rPr lang="en-US" dirty="0" err="1">
                <a:solidFill>
                  <a:srgbClr val="FFFFFF"/>
                </a:solidFill>
              </a:rPr>
              <a:t>DiGraph</a:t>
            </a:r>
            <a:r>
              <a:rPr lang="en-US" dirty="0">
                <a:solidFill>
                  <a:srgbClr val="FFFFFF"/>
                </a:solidFill>
              </a:rPr>
              <a:t>)</a:t>
            </a:r>
          </a:p>
          <a:p>
            <a:r>
              <a:rPr lang="en-US" dirty="0">
                <a:solidFill>
                  <a:srgbClr val="FFFFFF"/>
                </a:solidFill>
              </a:rPr>
              <a:t>Single vs Multi graphs</a:t>
            </a:r>
          </a:p>
          <a:p>
            <a:r>
              <a:rPr lang="en-US" dirty="0">
                <a:solidFill>
                  <a:srgbClr val="FFFFFF"/>
                </a:solidFill>
              </a:rPr>
              <a:t>One source column, one destination column, one edge weight column</a:t>
            </a:r>
          </a:p>
        </p:txBody>
      </p:sp>
      <p:sp>
        <p:nvSpPr>
          <p:cNvPr id="4" name="Text Placeholder 3">
            <a:extLst>
              <a:ext uri="{FF2B5EF4-FFF2-40B4-BE49-F238E27FC236}">
                <a16:creationId xmlns:a16="http://schemas.microsoft.com/office/drawing/2014/main" id="{3FCEAD3F-20B2-45BB-8D04-5265C96E0888}"/>
              </a:ext>
            </a:extLst>
          </p:cNvPr>
          <p:cNvSpPr>
            <a:spLocks noGrp="1"/>
          </p:cNvSpPr>
          <p:nvPr>
            <p:ph type="body" sz="quarter" idx="10"/>
          </p:nvPr>
        </p:nvSpPr>
        <p:spPr/>
        <p:txBody>
          <a:bodyPr/>
          <a:lstStyle/>
          <a:p>
            <a:r>
              <a:rPr lang="en-US" dirty="0"/>
              <a:t>With </a:t>
            </a:r>
            <a:r>
              <a:rPr lang="en-US" dirty="0" err="1">
                <a:latin typeface="Consolas" panose="020B0609020204030204" pitchFamily="49" charset="0"/>
              </a:rPr>
              <a:t>from_cudf_edgelist</a:t>
            </a:r>
            <a:endParaRPr lang="en-US" dirty="0">
              <a:latin typeface="Consolas" panose="020B0609020204030204" pitchFamily="49" charset="0"/>
            </a:endParaRPr>
          </a:p>
        </p:txBody>
      </p:sp>
    </p:spTree>
    <p:extLst>
      <p:ext uri="{BB962C8B-B14F-4D97-AF65-F5344CB8AC3E}">
        <p14:creationId xmlns:p14="http://schemas.microsoft.com/office/powerpoint/2010/main" val="240583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 06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83899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F95-574B-4559-92FB-B1FAF002FF80}"/>
              </a:ext>
            </a:extLst>
          </p:cNvPr>
          <p:cNvSpPr>
            <a:spLocks noGrp="1"/>
          </p:cNvSpPr>
          <p:nvPr>
            <p:ph type="title"/>
          </p:nvPr>
        </p:nvSpPr>
        <p:spPr/>
        <p:txBody>
          <a:bodyPr/>
          <a:lstStyle/>
          <a:p>
            <a:r>
              <a:rPr lang="en-US" dirty="0"/>
              <a:t>Section 1</a:t>
            </a:r>
            <a:br>
              <a:rPr lang="en-US" dirty="0"/>
            </a:br>
            <a:r>
              <a:rPr lang="en-US" dirty="0"/>
              <a:t>07 - 08</a:t>
            </a:r>
          </a:p>
        </p:txBody>
      </p:sp>
    </p:spTree>
    <p:extLst>
      <p:ext uri="{BB962C8B-B14F-4D97-AF65-F5344CB8AC3E}">
        <p14:creationId xmlns:p14="http://schemas.microsoft.com/office/powerpoint/2010/main" val="183612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316950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77CB-76E3-4045-B6DC-2E1E3A6DEF97}"/>
              </a:ext>
            </a:extLst>
          </p:cNvPr>
          <p:cNvSpPr>
            <a:spLocks noGrp="1"/>
          </p:cNvSpPr>
          <p:nvPr>
            <p:ph type="title"/>
          </p:nvPr>
        </p:nvSpPr>
        <p:spPr/>
        <p:txBody>
          <a:bodyPr/>
          <a:lstStyle/>
          <a:p>
            <a:r>
              <a:rPr lang="en-US" dirty="0"/>
              <a:t>Fundamentals</a:t>
            </a:r>
          </a:p>
        </p:txBody>
      </p:sp>
      <p:pic>
        <p:nvPicPr>
          <p:cNvPr id="3" name="Google Shape;156;p22">
            <a:extLst>
              <a:ext uri="{FF2B5EF4-FFF2-40B4-BE49-F238E27FC236}">
                <a16:creationId xmlns:a16="http://schemas.microsoft.com/office/drawing/2014/main" id="{4F52C5ED-DDAE-40D6-827D-907A34F730D3}"/>
              </a:ext>
            </a:extLst>
          </p:cNvPr>
          <p:cNvPicPr preferRelativeResize="0"/>
          <p:nvPr/>
        </p:nvPicPr>
        <p:blipFill rotWithShape="1">
          <a:blip r:embed="rId2">
            <a:alphaModFix/>
          </a:blip>
          <a:srcRect l="17755" t="21820" r="17774" b="53310"/>
          <a:stretch/>
        </p:blipFill>
        <p:spPr>
          <a:xfrm>
            <a:off x="7720829" y="4127421"/>
            <a:ext cx="2466446" cy="619083"/>
          </a:xfrm>
          <a:prstGeom prst="rect">
            <a:avLst/>
          </a:prstGeom>
          <a:noFill/>
          <a:ln>
            <a:noFill/>
          </a:ln>
        </p:spPr>
      </p:pic>
    </p:spTree>
    <p:extLst>
      <p:ext uri="{BB962C8B-B14F-4D97-AF65-F5344CB8AC3E}">
        <p14:creationId xmlns:p14="http://schemas.microsoft.com/office/powerpoint/2010/main" val="308036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2BC6-F209-4168-969F-902CFC449A19}"/>
              </a:ext>
            </a:extLst>
          </p:cNvPr>
          <p:cNvSpPr>
            <a:spLocks noGrp="1"/>
          </p:cNvSpPr>
          <p:nvPr>
            <p:ph type="title"/>
          </p:nvPr>
        </p:nvSpPr>
        <p:spPr/>
        <p:txBody>
          <a:bodyPr/>
          <a:lstStyle/>
          <a:p>
            <a:r>
              <a:rPr lang="en-US" dirty="0"/>
              <a:t>Distributed </a:t>
            </a:r>
            <a:r>
              <a:rPr lang="en-US" dirty="0" err="1"/>
              <a:t>Dataframes</a:t>
            </a:r>
            <a:endParaRPr lang="en-US" dirty="0"/>
          </a:p>
        </p:txBody>
      </p:sp>
      <p:graphicFrame>
        <p:nvGraphicFramePr>
          <p:cNvPr id="5" name="Content Placeholder 4">
            <a:extLst>
              <a:ext uri="{FF2B5EF4-FFF2-40B4-BE49-F238E27FC236}">
                <a16:creationId xmlns:a16="http://schemas.microsoft.com/office/drawing/2014/main" id="{80832BFD-B0D5-47EC-8181-794B05F5BACD}"/>
              </a:ext>
            </a:extLst>
          </p:cNvPr>
          <p:cNvGraphicFramePr>
            <a:graphicFrameLocks noGrp="1"/>
          </p:cNvGraphicFramePr>
          <p:nvPr>
            <p:ph idx="1"/>
            <p:extLst>
              <p:ext uri="{D42A27DB-BD31-4B8C-83A1-F6EECF244321}">
                <p14:modId xmlns:p14="http://schemas.microsoft.com/office/powerpoint/2010/main" val="3043304632"/>
              </p:ext>
            </p:extLst>
          </p:nvPr>
        </p:nvGraphicFramePr>
        <p:xfrm>
          <a:off x="2507087" y="2101125"/>
          <a:ext cx="3164986" cy="3333649"/>
        </p:xfrm>
        <a:graphic>
          <a:graphicData uri="http://schemas.openxmlformats.org/drawingml/2006/table">
            <a:tbl>
              <a:tblPr>
                <a:tableStyleId>{5C22544A-7EE6-4342-B048-85BDC9FD1C3A}</a:tableStyleId>
              </a:tblPr>
              <a:tblGrid>
                <a:gridCol w="1648496">
                  <a:extLst>
                    <a:ext uri="{9D8B030D-6E8A-4147-A177-3AD203B41FA5}">
                      <a16:colId xmlns:a16="http://schemas.microsoft.com/office/drawing/2014/main" val="2897648283"/>
                    </a:ext>
                  </a:extLst>
                </a:gridCol>
                <a:gridCol w="1516490">
                  <a:extLst>
                    <a:ext uri="{9D8B030D-6E8A-4147-A177-3AD203B41FA5}">
                      <a16:colId xmlns:a16="http://schemas.microsoft.com/office/drawing/2014/main" val="3938368370"/>
                    </a:ext>
                  </a:extLst>
                </a:gridCol>
              </a:tblGrid>
              <a:tr h="622254">
                <a:tc>
                  <a:txBody>
                    <a:bodyPr/>
                    <a:lstStyle/>
                    <a:p>
                      <a:pPr algn="r"/>
                      <a:r>
                        <a:rPr lang="en-US" dirty="0"/>
                        <a:t>Partition 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2555572002"/>
                  </a:ext>
                </a:extLst>
              </a:tr>
              <a:tr h="1109709">
                <a:tc>
                  <a:txBody>
                    <a:bodyPr/>
                    <a:lstStyle/>
                    <a:p>
                      <a:pPr algn="r"/>
                      <a:r>
                        <a:rPr lang="en-US" dirty="0"/>
                        <a:t>Partition 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6B900"/>
                    </a:solidFill>
                  </a:tcPr>
                </a:tc>
                <a:extLst>
                  <a:ext uri="{0D108BD9-81ED-4DB2-BD59-A6C34878D82A}">
                    <a16:rowId xmlns:a16="http://schemas.microsoft.com/office/drawing/2014/main" val="3238612276"/>
                  </a:ext>
                </a:extLst>
              </a:tr>
              <a:tr h="38523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Partition 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1717501301"/>
                  </a:ext>
                </a:extLst>
              </a:tr>
              <a:tr h="2921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Partition 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402012259"/>
                  </a:ext>
                </a:extLst>
              </a:tr>
              <a:tr h="85069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Partition 4</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3633429726"/>
                  </a:ext>
                </a:extLst>
              </a:tr>
            </a:tbl>
          </a:graphicData>
        </a:graphic>
      </p:graphicFrame>
      <p:sp>
        <p:nvSpPr>
          <p:cNvPr id="4" name="Text Placeholder 3">
            <a:extLst>
              <a:ext uri="{FF2B5EF4-FFF2-40B4-BE49-F238E27FC236}">
                <a16:creationId xmlns:a16="http://schemas.microsoft.com/office/drawing/2014/main" id="{95A8224D-03F5-4783-B5E4-FB2466B5A1CA}"/>
              </a:ext>
            </a:extLst>
          </p:cNvPr>
          <p:cNvSpPr>
            <a:spLocks noGrp="1"/>
          </p:cNvSpPr>
          <p:nvPr>
            <p:ph type="body" sz="quarter" idx="10"/>
          </p:nvPr>
        </p:nvSpPr>
        <p:spPr>
          <a:xfrm>
            <a:off x="498348" y="1259533"/>
            <a:ext cx="9976104" cy="525463"/>
          </a:xfrm>
        </p:spPr>
        <p:txBody>
          <a:bodyPr/>
          <a:lstStyle/>
          <a:p>
            <a:r>
              <a:rPr lang="en-US" dirty="0"/>
              <a:t>Scaling seamlessly</a:t>
            </a:r>
          </a:p>
        </p:txBody>
      </p:sp>
      <p:sp>
        <p:nvSpPr>
          <p:cNvPr id="6" name="Right Brace 5">
            <a:extLst>
              <a:ext uri="{FF2B5EF4-FFF2-40B4-BE49-F238E27FC236}">
                <a16:creationId xmlns:a16="http://schemas.microsoft.com/office/drawing/2014/main" id="{B7855832-D85F-4546-9DA5-09767345AD30}"/>
              </a:ext>
            </a:extLst>
          </p:cNvPr>
          <p:cNvSpPr/>
          <p:nvPr/>
        </p:nvSpPr>
        <p:spPr>
          <a:xfrm>
            <a:off x="5829301" y="2768883"/>
            <a:ext cx="254000" cy="999067"/>
          </a:xfrm>
          <a:prstGeom prst="rightBrace">
            <a:avLst/>
          </a:prstGeom>
          <a:ln>
            <a:solidFill>
              <a:srgbClr val="B3B3B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7F26232-BC1B-41FA-A56B-32C984C28478}"/>
              </a:ext>
            </a:extLst>
          </p:cNvPr>
          <p:cNvSpPr txBox="1"/>
          <p:nvPr/>
        </p:nvSpPr>
        <p:spPr>
          <a:xfrm>
            <a:off x="6083300" y="2931401"/>
            <a:ext cx="1257301" cy="6740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400" dirty="0" err="1">
                <a:solidFill>
                  <a:schemeClr val="tx1"/>
                </a:solidFill>
                <a:latin typeface="Trebuchet MS" panose="020B0603020202020204" pitchFamily="34" charset="0"/>
              </a:rPr>
              <a:t>DataFrame</a:t>
            </a:r>
            <a:r>
              <a:rPr lang="en-US" sz="1400" dirty="0">
                <a:solidFill>
                  <a:schemeClr val="tx1"/>
                </a:solidFill>
                <a:latin typeface="Trebuchet MS" panose="020B0603020202020204" pitchFamily="34" charset="0"/>
              </a:rPr>
              <a:t> </a:t>
            </a:r>
            <a:br>
              <a:rPr lang="en-US" sz="1400" dirty="0">
                <a:solidFill>
                  <a:schemeClr val="tx1"/>
                </a:solidFill>
                <a:latin typeface="Trebuchet MS" panose="020B0603020202020204" pitchFamily="34" charset="0"/>
              </a:rPr>
            </a:br>
            <a:r>
              <a:rPr lang="en-US" sz="1400" dirty="0">
                <a:solidFill>
                  <a:schemeClr val="tx1"/>
                </a:solidFill>
                <a:latin typeface="Trebuchet MS" panose="020B0603020202020204" pitchFamily="34" charset="0"/>
              </a:rPr>
              <a:t>(pandas or </a:t>
            </a:r>
            <a:r>
              <a:rPr lang="en-US" sz="1400" dirty="0" err="1">
                <a:solidFill>
                  <a:schemeClr val="tx1"/>
                </a:solidFill>
                <a:latin typeface="Trebuchet MS" panose="020B0603020202020204" pitchFamily="34" charset="0"/>
              </a:rPr>
              <a:t>cuDF</a:t>
            </a:r>
            <a:r>
              <a:rPr lang="en-US" sz="1400" dirty="0">
                <a:solidFill>
                  <a:schemeClr val="tx1"/>
                </a:solidFill>
                <a:latin typeface="Trebuchet MS" panose="020B0603020202020204" pitchFamily="34" charset="0"/>
              </a:rPr>
              <a:t>)</a:t>
            </a:r>
          </a:p>
        </p:txBody>
      </p:sp>
      <p:sp>
        <p:nvSpPr>
          <p:cNvPr id="8" name="Right Brace 7">
            <a:extLst>
              <a:ext uri="{FF2B5EF4-FFF2-40B4-BE49-F238E27FC236}">
                <a16:creationId xmlns:a16="http://schemas.microsoft.com/office/drawing/2014/main" id="{CCDD5C6D-E74E-482F-9E9C-4C15AED00E15}"/>
              </a:ext>
            </a:extLst>
          </p:cNvPr>
          <p:cNvSpPr/>
          <p:nvPr/>
        </p:nvSpPr>
        <p:spPr>
          <a:xfrm>
            <a:off x="7264402" y="2101125"/>
            <a:ext cx="254000" cy="3333649"/>
          </a:xfrm>
          <a:prstGeom prst="rightBrace">
            <a:avLst/>
          </a:prstGeom>
          <a:ln>
            <a:solidFill>
              <a:srgbClr val="B3B3B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D9F875C5-632E-46D0-A6F0-EAAAE7C78FF9}"/>
              </a:ext>
            </a:extLst>
          </p:cNvPr>
          <p:cNvSpPr txBox="1"/>
          <p:nvPr/>
        </p:nvSpPr>
        <p:spPr>
          <a:xfrm>
            <a:off x="7615768" y="3527883"/>
            <a:ext cx="1553633"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400" dirty="0" err="1">
                <a:solidFill>
                  <a:schemeClr val="tx1"/>
                </a:solidFill>
                <a:latin typeface="Trebuchet MS" panose="020B0603020202020204" pitchFamily="34" charset="0"/>
              </a:rPr>
              <a:t>Dask</a:t>
            </a:r>
            <a:r>
              <a:rPr lang="en-US" sz="1400" dirty="0">
                <a:solidFill>
                  <a:schemeClr val="tx1"/>
                </a:solidFill>
                <a:latin typeface="Trebuchet MS" panose="020B0603020202020204" pitchFamily="34" charset="0"/>
              </a:rPr>
              <a:t> </a:t>
            </a:r>
            <a:r>
              <a:rPr lang="en-US" sz="1400" dirty="0" err="1">
                <a:solidFill>
                  <a:schemeClr val="tx1"/>
                </a:solidFill>
                <a:latin typeface="Trebuchet MS" panose="020B0603020202020204" pitchFamily="34" charset="0"/>
              </a:rPr>
              <a:t>DataFrame</a:t>
            </a:r>
            <a:endParaRPr lang="en-US" sz="1400" dirty="0">
              <a:solidFill>
                <a:schemeClr val="tx1"/>
              </a:solidFill>
              <a:latin typeface="Trebuchet MS" panose="020B0603020202020204" pitchFamily="34" charset="0"/>
            </a:endParaRPr>
          </a:p>
          <a:p>
            <a:pPr>
              <a:lnSpc>
                <a:spcPct val="90000"/>
              </a:lnSpc>
            </a:pPr>
            <a:r>
              <a:rPr lang="en-US" sz="1400" dirty="0">
                <a:solidFill>
                  <a:schemeClr val="tx1"/>
                </a:solidFill>
                <a:latin typeface="Trebuchet MS" panose="020B0603020202020204" pitchFamily="34" charset="0"/>
              </a:rPr>
              <a:t>(same type)</a:t>
            </a:r>
          </a:p>
        </p:txBody>
      </p:sp>
    </p:spTree>
    <p:extLst>
      <p:ext uri="{BB962C8B-B14F-4D97-AF65-F5344CB8AC3E}">
        <p14:creationId xmlns:p14="http://schemas.microsoft.com/office/powerpoint/2010/main" val="414797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9595-0FC0-4C02-B5FC-D7D93E548181}"/>
              </a:ext>
            </a:extLst>
          </p:cNvPr>
          <p:cNvSpPr>
            <a:spLocks noGrp="1"/>
          </p:cNvSpPr>
          <p:nvPr>
            <p:ph type="title"/>
          </p:nvPr>
        </p:nvSpPr>
        <p:spPr/>
        <p:txBody>
          <a:bodyPr/>
          <a:lstStyle/>
          <a:p>
            <a:r>
              <a:rPr lang="en-US" dirty="0"/>
              <a:t>Working with partitions</a:t>
            </a:r>
          </a:p>
        </p:txBody>
      </p:sp>
      <p:sp>
        <p:nvSpPr>
          <p:cNvPr id="3" name="Content Placeholder 2">
            <a:extLst>
              <a:ext uri="{FF2B5EF4-FFF2-40B4-BE49-F238E27FC236}">
                <a16:creationId xmlns:a16="http://schemas.microsoft.com/office/drawing/2014/main" id="{DFE5EDB3-6871-4D0C-B0AB-2747C9349C2A}"/>
              </a:ext>
            </a:extLst>
          </p:cNvPr>
          <p:cNvSpPr>
            <a:spLocks noGrp="1"/>
          </p:cNvSpPr>
          <p:nvPr>
            <p:ph idx="1"/>
          </p:nvPr>
        </p:nvSpPr>
        <p:spPr/>
        <p:txBody>
          <a:bodyPr/>
          <a:lstStyle/>
          <a:p>
            <a:r>
              <a:rPr lang="en-US" dirty="0"/>
              <a:t>No intrinsic row ordering, so no </a:t>
            </a:r>
            <a:r>
              <a:rPr lang="en-US" dirty="0">
                <a:latin typeface="Consolas" panose="020B0609020204030204" pitchFamily="49" charset="0"/>
              </a:rPr>
              <a:t>.</a:t>
            </a:r>
            <a:r>
              <a:rPr lang="en-US" dirty="0" err="1">
                <a:latin typeface="Consolas" panose="020B0609020204030204" pitchFamily="49" charset="0"/>
              </a:rPr>
              <a:t>iloc</a:t>
            </a:r>
            <a:r>
              <a:rPr lang="en-US" dirty="0"/>
              <a:t> row selection, and index is essential</a:t>
            </a:r>
          </a:p>
          <a:p>
            <a:r>
              <a:rPr lang="en-US" dirty="0"/>
              <a:t>Key methods operate on whole </a:t>
            </a:r>
            <a:r>
              <a:rPr lang="en-US" dirty="0" err="1"/>
              <a:t>dataframe</a:t>
            </a:r>
            <a:r>
              <a:rPr lang="en-US" dirty="0"/>
              <a:t> partitions</a:t>
            </a:r>
          </a:p>
          <a:p>
            <a:r>
              <a:rPr lang="en-US" dirty="0"/>
              <a:t>Remember distinction between multi-GPU and multi-node/multi-GPU algorithms</a:t>
            </a:r>
          </a:p>
          <a:p>
            <a:r>
              <a:rPr lang="en-US" dirty="0"/>
              <a:t>Rebalance across workers when necessary</a:t>
            </a:r>
          </a:p>
        </p:txBody>
      </p:sp>
      <p:sp>
        <p:nvSpPr>
          <p:cNvPr id="4" name="Text Placeholder 3">
            <a:extLst>
              <a:ext uri="{FF2B5EF4-FFF2-40B4-BE49-F238E27FC236}">
                <a16:creationId xmlns:a16="http://schemas.microsoft.com/office/drawing/2014/main" id="{276BAF2B-A8AD-4518-9822-FD268167EE0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426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B4DD-A7A2-46AF-81BD-ADFB181A0FB5}"/>
              </a:ext>
            </a:extLst>
          </p:cNvPr>
          <p:cNvSpPr>
            <a:spLocks noGrp="1"/>
          </p:cNvSpPr>
          <p:nvPr>
            <p:ph type="title"/>
          </p:nvPr>
        </p:nvSpPr>
        <p:spPr/>
        <p:txBody>
          <a:bodyPr/>
          <a:lstStyle/>
          <a:p>
            <a:r>
              <a:rPr lang="en-US" dirty="0"/>
              <a:t>Task Scheduler</a:t>
            </a:r>
          </a:p>
        </p:txBody>
      </p:sp>
      <p:sp>
        <p:nvSpPr>
          <p:cNvPr id="4" name="Text Placeholder 3">
            <a:extLst>
              <a:ext uri="{FF2B5EF4-FFF2-40B4-BE49-F238E27FC236}">
                <a16:creationId xmlns:a16="http://schemas.microsoft.com/office/drawing/2014/main" id="{11EEBECD-9E09-4964-89B7-8292A9D14B73}"/>
              </a:ext>
            </a:extLst>
          </p:cNvPr>
          <p:cNvSpPr>
            <a:spLocks noGrp="1"/>
          </p:cNvSpPr>
          <p:nvPr>
            <p:ph type="body" sz="quarter" idx="10"/>
          </p:nvPr>
        </p:nvSpPr>
        <p:spPr/>
        <p:txBody>
          <a:bodyPr/>
          <a:lstStyle/>
          <a:p>
            <a:r>
              <a:rPr lang="en-US" dirty="0"/>
              <a:t>Enabling efficient compute</a:t>
            </a:r>
          </a:p>
        </p:txBody>
      </p:sp>
      <p:pic>
        <p:nvPicPr>
          <p:cNvPr id="5" name="Picture 4" descr="Screen Shot 2019-05-28 at 9.51.52 PM.png">
            <a:extLst>
              <a:ext uri="{FF2B5EF4-FFF2-40B4-BE49-F238E27FC236}">
                <a16:creationId xmlns:a16="http://schemas.microsoft.com/office/drawing/2014/main" id="{E654B233-CA97-4925-8550-F837349DCD25}"/>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505837" y="3076828"/>
            <a:ext cx="3119967" cy="1257300"/>
          </a:xfrm>
          <a:prstGeom prst="rect">
            <a:avLst/>
          </a:prstGeom>
        </p:spPr>
      </p:pic>
      <p:pic>
        <p:nvPicPr>
          <p:cNvPr id="6" name="Picture 5" descr="Screen Shot 2019-05-28 at 9.52.02 PM.png">
            <a:extLst>
              <a:ext uri="{FF2B5EF4-FFF2-40B4-BE49-F238E27FC236}">
                <a16:creationId xmlns:a16="http://schemas.microsoft.com/office/drawing/2014/main" id="{F7AEA0A4-C315-47EE-AA69-4395148A5700}"/>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3784043" y="2476812"/>
            <a:ext cx="2083187" cy="2457334"/>
          </a:xfrm>
          <a:prstGeom prst="rect">
            <a:avLst/>
          </a:prstGeom>
        </p:spPr>
      </p:pic>
      <p:pic>
        <p:nvPicPr>
          <p:cNvPr id="7" name="Picture 6" descr="Screen Shot 2019-05-28 at 9.52.17 PM.png">
            <a:extLst>
              <a:ext uri="{FF2B5EF4-FFF2-40B4-BE49-F238E27FC236}">
                <a16:creationId xmlns:a16="http://schemas.microsoft.com/office/drawing/2014/main" id="{8ACAE76B-B91B-43A2-A6FE-A9CA60B1C1C9}"/>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6025469" y="3086100"/>
            <a:ext cx="4448983" cy="1238757"/>
          </a:xfrm>
          <a:prstGeom prst="rect">
            <a:avLst/>
          </a:prstGeom>
        </p:spPr>
      </p:pic>
      <p:sp>
        <p:nvSpPr>
          <p:cNvPr id="8" name="TextBox 7">
            <a:extLst>
              <a:ext uri="{FF2B5EF4-FFF2-40B4-BE49-F238E27FC236}">
                <a16:creationId xmlns:a16="http://schemas.microsoft.com/office/drawing/2014/main" id="{CE5D7783-3F33-483C-891C-254C65FEE43F}"/>
              </a:ext>
            </a:extLst>
          </p:cNvPr>
          <p:cNvSpPr txBox="1"/>
          <p:nvPr/>
        </p:nvSpPr>
        <p:spPr>
          <a:xfrm>
            <a:off x="505837" y="2790596"/>
            <a:ext cx="311996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Simple operations</a:t>
            </a:r>
          </a:p>
        </p:txBody>
      </p:sp>
      <p:sp>
        <p:nvSpPr>
          <p:cNvPr id="9" name="TextBox 8">
            <a:extLst>
              <a:ext uri="{FF2B5EF4-FFF2-40B4-BE49-F238E27FC236}">
                <a16:creationId xmlns:a16="http://schemas.microsoft.com/office/drawing/2014/main" id="{68CE2423-8101-46F6-A2D2-480AC1D2E05E}"/>
              </a:ext>
            </a:extLst>
          </p:cNvPr>
          <p:cNvSpPr txBox="1"/>
          <p:nvPr/>
        </p:nvSpPr>
        <p:spPr>
          <a:xfrm>
            <a:off x="3784043" y="2190580"/>
            <a:ext cx="2083188"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Compound operations</a:t>
            </a:r>
          </a:p>
        </p:txBody>
      </p:sp>
      <p:sp>
        <p:nvSpPr>
          <p:cNvPr id="10" name="TextBox 9">
            <a:extLst>
              <a:ext uri="{FF2B5EF4-FFF2-40B4-BE49-F238E27FC236}">
                <a16:creationId xmlns:a16="http://schemas.microsoft.com/office/drawing/2014/main" id="{C8F60603-DDFA-4624-BE4C-34BA93D14E0E}"/>
              </a:ext>
            </a:extLst>
          </p:cNvPr>
          <p:cNvSpPr txBox="1"/>
          <p:nvPr/>
        </p:nvSpPr>
        <p:spPr>
          <a:xfrm>
            <a:off x="6025469" y="2799868"/>
            <a:ext cx="4441494"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Complex DAG task chains</a:t>
            </a:r>
          </a:p>
        </p:txBody>
      </p:sp>
    </p:spTree>
    <p:extLst>
      <p:ext uri="{BB962C8B-B14F-4D97-AF65-F5344CB8AC3E}">
        <p14:creationId xmlns:p14="http://schemas.microsoft.com/office/powerpoint/2010/main" val="1188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9595-0FC0-4C02-B5FC-D7D93E548181}"/>
              </a:ext>
            </a:extLst>
          </p:cNvPr>
          <p:cNvSpPr>
            <a:spLocks noGrp="1"/>
          </p:cNvSpPr>
          <p:nvPr>
            <p:ph type="title"/>
          </p:nvPr>
        </p:nvSpPr>
        <p:spPr/>
        <p:txBody>
          <a:bodyPr/>
          <a:lstStyle/>
          <a:p>
            <a:r>
              <a:rPr lang="en-US" dirty="0"/>
              <a:t>Working with the scheduler</a:t>
            </a:r>
          </a:p>
        </p:txBody>
      </p:sp>
      <p:sp>
        <p:nvSpPr>
          <p:cNvPr id="3" name="Content Placeholder 2">
            <a:extLst>
              <a:ext uri="{FF2B5EF4-FFF2-40B4-BE49-F238E27FC236}">
                <a16:creationId xmlns:a16="http://schemas.microsoft.com/office/drawing/2014/main" id="{DFE5EDB3-6871-4D0C-B0AB-2747C9349C2A}"/>
              </a:ext>
            </a:extLst>
          </p:cNvPr>
          <p:cNvSpPr>
            <a:spLocks noGrp="1"/>
          </p:cNvSpPr>
          <p:nvPr>
            <p:ph idx="1"/>
          </p:nvPr>
        </p:nvSpPr>
        <p:spPr/>
        <p:txBody>
          <a:bodyPr/>
          <a:lstStyle/>
          <a:p>
            <a:r>
              <a:rPr lang="en-US" dirty="0"/>
              <a:t>Let </a:t>
            </a:r>
            <a:r>
              <a:rPr lang="en-US" dirty="0" err="1"/>
              <a:t>Dask</a:t>
            </a:r>
            <a:r>
              <a:rPr lang="en-US" dirty="0"/>
              <a:t> help you overcome your storage I/O barriers</a:t>
            </a:r>
          </a:p>
          <a:p>
            <a:r>
              <a:rPr lang="en-US" dirty="0"/>
              <a:t>Limit </a:t>
            </a:r>
            <a:r>
              <a:rPr lang="en-US" dirty="0">
                <a:latin typeface="Consolas" panose="020B0609020204030204" pitchFamily="49" charset="0"/>
              </a:rPr>
              <a:t>.compute </a:t>
            </a:r>
            <a:r>
              <a:rPr lang="en-US" dirty="0"/>
              <a:t>(stay in </a:t>
            </a:r>
            <a:r>
              <a:rPr lang="en-US" dirty="0" err="1"/>
              <a:t>Dask</a:t>
            </a:r>
            <a:r>
              <a:rPr lang="en-US" dirty="0"/>
              <a:t>) until necessary</a:t>
            </a:r>
          </a:p>
          <a:p>
            <a:r>
              <a:rPr lang="en-US" dirty="0"/>
              <a:t>For exploratory and experimental data science, don’t be afraid to </a:t>
            </a:r>
            <a:r>
              <a:rPr lang="en-US" dirty="0">
                <a:latin typeface="Consolas" panose="020B0609020204030204" pitchFamily="49" charset="0"/>
              </a:rPr>
              <a:t>.persist</a:t>
            </a:r>
            <a:endParaRPr lang="en-US" dirty="0"/>
          </a:p>
          <a:p>
            <a:r>
              <a:rPr lang="en-US" dirty="0"/>
              <a:t>Remember that everything in a graph will be rerun without </a:t>
            </a:r>
            <a:r>
              <a:rPr lang="en-US" dirty="0">
                <a:latin typeface="Consolas" panose="020B0609020204030204" pitchFamily="49" charset="0"/>
              </a:rPr>
              <a:t>.persist</a:t>
            </a:r>
            <a:r>
              <a:rPr lang="en-US" dirty="0"/>
              <a:t>/</a:t>
            </a:r>
            <a:r>
              <a:rPr lang="en-US" dirty="0">
                <a:latin typeface="Consolas" panose="020B0609020204030204" pitchFamily="49" charset="0"/>
              </a:rPr>
              <a:t>.compute</a:t>
            </a:r>
            <a:r>
              <a:rPr lang="en-US" dirty="0"/>
              <a:t>—</a:t>
            </a:r>
            <a:br>
              <a:rPr lang="en-US" dirty="0"/>
            </a:br>
            <a:r>
              <a:rPr lang="en-US" dirty="0"/>
              <a:t>including random number generation</a:t>
            </a:r>
          </a:p>
        </p:txBody>
      </p:sp>
      <p:sp>
        <p:nvSpPr>
          <p:cNvPr id="4" name="Text Placeholder 3">
            <a:extLst>
              <a:ext uri="{FF2B5EF4-FFF2-40B4-BE49-F238E27FC236}">
                <a16:creationId xmlns:a16="http://schemas.microsoft.com/office/drawing/2014/main" id="{276BAF2B-A8AD-4518-9822-FD268167EE08}"/>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695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notebooks 07 - 08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88831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03A4-F697-4A5F-9406-0A879088EB89}"/>
              </a:ext>
            </a:extLst>
          </p:cNvPr>
          <p:cNvSpPr>
            <a:spLocks noGrp="1"/>
          </p:cNvSpPr>
          <p:nvPr>
            <p:ph type="title"/>
          </p:nvPr>
        </p:nvSpPr>
        <p:spPr/>
        <p:txBody>
          <a:bodyPr/>
          <a:lstStyle/>
          <a:p>
            <a:r>
              <a:rPr lang="en-US" dirty="0"/>
              <a:t>Traditional model</a:t>
            </a:r>
          </a:p>
        </p:txBody>
      </p:sp>
      <p:sp>
        <p:nvSpPr>
          <p:cNvPr id="4" name="Text Placeholder 3">
            <a:extLst>
              <a:ext uri="{FF2B5EF4-FFF2-40B4-BE49-F238E27FC236}">
                <a16:creationId xmlns:a16="http://schemas.microsoft.com/office/drawing/2014/main" id="{4876AA22-994C-462B-98A2-53270D7D00C2}"/>
              </a:ext>
            </a:extLst>
          </p:cNvPr>
          <p:cNvSpPr>
            <a:spLocks noGrp="1"/>
          </p:cNvSpPr>
          <p:nvPr>
            <p:ph type="body" sz="quarter" idx="10"/>
          </p:nvPr>
        </p:nvSpPr>
        <p:spPr/>
        <p:txBody>
          <a:bodyPr/>
          <a:lstStyle/>
          <a:p>
            <a:endParaRPr lang="en-US" dirty="0"/>
          </a:p>
        </p:txBody>
      </p:sp>
      <p:sp>
        <p:nvSpPr>
          <p:cNvPr id="5" name="Google Shape;352;p72">
            <a:extLst>
              <a:ext uri="{FF2B5EF4-FFF2-40B4-BE49-F238E27FC236}">
                <a16:creationId xmlns:a16="http://schemas.microsoft.com/office/drawing/2014/main" id="{F913B3B1-FBC2-4E60-A272-56419ED8CBC5}"/>
              </a:ext>
            </a:extLst>
          </p:cNvPr>
          <p:cNvSpPr/>
          <p:nvPr/>
        </p:nvSpPr>
        <p:spPr>
          <a:xfrm>
            <a:off x="7396650" y="2324323"/>
            <a:ext cx="1664100" cy="3005940"/>
          </a:xfrm>
          <a:prstGeom prst="rect">
            <a:avLst/>
          </a:prstGeom>
          <a:solidFill>
            <a:schemeClr val="tx2"/>
          </a:solid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2000" b="1" i="0" u="none" strike="noStrike" cap="none" dirty="0">
                <a:latin typeface="Trebuchet MS"/>
                <a:ea typeface="Trebuchet MS"/>
                <a:cs typeface="Trebuchet MS"/>
                <a:sym typeface="Trebuchet MS"/>
              </a:rPr>
              <a:t>APP A</a:t>
            </a:r>
            <a:endParaRPr sz="2000" dirty="0"/>
          </a:p>
        </p:txBody>
      </p:sp>
      <p:pic>
        <p:nvPicPr>
          <p:cNvPr id="27" name="Google Shape;358;p72">
            <a:extLst>
              <a:ext uri="{FF2B5EF4-FFF2-40B4-BE49-F238E27FC236}">
                <a16:creationId xmlns:a16="http://schemas.microsoft.com/office/drawing/2014/main" id="{A3AC1486-6F24-4244-B1DF-B8B26C3C289A}"/>
              </a:ext>
            </a:extLst>
          </p:cNvPr>
          <p:cNvPicPr preferRelativeResize="0"/>
          <p:nvPr/>
        </p:nvPicPr>
        <p:blipFill rotWithShape="1">
          <a:blip r:embed="rId2">
            <a:alphaModFix/>
            <a:duotone>
              <a:schemeClr val="bg2">
                <a:shade val="45000"/>
                <a:satMod val="135000"/>
              </a:schemeClr>
              <a:prstClr val="white"/>
            </a:duotone>
          </a:blip>
          <a:srcRect/>
          <a:stretch/>
        </p:blipFill>
        <p:spPr>
          <a:xfrm>
            <a:off x="1578497" y="2133282"/>
            <a:ext cx="3197575" cy="3196981"/>
          </a:xfrm>
          <a:prstGeom prst="rect">
            <a:avLst/>
          </a:prstGeom>
          <a:noFill/>
          <a:ln>
            <a:noFill/>
          </a:ln>
        </p:spPr>
      </p:pic>
      <p:sp>
        <p:nvSpPr>
          <p:cNvPr id="28" name="Google Shape;359;p72">
            <a:extLst>
              <a:ext uri="{FF2B5EF4-FFF2-40B4-BE49-F238E27FC236}">
                <a16:creationId xmlns:a16="http://schemas.microsoft.com/office/drawing/2014/main" id="{3FF2775D-8471-464E-AAA0-DEE62DBF980A}"/>
              </a:ext>
            </a:extLst>
          </p:cNvPr>
          <p:cNvSpPr/>
          <p:nvPr/>
        </p:nvSpPr>
        <p:spPr>
          <a:xfrm>
            <a:off x="2136913" y="2669625"/>
            <a:ext cx="2067600" cy="2043300"/>
          </a:xfrm>
          <a:prstGeom prst="rect">
            <a:avLst/>
          </a:prstGeom>
          <a:solidFill>
            <a:schemeClr val="bg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rebuchet MS"/>
              <a:ea typeface="Trebuchet MS"/>
              <a:cs typeface="Trebuchet MS"/>
              <a:sym typeface="Trebuchet MS"/>
            </a:endParaRPr>
          </a:p>
        </p:txBody>
      </p:sp>
      <p:sp>
        <p:nvSpPr>
          <p:cNvPr id="8" name="Google Shape;360;p72">
            <a:extLst>
              <a:ext uri="{FF2B5EF4-FFF2-40B4-BE49-F238E27FC236}">
                <a16:creationId xmlns:a16="http://schemas.microsoft.com/office/drawing/2014/main" id="{53AACA79-6855-402E-B3E0-7CD84A8DC405}"/>
              </a:ext>
            </a:extLst>
          </p:cNvPr>
          <p:cNvSpPr txBox="1"/>
          <p:nvPr/>
        </p:nvSpPr>
        <p:spPr>
          <a:xfrm>
            <a:off x="622300" y="3539310"/>
            <a:ext cx="893466" cy="3417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2400" b="1" dirty="0">
                <a:latin typeface="Trebuchet MS"/>
                <a:ea typeface="Trebuchet MS"/>
                <a:cs typeface="Trebuchet MS"/>
                <a:sym typeface="Trebuchet MS"/>
              </a:rPr>
              <a:t>CPU</a:t>
            </a:r>
            <a:endParaRPr sz="2400" dirty="0"/>
          </a:p>
        </p:txBody>
      </p:sp>
      <p:sp>
        <p:nvSpPr>
          <p:cNvPr id="9" name="Google Shape;361;p72">
            <a:extLst>
              <a:ext uri="{FF2B5EF4-FFF2-40B4-BE49-F238E27FC236}">
                <a16:creationId xmlns:a16="http://schemas.microsoft.com/office/drawing/2014/main" id="{183905FD-2B4E-496C-BD6C-3C9809CEE4ED}"/>
              </a:ext>
            </a:extLst>
          </p:cNvPr>
          <p:cNvSpPr/>
          <p:nvPr/>
        </p:nvSpPr>
        <p:spPr>
          <a:xfrm>
            <a:off x="7396644" y="2133282"/>
            <a:ext cx="1664100" cy="1522431"/>
          </a:xfrm>
          <a:prstGeom prst="rect">
            <a:avLst/>
          </a:prstGeom>
          <a:solidFill>
            <a:schemeClr val="tx2"/>
          </a:solid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2000" b="1" i="0" u="none" strike="noStrike" cap="none" dirty="0">
                <a:latin typeface="Trebuchet MS"/>
                <a:ea typeface="Trebuchet MS"/>
                <a:cs typeface="Trebuchet MS"/>
                <a:sym typeface="Trebuchet MS"/>
              </a:rPr>
              <a:t>APP B</a:t>
            </a:r>
            <a:endParaRPr sz="2000" dirty="0"/>
          </a:p>
        </p:txBody>
      </p:sp>
      <p:cxnSp>
        <p:nvCxnSpPr>
          <p:cNvPr id="10" name="Google Shape;362;p72">
            <a:extLst>
              <a:ext uri="{FF2B5EF4-FFF2-40B4-BE49-F238E27FC236}">
                <a16:creationId xmlns:a16="http://schemas.microsoft.com/office/drawing/2014/main" id="{9E560DE1-2920-4441-A8AC-7EAC3977F22F}"/>
              </a:ext>
            </a:extLst>
          </p:cNvPr>
          <p:cNvCxnSpPr/>
          <p:nvPr/>
        </p:nvCxnSpPr>
        <p:spPr>
          <a:xfrm>
            <a:off x="3858243" y="3091514"/>
            <a:ext cx="3928200" cy="1800"/>
          </a:xfrm>
          <a:prstGeom prst="bentConnector3">
            <a:avLst>
              <a:gd name="adj1" fmla="val 50000"/>
            </a:avLst>
          </a:prstGeom>
          <a:solidFill>
            <a:schemeClr val="tx2"/>
          </a:solidFill>
          <a:ln w="114300" cap="flat" cmpd="sng">
            <a:solidFill>
              <a:schemeClr val="bg2"/>
            </a:solidFill>
            <a:prstDash val="solid"/>
            <a:round/>
            <a:headEnd type="none" w="sm" len="sm"/>
            <a:tailEnd type="triangle" w="med" len="med"/>
          </a:ln>
          <a:effectLst>
            <a:outerShdw blurRad="50800" dist="76200" dir="2700000" algn="tl" rotWithShape="0">
              <a:srgbClr val="000000">
                <a:alpha val="40000"/>
              </a:srgbClr>
            </a:outerShdw>
          </a:effectLst>
        </p:spPr>
      </p:cxnSp>
      <p:sp>
        <p:nvSpPr>
          <p:cNvPr id="11" name="Google Shape;363;p72">
            <a:extLst>
              <a:ext uri="{FF2B5EF4-FFF2-40B4-BE49-F238E27FC236}">
                <a16:creationId xmlns:a16="http://schemas.microsoft.com/office/drawing/2014/main" id="{34B7CFF7-B809-498C-B628-CFD4476EDE77}"/>
              </a:ext>
            </a:extLst>
          </p:cNvPr>
          <p:cNvSpPr/>
          <p:nvPr/>
        </p:nvSpPr>
        <p:spPr>
          <a:xfrm>
            <a:off x="5200344" y="3237369"/>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Copy &amp; convert</a:t>
            </a:r>
            <a:endParaRPr sz="2000" dirty="0"/>
          </a:p>
        </p:txBody>
      </p:sp>
      <p:cxnSp>
        <p:nvCxnSpPr>
          <p:cNvPr id="12" name="Google Shape;364;p72">
            <a:extLst>
              <a:ext uri="{FF2B5EF4-FFF2-40B4-BE49-F238E27FC236}">
                <a16:creationId xmlns:a16="http://schemas.microsoft.com/office/drawing/2014/main" id="{07A2A023-17D6-4B85-8FF4-2DBF2BFD6DD8}"/>
              </a:ext>
            </a:extLst>
          </p:cNvPr>
          <p:cNvCxnSpPr/>
          <p:nvPr/>
        </p:nvCxnSpPr>
        <p:spPr>
          <a:xfrm>
            <a:off x="3866480" y="4364259"/>
            <a:ext cx="3928200" cy="1800"/>
          </a:xfrm>
          <a:prstGeom prst="bentConnector3">
            <a:avLst>
              <a:gd name="adj1" fmla="val 50000"/>
            </a:avLst>
          </a:prstGeom>
          <a:solidFill>
            <a:schemeClr val="tx2"/>
          </a:solidFill>
          <a:ln w="114300" cap="flat" cmpd="sng">
            <a:solidFill>
              <a:schemeClr val="bg2"/>
            </a:solidFill>
            <a:prstDash val="solid"/>
            <a:round/>
            <a:headEnd type="triangle" w="med" len="med"/>
            <a:tailEnd type="none" w="sm" len="sm"/>
          </a:ln>
          <a:effectLst>
            <a:outerShdw blurRad="50800" dist="76200" dir="2700000" algn="tl" rotWithShape="0">
              <a:srgbClr val="000000">
                <a:alpha val="40000"/>
              </a:srgbClr>
            </a:outerShdw>
          </a:effectLst>
        </p:spPr>
      </p:cxnSp>
      <p:sp>
        <p:nvSpPr>
          <p:cNvPr id="13" name="Google Shape;365;p72">
            <a:extLst>
              <a:ext uri="{FF2B5EF4-FFF2-40B4-BE49-F238E27FC236}">
                <a16:creationId xmlns:a16="http://schemas.microsoft.com/office/drawing/2014/main" id="{A7029364-15FC-4FB3-A602-5280A97D54D4}"/>
              </a:ext>
            </a:extLst>
          </p:cNvPr>
          <p:cNvSpPr/>
          <p:nvPr/>
        </p:nvSpPr>
        <p:spPr>
          <a:xfrm>
            <a:off x="5200344" y="4017393"/>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Copy &amp; convert</a:t>
            </a:r>
            <a:endParaRPr sz="2000" dirty="0"/>
          </a:p>
        </p:txBody>
      </p:sp>
      <p:cxnSp>
        <p:nvCxnSpPr>
          <p:cNvPr id="14" name="Google Shape;366;p72">
            <a:extLst>
              <a:ext uri="{FF2B5EF4-FFF2-40B4-BE49-F238E27FC236}">
                <a16:creationId xmlns:a16="http://schemas.microsoft.com/office/drawing/2014/main" id="{53BAC02E-36CA-4A1A-9CEC-CD2323CC5AA7}"/>
              </a:ext>
            </a:extLst>
          </p:cNvPr>
          <p:cNvCxnSpPr/>
          <p:nvPr/>
        </p:nvCxnSpPr>
        <p:spPr>
          <a:xfrm rot="10800000">
            <a:off x="3177368" y="3309555"/>
            <a:ext cx="0" cy="844500"/>
          </a:xfrm>
          <a:prstGeom prst="straightConnector1">
            <a:avLst/>
          </a:prstGeom>
          <a:solidFill>
            <a:schemeClr val="tx2"/>
          </a:solidFill>
          <a:ln w="38100" cap="flat" cmpd="sng">
            <a:solidFill>
              <a:srgbClr val="969696"/>
            </a:solidFill>
            <a:prstDash val="solid"/>
            <a:round/>
            <a:headEnd type="none" w="sm" len="sm"/>
            <a:tailEnd type="triangle" w="med" len="med"/>
          </a:ln>
          <a:effectLst>
            <a:outerShdw blurRad="63500" sx="102000" sy="102000" algn="ctr" rotWithShape="0">
              <a:srgbClr val="000000">
                <a:alpha val="40000"/>
              </a:srgbClr>
            </a:outerShdw>
          </a:effectLst>
        </p:spPr>
      </p:cxnSp>
      <p:sp>
        <p:nvSpPr>
          <p:cNvPr id="15" name="Google Shape;367;p72">
            <a:extLst>
              <a:ext uri="{FF2B5EF4-FFF2-40B4-BE49-F238E27FC236}">
                <a16:creationId xmlns:a16="http://schemas.microsoft.com/office/drawing/2014/main" id="{03A70B04-2FC5-4CF5-A800-53641EE0807C}"/>
              </a:ext>
            </a:extLst>
          </p:cNvPr>
          <p:cNvSpPr/>
          <p:nvPr/>
        </p:nvSpPr>
        <p:spPr>
          <a:xfrm>
            <a:off x="2136913" y="3604024"/>
            <a:ext cx="2138775" cy="2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i="0" u="none" strike="noStrike" cap="none" dirty="0">
                <a:solidFill>
                  <a:srgbClr val="FFFFFF"/>
                </a:solidFill>
                <a:latin typeface="Trebuchet MS"/>
                <a:ea typeface="Trebuchet MS"/>
                <a:cs typeface="Trebuchet MS"/>
                <a:sym typeface="Trebuchet MS"/>
              </a:rPr>
              <a:t>Copy &amp; convert</a:t>
            </a:r>
            <a:endParaRPr sz="2000" dirty="0"/>
          </a:p>
        </p:txBody>
      </p:sp>
      <p:sp>
        <p:nvSpPr>
          <p:cNvPr id="16" name="Google Shape;368;p72">
            <a:extLst>
              <a:ext uri="{FF2B5EF4-FFF2-40B4-BE49-F238E27FC236}">
                <a16:creationId xmlns:a16="http://schemas.microsoft.com/office/drawing/2014/main" id="{791BC51D-97F9-42E9-B142-265F065B7CAC}"/>
              </a:ext>
            </a:extLst>
          </p:cNvPr>
          <p:cNvSpPr/>
          <p:nvPr/>
        </p:nvSpPr>
        <p:spPr>
          <a:xfrm>
            <a:off x="2488256" y="4154056"/>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A</a:t>
            </a:r>
            <a:endParaRPr sz="2000"/>
          </a:p>
        </p:txBody>
      </p:sp>
      <p:cxnSp>
        <p:nvCxnSpPr>
          <p:cNvPr id="17" name="Google Shape;369;p72">
            <a:extLst>
              <a:ext uri="{FF2B5EF4-FFF2-40B4-BE49-F238E27FC236}">
                <a16:creationId xmlns:a16="http://schemas.microsoft.com/office/drawing/2014/main" id="{6E2D0883-4291-4A32-8E6F-A51D58E407AE}"/>
              </a:ext>
            </a:extLst>
          </p:cNvPr>
          <p:cNvCxnSpPr>
            <a:stCxn id="25" idx="3"/>
          </p:cNvCxnSpPr>
          <p:nvPr/>
        </p:nvCxnSpPr>
        <p:spPr>
          <a:xfrm rot="10800000" flipH="1">
            <a:off x="3866467" y="4775154"/>
            <a:ext cx="4134300" cy="912000"/>
          </a:xfrm>
          <a:prstGeom prst="bentConnector3">
            <a:avLst>
              <a:gd name="adj1" fmla="val 100056"/>
            </a:avLst>
          </a:prstGeom>
          <a:solidFill>
            <a:schemeClr val="tx2"/>
          </a:solidFill>
          <a:ln w="114300" cap="flat" cmpd="sng">
            <a:solidFill>
              <a:schemeClr val="bg2"/>
            </a:solidFill>
            <a:prstDash val="solid"/>
            <a:round/>
            <a:headEnd type="none" w="sm" len="sm"/>
            <a:tailEnd type="triangle" w="med" len="med"/>
          </a:ln>
          <a:effectLst>
            <a:outerShdw blurRad="50800" dist="76200" dir="2700000" algn="tl" rotWithShape="0">
              <a:srgbClr val="000000">
                <a:alpha val="40000"/>
              </a:srgbClr>
            </a:outerShdw>
          </a:effectLst>
        </p:spPr>
      </p:cxnSp>
      <p:sp>
        <p:nvSpPr>
          <p:cNvPr id="18" name="Google Shape;371;p72">
            <a:extLst>
              <a:ext uri="{FF2B5EF4-FFF2-40B4-BE49-F238E27FC236}">
                <a16:creationId xmlns:a16="http://schemas.microsoft.com/office/drawing/2014/main" id="{CAB20E08-F130-485A-979B-CFF7F0885B9B}"/>
              </a:ext>
            </a:extLst>
          </p:cNvPr>
          <p:cNvSpPr/>
          <p:nvPr/>
        </p:nvSpPr>
        <p:spPr>
          <a:xfrm>
            <a:off x="7794680" y="3932196"/>
            <a:ext cx="867972" cy="867972"/>
          </a:xfrm>
          <a:prstGeom prst="flowChartInternalStorage">
            <a:avLst/>
          </a:prstGeom>
          <a:solidFill>
            <a:schemeClr val="tx2"/>
          </a:solidFill>
          <a:ln w="381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2000" b="0" i="0" u="none" strike="noStrike" cap="none" dirty="0">
                <a:solidFill>
                  <a:srgbClr val="FFFFFF"/>
                </a:solidFill>
                <a:latin typeface="Trebuchet MS"/>
                <a:ea typeface="Trebuchet MS"/>
                <a:cs typeface="Trebuchet MS"/>
                <a:sym typeface="Trebuchet MS"/>
              </a:rPr>
              <a:t>GPU data</a:t>
            </a:r>
            <a:endParaRPr sz="2000" dirty="0"/>
          </a:p>
        </p:txBody>
      </p:sp>
      <p:sp>
        <p:nvSpPr>
          <p:cNvPr id="19" name="Google Shape;372;p72">
            <a:extLst>
              <a:ext uri="{FF2B5EF4-FFF2-40B4-BE49-F238E27FC236}">
                <a16:creationId xmlns:a16="http://schemas.microsoft.com/office/drawing/2014/main" id="{A726B23D-4708-4E5F-B438-8CA001A92415}"/>
              </a:ext>
            </a:extLst>
          </p:cNvPr>
          <p:cNvSpPr/>
          <p:nvPr/>
        </p:nvSpPr>
        <p:spPr>
          <a:xfrm>
            <a:off x="2488256" y="2875423"/>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B</a:t>
            </a:r>
            <a:endParaRPr sz="2000"/>
          </a:p>
        </p:txBody>
      </p:sp>
      <p:cxnSp>
        <p:nvCxnSpPr>
          <p:cNvPr id="20" name="Google Shape;373;p72">
            <a:extLst>
              <a:ext uri="{FF2B5EF4-FFF2-40B4-BE49-F238E27FC236}">
                <a16:creationId xmlns:a16="http://schemas.microsoft.com/office/drawing/2014/main" id="{A7E92A36-8CCD-4A8A-ABFA-1648C58C7B0D}"/>
              </a:ext>
            </a:extLst>
          </p:cNvPr>
          <p:cNvCxnSpPr>
            <a:stCxn id="24" idx="3"/>
          </p:cNvCxnSpPr>
          <p:nvPr/>
        </p:nvCxnSpPr>
        <p:spPr>
          <a:xfrm>
            <a:off x="3858243" y="1795066"/>
            <a:ext cx="4134300" cy="1186800"/>
          </a:xfrm>
          <a:prstGeom prst="bentConnector3">
            <a:avLst>
              <a:gd name="adj1" fmla="val 99823"/>
            </a:avLst>
          </a:prstGeom>
          <a:solidFill>
            <a:schemeClr val="tx2"/>
          </a:solidFill>
          <a:ln w="114300" cap="flat" cmpd="sng">
            <a:solidFill>
              <a:schemeClr val="bg2"/>
            </a:solidFill>
            <a:prstDash val="solid"/>
            <a:round/>
            <a:headEnd type="triangle" w="med" len="med"/>
            <a:tailEnd type="none" w="sm" len="sm"/>
          </a:ln>
          <a:effectLst>
            <a:outerShdw blurRad="50800" dist="76200" dir="2700000" algn="tl" rotWithShape="0">
              <a:srgbClr val="000000">
                <a:alpha val="40000"/>
              </a:srgbClr>
            </a:outerShdw>
          </a:effectLst>
        </p:spPr>
      </p:cxnSp>
      <p:sp>
        <p:nvSpPr>
          <p:cNvPr id="21" name="Google Shape;375;p72">
            <a:extLst>
              <a:ext uri="{FF2B5EF4-FFF2-40B4-BE49-F238E27FC236}">
                <a16:creationId xmlns:a16="http://schemas.microsoft.com/office/drawing/2014/main" id="{228D9DAF-1F3C-496C-BCF2-34DC25216C85}"/>
              </a:ext>
            </a:extLst>
          </p:cNvPr>
          <p:cNvSpPr/>
          <p:nvPr/>
        </p:nvSpPr>
        <p:spPr>
          <a:xfrm>
            <a:off x="7794680" y="2659451"/>
            <a:ext cx="867972" cy="867972"/>
          </a:xfrm>
          <a:prstGeom prst="flowChartPredefinedProcess">
            <a:avLst/>
          </a:prstGeom>
          <a:solidFill>
            <a:schemeClr val="tx2"/>
          </a:solidFill>
          <a:ln w="38100"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2000" b="0" i="0" u="none" strike="noStrike" cap="none" dirty="0">
                <a:solidFill>
                  <a:srgbClr val="FFFFFF"/>
                </a:solidFill>
                <a:latin typeface="Trebuchet MS"/>
                <a:ea typeface="Trebuchet MS"/>
                <a:cs typeface="Trebuchet MS"/>
                <a:sym typeface="Trebuchet MS"/>
              </a:rPr>
              <a:t>GPU data</a:t>
            </a:r>
            <a:endParaRPr sz="2000" dirty="0"/>
          </a:p>
        </p:txBody>
      </p:sp>
      <p:sp>
        <p:nvSpPr>
          <p:cNvPr id="22" name="Google Shape;376;p72">
            <a:extLst>
              <a:ext uri="{FF2B5EF4-FFF2-40B4-BE49-F238E27FC236}">
                <a16:creationId xmlns:a16="http://schemas.microsoft.com/office/drawing/2014/main" id="{1D5253FC-596B-4965-B06E-9836495901EC}"/>
              </a:ext>
            </a:extLst>
          </p:cNvPr>
          <p:cNvSpPr/>
          <p:nvPr/>
        </p:nvSpPr>
        <p:spPr>
          <a:xfrm>
            <a:off x="5200344" y="1919859"/>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Read data</a:t>
            </a:r>
            <a:endParaRPr sz="2000" dirty="0"/>
          </a:p>
        </p:txBody>
      </p:sp>
      <p:sp>
        <p:nvSpPr>
          <p:cNvPr id="23" name="Google Shape;377;p72">
            <a:extLst>
              <a:ext uri="{FF2B5EF4-FFF2-40B4-BE49-F238E27FC236}">
                <a16:creationId xmlns:a16="http://schemas.microsoft.com/office/drawing/2014/main" id="{08AA17AD-C2F1-482E-87E9-3E92764D4946}"/>
              </a:ext>
            </a:extLst>
          </p:cNvPr>
          <p:cNvSpPr/>
          <p:nvPr/>
        </p:nvSpPr>
        <p:spPr>
          <a:xfrm>
            <a:off x="5200344" y="5358804"/>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Load data</a:t>
            </a:r>
            <a:endParaRPr sz="2000" dirty="0"/>
          </a:p>
        </p:txBody>
      </p:sp>
      <p:sp>
        <p:nvSpPr>
          <p:cNvPr id="24" name="Google Shape;374;p72">
            <a:extLst>
              <a:ext uri="{FF2B5EF4-FFF2-40B4-BE49-F238E27FC236}">
                <a16:creationId xmlns:a16="http://schemas.microsoft.com/office/drawing/2014/main" id="{B542AA04-04D1-48DE-B16F-E6BFD6F7F833}"/>
              </a:ext>
            </a:extLst>
          </p:cNvPr>
          <p:cNvSpPr/>
          <p:nvPr/>
        </p:nvSpPr>
        <p:spPr>
          <a:xfrm>
            <a:off x="2480043" y="1578016"/>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B</a:t>
            </a:r>
            <a:endParaRPr sz="2000"/>
          </a:p>
        </p:txBody>
      </p:sp>
      <p:sp>
        <p:nvSpPr>
          <p:cNvPr id="25" name="Google Shape;370;p72">
            <a:extLst>
              <a:ext uri="{FF2B5EF4-FFF2-40B4-BE49-F238E27FC236}">
                <a16:creationId xmlns:a16="http://schemas.microsoft.com/office/drawing/2014/main" id="{05884DB1-425C-4115-B538-E3900345A6A2}"/>
              </a:ext>
            </a:extLst>
          </p:cNvPr>
          <p:cNvSpPr/>
          <p:nvPr/>
        </p:nvSpPr>
        <p:spPr>
          <a:xfrm>
            <a:off x="2488267" y="5470104"/>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A</a:t>
            </a:r>
            <a:endParaRPr sz="2000"/>
          </a:p>
        </p:txBody>
      </p:sp>
      <p:sp>
        <p:nvSpPr>
          <p:cNvPr id="26" name="Google Shape;378;p72">
            <a:extLst>
              <a:ext uri="{FF2B5EF4-FFF2-40B4-BE49-F238E27FC236}">
                <a16:creationId xmlns:a16="http://schemas.microsoft.com/office/drawing/2014/main" id="{A584BEC3-E927-4CF8-9CA3-5F808A7BB404}"/>
              </a:ext>
            </a:extLst>
          </p:cNvPr>
          <p:cNvSpPr txBox="1"/>
          <p:nvPr/>
        </p:nvSpPr>
        <p:spPr>
          <a:xfrm>
            <a:off x="9120597" y="3539310"/>
            <a:ext cx="907078" cy="341700"/>
          </a:xfrm>
          <a:prstGeom prst="rect">
            <a:avLst/>
          </a:prstGeom>
          <a:noFill/>
          <a:ln>
            <a:noFill/>
          </a:ln>
        </p:spPr>
        <p:txBody>
          <a:bodyPr spcFirstLastPara="1" wrap="square" lIns="91425" tIns="45700" rIns="91425" bIns="45700" anchor="ctr" anchorCtr="0">
            <a:noAutofit/>
          </a:bodyPr>
          <a:lstStyle/>
          <a:p>
            <a:pPr marL="0" marR="0" lvl="0" indent="0" rtl="0">
              <a:lnSpc>
                <a:spcPct val="90000"/>
              </a:lnSpc>
              <a:spcBef>
                <a:spcPts val="0"/>
              </a:spcBef>
              <a:spcAft>
                <a:spcPts val="0"/>
              </a:spcAft>
              <a:buNone/>
            </a:pPr>
            <a:r>
              <a:rPr lang="en-US" sz="2400" b="1" dirty="0">
                <a:latin typeface="Trebuchet MS"/>
                <a:ea typeface="Trebuchet MS"/>
                <a:cs typeface="Trebuchet MS"/>
                <a:sym typeface="Trebuchet MS"/>
              </a:rPr>
              <a:t>GPU</a:t>
            </a:r>
            <a:endParaRPr sz="2400" b="1" dirty="0">
              <a:latin typeface="Trebuchet MS"/>
              <a:ea typeface="Trebuchet MS"/>
              <a:cs typeface="Trebuchet MS"/>
              <a:sym typeface="Trebuchet MS"/>
            </a:endParaRPr>
          </a:p>
        </p:txBody>
      </p:sp>
    </p:spTree>
    <p:extLst>
      <p:ext uri="{BB962C8B-B14F-4D97-AF65-F5344CB8AC3E}">
        <p14:creationId xmlns:p14="http://schemas.microsoft.com/office/powerpoint/2010/main" val="2259567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52;p72">
            <a:extLst>
              <a:ext uri="{FF2B5EF4-FFF2-40B4-BE49-F238E27FC236}">
                <a16:creationId xmlns:a16="http://schemas.microsoft.com/office/drawing/2014/main" id="{F913B3B1-FBC2-4E60-A272-56419ED8CBC5}"/>
              </a:ext>
            </a:extLst>
          </p:cNvPr>
          <p:cNvSpPr/>
          <p:nvPr/>
        </p:nvSpPr>
        <p:spPr>
          <a:xfrm>
            <a:off x="7396650" y="2324323"/>
            <a:ext cx="1664100" cy="3005940"/>
          </a:xfrm>
          <a:prstGeom prst="rect">
            <a:avLst/>
          </a:prstGeom>
          <a:solidFill>
            <a:schemeClr val="tx2"/>
          </a:solid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2000" b="1" i="0" u="none" strike="noStrike" cap="none" dirty="0">
                <a:latin typeface="Trebuchet MS"/>
                <a:ea typeface="Trebuchet MS"/>
                <a:cs typeface="Trebuchet MS"/>
                <a:sym typeface="Trebuchet MS"/>
              </a:rPr>
              <a:t>APP A</a:t>
            </a:r>
            <a:endParaRPr sz="2000" dirty="0"/>
          </a:p>
        </p:txBody>
      </p:sp>
      <p:sp>
        <p:nvSpPr>
          <p:cNvPr id="9" name="Google Shape;361;p72">
            <a:extLst>
              <a:ext uri="{FF2B5EF4-FFF2-40B4-BE49-F238E27FC236}">
                <a16:creationId xmlns:a16="http://schemas.microsoft.com/office/drawing/2014/main" id="{183905FD-2B4E-496C-BD6C-3C9809CEE4ED}"/>
              </a:ext>
            </a:extLst>
          </p:cNvPr>
          <p:cNvSpPr/>
          <p:nvPr/>
        </p:nvSpPr>
        <p:spPr>
          <a:xfrm>
            <a:off x="7396644" y="2133282"/>
            <a:ext cx="1664100" cy="1522431"/>
          </a:xfrm>
          <a:prstGeom prst="rect">
            <a:avLst/>
          </a:prstGeom>
          <a:solidFill>
            <a:schemeClr val="tx2"/>
          </a:solid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2000" b="1" i="0" u="none" strike="noStrike" cap="none" dirty="0">
                <a:latin typeface="Trebuchet MS"/>
                <a:ea typeface="Trebuchet MS"/>
                <a:cs typeface="Trebuchet MS"/>
                <a:sym typeface="Trebuchet MS"/>
              </a:rPr>
              <a:t>APP B</a:t>
            </a:r>
            <a:endParaRPr sz="2000" dirty="0"/>
          </a:p>
        </p:txBody>
      </p:sp>
      <p:sp>
        <p:nvSpPr>
          <p:cNvPr id="29" name="Rectangle 28">
            <a:extLst>
              <a:ext uri="{FF2B5EF4-FFF2-40B4-BE49-F238E27FC236}">
                <a16:creationId xmlns:a16="http://schemas.microsoft.com/office/drawing/2014/main" id="{71609065-D6AD-4823-94E2-180C0627659F}"/>
              </a:ext>
            </a:extLst>
          </p:cNvPr>
          <p:cNvSpPr/>
          <p:nvPr/>
        </p:nvSpPr>
        <p:spPr>
          <a:xfrm>
            <a:off x="7490767" y="2243667"/>
            <a:ext cx="1475799" cy="3005940"/>
          </a:xfrm>
          <a:prstGeom prst="rect">
            <a:avLst/>
          </a:prstGeom>
          <a:solidFill>
            <a:srgbClr val="74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D03A4-F697-4A5F-9406-0A879088EB89}"/>
              </a:ext>
            </a:extLst>
          </p:cNvPr>
          <p:cNvSpPr>
            <a:spLocks noGrp="1"/>
          </p:cNvSpPr>
          <p:nvPr>
            <p:ph type="title"/>
          </p:nvPr>
        </p:nvSpPr>
        <p:spPr/>
        <p:txBody>
          <a:bodyPr/>
          <a:lstStyle/>
          <a:p>
            <a:r>
              <a:rPr lang="en-US" dirty="0"/>
              <a:t>RAPIDS model</a:t>
            </a:r>
          </a:p>
        </p:txBody>
      </p:sp>
      <p:sp>
        <p:nvSpPr>
          <p:cNvPr id="4" name="Text Placeholder 3">
            <a:extLst>
              <a:ext uri="{FF2B5EF4-FFF2-40B4-BE49-F238E27FC236}">
                <a16:creationId xmlns:a16="http://schemas.microsoft.com/office/drawing/2014/main" id="{4876AA22-994C-462B-98A2-53270D7D00C2}"/>
              </a:ext>
            </a:extLst>
          </p:cNvPr>
          <p:cNvSpPr>
            <a:spLocks noGrp="1"/>
          </p:cNvSpPr>
          <p:nvPr>
            <p:ph type="body" sz="quarter" idx="10"/>
          </p:nvPr>
        </p:nvSpPr>
        <p:spPr/>
        <p:txBody>
          <a:bodyPr/>
          <a:lstStyle/>
          <a:p>
            <a:endParaRPr lang="en-US"/>
          </a:p>
        </p:txBody>
      </p:sp>
      <p:pic>
        <p:nvPicPr>
          <p:cNvPr id="27" name="Google Shape;358;p72">
            <a:extLst>
              <a:ext uri="{FF2B5EF4-FFF2-40B4-BE49-F238E27FC236}">
                <a16:creationId xmlns:a16="http://schemas.microsoft.com/office/drawing/2014/main" id="{A3AC1486-6F24-4244-B1DF-B8B26C3C289A}"/>
              </a:ext>
            </a:extLst>
          </p:cNvPr>
          <p:cNvPicPr preferRelativeResize="0"/>
          <p:nvPr/>
        </p:nvPicPr>
        <p:blipFill rotWithShape="1">
          <a:blip r:embed="rId2">
            <a:alphaModFix/>
            <a:duotone>
              <a:schemeClr val="bg2">
                <a:shade val="45000"/>
                <a:satMod val="135000"/>
              </a:schemeClr>
              <a:prstClr val="white"/>
            </a:duotone>
          </a:blip>
          <a:srcRect/>
          <a:stretch/>
        </p:blipFill>
        <p:spPr>
          <a:xfrm>
            <a:off x="1578497" y="2133282"/>
            <a:ext cx="3197575" cy="3196981"/>
          </a:xfrm>
          <a:prstGeom prst="rect">
            <a:avLst/>
          </a:prstGeom>
          <a:noFill/>
          <a:ln>
            <a:noFill/>
          </a:ln>
        </p:spPr>
      </p:pic>
      <p:sp>
        <p:nvSpPr>
          <p:cNvPr id="28" name="Google Shape;359;p72">
            <a:extLst>
              <a:ext uri="{FF2B5EF4-FFF2-40B4-BE49-F238E27FC236}">
                <a16:creationId xmlns:a16="http://schemas.microsoft.com/office/drawing/2014/main" id="{3FF2775D-8471-464E-AAA0-DEE62DBF980A}"/>
              </a:ext>
            </a:extLst>
          </p:cNvPr>
          <p:cNvSpPr/>
          <p:nvPr/>
        </p:nvSpPr>
        <p:spPr>
          <a:xfrm>
            <a:off x="2136913" y="2669625"/>
            <a:ext cx="2067600" cy="2043300"/>
          </a:xfrm>
          <a:prstGeom prst="rect">
            <a:avLst/>
          </a:prstGeom>
          <a:solidFill>
            <a:schemeClr val="bg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rebuchet MS"/>
              <a:ea typeface="Trebuchet MS"/>
              <a:cs typeface="Trebuchet MS"/>
              <a:sym typeface="Trebuchet MS"/>
            </a:endParaRPr>
          </a:p>
        </p:txBody>
      </p:sp>
      <p:sp>
        <p:nvSpPr>
          <p:cNvPr id="8" name="Google Shape;360;p72">
            <a:extLst>
              <a:ext uri="{FF2B5EF4-FFF2-40B4-BE49-F238E27FC236}">
                <a16:creationId xmlns:a16="http://schemas.microsoft.com/office/drawing/2014/main" id="{53AACA79-6855-402E-B3E0-7CD84A8DC405}"/>
              </a:ext>
            </a:extLst>
          </p:cNvPr>
          <p:cNvSpPr txBox="1"/>
          <p:nvPr/>
        </p:nvSpPr>
        <p:spPr>
          <a:xfrm>
            <a:off x="622300" y="3539310"/>
            <a:ext cx="893466" cy="3417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2400" b="1" dirty="0">
                <a:latin typeface="Trebuchet MS"/>
                <a:ea typeface="Trebuchet MS"/>
                <a:cs typeface="Trebuchet MS"/>
                <a:sym typeface="Trebuchet MS"/>
              </a:rPr>
              <a:t>CPU</a:t>
            </a:r>
            <a:endParaRPr sz="2400" dirty="0"/>
          </a:p>
        </p:txBody>
      </p:sp>
      <p:cxnSp>
        <p:nvCxnSpPr>
          <p:cNvPr id="17" name="Google Shape;369;p72">
            <a:extLst>
              <a:ext uri="{FF2B5EF4-FFF2-40B4-BE49-F238E27FC236}">
                <a16:creationId xmlns:a16="http://schemas.microsoft.com/office/drawing/2014/main" id="{6E2D0883-4291-4A32-8E6F-A51D58E407AE}"/>
              </a:ext>
            </a:extLst>
          </p:cNvPr>
          <p:cNvCxnSpPr>
            <a:stCxn id="25" idx="3"/>
          </p:cNvCxnSpPr>
          <p:nvPr/>
        </p:nvCxnSpPr>
        <p:spPr>
          <a:xfrm rot="10800000" flipH="1">
            <a:off x="3866467" y="4775154"/>
            <a:ext cx="4134300" cy="912000"/>
          </a:xfrm>
          <a:prstGeom prst="bentConnector3">
            <a:avLst>
              <a:gd name="adj1" fmla="val 100056"/>
            </a:avLst>
          </a:prstGeom>
          <a:solidFill>
            <a:schemeClr val="tx2"/>
          </a:solidFill>
          <a:ln w="114300" cap="flat" cmpd="sng">
            <a:solidFill>
              <a:schemeClr val="bg2"/>
            </a:solidFill>
            <a:prstDash val="solid"/>
            <a:round/>
            <a:headEnd type="none" w="sm" len="sm"/>
            <a:tailEnd type="triangle" w="med" len="med"/>
          </a:ln>
          <a:effectLst>
            <a:outerShdw blurRad="50800" dist="76200" dir="2700000" algn="tl" rotWithShape="0">
              <a:srgbClr val="000000">
                <a:alpha val="40000"/>
              </a:srgbClr>
            </a:outerShdw>
          </a:effectLst>
        </p:spPr>
      </p:cxnSp>
      <p:sp>
        <p:nvSpPr>
          <p:cNvPr id="18" name="Google Shape;371;p72">
            <a:extLst>
              <a:ext uri="{FF2B5EF4-FFF2-40B4-BE49-F238E27FC236}">
                <a16:creationId xmlns:a16="http://schemas.microsoft.com/office/drawing/2014/main" id="{CAB20E08-F130-485A-979B-CFF7F0885B9B}"/>
              </a:ext>
            </a:extLst>
          </p:cNvPr>
          <p:cNvSpPr/>
          <p:nvPr/>
        </p:nvSpPr>
        <p:spPr>
          <a:xfrm>
            <a:off x="7794680" y="3932196"/>
            <a:ext cx="867972" cy="867972"/>
          </a:xfrm>
          <a:prstGeom prst="flowChartInternalStorage">
            <a:avLst/>
          </a:prstGeom>
          <a:solidFill>
            <a:schemeClr val="tx2"/>
          </a:solidFill>
          <a:ln w="381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2000" b="0" i="0" u="none" strike="noStrike" cap="none" dirty="0">
                <a:solidFill>
                  <a:srgbClr val="FFFFFF"/>
                </a:solidFill>
                <a:latin typeface="Trebuchet MS"/>
                <a:ea typeface="Trebuchet MS"/>
                <a:cs typeface="Trebuchet MS"/>
                <a:sym typeface="Trebuchet MS"/>
              </a:rPr>
              <a:t>GPU data</a:t>
            </a:r>
            <a:endParaRPr sz="2000" dirty="0"/>
          </a:p>
        </p:txBody>
      </p:sp>
      <p:cxnSp>
        <p:nvCxnSpPr>
          <p:cNvPr id="20" name="Google Shape;373;p72">
            <a:extLst>
              <a:ext uri="{FF2B5EF4-FFF2-40B4-BE49-F238E27FC236}">
                <a16:creationId xmlns:a16="http://schemas.microsoft.com/office/drawing/2014/main" id="{A7E92A36-8CCD-4A8A-ABFA-1648C58C7B0D}"/>
              </a:ext>
            </a:extLst>
          </p:cNvPr>
          <p:cNvCxnSpPr>
            <a:stCxn id="24" idx="3"/>
          </p:cNvCxnSpPr>
          <p:nvPr/>
        </p:nvCxnSpPr>
        <p:spPr>
          <a:xfrm>
            <a:off x="3858243" y="1795066"/>
            <a:ext cx="4134300" cy="1186800"/>
          </a:xfrm>
          <a:prstGeom prst="bentConnector3">
            <a:avLst>
              <a:gd name="adj1" fmla="val 99823"/>
            </a:avLst>
          </a:prstGeom>
          <a:solidFill>
            <a:schemeClr val="tx2"/>
          </a:solidFill>
          <a:ln w="114300" cap="flat" cmpd="sng">
            <a:solidFill>
              <a:schemeClr val="bg2"/>
            </a:solidFill>
            <a:prstDash val="solid"/>
            <a:round/>
            <a:headEnd type="triangle" w="med" len="med"/>
            <a:tailEnd type="none" w="sm" len="sm"/>
          </a:ln>
          <a:effectLst>
            <a:outerShdw blurRad="50800" dist="76200" dir="2700000" algn="tl" rotWithShape="0">
              <a:srgbClr val="000000">
                <a:alpha val="40000"/>
              </a:srgbClr>
            </a:outerShdw>
          </a:effectLst>
        </p:spPr>
      </p:cxnSp>
      <p:sp>
        <p:nvSpPr>
          <p:cNvPr id="21" name="Google Shape;375;p72">
            <a:extLst>
              <a:ext uri="{FF2B5EF4-FFF2-40B4-BE49-F238E27FC236}">
                <a16:creationId xmlns:a16="http://schemas.microsoft.com/office/drawing/2014/main" id="{228D9DAF-1F3C-496C-BCF2-34DC25216C85}"/>
              </a:ext>
            </a:extLst>
          </p:cNvPr>
          <p:cNvSpPr/>
          <p:nvPr/>
        </p:nvSpPr>
        <p:spPr>
          <a:xfrm>
            <a:off x="7794680" y="2659451"/>
            <a:ext cx="867972" cy="867972"/>
          </a:xfrm>
          <a:prstGeom prst="flowChartPredefinedProcess">
            <a:avLst/>
          </a:prstGeom>
          <a:solidFill>
            <a:schemeClr val="tx2"/>
          </a:solidFill>
          <a:ln w="38100"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2000" b="0" i="0" u="none" strike="noStrike" cap="none" dirty="0">
                <a:solidFill>
                  <a:srgbClr val="FFFFFF"/>
                </a:solidFill>
                <a:latin typeface="Trebuchet MS"/>
                <a:ea typeface="Trebuchet MS"/>
                <a:cs typeface="Trebuchet MS"/>
                <a:sym typeface="Trebuchet MS"/>
              </a:rPr>
              <a:t>GPU data</a:t>
            </a:r>
            <a:endParaRPr sz="2000" dirty="0"/>
          </a:p>
        </p:txBody>
      </p:sp>
      <p:sp>
        <p:nvSpPr>
          <p:cNvPr id="24" name="Google Shape;374;p72">
            <a:extLst>
              <a:ext uri="{FF2B5EF4-FFF2-40B4-BE49-F238E27FC236}">
                <a16:creationId xmlns:a16="http://schemas.microsoft.com/office/drawing/2014/main" id="{B542AA04-04D1-48DE-B16F-E6BFD6F7F833}"/>
              </a:ext>
            </a:extLst>
          </p:cNvPr>
          <p:cNvSpPr/>
          <p:nvPr/>
        </p:nvSpPr>
        <p:spPr>
          <a:xfrm>
            <a:off x="2480043" y="1578016"/>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B</a:t>
            </a:r>
            <a:endParaRPr sz="2000"/>
          </a:p>
        </p:txBody>
      </p:sp>
      <p:sp>
        <p:nvSpPr>
          <p:cNvPr id="25" name="Google Shape;370;p72">
            <a:extLst>
              <a:ext uri="{FF2B5EF4-FFF2-40B4-BE49-F238E27FC236}">
                <a16:creationId xmlns:a16="http://schemas.microsoft.com/office/drawing/2014/main" id="{05884DB1-425C-4115-B538-E3900345A6A2}"/>
              </a:ext>
            </a:extLst>
          </p:cNvPr>
          <p:cNvSpPr/>
          <p:nvPr/>
        </p:nvSpPr>
        <p:spPr>
          <a:xfrm>
            <a:off x="2488267" y="5470104"/>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A</a:t>
            </a:r>
            <a:endParaRPr sz="2000"/>
          </a:p>
        </p:txBody>
      </p:sp>
      <p:sp>
        <p:nvSpPr>
          <p:cNvPr id="26" name="Google Shape;378;p72">
            <a:extLst>
              <a:ext uri="{FF2B5EF4-FFF2-40B4-BE49-F238E27FC236}">
                <a16:creationId xmlns:a16="http://schemas.microsoft.com/office/drawing/2014/main" id="{A584BEC3-E927-4CF8-9CA3-5F808A7BB404}"/>
              </a:ext>
            </a:extLst>
          </p:cNvPr>
          <p:cNvSpPr txBox="1"/>
          <p:nvPr/>
        </p:nvSpPr>
        <p:spPr>
          <a:xfrm>
            <a:off x="9120596" y="3539310"/>
            <a:ext cx="1353855" cy="341700"/>
          </a:xfrm>
          <a:prstGeom prst="rect">
            <a:avLst/>
          </a:prstGeom>
          <a:noFill/>
          <a:ln>
            <a:noFill/>
          </a:ln>
        </p:spPr>
        <p:txBody>
          <a:bodyPr spcFirstLastPara="1" wrap="square" lIns="91425" tIns="45700" rIns="91425" bIns="45700" anchor="ctr" anchorCtr="0">
            <a:noAutofit/>
          </a:bodyPr>
          <a:lstStyle/>
          <a:p>
            <a:pPr marL="0" marR="0" lvl="0" indent="0" rtl="0">
              <a:lnSpc>
                <a:spcPct val="90000"/>
              </a:lnSpc>
              <a:spcBef>
                <a:spcPts val="0"/>
              </a:spcBef>
              <a:spcAft>
                <a:spcPts val="0"/>
              </a:spcAft>
              <a:buNone/>
            </a:pPr>
            <a:r>
              <a:rPr lang="en-US" sz="2400" b="1" dirty="0">
                <a:latin typeface="Trebuchet MS"/>
                <a:ea typeface="Trebuchet MS"/>
                <a:cs typeface="Trebuchet MS"/>
                <a:sym typeface="Trebuchet MS"/>
              </a:rPr>
              <a:t>GPU w/</a:t>
            </a:r>
            <a:br>
              <a:rPr lang="en-US" sz="2400" b="1" dirty="0">
                <a:latin typeface="Trebuchet MS"/>
                <a:ea typeface="Trebuchet MS"/>
                <a:cs typeface="Trebuchet MS"/>
                <a:sym typeface="Trebuchet MS"/>
              </a:rPr>
            </a:br>
            <a:r>
              <a:rPr lang="en-US" sz="2400" b="1" dirty="0">
                <a:latin typeface="Trebuchet MS"/>
                <a:ea typeface="Trebuchet MS"/>
                <a:cs typeface="Trebuchet MS"/>
                <a:sym typeface="Trebuchet MS"/>
              </a:rPr>
              <a:t>RAPIDS</a:t>
            </a:r>
            <a:endParaRPr sz="2400" b="1" dirty="0">
              <a:latin typeface="Trebuchet MS"/>
              <a:ea typeface="Trebuchet MS"/>
              <a:cs typeface="Trebuchet MS"/>
              <a:sym typeface="Trebuchet MS"/>
            </a:endParaRPr>
          </a:p>
        </p:txBody>
      </p:sp>
      <p:sp>
        <p:nvSpPr>
          <p:cNvPr id="30" name="Google Shape;363;p72">
            <a:extLst>
              <a:ext uri="{FF2B5EF4-FFF2-40B4-BE49-F238E27FC236}">
                <a16:creationId xmlns:a16="http://schemas.microsoft.com/office/drawing/2014/main" id="{0D4B2806-538F-43F8-9B9E-CF07BFF62C16}"/>
              </a:ext>
            </a:extLst>
          </p:cNvPr>
          <p:cNvSpPr/>
          <p:nvPr/>
        </p:nvSpPr>
        <p:spPr>
          <a:xfrm>
            <a:off x="5149340" y="3602224"/>
            <a:ext cx="1874031"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Few or no copies to CPU</a:t>
            </a:r>
            <a:endParaRPr sz="2000" dirty="0"/>
          </a:p>
        </p:txBody>
      </p:sp>
      <p:sp>
        <p:nvSpPr>
          <p:cNvPr id="3" name="Google Shape;376;p72">
            <a:extLst>
              <a:ext uri="{FF2B5EF4-FFF2-40B4-BE49-F238E27FC236}">
                <a16:creationId xmlns:a16="http://schemas.microsoft.com/office/drawing/2014/main" id="{78A571BC-A9DD-414D-A46D-18DB0AD7ACA9}"/>
              </a:ext>
            </a:extLst>
          </p:cNvPr>
          <p:cNvSpPr/>
          <p:nvPr/>
        </p:nvSpPr>
        <p:spPr>
          <a:xfrm>
            <a:off x="5200344" y="1919859"/>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Read data</a:t>
            </a:r>
            <a:endParaRPr sz="2000" dirty="0"/>
          </a:p>
        </p:txBody>
      </p:sp>
      <p:sp>
        <p:nvSpPr>
          <p:cNvPr id="6" name="Google Shape;377;p72">
            <a:extLst>
              <a:ext uri="{FF2B5EF4-FFF2-40B4-BE49-F238E27FC236}">
                <a16:creationId xmlns:a16="http://schemas.microsoft.com/office/drawing/2014/main" id="{000CD17B-AD7E-4EC3-B1A4-63A9CD19AD19}"/>
              </a:ext>
            </a:extLst>
          </p:cNvPr>
          <p:cNvSpPr/>
          <p:nvPr/>
        </p:nvSpPr>
        <p:spPr>
          <a:xfrm>
            <a:off x="5200344" y="5358804"/>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Load data</a:t>
            </a:r>
            <a:endParaRPr sz="2000" dirty="0"/>
          </a:p>
        </p:txBody>
      </p:sp>
    </p:spTree>
    <p:extLst>
      <p:ext uri="{BB962C8B-B14F-4D97-AF65-F5344CB8AC3E}">
        <p14:creationId xmlns:p14="http://schemas.microsoft.com/office/powerpoint/2010/main" val="2584402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743" y="2398841"/>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995" y="3107736"/>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743" y="3369435"/>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4118" y="2398841"/>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492" y="2398841"/>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866" y="2398841"/>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3242" y="2398841"/>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7144" y="3107736"/>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621" y="3107736"/>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5247" y="3107736"/>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872" y="3107736"/>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980" y="3418316"/>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743" y="1942202"/>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grpSp>
        <p:nvGrpSpPr>
          <p:cNvPr id="3" name="Group 2">
            <a:extLst>
              <a:ext uri="{FF2B5EF4-FFF2-40B4-BE49-F238E27FC236}">
                <a16:creationId xmlns:a16="http://schemas.microsoft.com/office/drawing/2014/main" id="{54E62A19-23E3-4CF7-A9A1-5792E6D2C186}"/>
              </a:ext>
            </a:extLst>
          </p:cNvPr>
          <p:cNvGrpSpPr/>
          <p:nvPr/>
        </p:nvGrpSpPr>
        <p:grpSpPr>
          <a:xfrm>
            <a:off x="2685061" y="4771089"/>
            <a:ext cx="5524357" cy="457200"/>
            <a:chOff x="2482954" y="5206174"/>
            <a:chExt cx="5524357" cy="457200"/>
          </a:xfrm>
        </p:grpSpPr>
        <p:sp>
          <p:nvSpPr>
            <p:cNvPr id="24" name="Rectangle 23">
              <a:extLst>
                <a:ext uri="{FF2B5EF4-FFF2-40B4-BE49-F238E27FC236}">
                  <a16:creationId xmlns:a16="http://schemas.microsoft.com/office/drawing/2014/main" id="{1291C745-7ED0-4B48-9834-42F9E39F993D}"/>
                </a:ext>
              </a:extLst>
            </p:cNvPr>
            <p:cNvSpPr/>
            <p:nvPr/>
          </p:nvSpPr>
          <p:spPr>
            <a:xfrm>
              <a:off x="2482954" y="5206174"/>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cuSpatial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Geospatial Analytics</a:t>
              </a:r>
            </a:p>
          </p:txBody>
        </p:sp>
        <p:sp>
          <p:nvSpPr>
            <p:cNvPr id="25" name="Rectangle 24">
              <a:extLst>
                <a:ext uri="{FF2B5EF4-FFF2-40B4-BE49-F238E27FC236}">
                  <a16:creationId xmlns:a16="http://schemas.microsoft.com/office/drawing/2014/main" id="{D6B5436E-1363-4337-92A2-181032D96AE6}"/>
                </a:ext>
              </a:extLst>
            </p:cNvPr>
            <p:cNvSpPr/>
            <p:nvPr/>
          </p:nvSpPr>
          <p:spPr>
            <a:xfrm>
              <a:off x="4361123" y="5206174"/>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cuSignal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Signal Processing</a:t>
              </a:r>
            </a:p>
          </p:txBody>
        </p:sp>
        <p:sp>
          <p:nvSpPr>
            <p:cNvPr id="26" name="Rectangle 25">
              <a:extLst>
                <a:ext uri="{FF2B5EF4-FFF2-40B4-BE49-F238E27FC236}">
                  <a16:creationId xmlns:a16="http://schemas.microsoft.com/office/drawing/2014/main" id="{0B7979F6-C818-452D-A74D-9DF8FBAC3510}"/>
                </a:ext>
              </a:extLst>
            </p:cNvPr>
            <p:cNvSpPr/>
            <p:nvPr/>
          </p:nvSpPr>
          <p:spPr>
            <a:xfrm>
              <a:off x="6239292" y="5206174"/>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chemeClr val="tx1"/>
                  </a:solidFill>
                  <a:latin typeface="Trebuchet MS" panose="020B0603020202020204" pitchFamily="34" charset="0"/>
                </a:rPr>
                <a:t>CLX</a:t>
              </a:r>
            </a:p>
            <a:p>
              <a:pPr algn="ctr" defTabSz="457196">
                <a:lnSpc>
                  <a:spcPct val="90000"/>
                </a:lnSpc>
              </a:pPr>
              <a:r>
                <a:rPr lang="en-US" sz="1200" dirty="0">
                  <a:solidFill>
                    <a:schemeClr val="tx1"/>
                  </a:solidFill>
                  <a:latin typeface="Trebuchet MS" panose="020B0603020202020204" pitchFamily="34" charset="0"/>
                </a:rPr>
                <a:t>Cyber Analytics</a:t>
              </a:r>
            </a:p>
          </p:txBody>
        </p:sp>
      </p:grpSp>
      <p:sp>
        <p:nvSpPr>
          <p:cNvPr id="7" name="Rectangle 6">
            <a:extLst>
              <a:ext uri="{FF2B5EF4-FFF2-40B4-BE49-F238E27FC236}">
                <a16:creationId xmlns:a16="http://schemas.microsoft.com/office/drawing/2014/main" id="{6F9BCECD-5A41-478B-B607-0B66D7E8FFA0}"/>
              </a:ext>
            </a:extLst>
          </p:cNvPr>
          <p:cNvSpPr/>
          <p:nvPr/>
        </p:nvSpPr>
        <p:spPr>
          <a:xfrm>
            <a:off x="2596716" y="4407883"/>
            <a:ext cx="5688169" cy="905301"/>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Specialized package examples</a:t>
            </a:r>
          </a:p>
        </p:txBody>
      </p:sp>
    </p:spTree>
    <p:extLst>
      <p:ext uri="{BB962C8B-B14F-4D97-AF65-F5344CB8AC3E}">
        <p14:creationId xmlns:p14="http://schemas.microsoft.com/office/powerpoint/2010/main" val="262075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6E31-07C2-4B2E-9A5D-3B7F58FFF172}"/>
              </a:ext>
            </a:extLst>
          </p:cNvPr>
          <p:cNvSpPr>
            <a:spLocks noGrp="1"/>
          </p:cNvSpPr>
          <p:nvPr>
            <p:ph type="title"/>
          </p:nvPr>
        </p:nvSpPr>
        <p:spPr/>
        <p:txBody>
          <a:bodyPr/>
          <a:lstStyle/>
          <a:p>
            <a:r>
              <a:rPr lang="en-US" dirty="0"/>
              <a:t>Data science toolsets</a:t>
            </a:r>
          </a:p>
        </p:txBody>
      </p:sp>
      <p:sp>
        <p:nvSpPr>
          <p:cNvPr id="4" name="Text Placeholder 3">
            <a:extLst>
              <a:ext uri="{FF2B5EF4-FFF2-40B4-BE49-F238E27FC236}">
                <a16:creationId xmlns:a16="http://schemas.microsoft.com/office/drawing/2014/main" id="{47D545C3-FC8E-4BC7-A76A-CAF5A51A64B0}"/>
              </a:ext>
            </a:extLst>
          </p:cNvPr>
          <p:cNvSpPr>
            <a:spLocks noGrp="1"/>
          </p:cNvSpPr>
          <p:nvPr>
            <p:ph type="body" sz="quarter" idx="10"/>
          </p:nvPr>
        </p:nvSpPr>
        <p:spPr/>
        <p:txBody>
          <a:bodyPr/>
          <a:lstStyle/>
          <a:p>
            <a:endParaRPr lang="en-US" dirty="0"/>
          </a:p>
        </p:txBody>
      </p:sp>
      <p:graphicFrame>
        <p:nvGraphicFramePr>
          <p:cNvPr id="6" name="Content Placeholder 4">
            <a:extLst>
              <a:ext uri="{FF2B5EF4-FFF2-40B4-BE49-F238E27FC236}">
                <a16:creationId xmlns:a16="http://schemas.microsoft.com/office/drawing/2014/main" id="{2CE04791-0084-47DB-BD3D-2BEA8381DD1F}"/>
              </a:ext>
            </a:extLst>
          </p:cNvPr>
          <p:cNvGraphicFramePr>
            <a:graphicFrameLocks/>
          </p:cNvGraphicFramePr>
          <p:nvPr>
            <p:extLst>
              <p:ext uri="{D42A27DB-BD31-4B8C-83A1-F6EECF244321}">
                <p14:modId xmlns:p14="http://schemas.microsoft.com/office/powerpoint/2010/main" val="168763769"/>
              </p:ext>
            </p:extLst>
          </p:nvPr>
        </p:nvGraphicFramePr>
        <p:xfrm>
          <a:off x="5709997" y="1979451"/>
          <a:ext cx="4921513" cy="3230292"/>
        </p:xfrm>
        <a:graphic>
          <a:graphicData uri="http://schemas.openxmlformats.org/drawingml/2006/table">
            <a:tbl>
              <a:tblPr firstRow="1" bandRow="1">
                <a:tableStyleId>{5C22544A-7EE6-4342-B048-85BDC9FD1C3A}</a:tableStyleId>
              </a:tblPr>
              <a:tblGrid>
                <a:gridCol w="1525783">
                  <a:extLst>
                    <a:ext uri="{9D8B030D-6E8A-4147-A177-3AD203B41FA5}">
                      <a16:colId xmlns:a16="http://schemas.microsoft.com/office/drawing/2014/main" val="3153225864"/>
                    </a:ext>
                  </a:extLst>
                </a:gridCol>
                <a:gridCol w="1708597">
                  <a:extLst>
                    <a:ext uri="{9D8B030D-6E8A-4147-A177-3AD203B41FA5}">
                      <a16:colId xmlns:a16="http://schemas.microsoft.com/office/drawing/2014/main" val="1087249551"/>
                    </a:ext>
                  </a:extLst>
                </a:gridCol>
                <a:gridCol w="1687133">
                  <a:extLst>
                    <a:ext uri="{9D8B030D-6E8A-4147-A177-3AD203B41FA5}">
                      <a16:colId xmlns:a16="http://schemas.microsoft.com/office/drawing/2014/main" val="1616991724"/>
                    </a:ext>
                  </a:extLst>
                </a:gridCol>
              </a:tblGrid>
              <a:tr h="609404">
                <a:tc>
                  <a:txBody>
                    <a:bodyPr/>
                    <a:lstStyle/>
                    <a:p>
                      <a:pPr algn="ctr"/>
                      <a:endParaRPr lang="en-US" sz="2000" dirty="0">
                        <a:solidFill>
                          <a:schemeClr val="tx2"/>
                        </a:solidFill>
                        <a:latin typeface="Trebuchet MS" panose="020B0603020202020204" pitchFamily="34" charset="0"/>
                      </a:endParaRPr>
                    </a:p>
                  </a:txBody>
                  <a:tcPr anchor="ctr">
                    <a:lnL w="12700" cmpd="sng">
                      <a:noFill/>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CPU</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GPU/RAPIDS</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7400FF"/>
                    </a:solidFill>
                  </a:tcPr>
                </a:tc>
                <a:extLst>
                  <a:ext uri="{0D108BD9-81ED-4DB2-BD59-A6C34878D82A}">
                    <a16:rowId xmlns:a16="http://schemas.microsoft.com/office/drawing/2014/main" val="1491721146"/>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Viz</a:t>
                      </a:r>
                    </a:p>
                  </a:txBody>
                  <a:tcPr marL="182880" anchor="ctr">
                    <a:lnL w="12700" cmpd="sng">
                      <a:noFill/>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a:solidFill>
                            <a:schemeClr val="tx1"/>
                          </a:solidFill>
                          <a:latin typeface="Trebuchet MS" panose="020B0603020202020204" pitchFamily="34" charset="0"/>
                        </a:rPr>
                        <a:t>Bokeh/</a:t>
                      </a:r>
                      <a:br>
                        <a:rPr lang="en-US" sz="2000" dirty="0">
                          <a:solidFill>
                            <a:schemeClr val="tx1"/>
                          </a:solidFill>
                          <a:latin typeface="Trebuchet MS" panose="020B0603020202020204" pitchFamily="34" charset="0"/>
                        </a:rPr>
                      </a:br>
                      <a:r>
                        <a:rPr lang="en-US" sz="2000" dirty="0" err="1">
                          <a:solidFill>
                            <a:schemeClr val="tx1"/>
                          </a:solidFill>
                          <a:latin typeface="Trebuchet MS" panose="020B0603020202020204" pitchFamily="34" charset="0"/>
                        </a:rPr>
                        <a:t>Datashader</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cuXfilter</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3026183920"/>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Geospatial</a:t>
                      </a:r>
                    </a:p>
                  </a:txBody>
                  <a:tcPr marL="182880" anchor="ctr">
                    <a:lnL w="12700" cmpd="sng">
                      <a:noFill/>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GeoPandas</a:t>
                      </a:r>
                      <a:r>
                        <a:rPr lang="en-US" sz="2000" dirty="0">
                          <a:solidFill>
                            <a:schemeClr val="tx1"/>
                          </a:solidFill>
                          <a:latin typeface="Trebuchet MS" panose="020B0603020202020204" pitchFamily="34" charset="0"/>
                        </a:rPr>
                        <a:t>/</a:t>
                      </a:r>
                      <a:br>
                        <a:rPr lang="en-US" sz="2000" dirty="0">
                          <a:solidFill>
                            <a:schemeClr val="tx1"/>
                          </a:solidFill>
                          <a:latin typeface="Trebuchet MS" panose="020B0603020202020204" pitchFamily="34" charset="0"/>
                        </a:rPr>
                      </a:br>
                      <a:r>
                        <a:rPr lang="en-US" sz="2000" dirty="0" err="1">
                          <a:solidFill>
                            <a:schemeClr val="tx1"/>
                          </a:solidFill>
                          <a:latin typeface="Trebuchet MS" panose="020B0603020202020204" pitchFamily="34" charset="0"/>
                        </a:rPr>
                        <a:t>SciPy.spatial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cuSpatial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1545895681"/>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Signals</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SciPy.signal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cuSignal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897192910"/>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Cyber</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cyberpandas</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a:solidFill>
                            <a:schemeClr val="tx1"/>
                          </a:solidFill>
                          <a:latin typeface="Trebuchet MS" panose="020B0603020202020204" pitchFamily="34" charset="0"/>
                        </a:rPr>
                        <a:t>CLX</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4126881883"/>
                  </a:ext>
                </a:extLst>
              </a:tr>
            </a:tbl>
          </a:graphicData>
        </a:graphic>
      </p:graphicFrame>
      <p:graphicFrame>
        <p:nvGraphicFramePr>
          <p:cNvPr id="5" name="Content Placeholder 4">
            <a:extLst>
              <a:ext uri="{FF2B5EF4-FFF2-40B4-BE49-F238E27FC236}">
                <a16:creationId xmlns:a16="http://schemas.microsoft.com/office/drawing/2014/main" id="{45B42432-9FA1-4E86-98B2-D2FE33B82ED3}"/>
              </a:ext>
            </a:extLst>
          </p:cNvPr>
          <p:cNvGraphicFramePr>
            <a:graphicFrameLocks noGrp="1"/>
          </p:cNvGraphicFramePr>
          <p:nvPr>
            <p:ph idx="1"/>
            <p:extLst>
              <p:ext uri="{D42A27DB-BD31-4B8C-83A1-F6EECF244321}">
                <p14:modId xmlns:p14="http://schemas.microsoft.com/office/powerpoint/2010/main" val="1725640901"/>
              </p:ext>
            </p:extLst>
          </p:nvPr>
        </p:nvGraphicFramePr>
        <p:xfrm>
          <a:off x="341290" y="1979451"/>
          <a:ext cx="4814552" cy="2712524"/>
        </p:xfrm>
        <a:graphic>
          <a:graphicData uri="http://schemas.openxmlformats.org/drawingml/2006/table">
            <a:tbl>
              <a:tblPr firstRow="1" bandRow="1">
                <a:tableStyleId>{5C22544A-7EE6-4342-B048-85BDC9FD1C3A}</a:tableStyleId>
              </a:tblPr>
              <a:tblGrid>
                <a:gridCol w="1508975">
                  <a:extLst>
                    <a:ext uri="{9D8B030D-6E8A-4147-A177-3AD203B41FA5}">
                      <a16:colId xmlns:a16="http://schemas.microsoft.com/office/drawing/2014/main" val="3153225864"/>
                    </a:ext>
                  </a:extLst>
                </a:gridCol>
                <a:gridCol w="1618445">
                  <a:extLst>
                    <a:ext uri="{9D8B030D-6E8A-4147-A177-3AD203B41FA5}">
                      <a16:colId xmlns:a16="http://schemas.microsoft.com/office/drawing/2014/main" val="1087249551"/>
                    </a:ext>
                  </a:extLst>
                </a:gridCol>
                <a:gridCol w="1687132">
                  <a:extLst>
                    <a:ext uri="{9D8B030D-6E8A-4147-A177-3AD203B41FA5}">
                      <a16:colId xmlns:a16="http://schemas.microsoft.com/office/drawing/2014/main" val="1616991724"/>
                    </a:ext>
                  </a:extLst>
                </a:gridCol>
              </a:tblGrid>
              <a:tr h="609404">
                <a:tc>
                  <a:txBody>
                    <a:bodyPr/>
                    <a:lstStyle/>
                    <a:p>
                      <a:pPr algn="ctr"/>
                      <a:endParaRPr lang="en-US" sz="2000" dirty="0">
                        <a:solidFill>
                          <a:schemeClr val="tx2"/>
                        </a:solidFill>
                        <a:latin typeface="Trebuchet MS" panose="020B0603020202020204" pitchFamily="34" charset="0"/>
                      </a:endParaRPr>
                    </a:p>
                  </a:txBody>
                  <a:tcPr anchor="ctr">
                    <a:lnL w="12700" cmpd="sng">
                      <a:noFill/>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CPU</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GPU/RAPIDS</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7400FF"/>
                    </a:solidFill>
                  </a:tcPr>
                </a:tc>
                <a:extLst>
                  <a:ext uri="{0D108BD9-81ED-4DB2-BD59-A6C34878D82A}">
                    <a16:rowId xmlns:a16="http://schemas.microsoft.com/office/drawing/2014/main" val="1491721146"/>
                  </a:ext>
                </a:extLst>
              </a:tr>
              <a:tr h="609404">
                <a:tc>
                  <a:txBody>
                    <a:bodyPr/>
                    <a:lstStyle/>
                    <a:p>
                      <a:pPr algn="l"/>
                      <a:r>
                        <a:rPr lang="en-US" sz="2000" dirty="0">
                          <a:solidFill>
                            <a:schemeClr val="tx1"/>
                          </a:solidFill>
                          <a:latin typeface="Trebuchet MS" panose="020B0603020202020204" pitchFamily="34" charset="0"/>
                        </a:rPr>
                        <a:t>Data handling</a:t>
                      </a:r>
                    </a:p>
                  </a:txBody>
                  <a:tcPr marL="182880" anchor="ctr">
                    <a:lnL w="12700" cmpd="sng">
                      <a:noFill/>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a:solidFill>
                            <a:schemeClr val="tx1"/>
                          </a:solidFill>
                          <a:latin typeface="Trebuchet MS" panose="020B0603020202020204" pitchFamily="34" charset="0"/>
                        </a:rPr>
                        <a:t>pandas</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cuDF</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2133929422"/>
                  </a:ext>
                </a:extLst>
              </a:tr>
              <a:tr h="609404">
                <a:tc>
                  <a:txBody>
                    <a:bodyPr/>
                    <a:lstStyle/>
                    <a:p>
                      <a:pPr algn="l"/>
                      <a:r>
                        <a:rPr lang="en-US" sz="2000" dirty="0">
                          <a:solidFill>
                            <a:schemeClr val="tx1"/>
                          </a:solidFill>
                          <a:latin typeface="Trebuchet MS" panose="020B0603020202020204" pitchFamily="34" charset="0"/>
                        </a:rPr>
                        <a:t>Machine learning</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scikit</a:t>
                      </a:r>
                      <a:r>
                        <a:rPr lang="en-US" sz="2000" dirty="0">
                          <a:solidFill>
                            <a:schemeClr val="tx1"/>
                          </a:solidFill>
                          <a:latin typeface="Trebuchet MS" panose="020B0603020202020204" pitchFamily="34" charset="0"/>
                        </a:rPr>
                        <a:t>-learn</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cuML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1674285881"/>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Graph analytics</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NetworkX</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cuGraph</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3967387181"/>
                  </a:ext>
                </a:extLst>
              </a:tr>
            </a:tbl>
          </a:graphicData>
        </a:graphic>
      </p:graphicFrame>
    </p:spTree>
    <p:extLst>
      <p:ext uri="{BB962C8B-B14F-4D97-AF65-F5344CB8AC3E}">
        <p14:creationId xmlns:p14="http://schemas.microsoft.com/office/powerpoint/2010/main" val="1186950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DAEE-AFA3-43D8-9A6C-2191BF0770AD}"/>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66884E4-3C16-4967-9EAD-A67593445D56}"/>
              </a:ext>
            </a:extLst>
          </p:cNvPr>
          <p:cNvSpPr>
            <a:spLocks noGrp="1"/>
          </p:cNvSpPr>
          <p:nvPr>
            <p:ph idx="1"/>
          </p:nvPr>
        </p:nvSpPr>
        <p:spPr>
          <a:xfrm>
            <a:off x="516750" y="2103035"/>
            <a:ext cx="9948672" cy="3718925"/>
          </a:xfrm>
        </p:spPr>
        <p:txBody>
          <a:bodyPr/>
          <a:lstStyle/>
          <a:p>
            <a:r>
              <a:rPr lang="en-US" dirty="0"/>
              <a:t>Appropriate OS: Ubuntu 16.04/18.04, CentOS/RHEL 7, Windows with WSL (preview)</a:t>
            </a:r>
          </a:p>
          <a:p>
            <a:r>
              <a:rPr lang="en-US" dirty="0"/>
              <a:t>NVIDIA Pascal™ GPU architecture or newer</a:t>
            </a:r>
          </a:p>
          <a:p>
            <a:r>
              <a:rPr lang="en-US" dirty="0"/>
              <a:t>CUDA 10.1.2/10.2/11.0, drivers, etc. (see rapids.ai)</a:t>
            </a:r>
          </a:p>
          <a:p>
            <a:r>
              <a:rPr lang="en-US" dirty="0"/>
              <a:t>Open source/flexible mindset</a:t>
            </a:r>
          </a:p>
          <a:p>
            <a:pPr marL="230188" lvl="0" indent="-230188">
              <a:buClr>
                <a:srgbClr val="B3B3B3"/>
              </a:buClr>
              <a:buSzPct val="75000"/>
              <a:buBlip>
                <a:blip r:embed="rId2"/>
              </a:buBlip>
            </a:pPr>
            <a:r>
              <a:rPr lang="en-US" dirty="0">
                <a:solidFill>
                  <a:srgbClr val="FFFFFF"/>
                </a:solidFill>
              </a:rPr>
              <a:t>Using v0.15 in this class</a:t>
            </a:r>
          </a:p>
          <a:p>
            <a:pPr marL="230188" lvl="0" indent="-230188">
              <a:buClr>
                <a:srgbClr val="B3B3B3"/>
              </a:buClr>
              <a:buSzPct val="75000"/>
              <a:buBlip>
                <a:blip r:embed="rId2"/>
              </a:buBlip>
            </a:pPr>
            <a:r>
              <a:rPr lang="en-US" dirty="0">
                <a:solidFill>
                  <a:srgbClr val="FFFFFF"/>
                </a:solidFill>
              </a:rPr>
              <a:t>New versions released regularly</a:t>
            </a:r>
          </a:p>
          <a:p>
            <a:pPr marL="230188" lvl="0" indent="-230188">
              <a:buClr>
                <a:srgbClr val="B3B3B3"/>
              </a:buClr>
              <a:buSzPct val="75000"/>
              <a:buBlip>
                <a:blip r:embed="rId2"/>
              </a:buBlip>
            </a:pPr>
            <a:r>
              <a:rPr lang="en-US" dirty="0">
                <a:solidFill>
                  <a:srgbClr val="FFFFFF"/>
                </a:solidFill>
              </a:rPr>
              <a:t>v1.0 TBD</a:t>
            </a:r>
          </a:p>
        </p:txBody>
      </p:sp>
      <p:sp>
        <p:nvSpPr>
          <p:cNvPr id="4" name="Text Placeholder 3">
            <a:extLst>
              <a:ext uri="{FF2B5EF4-FFF2-40B4-BE49-F238E27FC236}">
                <a16:creationId xmlns:a16="http://schemas.microsoft.com/office/drawing/2014/main" id="{356C6F01-06BE-4887-A6ED-C1DDFF9842F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3BFA3A61-5DED-4F00-8B41-758043BBAA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04742" y="2167943"/>
            <a:ext cx="5147602" cy="3988085"/>
          </a:xfrm>
          <a:prstGeom prst="rect">
            <a:avLst/>
          </a:prstGeom>
        </p:spPr>
      </p:pic>
    </p:spTree>
    <p:extLst>
      <p:ext uri="{BB962C8B-B14F-4D97-AF65-F5344CB8AC3E}">
        <p14:creationId xmlns:p14="http://schemas.microsoft.com/office/powerpoint/2010/main" val="246826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Imagen 71">
            <a:extLst>
              <a:ext uri="{FF2B5EF4-FFF2-40B4-BE49-F238E27FC236}">
                <a16:creationId xmlns:a16="http://schemas.microsoft.com/office/drawing/2014/main" id="{281DAF9D-DC7D-4712-A3E8-0FE0D95888FD}"/>
              </a:ext>
            </a:extLst>
          </p:cNvPr>
          <p:cNvPicPr>
            <a:picLocks noChangeAspect="1"/>
          </p:cNvPicPr>
          <p:nvPr/>
        </p:nvPicPr>
        <p:blipFill>
          <a:blip r:embed="rId3"/>
          <a:stretch>
            <a:fillRect/>
          </a:stretch>
        </p:blipFill>
        <p:spPr>
          <a:xfrm>
            <a:off x="4456118" y="540227"/>
            <a:ext cx="2060562" cy="431967"/>
          </a:xfrm>
          <a:prstGeom prst="rect">
            <a:avLst/>
          </a:prstGeom>
        </p:spPr>
      </p:pic>
      <p:grpSp>
        <p:nvGrpSpPr>
          <p:cNvPr id="21" name="Google Shape;243;p10">
            <a:extLst>
              <a:ext uri="{FF2B5EF4-FFF2-40B4-BE49-F238E27FC236}">
                <a16:creationId xmlns:a16="http://schemas.microsoft.com/office/drawing/2014/main" id="{C5B22507-4AC4-4E78-9CFE-9ABE2E13345E}"/>
              </a:ext>
            </a:extLst>
          </p:cNvPr>
          <p:cNvGrpSpPr/>
          <p:nvPr/>
        </p:nvGrpSpPr>
        <p:grpSpPr>
          <a:xfrm>
            <a:off x="348417" y="3647731"/>
            <a:ext cx="3923740" cy="2002696"/>
            <a:chOff x="1621904" y="3572942"/>
            <a:chExt cx="3923740" cy="2002696"/>
          </a:xfrm>
        </p:grpSpPr>
        <p:pic>
          <p:nvPicPr>
            <p:cNvPr id="23" name="Google Shape;244;p10">
              <a:extLst>
                <a:ext uri="{FF2B5EF4-FFF2-40B4-BE49-F238E27FC236}">
                  <a16:creationId xmlns:a16="http://schemas.microsoft.com/office/drawing/2014/main" id="{3815C530-EC69-4DC8-9CE9-5E5358F93171}"/>
                </a:ext>
              </a:extLst>
            </p:cNvPr>
            <p:cNvPicPr preferRelativeResize="0"/>
            <p:nvPr/>
          </p:nvPicPr>
          <p:blipFill rotWithShape="1">
            <a:blip r:embed="rId4">
              <a:alphaModFix/>
            </a:blip>
            <a:srcRect l="9786" t="7985" r="7539" b="12944"/>
            <a:stretch/>
          </p:blipFill>
          <p:spPr>
            <a:xfrm>
              <a:off x="1621904" y="3572942"/>
              <a:ext cx="3923740" cy="1674914"/>
            </a:xfrm>
            <a:prstGeom prst="rect">
              <a:avLst/>
            </a:prstGeom>
            <a:noFill/>
            <a:ln>
              <a:noFill/>
            </a:ln>
          </p:spPr>
        </p:pic>
        <p:sp>
          <p:nvSpPr>
            <p:cNvPr id="27" name="Google Shape;245;p10">
              <a:extLst>
                <a:ext uri="{FF2B5EF4-FFF2-40B4-BE49-F238E27FC236}">
                  <a16:creationId xmlns:a16="http://schemas.microsoft.com/office/drawing/2014/main" id="{E5DCFAB2-D654-4615-8AC7-1F078B81F94A}"/>
                </a:ext>
              </a:extLst>
            </p:cNvPr>
            <p:cNvSpPr txBox="1"/>
            <p:nvPr/>
          </p:nvSpPr>
          <p:spPr>
            <a:xfrm>
              <a:off x="2433763" y="5247856"/>
              <a:ext cx="2368296" cy="327782"/>
            </a:xfrm>
            <a:prstGeom prst="rect">
              <a:avLst/>
            </a:prstGeom>
            <a:noFill/>
            <a:ln>
              <a:noFill/>
            </a:ln>
          </p:spPr>
          <p:txBody>
            <a:bodyPr spcFirstLastPara="1" wrap="square" lIns="91425" tIns="45700" rIns="91425" bIns="45700" anchor="t" anchorCtr="0">
              <a:spAutoFit/>
            </a:bodyPr>
            <a:lstStyle/>
            <a:p>
              <a:pPr algn="ctr" defTabSz="914400" fontAlgn="auto">
                <a:lnSpc>
                  <a:spcPct val="90000"/>
                </a:lnSpc>
                <a:spcBef>
                  <a:spcPts val="0"/>
                </a:spcBef>
                <a:spcAft>
                  <a:spcPts val="0"/>
                </a:spcAft>
                <a:buClr>
                  <a:srgbClr val="FFFFFF"/>
                </a:buClr>
                <a:buSzPts val="1700"/>
                <a:buFont typeface="Arial"/>
                <a:buNone/>
              </a:pPr>
              <a:r>
                <a:rPr lang="en-US" sz="1700" kern="0" dirty="0">
                  <a:solidFill>
                    <a:srgbClr val="FFFFFF"/>
                  </a:solidFill>
                  <a:latin typeface="Trebuchet MS"/>
                  <a:ea typeface="Trebuchet MS"/>
                  <a:cs typeface="Trebuchet MS"/>
                  <a:sym typeface="Trebuchet MS"/>
                </a:rPr>
                <a:t>On-premises</a:t>
              </a:r>
              <a:endParaRPr sz="1400" kern="0" dirty="0">
                <a:solidFill>
                  <a:srgbClr val="000000"/>
                </a:solidFill>
                <a:latin typeface="Arial"/>
                <a:ea typeface="Arial"/>
                <a:cs typeface="Arial"/>
                <a:sym typeface="Arial"/>
              </a:endParaRPr>
            </a:p>
          </p:txBody>
        </p:sp>
      </p:grpSp>
      <p:grpSp>
        <p:nvGrpSpPr>
          <p:cNvPr id="29" name="Google Shape;246;p10">
            <a:extLst>
              <a:ext uri="{FF2B5EF4-FFF2-40B4-BE49-F238E27FC236}">
                <a16:creationId xmlns:a16="http://schemas.microsoft.com/office/drawing/2014/main" id="{40141059-4D34-4F00-B369-2936D686917F}"/>
              </a:ext>
            </a:extLst>
          </p:cNvPr>
          <p:cNvGrpSpPr/>
          <p:nvPr/>
        </p:nvGrpSpPr>
        <p:grpSpPr>
          <a:xfrm>
            <a:off x="7674316" y="3651535"/>
            <a:ext cx="2483584" cy="1959788"/>
            <a:chOff x="6491552" y="3530570"/>
            <a:chExt cx="2483584" cy="1959788"/>
          </a:xfrm>
        </p:grpSpPr>
        <p:pic>
          <p:nvPicPr>
            <p:cNvPr id="37" name="Google Shape;247;p10">
              <a:extLst>
                <a:ext uri="{FF2B5EF4-FFF2-40B4-BE49-F238E27FC236}">
                  <a16:creationId xmlns:a16="http://schemas.microsoft.com/office/drawing/2014/main" id="{E5108C5D-83D0-4B47-9527-33C3CDD52CBD}"/>
                </a:ext>
              </a:extLst>
            </p:cNvPr>
            <p:cNvPicPr preferRelativeResize="0"/>
            <p:nvPr/>
          </p:nvPicPr>
          <p:blipFill rotWithShape="1">
            <a:blip r:embed="rId5">
              <a:alphaModFix/>
            </a:blip>
            <a:srcRect/>
            <a:stretch/>
          </p:blipFill>
          <p:spPr>
            <a:xfrm>
              <a:off x="6491552" y="3530570"/>
              <a:ext cx="2483584" cy="1743794"/>
            </a:xfrm>
            <a:prstGeom prst="rect">
              <a:avLst/>
            </a:prstGeom>
            <a:noFill/>
            <a:ln>
              <a:noFill/>
            </a:ln>
          </p:spPr>
        </p:pic>
        <p:sp>
          <p:nvSpPr>
            <p:cNvPr id="38" name="Google Shape;248;p10">
              <a:extLst>
                <a:ext uri="{FF2B5EF4-FFF2-40B4-BE49-F238E27FC236}">
                  <a16:creationId xmlns:a16="http://schemas.microsoft.com/office/drawing/2014/main" id="{5FEEF315-0E14-43F3-AA7F-F2AB39203458}"/>
                </a:ext>
              </a:extLst>
            </p:cNvPr>
            <p:cNvSpPr txBox="1"/>
            <p:nvPr/>
          </p:nvSpPr>
          <p:spPr>
            <a:xfrm>
              <a:off x="6578090" y="5162576"/>
              <a:ext cx="2368296" cy="327782"/>
            </a:xfrm>
            <a:prstGeom prst="rect">
              <a:avLst/>
            </a:prstGeom>
            <a:noFill/>
            <a:ln>
              <a:noFill/>
            </a:ln>
          </p:spPr>
          <p:txBody>
            <a:bodyPr spcFirstLastPara="1" wrap="square" lIns="91425" tIns="45700" rIns="91425" bIns="45700" anchor="t" anchorCtr="0">
              <a:spAutoFit/>
            </a:bodyPr>
            <a:lstStyle/>
            <a:p>
              <a:pPr algn="ctr" defTabSz="914400" fontAlgn="auto">
                <a:lnSpc>
                  <a:spcPct val="90000"/>
                </a:lnSpc>
                <a:spcBef>
                  <a:spcPts val="0"/>
                </a:spcBef>
                <a:spcAft>
                  <a:spcPts val="0"/>
                </a:spcAft>
                <a:buClr>
                  <a:srgbClr val="FFFFFF"/>
                </a:buClr>
                <a:buSzPts val="1700"/>
                <a:buFont typeface="Arial"/>
                <a:buNone/>
              </a:pPr>
              <a:r>
                <a:rPr lang="en-US" sz="1700" kern="0">
                  <a:solidFill>
                    <a:srgbClr val="FFFFFF"/>
                  </a:solidFill>
                  <a:latin typeface="Trebuchet MS"/>
                  <a:ea typeface="Trebuchet MS"/>
                  <a:cs typeface="Trebuchet MS"/>
                  <a:sym typeface="Trebuchet MS"/>
                </a:rPr>
                <a:t>In the cloud</a:t>
              </a:r>
              <a:endParaRPr sz="1400" kern="0">
                <a:solidFill>
                  <a:srgbClr val="000000"/>
                </a:solidFill>
                <a:latin typeface="Arial"/>
                <a:ea typeface="Arial"/>
                <a:cs typeface="Arial"/>
                <a:sym typeface="Arial"/>
              </a:endParaRPr>
            </a:p>
          </p:txBody>
        </p:sp>
      </p:grpSp>
      <p:grpSp>
        <p:nvGrpSpPr>
          <p:cNvPr id="39" name="Google Shape;249;p10">
            <a:extLst>
              <a:ext uri="{FF2B5EF4-FFF2-40B4-BE49-F238E27FC236}">
                <a16:creationId xmlns:a16="http://schemas.microsoft.com/office/drawing/2014/main" id="{629EA23A-FFEE-4DFE-A1B8-58521C42048B}"/>
              </a:ext>
            </a:extLst>
          </p:cNvPr>
          <p:cNvGrpSpPr/>
          <p:nvPr/>
        </p:nvGrpSpPr>
        <p:grpSpPr>
          <a:xfrm>
            <a:off x="794197" y="1352424"/>
            <a:ext cx="2358017" cy="1640094"/>
            <a:chOff x="794197" y="1327025"/>
            <a:chExt cx="2358017" cy="1640094"/>
          </a:xfrm>
        </p:grpSpPr>
        <p:pic>
          <p:nvPicPr>
            <p:cNvPr id="40" name="Google Shape;250;p10">
              <a:extLst>
                <a:ext uri="{FF2B5EF4-FFF2-40B4-BE49-F238E27FC236}">
                  <a16:creationId xmlns:a16="http://schemas.microsoft.com/office/drawing/2014/main" id="{6F3B27BA-92FB-4297-AD53-E2E4DF2F0993}"/>
                </a:ext>
              </a:extLst>
            </p:cNvPr>
            <p:cNvPicPr preferRelativeResize="0"/>
            <p:nvPr/>
          </p:nvPicPr>
          <p:blipFill rotWithShape="1">
            <a:blip r:embed="rId6">
              <a:alphaModFix/>
            </a:blip>
            <a:srcRect/>
            <a:stretch/>
          </p:blipFill>
          <p:spPr>
            <a:xfrm>
              <a:off x="964416" y="2380527"/>
              <a:ext cx="2017578" cy="586592"/>
            </a:xfrm>
            <a:prstGeom prst="rect">
              <a:avLst/>
            </a:prstGeom>
            <a:noFill/>
            <a:ln>
              <a:noFill/>
            </a:ln>
          </p:spPr>
        </p:pic>
        <p:sp>
          <p:nvSpPr>
            <p:cNvPr id="42" name="Google Shape;251;p10">
              <a:extLst>
                <a:ext uri="{FF2B5EF4-FFF2-40B4-BE49-F238E27FC236}">
                  <a16:creationId xmlns:a16="http://schemas.microsoft.com/office/drawing/2014/main" id="{64A53390-44BE-4E0B-A4EF-C1547EC5F19E}"/>
                </a:ext>
              </a:extLst>
            </p:cNvPr>
            <p:cNvSpPr txBox="1"/>
            <p:nvPr/>
          </p:nvSpPr>
          <p:spPr>
            <a:xfrm>
              <a:off x="823852" y="1761746"/>
              <a:ext cx="2298706" cy="193899"/>
            </a:xfrm>
            <a:prstGeom prst="rect">
              <a:avLst/>
            </a:prstGeom>
            <a:noFill/>
            <a:ln>
              <a:noFill/>
            </a:ln>
          </p:spPr>
          <p:txBody>
            <a:bodyPr spcFirstLastPara="1" wrap="square" lIns="0" tIns="0" rIns="0" bIns="0" anchor="t" anchorCtr="0">
              <a:spAutoFit/>
            </a:bodyPr>
            <a:lstStyle/>
            <a:p>
              <a:pPr algn="ctr" defTabSz="914400" fontAlgn="auto">
                <a:lnSpc>
                  <a:spcPct val="90000"/>
                </a:lnSpc>
                <a:spcBef>
                  <a:spcPts val="0"/>
                </a:spcBef>
                <a:spcAft>
                  <a:spcPts val="0"/>
                </a:spcAft>
                <a:buClr>
                  <a:srgbClr val="76B900"/>
                </a:buClr>
                <a:buSzPts val="1400"/>
                <a:buFont typeface="Arial"/>
                <a:buNone/>
              </a:pPr>
              <a:r>
                <a:rPr lang="en-US" sz="1400" u="sng" kern="0" dirty="0">
                  <a:solidFill>
                    <a:srgbClr val="76B900"/>
                  </a:solidFill>
                  <a:latin typeface="Trebuchet MS"/>
                  <a:ea typeface="Trebuchet MS"/>
                  <a:cs typeface="Trebuchet MS"/>
                  <a:sym typeface="Trebuchet MS"/>
                  <a:hlinkClick r:id="rId7">
                    <a:extLst>
                      <a:ext uri="{A12FA001-AC4F-418D-AE19-62706E023703}">
                        <ahyp:hlinkClr xmlns:ahyp="http://schemas.microsoft.com/office/drawing/2018/hyperlinkcolor" val="tx"/>
                      </a:ext>
                    </a:extLst>
                  </a:hlinkClick>
                </a:rPr>
                <a:t>https://github.com/rapidsai</a:t>
              </a:r>
              <a:endParaRPr sz="1200" kern="0" dirty="0">
                <a:solidFill>
                  <a:srgbClr val="76B900"/>
                </a:solidFill>
                <a:latin typeface="Trebuchet MS"/>
                <a:ea typeface="Trebuchet MS"/>
                <a:cs typeface="Trebuchet MS"/>
                <a:sym typeface="Trebuchet MS"/>
              </a:endParaRPr>
            </a:p>
          </p:txBody>
        </p:sp>
        <p:sp>
          <p:nvSpPr>
            <p:cNvPr id="43" name="Google Shape;252;p10">
              <a:extLst>
                <a:ext uri="{FF2B5EF4-FFF2-40B4-BE49-F238E27FC236}">
                  <a16:creationId xmlns:a16="http://schemas.microsoft.com/office/drawing/2014/main" id="{C4EA90C8-FB04-4296-9324-BA616F18ACE6}"/>
                </a:ext>
              </a:extLst>
            </p:cNvPr>
            <p:cNvSpPr txBox="1"/>
            <p:nvPr/>
          </p:nvSpPr>
          <p:spPr>
            <a:xfrm>
              <a:off x="794197" y="1327025"/>
              <a:ext cx="2358017" cy="341632"/>
            </a:xfrm>
            <a:prstGeom prst="rect">
              <a:avLst/>
            </a:prstGeom>
            <a:noFill/>
            <a:ln>
              <a:noFill/>
            </a:ln>
          </p:spPr>
          <p:txBody>
            <a:bodyPr spcFirstLastPara="1" wrap="square" lIns="0" tIns="45700" rIns="0" bIns="45700" anchor="t" anchorCtr="0">
              <a:spAutoFit/>
            </a:bodyPr>
            <a:lstStyle/>
            <a:p>
              <a:pPr algn="ctr" defTabSz="914400" fontAlgn="auto">
                <a:lnSpc>
                  <a:spcPct val="90000"/>
                </a:lnSpc>
                <a:spcBef>
                  <a:spcPts val="0"/>
                </a:spcBef>
                <a:spcAft>
                  <a:spcPts val="0"/>
                </a:spcAft>
                <a:buClr>
                  <a:srgbClr val="FFFFFF"/>
                </a:buClr>
                <a:buSzPts val="1800"/>
                <a:buFont typeface="Arial"/>
                <a:buNone/>
              </a:pPr>
              <a:r>
                <a:rPr lang="en-US" kern="0">
                  <a:solidFill>
                    <a:srgbClr val="FFFFFF"/>
                  </a:solidFill>
                  <a:latin typeface="Trebuchet MS"/>
                  <a:ea typeface="Trebuchet MS"/>
                  <a:cs typeface="Trebuchet MS"/>
                  <a:sym typeface="Trebuchet MS"/>
                </a:rPr>
                <a:t>Source code on GitHub</a:t>
              </a:r>
              <a:endParaRPr sz="1000" u="sng" kern="0">
                <a:solidFill>
                  <a:srgbClr val="FFFFFF"/>
                </a:solidFill>
                <a:latin typeface="Trebuchet MS"/>
                <a:ea typeface="Trebuchet MS"/>
                <a:cs typeface="Trebuchet MS"/>
                <a:sym typeface="Trebuchet MS"/>
                <a:hlinkClick r:id="rId7"/>
              </a:endParaRPr>
            </a:p>
          </p:txBody>
        </p:sp>
      </p:grpSp>
      <p:grpSp>
        <p:nvGrpSpPr>
          <p:cNvPr id="44" name="Google Shape;253;p10">
            <a:extLst>
              <a:ext uri="{FF2B5EF4-FFF2-40B4-BE49-F238E27FC236}">
                <a16:creationId xmlns:a16="http://schemas.microsoft.com/office/drawing/2014/main" id="{5B751935-7FFA-477C-8ED5-BB9C6E229251}"/>
              </a:ext>
            </a:extLst>
          </p:cNvPr>
          <p:cNvGrpSpPr/>
          <p:nvPr/>
        </p:nvGrpSpPr>
        <p:grpSpPr>
          <a:xfrm>
            <a:off x="3781606" y="1360783"/>
            <a:ext cx="3409588" cy="1880321"/>
            <a:chOff x="3884979" y="1327025"/>
            <a:chExt cx="3409588" cy="1880321"/>
          </a:xfrm>
        </p:grpSpPr>
        <p:grpSp>
          <p:nvGrpSpPr>
            <p:cNvPr id="45" name="Google Shape;254;p10">
              <a:extLst>
                <a:ext uri="{FF2B5EF4-FFF2-40B4-BE49-F238E27FC236}">
                  <a16:creationId xmlns:a16="http://schemas.microsoft.com/office/drawing/2014/main" id="{425DE198-AC23-45BF-9E1B-C7D9C1DC89C1}"/>
                </a:ext>
              </a:extLst>
            </p:cNvPr>
            <p:cNvGrpSpPr/>
            <p:nvPr/>
          </p:nvGrpSpPr>
          <p:grpSpPr>
            <a:xfrm>
              <a:off x="4511816" y="2140301"/>
              <a:ext cx="2155915" cy="1067045"/>
              <a:chOff x="4500587" y="2463525"/>
              <a:chExt cx="2155915" cy="1067045"/>
            </a:xfrm>
          </p:grpSpPr>
          <p:pic>
            <p:nvPicPr>
              <p:cNvPr id="48" name="Google Shape;255;p10" descr="Image result for docker">
                <a:extLst>
                  <a:ext uri="{FF2B5EF4-FFF2-40B4-BE49-F238E27FC236}">
                    <a16:creationId xmlns:a16="http://schemas.microsoft.com/office/drawing/2014/main" id="{12BE4B06-7059-406D-8E88-928543886010}"/>
                  </a:ext>
                </a:extLst>
              </p:cNvPr>
              <p:cNvPicPr preferRelativeResize="0"/>
              <p:nvPr/>
            </p:nvPicPr>
            <p:blipFill rotWithShape="1">
              <a:blip r:embed="rId8">
                <a:alphaModFix/>
              </a:blip>
              <a:srcRect/>
              <a:stretch/>
            </p:blipFill>
            <p:spPr>
              <a:xfrm>
                <a:off x="5510518" y="2507617"/>
                <a:ext cx="1145984" cy="978861"/>
              </a:xfrm>
              <a:prstGeom prst="rect">
                <a:avLst/>
              </a:prstGeom>
              <a:noFill/>
              <a:ln>
                <a:noFill/>
              </a:ln>
            </p:spPr>
          </p:pic>
          <p:grpSp>
            <p:nvGrpSpPr>
              <p:cNvPr id="49" name="Google Shape;256;p10">
                <a:extLst>
                  <a:ext uri="{FF2B5EF4-FFF2-40B4-BE49-F238E27FC236}">
                    <a16:creationId xmlns:a16="http://schemas.microsoft.com/office/drawing/2014/main" id="{92121055-5706-4B80-804C-F343BBB1B2F8}"/>
                  </a:ext>
                </a:extLst>
              </p:cNvPr>
              <p:cNvGrpSpPr/>
              <p:nvPr/>
            </p:nvGrpSpPr>
            <p:grpSpPr>
              <a:xfrm>
                <a:off x="4500587" y="2463525"/>
                <a:ext cx="853732" cy="1067045"/>
                <a:chOff x="4923040" y="2315636"/>
                <a:chExt cx="1126718" cy="1241642"/>
              </a:xfrm>
            </p:grpSpPr>
            <p:pic>
              <p:nvPicPr>
                <p:cNvPr id="50" name="Google Shape;257;p10">
                  <a:extLst>
                    <a:ext uri="{FF2B5EF4-FFF2-40B4-BE49-F238E27FC236}">
                      <a16:creationId xmlns:a16="http://schemas.microsoft.com/office/drawing/2014/main" id="{8BFE9BDC-22B9-4739-BBAA-7A0C29226DFD}"/>
                    </a:ext>
                  </a:extLst>
                </p:cNvPr>
                <p:cNvPicPr preferRelativeResize="0"/>
                <p:nvPr/>
              </p:nvPicPr>
              <p:blipFill rotWithShape="1">
                <a:blip r:embed="rId9">
                  <a:alphaModFix/>
                </a:blip>
                <a:srcRect/>
                <a:stretch/>
              </p:blipFill>
              <p:spPr>
                <a:xfrm>
                  <a:off x="4923040" y="2326843"/>
                  <a:ext cx="913602" cy="1230435"/>
                </a:xfrm>
                <a:prstGeom prst="rect">
                  <a:avLst/>
                </a:prstGeom>
                <a:noFill/>
                <a:ln>
                  <a:noFill/>
                </a:ln>
              </p:spPr>
            </p:pic>
            <p:pic>
              <p:nvPicPr>
                <p:cNvPr id="51" name="Google Shape;258;p10">
                  <a:extLst>
                    <a:ext uri="{FF2B5EF4-FFF2-40B4-BE49-F238E27FC236}">
                      <a16:creationId xmlns:a16="http://schemas.microsoft.com/office/drawing/2014/main" id="{1245475D-9D7F-4B1F-A696-9B9F325F7DD2}"/>
                    </a:ext>
                  </a:extLst>
                </p:cNvPr>
                <p:cNvPicPr preferRelativeResize="0"/>
                <p:nvPr/>
              </p:nvPicPr>
              <p:blipFill rotWithShape="1">
                <a:blip r:embed="rId10">
                  <a:alphaModFix/>
                </a:blip>
                <a:srcRect l="21032" t="23199"/>
                <a:stretch/>
              </p:blipFill>
              <p:spPr>
                <a:xfrm rot="-5400000">
                  <a:off x="5340275" y="2767597"/>
                  <a:ext cx="1161444" cy="257522"/>
                </a:xfrm>
                <a:prstGeom prst="rect">
                  <a:avLst/>
                </a:prstGeom>
                <a:noFill/>
                <a:ln>
                  <a:noFill/>
                </a:ln>
              </p:spPr>
            </p:pic>
          </p:grpSp>
        </p:grpSp>
        <p:sp>
          <p:nvSpPr>
            <p:cNvPr id="46" name="Google Shape;259;p10">
              <a:extLst>
                <a:ext uri="{FF2B5EF4-FFF2-40B4-BE49-F238E27FC236}">
                  <a16:creationId xmlns:a16="http://schemas.microsoft.com/office/drawing/2014/main" id="{C5D777B3-F379-454C-98CC-33356E9729C3}"/>
                </a:ext>
              </a:extLst>
            </p:cNvPr>
            <p:cNvSpPr txBox="1"/>
            <p:nvPr/>
          </p:nvSpPr>
          <p:spPr>
            <a:xfrm>
              <a:off x="4645605" y="1761746"/>
              <a:ext cx="1888337" cy="193899"/>
            </a:xfrm>
            <a:prstGeom prst="rect">
              <a:avLst/>
            </a:prstGeom>
            <a:noFill/>
            <a:ln>
              <a:noFill/>
            </a:ln>
          </p:spPr>
          <p:txBody>
            <a:bodyPr spcFirstLastPara="1" wrap="square" lIns="0" tIns="0" rIns="0" bIns="0" anchor="t" anchorCtr="0">
              <a:spAutoFit/>
            </a:bodyPr>
            <a:lstStyle/>
            <a:p>
              <a:pPr algn="ctr" defTabSz="914400" fontAlgn="auto">
                <a:lnSpc>
                  <a:spcPct val="90000"/>
                </a:lnSpc>
                <a:spcBef>
                  <a:spcPts val="0"/>
                </a:spcBef>
                <a:spcAft>
                  <a:spcPts val="0"/>
                </a:spcAft>
                <a:buClr>
                  <a:srgbClr val="76B900"/>
                </a:buClr>
                <a:buSzPts val="1400"/>
                <a:buFont typeface="Arial"/>
                <a:buNone/>
              </a:pPr>
              <a:r>
                <a:rPr lang="en-US" sz="1400" u="sng" kern="0" dirty="0">
                  <a:solidFill>
                    <a:srgbClr val="76B900"/>
                  </a:solidFill>
                  <a:latin typeface="Trebuchet MS"/>
                  <a:ea typeface="Trebuchet MS"/>
                  <a:cs typeface="Trebuchet MS"/>
                  <a:sym typeface="Trebuchet MS"/>
                  <a:hlinkClick r:id="rId11">
                    <a:extLst>
                      <a:ext uri="{A12FA001-AC4F-418D-AE19-62706E023703}">
                        <ahyp:hlinkClr xmlns:ahyp="http://schemas.microsoft.com/office/drawing/2018/hyperlinkcolor" val="tx"/>
                      </a:ext>
                    </a:extLst>
                  </a:hlinkClick>
                </a:rPr>
                <a:t>https://ngc.nvidia.com</a:t>
              </a:r>
              <a:endParaRPr sz="1200" kern="0" dirty="0">
                <a:solidFill>
                  <a:srgbClr val="76B900"/>
                </a:solidFill>
                <a:latin typeface="Trebuchet MS"/>
                <a:ea typeface="Trebuchet MS"/>
                <a:cs typeface="Trebuchet MS"/>
                <a:sym typeface="Trebuchet MS"/>
              </a:endParaRPr>
            </a:p>
          </p:txBody>
        </p:sp>
        <p:sp>
          <p:nvSpPr>
            <p:cNvPr id="47" name="Google Shape;260;p10">
              <a:extLst>
                <a:ext uri="{FF2B5EF4-FFF2-40B4-BE49-F238E27FC236}">
                  <a16:creationId xmlns:a16="http://schemas.microsoft.com/office/drawing/2014/main" id="{655247CE-DD83-431F-AA27-A4DBDD811FEE}"/>
                </a:ext>
              </a:extLst>
            </p:cNvPr>
            <p:cNvSpPr txBox="1"/>
            <p:nvPr/>
          </p:nvSpPr>
          <p:spPr>
            <a:xfrm>
              <a:off x="3884979" y="1327025"/>
              <a:ext cx="3409588" cy="341632"/>
            </a:xfrm>
            <a:prstGeom prst="rect">
              <a:avLst/>
            </a:prstGeom>
            <a:noFill/>
            <a:ln>
              <a:noFill/>
            </a:ln>
          </p:spPr>
          <p:txBody>
            <a:bodyPr spcFirstLastPara="1" wrap="square" lIns="0" tIns="45700" rIns="0" bIns="45700" anchor="t" anchorCtr="0">
              <a:spAutoFit/>
            </a:bodyPr>
            <a:lstStyle/>
            <a:p>
              <a:pPr algn="ctr" defTabSz="914400" fontAlgn="auto">
                <a:lnSpc>
                  <a:spcPct val="90000"/>
                </a:lnSpc>
                <a:spcBef>
                  <a:spcPts val="0"/>
                </a:spcBef>
                <a:spcAft>
                  <a:spcPts val="0"/>
                </a:spcAft>
                <a:buClr>
                  <a:srgbClr val="FFFFFF"/>
                </a:buClr>
                <a:buSzPts val="1800"/>
                <a:buFont typeface="Arial"/>
                <a:buNone/>
              </a:pPr>
              <a:r>
                <a:rPr lang="en-US" kern="0">
                  <a:solidFill>
                    <a:srgbClr val="FFFFFF"/>
                  </a:solidFill>
                  <a:latin typeface="Trebuchet MS"/>
                  <a:ea typeface="Trebuchet MS"/>
                  <a:cs typeface="Trebuchet MS"/>
                  <a:sym typeface="Trebuchet MS"/>
                </a:rPr>
                <a:t>Containers on NGC </a:t>
              </a:r>
              <a:r>
                <a:rPr lang="en-US" kern="0">
                  <a:solidFill>
                    <a:srgbClr val="FFFFFF"/>
                  </a:solidFill>
                  <a:latin typeface="Arial"/>
                  <a:ea typeface="Arial"/>
                  <a:cs typeface="Arial"/>
                  <a:sym typeface="Arial"/>
                </a:rPr>
                <a:t>&amp;</a:t>
              </a:r>
              <a:r>
                <a:rPr lang="en-US" kern="0">
                  <a:solidFill>
                    <a:srgbClr val="FFFFFF"/>
                  </a:solidFill>
                  <a:latin typeface="Trebuchet MS"/>
                  <a:ea typeface="Trebuchet MS"/>
                  <a:cs typeface="Trebuchet MS"/>
                  <a:sym typeface="Trebuchet MS"/>
                </a:rPr>
                <a:t> Docker Hub</a:t>
              </a:r>
              <a:endParaRPr sz="1000" u="sng" kern="0">
                <a:solidFill>
                  <a:srgbClr val="FFFFFF"/>
                </a:solidFill>
                <a:latin typeface="Trebuchet MS"/>
                <a:ea typeface="Trebuchet MS"/>
                <a:cs typeface="Trebuchet MS"/>
                <a:sym typeface="Trebuchet MS"/>
                <a:hlinkClick r:id="rId7"/>
              </a:endParaRPr>
            </a:p>
          </p:txBody>
        </p:sp>
      </p:grpSp>
      <p:grpSp>
        <p:nvGrpSpPr>
          <p:cNvPr id="52" name="Google Shape;261;p10">
            <a:extLst>
              <a:ext uri="{FF2B5EF4-FFF2-40B4-BE49-F238E27FC236}">
                <a16:creationId xmlns:a16="http://schemas.microsoft.com/office/drawing/2014/main" id="{683DD837-7AEE-4C61-BB01-CB52180DA560}"/>
              </a:ext>
            </a:extLst>
          </p:cNvPr>
          <p:cNvGrpSpPr/>
          <p:nvPr/>
        </p:nvGrpSpPr>
        <p:grpSpPr>
          <a:xfrm>
            <a:off x="7753136" y="1352424"/>
            <a:ext cx="2750753" cy="1746009"/>
            <a:chOff x="7753136" y="1327025"/>
            <a:chExt cx="2750753" cy="1746009"/>
          </a:xfrm>
        </p:grpSpPr>
        <p:pic>
          <p:nvPicPr>
            <p:cNvPr id="53" name="Google Shape;262;p10">
              <a:extLst>
                <a:ext uri="{FF2B5EF4-FFF2-40B4-BE49-F238E27FC236}">
                  <a16:creationId xmlns:a16="http://schemas.microsoft.com/office/drawing/2014/main" id="{D86EE97D-02E9-46FB-B162-D783377E95E8}"/>
                </a:ext>
              </a:extLst>
            </p:cNvPr>
            <p:cNvPicPr preferRelativeResize="0"/>
            <p:nvPr/>
          </p:nvPicPr>
          <p:blipFill rotWithShape="1">
            <a:blip r:embed="rId12">
              <a:alphaModFix/>
            </a:blip>
            <a:srcRect/>
            <a:stretch/>
          </p:blipFill>
          <p:spPr>
            <a:xfrm>
              <a:off x="8135655" y="2274612"/>
              <a:ext cx="1985714" cy="798422"/>
            </a:xfrm>
            <a:prstGeom prst="rect">
              <a:avLst/>
            </a:prstGeom>
            <a:noFill/>
            <a:ln>
              <a:noFill/>
            </a:ln>
          </p:spPr>
        </p:pic>
        <p:sp>
          <p:nvSpPr>
            <p:cNvPr id="54" name="Google Shape;263;p10">
              <a:extLst>
                <a:ext uri="{FF2B5EF4-FFF2-40B4-BE49-F238E27FC236}">
                  <a16:creationId xmlns:a16="http://schemas.microsoft.com/office/drawing/2014/main" id="{E5E9477E-84C3-4BBE-BDCB-020FF6955810}"/>
                </a:ext>
              </a:extLst>
            </p:cNvPr>
            <p:cNvSpPr txBox="1"/>
            <p:nvPr/>
          </p:nvSpPr>
          <p:spPr>
            <a:xfrm>
              <a:off x="7753136" y="1761746"/>
              <a:ext cx="2750753" cy="193899"/>
            </a:xfrm>
            <a:prstGeom prst="rect">
              <a:avLst/>
            </a:prstGeom>
            <a:noFill/>
            <a:ln>
              <a:noFill/>
            </a:ln>
          </p:spPr>
          <p:txBody>
            <a:bodyPr spcFirstLastPara="1" wrap="square" lIns="0" tIns="0" rIns="0" bIns="0" anchor="t" anchorCtr="0">
              <a:spAutoFit/>
            </a:bodyPr>
            <a:lstStyle/>
            <a:p>
              <a:pPr algn="ctr" defTabSz="914400" fontAlgn="auto">
                <a:lnSpc>
                  <a:spcPct val="90000"/>
                </a:lnSpc>
                <a:spcBef>
                  <a:spcPts val="0"/>
                </a:spcBef>
                <a:spcAft>
                  <a:spcPts val="0"/>
                </a:spcAft>
                <a:buClr>
                  <a:srgbClr val="76B900"/>
                </a:buClr>
                <a:buSzPts val="1400"/>
                <a:buFont typeface="Arial"/>
                <a:buNone/>
              </a:pPr>
              <a:r>
                <a:rPr lang="en-US" sz="1400" u="sng" kern="0" dirty="0">
                  <a:solidFill>
                    <a:srgbClr val="76B900"/>
                  </a:solidFill>
                  <a:latin typeface="Trebuchet MS"/>
                  <a:ea typeface="Trebuchet MS"/>
                  <a:cs typeface="Trebuchet MS"/>
                  <a:sym typeface="Trebuchet MS"/>
                  <a:hlinkClick r:id="rId13">
                    <a:extLst>
                      <a:ext uri="{A12FA001-AC4F-418D-AE19-62706E023703}">
                        <ahyp:hlinkClr xmlns:ahyp="http://schemas.microsoft.com/office/drawing/2018/hyperlinkcolor" val="tx"/>
                      </a:ext>
                    </a:extLst>
                  </a:hlinkClick>
                </a:rPr>
                <a:t>https://anaconda.org/rapidsai</a:t>
              </a:r>
              <a:r>
                <a:rPr lang="en-US" sz="1400" kern="0" dirty="0">
                  <a:solidFill>
                    <a:srgbClr val="76B900"/>
                  </a:solidFill>
                  <a:latin typeface="Trebuchet MS"/>
                  <a:ea typeface="Trebuchet MS"/>
                  <a:cs typeface="Trebuchet MS"/>
                  <a:sym typeface="Trebuchet MS"/>
                </a:rPr>
                <a:t>     </a:t>
              </a:r>
              <a:endParaRPr sz="1200" kern="0" dirty="0">
                <a:solidFill>
                  <a:srgbClr val="76B900"/>
                </a:solidFill>
                <a:latin typeface="Trebuchet MS"/>
                <a:ea typeface="Trebuchet MS"/>
                <a:cs typeface="Trebuchet MS"/>
                <a:sym typeface="Trebuchet MS"/>
              </a:endParaRPr>
            </a:p>
          </p:txBody>
        </p:sp>
        <p:sp>
          <p:nvSpPr>
            <p:cNvPr id="55" name="Google Shape;264;p10">
              <a:extLst>
                <a:ext uri="{FF2B5EF4-FFF2-40B4-BE49-F238E27FC236}">
                  <a16:creationId xmlns:a16="http://schemas.microsoft.com/office/drawing/2014/main" id="{FAC59358-4FA6-4831-9BA7-E130A26246A8}"/>
                </a:ext>
              </a:extLst>
            </p:cNvPr>
            <p:cNvSpPr txBox="1"/>
            <p:nvPr/>
          </p:nvSpPr>
          <p:spPr>
            <a:xfrm>
              <a:off x="8306172" y="1327025"/>
              <a:ext cx="1644681" cy="341632"/>
            </a:xfrm>
            <a:prstGeom prst="rect">
              <a:avLst/>
            </a:prstGeom>
            <a:noFill/>
            <a:ln>
              <a:noFill/>
            </a:ln>
          </p:spPr>
          <p:txBody>
            <a:bodyPr spcFirstLastPara="1" wrap="square" lIns="0" tIns="45700" rIns="0" bIns="45700" anchor="t" anchorCtr="0">
              <a:spAutoFit/>
            </a:bodyPr>
            <a:lstStyle/>
            <a:p>
              <a:pPr algn="ctr" defTabSz="914400" fontAlgn="auto">
                <a:lnSpc>
                  <a:spcPct val="90000"/>
                </a:lnSpc>
                <a:spcBef>
                  <a:spcPts val="0"/>
                </a:spcBef>
                <a:spcAft>
                  <a:spcPts val="0"/>
                </a:spcAft>
                <a:buClr>
                  <a:srgbClr val="FFFFFF"/>
                </a:buClr>
                <a:buSzPts val="1800"/>
                <a:buFont typeface="Arial"/>
                <a:buNone/>
              </a:pPr>
              <a:r>
                <a:rPr lang="en-US" kern="0">
                  <a:solidFill>
                    <a:srgbClr val="FFFFFF"/>
                  </a:solidFill>
                  <a:latin typeface="Trebuchet MS"/>
                  <a:ea typeface="Trebuchet MS"/>
                  <a:cs typeface="Trebuchet MS"/>
                  <a:sym typeface="Trebuchet MS"/>
                </a:rPr>
                <a:t>Conda packages</a:t>
              </a:r>
              <a:endParaRPr sz="1000" u="sng" kern="0">
                <a:solidFill>
                  <a:srgbClr val="FFFFFF"/>
                </a:solidFill>
                <a:latin typeface="Trebuchet MS"/>
                <a:ea typeface="Trebuchet MS"/>
                <a:cs typeface="Trebuchet MS"/>
                <a:sym typeface="Trebuchet MS"/>
                <a:hlinkClick r:id="rId7"/>
              </a:endParaRPr>
            </a:p>
          </p:txBody>
        </p:sp>
      </p:grpSp>
      <p:sp>
        <p:nvSpPr>
          <p:cNvPr id="26" name="TextBox 25">
            <a:extLst>
              <a:ext uri="{FF2B5EF4-FFF2-40B4-BE49-F238E27FC236}">
                <a16:creationId xmlns:a16="http://schemas.microsoft.com/office/drawing/2014/main" id="{86145475-8488-4B53-BF28-F404D877BF9B}"/>
              </a:ext>
            </a:extLst>
          </p:cNvPr>
          <p:cNvSpPr txBox="1"/>
          <p:nvPr/>
        </p:nvSpPr>
        <p:spPr>
          <a:xfrm>
            <a:off x="4879612" y="4010873"/>
            <a:ext cx="2533238"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rapids.ai</a:t>
            </a:r>
          </a:p>
        </p:txBody>
      </p:sp>
    </p:spTree>
    <p:extLst>
      <p:ext uri="{BB962C8B-B14F-4D97-AF65-F5344CB8AC3E}">
        <p14:creationId xmlns:p14="http://schemas.microsoft.com/office/powerpoint/2010/main" val="27013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F88E22E-2A4B-4FB1-9848-BF16E7DBE74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3.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92681</TotalTime>
  <Words>1167</Words>
  <Application>Microsoft Office PowerPoint</Application>
  <PresentationFormat>Custom</PresentationFormat>
  <Paragraphs>264</Paragraphs>
  <Slides>34</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Century Gothic</vt:lpstr>
      <vt:lpstr>Consolas</vt:lpstr>
      <vt:lpstr>Trebuchet MS</vt:lpstr>
      <vt:lpstr>Wingdings</vt:lpstr>
      <vt:lpstr>Title &amp; Bullet</vt:lpstr>
      <vt:lpstr>1_Title &amp; Bullet</vt:lpstr>
      <vt:lpstr>Fundamentals of Accelerated data science with rapids</vt:lpstr>
      <vt:lpstr>Course goals</vt:lpstr>
      <vt:lpstr>Fundamentals</vt:lpstr>
      <vt:lpstr>Traditional model</vt:lpstr>
      <vt:lpstr>RAPIDS model</vt:lpstr>
      <vt:lpstr>RAPIDS Platform</vt:lpstr>
      <vt:lpstr>Data science toolsets</vt:lpstr>
      <vt:lpstr>Requirements</vt:lpstr>
      <vt:lpstr>PowerPoint Presentation</vt:lpstr>
      <vt:lpstr>Exercise data</vt:lpstr>
      <vt:lpstr>Section 1 01 - 04</vt:lpstr>
      <vt:lpstr>RAPIDS Platform</vt:lpstr>
      <vt:lpstr>cudf Dataframes</vt:lpstr>
      <vt:lpstr>RAPIDS Platform</vt:lpstr>
      <vt:lpstr>Apache Arrow</vt:lpstr>
      <vt:lpstr>APACHE ARROW</vt:lpstr>
      <vt:lpstr>Interoperability</vt:lpstr>
      <vt:lpstr>PowerPoint Presentation</vt:lpstr>
      <vt:lpstr>Section 1 05</vt:lpstr>
      <vt:lpstr>Interoperating with cupy</vt:lpstr>
      <vt:lpstr>Coordinate systems</vt:lpstr>
      <vt:lpstr>PowerPoint Presentation</vt:lpstr>
      <vt:lpstr>Section 1 06</vt:lpstr>
      <vt:lpstr>RAPIDS Platform</vt:lpstr>
      <vt:lpstr>cugraph</vt:lpstr>
      <vt:lpstr>Building a graph</vt:lpstr>
      <vt:lpstr>PowerPoint Presentation</vt:lpstr>
      <vt:lpstr>Section 1 07 - 08</vt:lpstr>
      <vt:lpstr>RAPIDS Platform</vt:lpstr>
      <vt:lpstr>Distributed Dataframes</vt:lpstr>
      <vt:lpstr>Working with partitions</vt:lpstr>
      <vt:lpstr>Task Scheduler</vt:lpstr>
      <vt:lpstr>Working with the scheduler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Chris Milroy</cp:lastModifiedBy>
  <cp:revision>3688</cp:revision>
  <dcterms:created xsi:type="dcterms:W3CDTF">2008-01-24T03:11:41Z</dcterms:created>
  <dcterms:modified xsi:type="dcterms:W3CDTF">2020-10-07T08:58:56Z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Ref">
    <vt:lpwstr>https://api.informationprotection.azure.com/api/43083d15-7273-40c1-b7db-39efd9ccc17a</vt:lpwstr>
  </property>
  <property fmtid="{D5CDD505-2E9C-101B-9397-08002B2CF9AE}" pid="6" name="MSIP_Label_6b558183-044c-4105-8d9c-cea02a2a3d86_Owner">
    <vt:lpwstr>lspillman@nvidia.com</vt:lpwstr>
  </property>
  <property fmtid="{D5CDD505-2E9C-101B-9397-08002B2CF9AE}" pid="7" name="MSIP_Label_6b558183-044c-4105-8d9c-cea02a2a3d86_SetDate">
    <vt:lpwstr>2018-05-11T15:28:31.9824217-07:00</vt:lpwstr>
  </property>
  <property fmtid="{D5CDD505-2E9C-101B-9397-08002B2CF9AE}" pid="8" name="MSIP_Label_6b558183-044c-4105-8d9c-cea02a2a3d86_Name">
    <vt:lpwstr>Unrestricted</vt:lpwstr>
  </property>
  <property fmtid="{D5CDD505-2E9C-101B-9397-08002B2CF9AE}" pid="9" name="MSIP_Label_6b558183-044c-4105-8d9c-cea02a2a3d86_Application">
    <vt:lpwstr>Microsoft Azure Information Protection</vt:lpwstr>
  </property>
  <property fmtid="{D5CDD505-2E9C-101B-9397-08002B2CF9AE}" pid="10" name="MSIP_Label_6b558183-044c-4105-8d9c-cea02a2a3d86_Extended_MSFT_Method">
    <vt:lpwstr>Automatic</vt:lpwstr>
  </property>
  <property fmtid="{D5CDD505-2E9C-101B-9397-08002B2CF9AE}" pid="11" name="Sensitivity">
    <vt:lpwstr>Unrestricted</vt:lpwstr>
  </property>
</Properties>
</file>