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2" r:id="rId3"/>
    <p:sldId id="257" r:id="rId4"/>
    <p:sldId id="258" r:id="rId5"/>
    <p:sldId id="259" r:id="rId6"/>
    <p:sldId id="263" r:id="rId7"/>
    <p:sldId id="270" r:id="rId8"/>
    <p:sldId id="272" r:id="rId9"/>
    <p:sldId id="274" r:id="rId10"/>
    <p:sldId id="273" r:id="rId11"/>
    <p:sldId id="275" r:id="rId12"/>
    <p:sldId id="265" r:id="rId13"/>
    <p:sldId id="268" r:id="rId14"/>
    <p:sldId id="269" r:id="rId15"/>
    <p:sldId id="277" r:id="rId16"/>
    <p:sldId id="279" r:id="rId17"/>
    <p:sldId id="281" r:id="rId18"/>
    <p:sldId id="280" r:id="rId19"/>
    <p:sldId id="282" r:id="rId20"/>
    <p:sldId id="267" r:id="rId21"/>
    <p:sldId id="271"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94000" autoAdjust="0"/>
  </p:normalViewPr>
  <p:slideViewPr>
    <p:cSldViewPr snapToGrid="0">
      <p:cViewPr varScale="1">
        <p:scale>
          <a:sx n="83" d="100"/>
          <a:sy n="83" d="100"/>
        </p:scale>
        <p:origin x="2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F2BB28-D9E1-4AA0-9481-10D2B9185A73}"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05CEF6EA-B944-4879-8D3D-8ED2D0A6D8DB}">
      <dgm:prSet phldrT="[Text]"/>
      <dgm:spPr/>
      <dgm:t>
        <a:bodyPr/>
        <a:lstStyle/>
        <a:p>
          <a:r>
            <a:rPr lang="en-SG" dirty="0"/>
            <a:t>Understanding, Framing Problems (News/ Article Popularity)</a:t>
          </a:r>
          <a:endParaRPr lang="en-US" dirty="0"/>
        </a:p>
      </dgm:t>
    </dgm:pt>
    <dgm:pt modelId="{9F0FE559-7CCA-45F0-98F6-11B1F6279DA2}" type="parTrans" cxnId="{08D21BDB-9ABE-45C4-953E-ABF6F11DE8DD}">
      <dgm:prSet/>
      <dgm:spPr/>
      <dgm:t>
        <a:bodyPr/>
        <a:lstStyle/>
        <a:p>
          <a:endParaRPr lang="en-US"/>
        </a:p>
      </dgm:t>
    </dgm:pt>
    <dgm:pt modelId="{20473461-614A-485B-B273-679ACA720AF0}" type="sibTrans" cxnId="{08D21BDB-9ABE-45C4-953E-ABF6F11DE8DD}">
      <dgm:prSet/>
      <dgm:spPr/>
      <dgm:t>
        <a:bodyPr/>
        <a:lstStyle/>
        <a:p>
          <a:endParaRPr lang="en-US"/>
        </a:p>
      </dgm:t>
    </dgm:pt>
    <dgm:pt modelId="{6299FF29-A09C-483D-99C4-BDFE1D223881}">
      <dgm:prSet phldrT="[Text]"/>
      <dgm:spPr/>
      <dgm:t>
        <a:bodyPr/>
        <a:lstStyle/>
        <a:p>
          <a:pPr>
            <a:buFont typeface="+mj-lt"/>
            <a:buAutoNum type="arabicPeriod"/>
          </a:pPr>
          <a:r>
            <a:rPr lang="en-SG" dirty="0"/>
            <a:t>Problem Statement</a:t>
          </a:r>
          <a:endParaRPr lang="en-US" dirty="0"/>
        </a:p>
      </dgm:t>
    </dgm:pt>
    <dgm:pt modelId="{B69B4DBC-DF70-41A4-93A6-7919B2071584}" type="parTrans" cxnId="{B736775D-E82A-469F-A682-CCE2C8369FB7}">
      <dgm:prSet/>
      <dgm:spPr/>
      <dgm:t>
        <a:bodyPr/>
        <a:lstStyle/>
        <a:p>
          <a:endParaRPr lang="en-US"/>
        </a:p>
      </dgm:t>
    </dgm:pt>
    <dgm:pt modelId="{E5924EE4-4372-4C82-8247-4C34955426E6}" type="sibTrans" cxnId="{B736775D-E82A-469F-A682-CCE2C8369FB7}">
      <dgm:prSet/>
      <dgm:spPr/>
      <dgm:t>
        <a:bodyPr/>
        <a:lstStyle/>
        <a:p>
          <a:endParaRPr lang="en-US"/>
        </a:p>
      </dgm:t>
    </dgm:pt>
    <dgm:pt modelId="{D3DDA5EA-6DA2-4118-8122-0C888E0704BD}">
      <dgm:prSet phldrT="[Text]"/>
      <dgm:spPr/>
      <dgm:t>
        <a:bodyPr/>
        <a:lstStyle/>
        <a:p>
          <a:r>
            <a:rPr lang="en-SG" dirty="0"/>
            <a:t>Data Understanding &amp; Pre-Processing</a:t>
          </a:r>
          <a:endParaRPr lang="en-US" dirty="0"/>
        </a:p>
      </dgm:t>
    </dgm:pt>
    <dgm:pt modelId="{10DE3ADE-8714-4985-9470-42C63CD1A088}" type="parTrans" cxnId="{E3D34F19-A6E8-4418-851D-72DD1B6D1D41}">
      <dgm:prSet/>
      <dgm:spPr/>
      <dgm:t>
        <a:bodyPr/>
        <a:lstStyle/>
        <a:p>
          <a:endParaRPr lang="en-US"/>
        </a:p>
      </dgm:t>
    </dgm:pt>
    <dgm:pt modelId="{79127591-C507-4707-AAAB-5B9650A035BF}" type="sibTrans" cxnId="{E3D34F19-A6E8-4418-851D-72DD1B6D1D41}">
      <dgm:prSet/>
      <dgm:spPr/>
      <dgm:t>
        <a:bodyPr/>
        <a:lstStyle/>
        <a:p>
          <a:endParaRPr lang="en-US"/>
        </a:p>
      </dgm:t>
    </dgm:pt>
    <dgm:pt modelId="{E9D6B072-7EBE-4DB9-BADE-5DC7093497B5}">
      <dgm:prSet phldrT="[Text]"/>
      <dgm:spPr/>
      <dgm:t>
        <a:bodyPr/>
        <a:lstStyle/>
        <a:p>
          <a:pPr>
            <a:buFont typeface="+mj-lt"/>
            <a:buAutoNum type="arabicPeriod" startAt="3"/>
          </a:pPr>
          <a:r>
            <a:rPr lang="en-SG" dirty="0"/>
            <a:t>Data Cleaning, EDA, Data Viz.</a:t>
          </a:r>
          <a:endParaRPr lang="en-US" dirty="0"/>
        </a:p>
      </dgm:t>
    </dgm:pt>
    <dgm:pt modelId="{5C5664B2-B697-41E9-AC11-E8883A27F2C4}" type="parTrans" cxnId="{F09FFFAF-0264-4667-BA71-32303D576C10}">
      <dgm:prSet/>
      <dgm:spPr/>
      <dgm:t>
        <a:bodyPr/>
        <a:lstStyle/>
        <a:p>
          <a:endParaRPr lang="en-US"/>
        </a:p>
      </dgm:t>
    </dgm:pt>
    <dgm:pt modelId="{1CD4BA73-DD48-4A80-AA1F-6DA981192A6A}" type="sibTrans" cxnId="{F09FFFAF-0264-4667-BA71-32303D576C10}">
      <dgm:prSet/>
      <dgm:spPr/>
      <dgm:t>
        <a:bodyPr/>
        <a:lstStyle/>
        <a:p>
          <a:endParaRPr lang="en-US"/>
        </a:p>
      </dgm:t>
    </dgm:pt>
    <dgm:pt modelId="{3E21433E-30C4-483C-BAD7-70142CF89252}">
      <dgm:prSet phldrT="[Text]"/>
      <dgm:spPr/>
      <dgm:t>
        <a:bodyPr/>
        <a:lstStyle/>
        <a:p>
          <a:r>
            <a:rPr lang="en-SG" dirty="0"/>
            <a:t>ML Model (Classification)</a:t>
          </a:r>
          <a:endParaRPr lang="en-US" dirty="0"/>
        </a:p>
      </dgm:t>
    </dgm:pt>
    <dgm:pt modelId="{6C4BF25B-2B65-4C8A-B1CE-D1E53F9B9D07}" type="parTrans" cxnId="{774742FD-C122-483B-AA0A-FD1D4270C01C}">
      <dgm:prSet/>
      <dgm:spPr/>
      <dgm:t>
        <a:bodyPr/>
        <a:lstStyle/>
        <a:p>
          <a:endParaRPr lang="en-US"/>
        </a:p>
      </dgm:t>
    </dgm:pt>
    <dgm:pt modelId="{7D5B21C3-FA71-4E6D-AA1D-44E20B31BE5A}" type="sibTrans" cxnId="{774742FD-C122-483B-AA0A-FD1D4270C01C}">
      <dgm:prSet/>
      <dgm:spPr/>
      <dgm:t>
        <a:bodyPr/>
        <a:lstStyle/>
        <a:p>
          <a:endParaRPr lang="en-US"/>
        </a:p>
      </dgm:t>
    </dgm:pt>
    <dgm:pt modelId="{07A37317-6624-4393-AFF0-6E09FE770E77}">
      <dgm:prSet phldrT="[Text]"/>
      <dgm:spPr/>
      <dgm:t>
        <a:bodyPr/>
        <a:lstStyle/>
        <a:p>
          <a:pPr>
            <a:buFont typeface="+mj-lt"/>
            <a:buAutoNum type="arabicPeriod" startAt="5"/>
          </a:pPr>
          <a:r>
            <a:rPr lang="en-SG" dirty="0"/>
            <a:t>Selections Based on Theory</a:t>
          </a:r>
          <a:endParaRPr lang="en-US" dirty="0"/>
        </a:p>
      </dgm:t>
    </dgm:pt>
    <dgm:pt modelId="{5B7C4E86-FCE4-43A2-9D6C-1B3EAE8DF818}" type="parTrans" cxnId="{7B59B948-9783-4C35-807F-684B86528FF4}">
      <dgm:prSet/>
      <dgm:spPr/>
      <dgm:t>
        <a:bodyPr/>
        <a:lstStyle/>
        <a:p>
          <a:endParaRPr lang="en-US"/>
        </a:p>
      </dgm:t>
    </dgm:pt>
    <dgm:pt modelId="{71334F93-4DF0-456A-B938-4905670DBDF9}" type="sibTrans" cxnId="{7B59B948-9783-4C35-807F-684B86528FF4}">
      <dgm:prSet/>
      <dgm:spPr/>
      <dgm:t>
        <a:bodyPr/>
        <a:lstStyle/>
        <a:p>
          <a:endParaRPr lang="en-US"/>
        </a:p>
      </dgm:t>
    </dgm:pt>
    <dgm:pt modelId="{74F2893D-B365-4763-A47F-2F70C339330D}">
      <dgm:prSet phldrT="[Text]"/>
      <dgm:spPr/>
      <dgm:t>
        <a:bodyPr/>
        <a:lstStyle/>
        <a:p>
          <a:pPr>
            <a:buFont typeface="+mj-lt"/>
            <a:buAutoNum type="arabicPeriod"/>
          </a:pPr>
          <a:r>
            <a:rPr lang="en-SG" dirty="0"/>
            <a:t>Domain &amp; Feature Knowledge </a:t>
          </a:r>
          <a:endParaRPr lang="en-US" dirty="0"/>
        </a:p>
      </dgm:t>
    </dgm:pt>
    <dgm:pt modelId="{63073A71-7F20-4E09-A021-683E98ED62BC}" type="parTrans" cxnId="{0DE38370-2619-44B3-99F4-52589A9DA1FE}">
      <dgm:prSet/>
      <dgm:spPr/>
      <dgm:t>
        <a:bodyPr/>
        <a:lstStyle/>
        <a:p>
          <a:endParaRPr lang="en-US"/>
        </a:p>
      </dgm:t>
    </dgm:pt>
    <dgm:pt modelId="{8F86130A-2832-4A22-B117-FC654D5FD529}" type="sibTrans" cxnId="{0DE38370-2619-44B3-99F4-52589A9DA1FE}">
      <dgm:prSet/>
      <dgm:spPr/>
      <dgm:t>
        <a:bodyPr/>
        <a:lstStyle/>
        <a:p>
          <a:endParaRPr lang="en-US"/>
        </a:p>
      </dgm:t>
    </dgm:pt>
    <dgm:pt modelId="{8C2AB895-83B2-47EC-94EB-A3538A377DA2}">
      <dgm:prSet phldrT="[Text]"/>
      <dgm:spPr/>
      <dgm:t>
        <a:bodyPr/>
        <a:lstStyle/>
        <a:p>
          <a:r>
            <a:rPr lang="en-US" dirty="0"/>
            <a:t>Perform CV (5-10 folds) </a:t>
          </a:r>
        </a:p>
      </dgm:t>
    </dgm:pt>
    <dgm:pt modelId="{11508166-7E81-4EA2-84B2-37C9A565A9D2}" type="parTrans" cxnId="{742918D4-E2C4-46FA-B95A-CC2AD31A5822}">
      <dgm:prSet/>
      <dgm:spPr/>
      <dgm:t>
        <a:bodyPr/>
        <a:lstStyle/>
        <a:p>
          <a:endParaRPr lang="en-US"/>
        </a:p>
      </dgm:t>
    </dgm:pt>
    <dgm:pt modelId="{AA35661D-C6C9-4BFC-8B09-10599A9CEA54}" type="sibTrans" cxnId="{742918D4-E2C4-46FA-B95A-CC2AD31A5822}">
      <dgm:prSet/>
      <dgm:spPr/>
      <dgm:t>
        <a:bodyPr/>
        <a:lstStyle/>
        <a:p>
          <a:endParaRPr lang="en-US"/>
        </a:p>
      </dgm:t>
    </dgm:pt>
    <dgm:pt modelId="{697AEE84-B566-4E62-A434-5E33CA68277B}">
      <dgm:prSet phldrT="[Text]"/>
      <dgm:spPr/>
      <dgm:t>
        <a:bodyPr/>
        <a:lstStyle/>
        <a:p>
          <a:endParaRPr lang="en-US" dirty="0"/>
        </a:p>
      </dgm:t>
    </dgm:pt>
    <dgm:pt modelId="{621F1288-4744-40CE-90A3-537554925DDD}" type="parTrans" cxnId="{A27E7F45-CF3C-4621-AC1C-5C61D55855FF}">
      <dgm:prSet/>
      <dgm:spPr/>
      <dgm:t>
        <a:bodyPr/>
        <a:lstStyle/>
        <a:p>
          <a:endParaRPr lang="en-US"/>
        </a:p>
      </dgm:t>
    </dgm:pt>
    <dgm:pt modelId="{9B982797-AF02-4D17-A86D-4CE7DE007130}" type="sibTrans" cxnId="{A27E7F45-CF3C-4621-AC1C-5C61D55855FF}">
      <dgm:prSet/>
      <dgm:spPr/>
      <dgm:t>
        <a:bodyPr/>
        <a:lstStyle/>
        <a:p>
          <a:endParaRPr lang="en-US"/>
        </a:p>
      </dgm:t>
    </dgm:pt>
    <dgm:pt modelId="{3B7EE814-6445-4719-8A08-4A2D752D29D9}">
      <dgm:prSet phldrT="[Text]"/>
      <dgm:spPr/>
      <dgm:t>
        <a:bodyPr/>
        <a:lstStyle/>
        <a:p>
          <a:pPr>
            <a:buFont typeface="+mj-lt"/>
            <a:buAutoNum type="arabicPeriod" startAt="5"/>
          </a:pPr>
          <a:r>
            <a:rPr lang="en-SG" dirty="0"/>
            <a:t>Testing, Refinement, Elimination</a:t>
          </a:r>
          <a:endParaRPr lang="en-US" dirty="0"/>
        </a:p>
      </dgm:t>
    </dgm:pt>
    <dgm:pt modelId="{0D7AE001-FC30-4BF0-AF33-F8908455E678}" type="parTrans" cxnId="{ADC3B488-3B45-4765-9790-0BF5CDB256F1}">
      <dgm:prSet/>
      <dgm:spPr/>
      <dgm:t>
        <a:bodyPr/>
        <a:lstStyle/>
        <a:p>
          <a:endParaRPr lang="en-US"/>
        </a:p>
      </dgm:t>
    </dgm:pt>
    <dgm:pt modelId="{1BB6BD04-DA6C-4EA5-A5CC-FF60667C7D0F}" type="sibTrans" cxnId="{ADC3B488-3B45-4765-9790-0BF5CDB256F1}">
      <dgm:prSet/>
      <dgm:spPr/>
      <dgm:t>
        <a:bodyPr/>
        <a:lstStyle/>
        <a:p>
          <a:endParaRPr lang="en-US"/>
        </a:p>
      </dgm:t>
    </dgm:pt>
    <dgm:pt modelId="{5D094D7B-8A47-42C5-AB3A-3FA03D320BCE}">
      <dgm:prSet phldrT="[Text]"/>
      <dgm:spPr/>
      <dgm:t>
        <a:bodyPr/>
        <a:lstStyle/>
        <a:p>
          <a:pPr>
            <a:buFont typeface="Arial" panose="020B0604020202020204" pitchFamily="34" charset="0"/>
            <a:buChar char="•"/>
          </a:pPr>
          <a:r>
            <a:rPr lang="en-SG" dirty="0"/>
            <a:t>Check correlation, multicollinearity.</a:t>
          </a:r>
          <a:endParaRPr lang="en-US" dirty="0"/>
        </a:p>
      </dgm:t>
    </dgm:pt>
    <dgm:pt modelId="{87D797EE-8A68-43EB-AE9B-F28134B54374}" type="parTrans" cxnId="{104851CE-5B23-4089-83DC-ABD8C82A39D5}">
      <dgm:prSet/>
      <dgm:spPr/>
      <dgm:t>
        <a:bodyPr/>
        <a:lstStyle/>
        <a:p>
          <a:endParaRPr lang="en-US"/>
        </a:p>
      </dgm:t>
    </dgm:pt>
    <dgm:pt modelId="{93C4EF01-0E13-4785-96A3-00C436D3BF4A}" type="sibTrans" cxnId="{104851CE-5B23-4089-83DC-ABD8C82A39D5}">
      <dgm:prSet/>
      <dgm:spPr/>
      <dgm:t>
        <a:bodyPr/>
        <a:lstStyle/>
        <a:p>
          <a:endParaRPr lang="en-US"/>
        </a:p>
      </dgm:t>
    </dgm:pt>
    <dgm:pt modelId="{6B469126-6773-45E0-8A23-2E6303D26FC3}">
      <dgm:prSet phldrT="[Text]"/>
      <dgm:spPr/>
      <dgm:t>
        <a:bodyPr/>
        <a:lstStyle/>
        <a:p>
          <a:pPr>
            <a:buFont typeface="Arial" panose="020B0604020202020204" pitchFamily="34" charset="0"/>
            <a:buChar char="•"/>
          </a:pPr>
          <a:r>
            <a:rPr lang="en-US" dirty="0">
              <a:ea typeface="Times New Roman" panose="02020603050405020304" pitchFamily="18" charset="0"/>
              <a:cs typeface="Times New Roman" panose="02020603050405020304" pitchFamily="18" charset="0"/>
            </a:rPr>
            <a:t>KNN, Random Forest, </a:t>
          </a:r>
          <a:r>
            <a:rPr lang="en-US" dirty="0" err="1">
              <a:ea typeface="Times New Roman" panose="02020603050405020304" pitchFamily="18" charset="0"/>
              <a:cs typeface="Times New Roman" panose="02020603050405020304" pitchFamily="18" charset="0"/>
            </a:rPr>
            <a:t>XGBoost</a:t>
          </a:r>
          <a:r>
            <a:rPr lang="en-US" dirty="0">
              <a:ea typeface="Times New Roman" panose="02020603050405020304" pitchFamily="18" charset="0"/>
              <a:cs typeface="Times New Roman" panose="02020603050405020304" pitchFamily="18" charset="0"/>
            </a:rPr>
            <a:t> Classification.</a:t>
          </a:r>
          <a:endParaRPr lang="en-US" dirty="0"/>
        </a:p>
      </dgm:t>
    </dgm:pt>
    <dgm:pt modelId="{F3811071-853B-4ED1-81DE-6486C2641B07}" type="parTrans" cxnId="{14874A82-FF24-4DEE-B431-7E9403BFC16D}">
      <dgm:prSet/>
      <dgm:spPr/>
      <dgm:t>
        <a:bodyPr/>
        <a:lstStyle/>
        <a:p>
          <a:endParaRPr lang="en-US"/>
        </a:p>
      </dgm:t>
    </dgm:pt>
    <dgm:pt modelId="{D043614E-1667-4723-95C9-EB508CD42A05}" type="sibTrans" cxnId="{14874A82-FF24-4DEE-B431-7E9403BFC16D}">
      <dgm:prSet/>
      <dgm:spPr/>
      <dgm:t>
        <a:bodyPr/>
        <a:lstStyle/>
        <a:p>
          <a:endParaRPr lang="en-US"/>
        </a:p>
      </dgm:t>
    </dgm:pt>
    <dgm:pt modelId="{66D7DE8B-9D86-44D2-9AE4-E12C3B723896}">
      <dgm:prSet phldrT="[Text]"/>
      <dgm:spPr/>
      <dgm:t>
        <a:bodyPr/>
        <a:lstStyle/>
        <a:p>
          <a:pPr>
            <a:buFont typeface="Arial" panose="020B0604020202020204" pitchFamily="34" charset="0"/>
            <a:buChar char="•"/>
          </a:pPr>
          <a:r>
            <a:rPr lang="en-SG" dirty="0"/>
            <a:t>Recall— to correctly identify articles that are likely to do well.</a:t>
          </a:r>
          <a:endParaRPr lang="en-US" dirty="0"/>
        </a:p>
      </dgm:t>
    </dgm:pt>
    <dgm:pt modelId="{FB21584F-2F8E-45E2-B997-DEE0024BA009}" type="parTrans" cxnId="{32731BB5-A1A2-4D38-9EB7-3779126AC980}">
      <dgm:prSet/>
      <dgm:spPr/>
      <dgm:t>
        <a:bodyPr/>
        <a:lstStyle/>
        <a:p>
          <a:endParaRPr lang="en-US"/>
        </a:p>
      </dgm:t>
    </dgm:pt>
    <dgm:pt modelId="{4643CD59-C5F8-4935-ACA2-035C24DC22C3}" type="sibTrans" cxnId="{32731BB5-A1A2-4D38-9EB7-3779126AC980}">
      <dgm:prSet/>
      <dgm:spPr/>
      <dgm:t>
        <a:bodyPr/>
        <a:lstStyle/>
        <a:p>
          <a:endParaRPr lang="en-US"/>
        </a:p>
      </dgm:t>
    </dgm:pt>
    <dgm:pt modelId="{47B60BED-97BB-47C2-A67A-A586D9B31051}">
      <dgm:prSet phldrT="[Text]"/>
      <dgm:spPr/>
      <dgm:t>
        <a:bodyPr/>
        <a:lstStyle/>
        <a:p>
          <a:r>
            <a:rPr lang="en-SG" dirty="0"/>
            <a:t>Split Train-Test set 70%-30%. </a:t>
          </a:r>
          <a:endParaRPr lang="en-US" dirty="0"/>
        </a:p>
      </dgm:t>
    </dgm:pt>
    <dgm:pt modelId="{B6CD761D-29BE-4AE4-AABB-3497B067E60C}" type="parTrans" cxnId="{DE937388-A4D3-45EC-A22C-784DA82353E3}">
      <dgm:prSet/>
      <dgm:spPr/>
      <dgm:t>
        <a:bodyPr/>
        <a:lstStyle/>
        <a:p>
          <a:endParaRPr lang="en-US"/>
        </a:p>
      </dgm:t>
    </dgm:pt>
    <dgm:pt modelId="{E42022D9-07ED-4602-9606-269EADD8B926}" type="sibTrans" cxnId="{DE937388-A4D3-45EC-A22C-784DA82353E3}">
      <dgm:prSet/>
      <dgm:spPr/>
      <dgm:t>
        <a:bodyPr/>
        <a:lstStyle/>
        <a:p>
          <a:endParaRPr lang="en-US"/>
        </a:p>
      </dgm:t>
    </dgm:pt>
    <dgm:pt modelId="{0094083A-CBF0-4B52-A959-0ACC42D3C998}">
      <dgm:prSet phldrT="[Text]"/>
      <dgm:spPr/>
      <dgm:t>
        <a:bodyPr/>
        <a:lstStyle/>
        <a:p>
          <a:pPr>
            <a:buFont typeface="+mj-lt"/>
            <a:buAutoNum type="arabicPeriod" startAt="3"/>
          </a:pPr>
          <a:r>
            <a:rPr lang="en-SG" dirty="0"/>
            <a:t>Data Eng. for ML Model</a:t>
          </a:r>
          <a:endParaRPr lang="en-US" dirty="0"/>
        </a:p>
      </dgm:t>
    </dgm:pt>
    <dgm:pt modelId="{33D797E2-C139-4B6A-85E6-900FED040CFE}" type="sibTrans" cxnId="{02984C59-17CE-4D3E-87B7-01E19E237B35}">
      <dgm:prSet/>
      <dgm:spPr/>
      <dgm:t>
        <a:bodyPr/>
        <a:lstStyle/>
        <a:p>
          <a:endParaRPr lang="en-US"/>
        </a:p>
      </dgm:t>
    </dgm:pt>
    <dgm:pt modelId="{EA4F308D-E27F-48D5-BC26-26DC404EBC28}" type="parTrans" cxnId="{02984C59-17CE-4D3E-87B7-01E19E237B35}">
      <dgm:prSet/>
      <dgm:spPr/>
      <dgm:t>
        <a:bodyPr/>
        <a:lstStyle/>
        <a:p>
          <a:endParaRPr lang="en-US"/>
        </a:p>
      </dgm:t>
    </dgm:pt>
    <dgm:pt modelId="{372065FF-279D-4F4E-84CC-2C01B4A498EC}" type="pres">
      <dgm:prSet presAssocID="{24F2BB28-D9E1-4AA0-9481-10D2B9185A73}" presName="linearFlow" presStyleCnt="0">
        <dgm:presLayoutVars>
          <dgm:dir/>
          <dgm:animLvl val="lvl"/>
          <dgm:resizeHandles val="exact"/>
        </dgm:presLayoutVars>
      </dgm:prSet>
      <dgm:spPr/>
    </dgm:pt>
    <dgm:pt modelId="{B4344DE3-9F99-4D34-A74F-BD26A9C0FD6B}" type="pres">
      <dgm:prSet presAssocID="{05CEF6EA-B944-4879-8D3D-8ED2D0A6D8DB}" presName="composite" presStyleCnt="0"/>
      <dgm:spPr/>
    </dgm:pt>
    <dgm:pt modelId="{864900D3-FF5D-4F3B-B6B1-42D60BC2A348}" type="pres">
      <dgm:prSet presAssocID="{05CEF6EA-B944-4879-8D3D-8ED2D0A6D8DB}" presName="parTx" presStyleLbl="node1" presStyleIdx="0" presStyleCnt="3">
        <dgm:presLayoutVars>
          <dgm:chMax val="0"/>
          <dgm:chPref val="0"/>
          <dgm:bulletEnabled val="1"/>
        </dgm:presLayoutVars>
      </dgm:prSet>
      <dgm:spPr/>
    </dgm:pt>
    <dgm:pt modelId="{553612FF-DD60-4368-B2DD-FBB1AA327A11}" type="pres">
      <dgm:prSet presAssocID="{05CEF6EA-B944-4879-8D3D-8ED2D0A6D8DB}" presName="parSh" presStyleLbl="node1" presStyleIdx="0" presStyleCnt="3"/>
      <dgm:spPr/>
    </dgm:pt>
    <dgm:pt modelId="{5079F302-3351-4659-A659-4D507997084A}" type="pres">
      <dgm:prSet presAssocID="{05CEF6EA-B944-4879-8D3D-8ED2D0A6D8DB}" presName="desTx" presStyleLbl="fgAcc1" presStyleIdx="0" presStyleCnt="3">
        <dgm:presLayoutVars>
          <dgm:bulletEnabled val="1"/>
        </dgm:presLayoutVars>
      </dgm:prSet>
      <dgm:spPr/>
    </dgm:pt>
    <dgm:pt modelId="{1094890A-26FA-4782-B451-4A7707B153D1}" type="pres">
      <dgm:prSet presAssocID="{20473461-614A-485B-B273-679ACA720AF0}" presName="sibTrans" presStyleLbl="sibTrans2D1" presStyleIdx="0" presStyleCnt="2"/>
      <dgm:spPr/>
    </dgm:pt>
    <dgm:pt modelId="{24DD07C0-1A22-4E7B-9DAE-9BD651A28C89}" type="pres">
      <dgm:prSet presAssocID="{20473461-614A-485B-B273-679ACA720AF0}" presName="connTx" presStyleLbl="sibTrans2D1" presStyleIdx="0" presStyleCnt="2"/>
      <dgm:spPr/>
    </dgm:pt>
    <dgm:pt modelId="{90FC654C-1C42-4A33-942A-C29370EA0810}" type="pres">
      <dgm:prSet presAssocID="{D3DDA5EA-6DA2-4118-8122-0C888E0704BD}" presName="composite" presStyleCnt="0"/>
      <dgm:spPr/>
    </dgm:pt>
    <dgm:pt modelId="{5903DB60-A571-4EEC-8468-A236D8ADC198}" type="pres">
      <dgm:prSet presAssocID="{D3DDA5EA-6DA2-4118-8122-0C888E0704BD}" presName="parTx" presStyleLbl="node1" presStyleIdx="0" presStyleCnt="3">
        <dgm:presLayoutVars>
          <dgm:chMax val="0"/>
          <dgm:chPref val="0"/>
          <dgm:bulletEnabled val="1"/>
        </dgm:presLayoutVars>
      </dgm:prSet>
      <dgm:spPr/>
    </dgm:pt>
    <dgm:pt modelId="{0EAE5720-6E1A-4851-89AC-EAC945A43F34}" type="pres">
      <dgm:prSet presAssocID="{D3DDA5EA-6DA2-4118-8122-0C888E0704BD}" presName="parSh" presStyleLbl="node1" presStyleIdx="1" presStyleCnt="3"/>
      <dgm:spPr/>
    </dgm:pt>
    <dgm:pt modelId="{73332B10-F95B-44F9-A714-87912F682F59}" type="pres">
      <dgm:prSet presAssocID="{D3DDA5EA-6DA2-4118-8122-0C888E0704BD}" presName="desTx" presStyleLbl="fgAcc1" presStyleIdx="1" presStyleCnt="3">
        <dgm:presLayoutVars>
          <dgm:bulletEnabled val="1"/>
        </dgm:presLayoutVars>
      </dgm:prSet>
      <dgm:spPr/>
    </dgm:pt>
    <dgm:pt modelId="{0105E9FF-30FC-477E-A4B4-080950239C94}" type="pres">
      <dgm:prSet presAssocID="{79127591-C507-4707-AAAB-5B9650A035BF}" presName="sibTrans" presStyleLbl="sibTrans2D1" presStyleIdx="1" presStyleCnt="2"/>
      <dgm:spPr/>
    </dgm:pt>
    <dgm:pt modelId="{E46EE136-0C91-47A3-8925-B97B8A15D59A}" type="pres">
      <dgm:prSet presAssocID="{79127591-C507-4707-AAAB-5B9650A035BF}" presName="connTx" presStyleLbl="sibTrans2D1" presStyleIdx="1" presStyleCnt="2"/>
      <dgm:spPr/>
    </dgm:pt>
    <dgm:pt modelId="{AE06FA0B-EF70-437E-8FAA-CFF5DC21E309}" type="pres">
      <dgm:prSet presAssocID="{3E21433E-30C4-483C-BAD7-70142CF89252}" presName="composite" presStyleCnt="0"/>
      <dgm:spPr/>
    </dgm:pt>
    <dgm:pt modelId="{7F456648-AC90-4354-8722-0C4D8494DC26}" type="pres">
      <dgm:prSet presAssocID="{3E21433E-30C4-483C-BAD7-70142CF89252}" presName="parTx" presStyleLbl="node1" presStyleIdx="1" presStyleCnt="3">
        <dgm:presLayoutVars>
          <dgm:chMax val="0"/>
          <dgm:chPref val="0"/>
          <dgm:bulletEnabled val="1"/>
        </dgm:presLayoutVars>
      </dgm:prSet>
      <dgm:spPr/>
    </dgm:pt>
    <dgm:pt modelId="{1BEDE62F-2488-4E4E-AAEE-664AB7700CAD}" type="pres">
      <dgm:prSet presAssocID="{3E21433E-30C4-483C-BAD7-70142CF89252}" presName="parSh" presStyleLbl="node1" presStyleIdx="2" presStyleCnt="3"/>
      <dgm:spPr/>
    </dgm:pt>
    <dgm:pt modelId="{A09F287C-C6AE-467C-B495-2CEBBB853761}" type="pres">
      <dgm:prSet presAssocID="{3E21433E-30C4-483C-BAD7-70142CF89252}" presName="desTx" presStyleLbl="fgAcc1" presStyleIdx="2" presStyleCnt="3">
        <dgm:presLayoutVars>
          <dgm:bulletEnabled val="1"/>
        </dgm:presLayoutVars>
      </dgm:prSet>
      <dgm:spPr/>
    </dgm:pt>
  </dgm:ptLst>
  <dgm:cxnLst>
    <dgm:cxn modelId="{D07ED602-D4C5-43D4-A94C-C49BFAB27109}" type="presOf" srcId="{E9D6B072-7EBE-4DB9-BADE-5DC7093497B5}" destId="{73332B10-F95B-44F9-A714-87912F682F59}" srcOrd="0" destOrd="0" presId="urn:microsoft.com/office/officeart/2005/8/layout/process3"/>
    <dgm:cxn modelId="{E3D34F19-A6E8-4418-851D-72DD1B6D1D41}" srcId="{24F2BB28-D9E1-4AA0-9481-10D2B9185A73}" destId="{D3DDA5EA-6DA2-4118-8122-0C888E0704BD}" srcOrd="1" destOrd="0" parTransId="{10DE3ADE-8714-4985-9470-42C63CD1A088}" sibTransId="{79127591-C507-4707-AAAB-5B9650A035BF}"/>
    <dgm:cxn modelId="{6A445626-C119-47F7-AE89-E5F315193E75}" type="presOf" srcId="{3B7EE814-6445-4719-8A08-4A2D752D29D9}" destId="{A09F287C-C6AE-467C-B495-2CEBBB853761}" srcOrd="0" destOrd="2" presId="urn:microsoft.com/office/officeart/2005/8/layout/process3"/>
    <dgm:cxn modelId="{3139A130-86FF-448D-B118-FBB1C0E2833F}" type="presOf" srcId="{5D094D7B-8A47-42C5-AB3A-3FA03D320BCE}" destId="{73332B10-F95B-44F9-A714-87912F682F59}" srcOrd="0" destOrd="1" presId="urn:microsoft.com/office/officeart/2005/8/layout/process3"/>
    <dgm:cxn modelId="{0CF42A37-40E5-4A0A-91C4-7C9FD354933E}" type="presOf" srcId="{8C2AB895-83B2-47EC-94EB-A3538A377DA2}" destId="{73332B10-F95B-44F9-A714-87912F682F59}" srcOrd="0" destOrd="3" presId="urn:microsoft.com/office/officeart/2005/8/layout/process3"/>
    <dgm:cxn modelId="{35B59939-8E14-4A51-AA60-3F983527103C}" type="presOf" srcId="{79127591-C507-4707-AAAB-5B9650A035BF}" destId="{E46EE136-0C91-47A3-8925-B97B8A15D59A}" srcOrd="1" destOrd="0" presId="urn:microsoft.com/office/officeart/2005/8/layout/process3"/>
    <dgm:cxn modelId="{38704340-FE0D-42A9-A617-99D0C8C6140D}" type="presOf" srcId="{20473461-614A-485B-B273-679ACA720AF0}" destId="{1094890A-26FA-4782-B451-4A7707B153D1}" srcOrd="0" destOrd="0" presId="urn:microsoft.com/office/officeart/2005/8/layout/process3"/>
    <dgm:cxn modelId="{B736775D-E82A-469F-A682-CCE2C8369FB7}" srcId="{05CEF6EA-B944-4879-8D3D-8ED2D0A6D8DB}" destId="{6299FF29-A09C-483D-99C4-BDFE1D223881}" srcOrd="0" destOrd="0" parTransId="{B69B4DBC-DF70-41A4-93A6-7919B2071584}" sibTransId="{E5924EE4-4372-4C82-8247-4C34955426E6}"/>
    <dgm:cxn modelId="{3D896942-A9CC-4C4E-AB91-9A828BEDC27A}" type="presOf" srcId="{3E21433E-30C4-483C-BAD7-70142CF89252}" destId="{7F456648-AC90-4354-8722-0C4D8494DC26}" srcOrd="0" destOrd="0" presId="urn:microsoft.com/office/officeart/2005/8/layout/process3"/>
    <dgm:cxn modelId="{A27E7F45-CF3C-4621-AC1C-5C61D55855FF}" srcId="{3E21433E-30C4-483C-BAD7-70142CF89252}" destId="{697AEE84-B566-4E62-A434-5E33CA68277B}" srcOrd="2" destOrd="0" parTransId="{621F1288-4744-40CE-90A3-537554925DDD}" sibTransId="{9B982797-AF02-4D17-A86D-4CE7DE007130}"/>
    <dgm:cxn modelId="{FB5FE166-717A-440E-AF05-3C30BA33540F}" type="presOf" srcId="{6B469126-6773-45E0-8A23-2E6303D26FC3}" destId="{A09F287C-C6AE-467C-B495-2CEBBB853761}" srcOrd="0" destOrd="1" presId="urn:microsoft.com/office/officeart/2005/8/layout/process3"/>
    <dgm:cxn modelId="{7B59B948-9783-4C35-807F-684B86528FF4}" srcId="{3E21433E-30C4-483C-BAD7-70142CF89252}" destId="{07A37317-6624-4393-AFF0-6E09FE770E77}" srcOrd="0" destOrd="0" parTransId="{5B7C4E86-FCE4-43A2-9D6C-1B3EAE8DF818}" sibTransId="{71334F93-4DF0-456A-B938-4905670DBDF9}"/>
    <dgm:cxn modelId="{0DE38370-2619-44B3-99F4-52589A9DA1FE}" srcId="{05CEF6EA-B944-4879-8D3D-8ED2D0A6D8DB}" destId="{74F2893D-B365-4763-A47F-2F70C339330D}" srcOrd="1" destOrd="0" parTransId="{63073A71-7F20-4E09-A021-683E98ED62BC}" sibTransId="{8F86130A-2832-4A22-B117-FC654D5FD529}"/>
    <dgm:cxn modelId="{4FF2B476-7FDC-4DED-B24F-4F1E43A06D37}" type="presOf" srcId="{79127591-C507-4707-AAAB-5B9650A035BF}" destId="{0105E9FF-30FC-477E-A4B4-080950239C94}" srcOrd="0" destOrd="0" presId="urn:microsoft.com/office/officeart/2005/8/layout/process3"/>
    <dgm:cxn modelId="{02984C59-17CE-4D3E-87B7-01E19E237B35}" srcId="{D3DDA5EA-6DA2-4118-8122-0C888E0704BD}" destId="{0094083A-CBF0-4B52-A959-0ACC42D3C998}" srcOrd="1" destOrd="0" parTransId="{EA4F308D-E27F-48D5-BC26-26DC404EBC28}" sibTransId="{33D797E2-C139-4B6A-85E6-900FED040CFE}"/>
    <dgm:cxn modelId="{14874A82-FF24-4DEE-B431-7E9403BFC16D}" srcId="{07A37317-6624-4393-AFF0-6E09FE770E77}" destId="{6B469126-6773-45E0-8A23-2E6303D26FC3}" srcOrd="0" destOrd="0" parTransId="{F3811071-853B-4ED1-81DE-6486C2641B07}" sibTransId="{D043614E-1667-4723-95C9-EB508CD42A05}"/>
    <dgm:cxn modelId="{BCE2E785-6ECF-4D09-B271-A6334E6C589F}" type="presOf" srcId="{74F2893D-B365-4763-A47F-2F70C339330D}" destId="{5079F302-3351-4659-A659-4D507997084A}" srcOrd="0" destOrd="1" presId="urn:microsoft.com/office/officeart/2005/8/layout/process3"/>
    <dgm:cxn modelId="{DE937388-A4D3-45EC-A22C-784DA82353E3}" srcId="{0094083A-CBF0-4B52-A959-0ACC42D3C998}" destId="{47B60BED-97BB-47C2-A67A-A586D9B31051}" srcOrd="1" destOrd="0" parTransId="{B6CD761D-29BE-4AE4-AABB-3497B067E60C}" sibTransId="{E42022D9-07ED-4602-9606-269EADD8B926}"/>
    <dgm:cxn modelId="{ADC3B488-3B45-4765-9790-0BF5CDB256F1}" srcId="{3E21433E-30C4-483C-BAD7-70142CF89252}" destId="{3B7EE814-6445-4719-8A08-4A2D752D29D9}" srcOrd="1" destOrd="0" parTransId="{0D7AE001-FC30-4BF0-AF33-F8908455E678}" sibTransId="{1BB6BD04-DA6C-4EA5-A5CC-FF60667C7D0F}"/>
    <dgm:cxn modelId="{70AA0D90-0502-4B4E-A4D4-BE4E6A0771D9}" type="presOf" srcId="{66D7DE8B-9D86-44D2-9AE4-E12C3B723896}" destId="{A09F287C-C6AE-467C-B495-2CEBBB853761}" srcOrd="0" destOrd="3" presId="urn:microsoft.com/office/officeart/2005/8/layout/process3"/>
    <dgm:cxn modelId="{CE0F5B93-ED1C-4786-BA2B-9C2DF6D662A3}" type="presOf" srcId="{697AEE84-B566-4E62-A434-5E33CA68277B}" destId="{A09F287C-C6AE-467C-B495-2CEBBB853761}" srcOrd="0" destOrd="4" presId="urn:microsoft.com/office/officeart/2005/8/layout/process3"/>
    <dgm:cxn modelId="{3C99849A-CFED-4004-9293-92466463A3CC}" type="presOf" srcId="{07A37317-6624-4393-AFF0-6E09FE770E77}" destId="{A09F287C-C6AE-467C-B495-2CEBBB853761}" srcOrd="0" destOrd="0" presId="urn:microsoft.com/office/officeart/2005/8/layout/process3"/>
    <dgm:cxn modelId="{179570AC-F58F-4042-9F1D-EB2AFE6E78F1}" type="presOf" srcId="{47B60BED-97BB-47C2-A67A-A586D9B31051}" destId="{73332B10-F95B-44F9-A714-87912F682F59}" srcOrd="0" destOrd="4" presId="urn:microsoft.com/office/officeart/2005/8/layout/process3"/>
    <dgm:cxn modelId="{F09FFFAF-0264-4667-BA71-32303D576C10}" srcId="{D3DDA5EA-6DA2-4118-8122-0C888E0704BD}" destId="{E9D6B072-7EBE-4DB9-BADE-5DC7093497B5}" srcOrd="0" destOrd="0" parTransId="{5C5664B2-B697-41E9-AC11-E8883A27F2C4}" sibTransId="{1CD4BA73-DD48-4A80-AA1F-6DA981192A6A}"/>
    <dgm:cxn modelId="{B7E716B2-3996-4C25-97F3-8D791719785A}" type="presOf" srcId="{05CEF6EA-B944-4879-8D3D-8ED2D0A6D8DB}" destId="{553612FF-DD60-4368-B2DD-FBB1AA327A11}" srcOrd="1" destOrd="0" presId="urn:microsoft.com/office/officeart/2005/8/layout/process3"/>
    <dgm:cxn modelId="{32731BB5-A1A2-4D38-9EB7-3779126AC980}" srcId="{3B7EE814-6445-4719-8A08-4A2D752D29D9}" destId="{66D7DE8B-9D86-44D2-9AE4-E12C3B723896}" srcOrd="0" destOrd="0" parTransId="{FB21584F-2F8E-45E2-B997-DEE0024BA009}" sibTransId="{4643CD59-C5F8-4935-ACA2-035C24DC22C3}"/>
    <dgm:cxn modelId="{67599DB8-F1C4-4EE7-B66A-15A2F0C49F67}" type="presOf" srcId="{24F2BB28-D9E1-4AA0-9481-10D2B9185A73}" destId="{372065FF-279D-4F4E-84CC-2C01B4A498EC}" srcOrd="0" destOrd="0" presId="urn:microsoft.com/office/officeart/2005/8/layout/process3"/>
    <dgm:cxn modelId="{ABFFA4BC-6EE5-4D56-87B3-4E8A1FB71D25}" type="presOf" srcId="{20473461-614A-485B-B273-679ACA720AF0}" destId="{24DD07C0-1A22-4E7B-9DAE-9BD651A28C89}" srcOrd="1" destOrd="0" presId="urn:microsoft.com/office/officeart/2005/8/layout/process3"/>
    <dgm:cxn modelId="{A35679BD-F40F-4AB9-8516-8524FC0458EE}" type="presOf" srcId="{D3DDA5EA-6DA2-4118-8122-0C888E0704BD}" destId="{5903DB60-A571-4EEC-8468-A236D8ADC198}" srcOrd="0" destOrd="0" presId="urn:microsoft.com/office/officeart/2005/8/layout/process3"/>
    <dgm:cxn modelId="{708AFBC2-007D-45F1-A037-7F190D1E4030}" type="presOf" srcId="{3E21433E-30C4-483C-BAD7-70142CF89252}" destId="{1BEDE62F-2488-4E4E-AAEE-664AB7700CAD}" srcOrd="1" destOrd="0" presId="urn:microsoft.com/office/officeart/2005/8/layout/process3"/>
    <dgm:cxn modelId="{104851CE-5B23-4089-83DC-ABD8C82A39D5}" srcId="{E9D6B072-7EBE-4DB9-BADE-5DC7093497B5}" destId="{5D094D7B-8A47-42C5-AB3A-3FA03D320BCE}" srcOrd="0" destOrd="0" parTransId="{87D797EE-8A68-43EB-AE9B-F28134B54374}" sibTransId="{93C4EF01-0E13-4785-96A3-00C436D3BF4A}"/>
    <dgm:cxn modelId="{E79015D2-93E1-48DD-A828-A30332AEDC68}" type="presOf" srcId="{05CEF6EA-B944-4879-8D3D-8ED2D0A6D8DB}" destId="{864900D3-FF5D-4F3B-B6B1-42D60BC2A348}" srcOrd="0" destOrd="0" presId="urn:microsoft.com/office/officeart/2005/8/layout/process3"/>
    <dgm:cxn modelId="{742918D4-E2C4-46FA-B95A-CC2AD31A5822}" srcId="{0094083A-CBF0-4B52-A959-0ACC42D3C998}" destId="{8C2AB895-83B2-47EC-94EB-A3538A377DA2}" srcOrd="0" destOrd="0" parTransId="{11508166-7E81-4EA2-84B2-37C9A565A9D2}" sibTransId="{AA35661D-C6C9-4BFC-8B09-10599A9CEA54}"/>
    <dgm:cxn modelId="{777070D8-714F-4FE4-BDAF-9C0DDADC5283}" type="presOf" srcId="{D3DDA5EA-6DA2-4118-8122-0C888E0704BD}" destId="{0EAE5720-6E1A-4851-89AC-EAC945A43F34}" srcOrd="1" destOrd="0" presId="urn:microsoft.com/office/officeart/2005/8/layout/process3"/>
    <dgm:cxn modelId="{038D23D9-68E7-422B-A620-6C91F9379C3D}" type="presOf" srcId="{6299FF29-A09C-483D-99C4-BDFE1D223881}" destId="{5079F302-3351-4659-A659-4D507997084A}" srcOrd="0" destOrd="0" presId="urn:microsoft.com/office/officeart/2005/8/layout/process3"/>
    <dgm:cxn modelId="{08D21BDB-9ABE-45C4-953E-ABF6F11DE8DD}" srcId="{24F2BB28-D9E1-4AA0-9481-10D2B9185A73}" destId="{05CEF6EA-B944-4879-8D3D-8ED2D0A6D8DB}" srcOrd="0" destOrd="0" parTransId="{9F0FE559-7CCA-45F0-98F6-11B1F6279DA2}" sibTransId="{20473461-614A-485B-B273-679ACA720AF0}"/>
    <dgm:cxn modelId="{774742FD-C122-483B-AA0A-FD1D4270C01C}" srcId="{24F2BB28-D9E1-4AA0-9481-10D2B9185A73}" destId="{3E21433E-30C4-483C-BAD7-70142CF89252}" srcOrd="2" destOrd="0" parTransId="{6C4BF25B-2B65-4C8A-B1CE-D1E53F9B9D07}" sibTransId="{7D5B21C3-FA71-4E6D-AA1D-44E20B31BE5A}"/>
    <dgm:cxn modelId="{D73850FD-C999-418F-BD24-7189643CB988}" type="presOf" srcId="{0094083A-CBF0-4B52-A959-0ACC42D3C998}" destId="{73332B10-F95B-44F9-A714-87912F682F59}" srcOrd="0" destOrd="2" presId="urn:microsoft.com/office/officeart/2005/8/layout/process3"/>
    <dgm:cxn modelId="{EF22BA40-8D37-4F06-989F-26AF8D0AB024}" type="presParOf" srcId="{372065FF-279D-4F4E-84CC-2C01B4A498EC}" destId="{B4344DE3-9F99-4D34-A74F-BD26A9C0FD6B}" srcOrd="0" destOrd="0" presId="urn:microsoft.com/office/officeart/2005/8/layout/process3"/>
    <dgm:cxn modelId="{5833D3CE-82CB-4E6F-9E41-77B9B9B8BE8B}" type="presParOf" srcId="{B4344DE3-9F99-4D34-A74F-BD26A9C0FD6B}" destId="{864900D3-FF5D-4F3B-B6B1-42D60BC2A348}" srcOrd="0" destOrd="0" presId="urn:microsoft.com/office/officeart/2005/8/layout/process3"/>
    <dgm:cxn modelId="{1A8E5AE1-EF7C-4B42-96F6-BA744CBFD976}" type="presParOf" srcId="{B4344DE3-9F99-4D34-A74F-BD26A9C0FD6B}" destId="{553612FF-DD60-4368-B2DD-FBB1AA327A11}" srcOrd="1" destOrd="0" presId="urn:microsoft.com/office/officeart/2005/8/layout/process3"/>
    <dgm:cxn modelId="{F61377EC-C79F-419A-A029-C9B5BB1CD112}" type="presParOf" srcId="{B4344DE3-9F99-4D34-A74F-BD26A9C0FD6B}" destId="{5079F302-3351-4659-A659-4D507997084A}" srcOrd="2" destOrd="0" presId="urn:microsoft.com/office/officeart/2005/8/layout/process3"/>
    <dgm:cxn modelId="{137A4E50-AB54-4C94-8B35-1DCD38ED7D12}" type="presParOf" srcId="{372065FF-279D-4F4E-84CC-2C01B4A498EC}" destId="{1094890A-26FA-4782-B451-4A7707B153D1}" srcOrd="1" destOrd="0" presId="urn:microsoft.com/office/officeart/2005/8/layout/process3"/>
    <dgm:cxn modelId="{DC5B8DD9-71E0-41F5-98EA-D6C375660A14}" type="presParOf" srcId="{1094890A-26FA-4782-B451-4A7707B153D1}" destId="{24DD07C0-1A22-4E7B-9DAE-9BD651A28C89}" srcOrd="0" destOrd="0" presId="urn:microsoft.com/office/officeart/2005/8/layout/process3"/>
    <dgm:cxn modelId="{7C74D295-011E-489A-8C48-AF9CB93E5F2B}" type="presParOf" srcId="{372065FF-279D-4F4E-84CC-2C01B4A498EC}" destId="{90FC654C-1C42-4A33-942A-C29370EA0810}" srcOrd="2" destOrd="0" presId="urn:microsoft.com/office/officeart/2005/8/layout/process3"/>
    <dgm:cxn modelId="{13F148F6-451C-489B-AA7C-8FA87DB9FE91}" type="presParOf" srcId="{90FC654C-1C42-4A33-942A-C29370EA0810}" destId="{5903DB60-A571-4EEC-8468-A236D8ADC198}" srcOrd="0" destOrd="0" presId="urn:microsoft.com/office/officeart/2005/8/layout/process3"/>
    <dgm:cxn modelId="{04FDA443-3387-4B7F-A24E-6FB9A6622193}" type="presParOf" srcId="{90FC654C-1C42-4A33-942A-C29370EA0810}" destId="{0EAE5720-6E1A-4851-89AC-EAC945A43F34}" srcOrd="1" destOrd="0" presId="urn:microsoft.com/office/officeart/2005/8/layout/process3"/>
    <dgm:cxn modelId="{41445051-93D0-4961-8360-0D51616E31B2}" type="presParOf" srcId="{90FC654C-1C42-4A33-942A-C29370EA0810}" destId="{73332B10-F95B-44F9-A714-87912F682F59}" srcOrd="2" destOrd="0" presId="urn:microsoft.com/office/officeart/2005/8/layout/process3"/>
    <dgm:cxn modelId="{44E88C9A-F6C9-4241-8A01-51D877751015}" type="presParOf" srcId="{372065FF-279D-4F4E-84CC-2C01B4A498EC}" destId="{0105E9FF-30FC-477E-A4B4-080950239C94}" srcOrd="3" destOrd="0" presId="urn:microsoft.com/office/officeart/2005/8/layout/process3"/>
    <dgm:cxn modelId="{917A5766-673B-4336-B62D-65A0848BC1C6}" type="presParOf" srcId="{0105E9FF-30FC-477E-A4B4-080950239C94}" destId="{E46EE136-0C91-47A3-8925-B97B8A15D59A}" srcOrd="0" destOrd="0" presId="urn:microsoft.com/office/officeart/2005/8/layout/process3"/>
    <dgm:cxn modelId="{103E335A-76EF-4FDD-BD13-A0515B1DF72D}" type="presParOf" srcId="{372065FF-279D-4F4E-84CC-2C01B4A498EC}" destId="{AE06FA0B-EF70-437E-8FAA-CFF5DC21E309}" srcOrd="4" destOrd="0" presId="urn:microsoft.com/office/officeart/2005/8/layout/process3"/>
    <dgm:cxn modelId="{3497EE32-C347-43CC-A6EA-5C81F5BD8316}" type="presParOf" srcId="{AE06FA0B-EF70-437E-8FAA-CFF5DC21E309}" destId="{7F456648-AC90-4354-8722-0C4D8494DC26}" srcOrd="0" destOrd="0" presId="urn:microsoft.com/office/officeart/2005/8/layout/process3"/>
    <dgm:cxn modelId="{51BDB4A4-A27A-4A5E-94B6-7D2760EBE5AA}" type="presParOf" srcId="{AE06FA0B-EF70-437E-8FAA-CFF5DC21E309}" destId="{1BEDE62F-2488-4E4E-AAEE-664AB7700CAD}" srcOrd="1" destOrd="0" presId="urn:microsoft.com/office/officeart/2005/8/layout/process3"/>
    <dgm:cxn modelId="{0CCC5776-D4A9-418B-94F8-EC5D51F914E1}" type="presParOf" srcId="{AE06FA0B-EF70-437E-8FAA-CFF5DC21E309}" destId="{A09F287C-C6AE-467C-B495-2CEBBB85376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612FF-DD60-4368-B2DD-FBB1AA327A11}">
      <dsp:nvSpPr>
        <dsp:cNvPr id="0" name=""/>
        <dsp:cNvSpPr/>
      </dsp:nvSpPr>
      <dsp:spPr>
        <a:xfrm>
          <a:off x="5586" y="110733"/>
          <a:ext cx="2540187" cy="1430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SG" sz="1800" kern="1200" dirty="0"/>
            <a:t>Understanding, Framing Problems (News/ Article Popularity)</a:t>
          </a:r>
          <a:endParaRPr lang="en-US" sz="1800" kern="1200" dirty="0"/>
        </a:p>
      </dsp:txBody>
      <dsp:txXfrm>
        <a:off x="5586" y="110733"/>
        <a:ext cx="2540187" cy="953865"/>
      </dsp:txXfrm>
    </dsp:sp>
    <dsp:sp modelId="{5079F302-3351-4659-A659-4D507997084A}">
      <dsp:nvSpPr>
        <dsp:cNvPr id="0" name=""/>
        <dsp:cNvSpPr/>
      </dsp:nvSpPr>
      <dsp:spPr>
        <a:xfrm>
          <a:off x="525866" y="1064599"/>
          <a:ext cx="2540187" cy="3605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Font typeface="+mj-lt"/>
            <a:buAutoNum type="arabicPeriod"/>
          </a:pPr>
          <a:r>
            <a:rPr lang="en-SG" sz="1800" kern="1200" dirty="0"/>
            <a:t>Problem Statement</a:t>
          </a:r>
          <a:endParaRPr lang="en-US" sz="1800" kern="1200" dirty="0"/>
        </a:p>
        <a:p>
          <a:pPr marL="171450" lvl="1" indent="-171450" algn="l" defTabSz="800100">
            <a:lnSpc>
              <a:spcPct val="90000"/>
            </a:lnSpc>
            <a:spcBef>
              <a:spcPct val="0"/>
            </a:spcBef>
            <a:spcAft>
              <a:spcPct val="15000"/>
            </a:spcAft>
            <a:buFont typeface="+mj-lt"/>
            <a:buAutoNum type="arabicPeriod"/>
          </a:pPr>
          <a:r>
            <a:rPr lang="en-SG" sz="1800" kern="1200" dirty="0"/>
            <a:t>Domain &amp; Feature Knowledge </a:t>
          </a:r>
          <a:endParaRPr lang="en-US" sz="1800" kern="1200" dirty="0"/>
        </a:p>
      </dsp:txBody>
      <dsp:txXfrm>
        <a:off x="600266" y="1138999"/>
        <a:ext cx="2391387" cy="3456965"/>
      </dsp:txXfrm>
    </dsp:sp>
    <dsp:sp modelId="{1094890A-26FA-4782-B451-4A7707B153D1}">
      <dsp:nvSpPr>
        <dsp:cNvPr id="0" name=""/>
        <dsp:cNvSpPr/>
      </dsp:nvSpPr>
      <dsp:spPr>
        <a:xfrm>
          <a:off x="2930857" y="271450"/>
          <a:ext cx="816376" cy="6324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30857" y="397937"/>
        <a:ext cx="626646" cy="379459"/>
      </dsp:txXfrm>
    </dsp:sp>
    <dsp:sp modelId="{0EAE5720-6E1A-4851-89AC-EAC945A43F34}">
      <dsp:nvSpPr>
        <dsp:cNvPr id="0" name=""/>
        <dsp:cNvSpPr/>
      </dsp:nvSpPr>
      <dsp:spPr>
        <a:xfrm>
          <a:off x="4086107" y="110733"/>
          <a:ext cx="2540187" cy="1430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SG" sz="1800" kern="1200" dirty="0"/>
            <a:t>Data Understanding &amp; Pre-Processing</a:t>
          </a:r>
          <a:endParaRPr lang="en-US" sz="1800" kern="1200" dirty="0"/>
        </a:p>
      </dsp:txBody>
      <dsp:txXfrm>
        <a:off x="4086107" y="110733"/>
        <a:ext cx="2540187" cy="953865"/>
      </dsp:txXfrm>
    </dsp:sp>
    <dsp:sp modelId="{73332B10-F95B-44F9-A714-87912F682F59}">
      <dsp:nvSpPr>
        <dsp:cNvPr id="0" name=""/>
        <dsp:cNvSpPr/>
      </dsp:nvSpPr>
      <dsp:spPr>
        <a:xfrm>
          <a:off x="4606386" y="1064599"/>
          <a:ext cx="2540187" cy="3605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Font typeface="+mj-lt"/>
            <a:buAutoNum type="arabicPeriod" startAt="3"/>
          </a:pPr>
          <a:r>
            <a:rPr lang="en-SG" sz="1800" kern="1200" dirty="0"/>
            <a:t>Data Cleaning, EDA, Data Viz.</a:t>
          </a:r>
          <a:endParaRPr lang="en-US" sz="1800" kern="1200" dirty="0"/>
        </a:p>
        <a:p>
          <a:pPr marL="342900" lvl="2" indent="-171450" algn="l" defTabSz="800100">
            <a:lnSpc>
              <a:spcPct val="90000"/>
            </a:lnSpc>
            <a:spcBef>
              <a:spcPct val="0"/>
            </a:spcBef>
            <a:spcAft>
              <a:spcPct val="15000"/>
            </a:spcAft>
            <a:buFont typeface="Arial" panose="020B0604020202020204" pitchFamily="34" charset="0"/>
            <a:buChar char="•"/>
          </a:pPr>
          <a:r>
            <a:rPr lang="en-SG" sz="1800" kern="1200" dirty="0"/>
            <a:t>Check correlation, multicollinearity.</a:t>
          </a:r>
          <a:endParaRPr lang="en-US" sz="1800" kern="1200" dirty="0"/>
        </a:p>
        <a:p>
          <a:pPr marL="171450" lvl="1" indent="-171450" algn="l" defTabSz="800100">
            <a:lnSpc>
              <a:spcPct val="90000"/>
            </a:lnSpc>
            <a:spcBef>
              <a:spcPct val="0"/>
            </a:spcBef>
            <a:spcAft>
              <a:spcPct val="15000"/>
            </a:spcAft>
            <a:buFont typeface="+mj-lt"/>
            <a:buAutoNum type="arabicPeriod" startAt="3"/>
          </a:pPr>
          <a:r>
            <a:rPr lang="en-SG" sz="1800" kern="1200" dirty="0"/>
            <a:t>Data Eng. for ML Model</a:t>
          </a:r>
          <a:endParaRPr lang="en-US" sz="1800" kern="1200" dirty="0"/>
        </a:p>
        <a:p>
          <a:pPr marL="342900" lvl="2" indent="-171450" algn="l" defTabSz="800100">
            <a:lnSpc>
              <a:spcPct val="90000"/>
            </a:lnSpc>
            <a:spcBef>
              <a:spcPct val="0"/>
            </a:spcBef>
            <a:spcAft>
              <a:spcPct val="15000"/>
            </a:spcAft>
            <a:buChar char="•"/>
          </a:pPr>
          <a:r>
            <a:rPr lang="en-US" sz="1800" kern="1200" dirty="0"/>
            <a:t>Perform CV (5-10 folds) </a:t>
          </a:r>
        </a:p>
        <a:p>
          <a:pPr marL="342900" lvl="2" indent="-171450" algn="l" defTabSz="800100">
            <a:lnSpc>
              <a:spcPct val="90000"/>
            </a:lnSpc>
            <a:spcBef>
              <a:spcPct val="0"/>
            </a:spcBef>
            <a:spcAft>
              <a:spcPct val="15000"/>
            </a:spcAft>
            <a:buChar char="•"/>
          </a:pPr>
          <a:r>
            <a:rPr lang="en-SG" sz="1800" kern="1200" dirty="0"/>
            <a:t>Split Train-Test set 70%-30%. </a:t>
          </a:r>
          <a:endParaRPr lang="en-US" sz="1800" kern="1200" dirty="0"/>
        </a:p>
      </dsp:txBody>
      <dsp:txXfrm>
        <a:off x="4680786" y="1138999"/>
        <a:ext cx="2391387" cy="3456965"/>
      </dsp:txXfrm>
    </dsp:sp>
    <dsp:sp modelId="{0105E9FF-30FC-477E-A4B4-080950239C94}">
      <dsp:nvSpPr>
        <dsp:cNvPr id="0" name=""/>
        <dsp:cNvSpPr/>
      </dsp:nvSpPr>
      <dsp:spPr>
        <a:xfrm>
          <a:off x="7011378" y="271450"/>
          <a:ext cx="816376" cy="6324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011378" y="397937"/>
        <a:ext cx="626646" cy="379459"/>
      </dsp:txXfrm>
    </dsp:sp>
    <dsp:sp modelId="{1BEDE62F-2488-4E4E-AAEE-664AB7700CAD}">
      <dsp:nvSpPr>
        <dsp:cNvPr id="0" name=""/>
        <dsp:cNvSpPr/>
      </dsp:nvSpPr>
      <dsp:spPr>
        <a:xfrm>
          <a:off x="8166628" y="110733"/>
          <a:ext cx="2540187" cy="14307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SG" sz="1800" kern="1200" dirty="0"/>
            <a:t>ML Model (Classification)</a:t>
          </a:r>
          <a:endParaRPr lang="en-US" sz="1800" kern="1200" dirty="0"/>
        </a:p>
      </dsp:txBody>
      <dsp:txXfrm>
        <a:off x="8166628" y="110733"/>
        <a:ext cx="2540187" cy="953865"/>
      </dsp:txXfrm>
    </dsp:sp>
    <dsp:sp modelId="{A09F287C-C6AE-467C-B495-2CEBBB853761}">
      <dsp:nvSpPr>
        <dsp:cNvPr id="0" name=""/>
        <dsp:cNvSpPr/>
      </dsp:nvSpPr>
      <dsp:spPr>
        <a:xfrm>
          <a:off x="8686907" y="1064599"/>
          <a:ext cx="2540187" cy="3605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Font typeface="+mj-lt"/>
            <a:buAutoNum type="arabicPeriod" startAt="5"/>
          </a:pPr>
          <a:r>
            <a:rPr lang="en-SG" sz="1800" kern="1200" dirty="0"/>
            <a:t>Selections Based on Theory</a:t>
          </a:r>
          <a:endParaRPr lang="en-US" sz="1800" kern="1200" dirty="0"/>
        </a:p>
        <a:p>
          <a:pPr marL="342900" lvl="2" indent="-171450" algn="l" defTabSz="800100">
            <a:lnSpc>
              <a:spcPct val="90000"/>
            </a:lnSpc>
            <a:spcBef>
              <a:spcPct val="0"/>
            </a:spcBef>
            <a:spcAft>
              <a:spcPct val="15000"/>
            </a:spcAft>
            <a:buFont typeface="Arial" panose="020B0604020202020204" pitchFamily="34" charset="0"/>
            <a:buChar char="•"/>
          </a:pPr>
          <a:r>
            <a:rPr lang="en-US" sz="1800" kern="1200" dirty="0">
              <a:ea typeface="Times New Roman" panose="02020603050405020304" pitchFamily="18" charset="0"/>
              <a:cs typeface="Times New Roman" panose="02020603050405020304" pitchFamily="18" charset="0"/>
            </a:rPr>
            <a:t>KNN, Random Forest, </a:t>
          </a:r>
          <a:r>
            <a:rPr lang="en-US" sz="1800" kern="1200" dirty="0" err="1">
              <a:ea typeface="Times New Roman" panose="02020603050405020304" pitchFamily="18" charset="0"/>
              <a:cs typeface="Times New Roman" panose="02020603050405020304" pitchFamily="18" charset="0"/>
            </a:rPr>
            <a:t>XGBoost</a:t>
          </a:r>
          <a:r>
            <a:rPr lang="en-US" sz="1800" kern="1200" dirty="0">
              <a:ea typeface="Times New Roman" panose="02020603050405020304" pitchFamily="18" charset="0"/>
              <a:cs typeface="Times New Roman" panose="02020603050405020304" pitchFamily="18" charset="0"/>
            </a:rPr>
            <a:t> Classification.</a:t>
          </a:r>
          <a:endParaRPr lang="en-US" sz="1800" kern="1200" dirty="0"/>
        </a:p>
        <a:p>
          <a:pPr marL="171450" lvl="1" indent="-171450" algn="l" defTabSz="800100">
            <a:lnSpc>
              <a:spcPct val="90000"/>
            </a:lnSpc>
            <a:spcBef>
              <a:spcPct val="0"/>
            </a:spcBef>
            <a:spcAft>
              <a:spcPct val="15000"/>
            </a:spcAft>
            <a:buFont typeface="+mj-lt"/>
            <a:buAutoNum type="arabicPeriod" startAt="5"/>
          </a:pPr>
          <a:r>
            <a:rPr lang="en-SG" sz="1800" kern="1200" dirty="0"/>
            <a:t>Testing, Refinement, Elimination</a:t>
          </a:r>
          <a:endParaRPr lang="en-US" sz="1800" kern="1200" dirty="0"/>
        </a:p>
        <a:p>
          <a:pPr marL="342900" lvl="2" indent="-171450" algn="l" defTabSz="800100">
            <a:lnSpc>
              <a:spcPct val="90000"/>
            </a:lnSpc>
            <a:spcBef>
              <a:spcPct val="0"/>
            </a:spcBef>
            <a:spcAft>
              <a:spcPct val="15000"/>
            </a:spcAft>
            <a:buFont typeface="Arial" panose="020B0604020202020204" pitchFamily="34" charset="0"/>
            <a:buChar char="•"/>
          </a:pPr>
          <a:r>
            <a:rPr lang="en-SG" sz="1800" kern="1200" dirty="0"/>
            <a:t>Recall— to correctly identify articles that are likely to do well.</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8761307" y="1138999"/>
        <a:ext cx="2391387" cy="34569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BD60B-3802-493C-A865-5B0C325C762F}" type="datetimeFigureOut">
              <a:rPr lang="en-US" smtClean="0"/>
              <a:t>12/30/2020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DAC52-FEEE-49E0-8576-6001FB6E4DCA}" type="slidenum">
              <a:rPr lang="en-US" smtClean="0"/>
              <a:t>‹#›</a:t>
            </a:fld>
            <a:endParaRPr lang="en-US"/>
          </a:p>
        </p:txBody>
      </p:sp>
    </p:spTree>
    <p:extLst>
      <p:ext uri="{BB962C8B-B14F-4D97-AF65-F5344CB8AC3E}">
        <p14:creationId xmlns:p14="http://schemas.microsoft.com/office/powerpoint/2010/main" val="147779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2</a:t>
            </a:fld>
            <a:endParaRPr lang="en-US"/>
          </a:p>
        </p:txBody>
      </p:sp>
    </p:spTree>
    <p:extLst>
      <p:ext uri="{BB962C8B-B14F-4D97-AF65-F5344CB8AC3E}">
        <p14:creationId xmlns:p14="http://schemas.microsoft.com/office/powerpoint/2010/main" val="1343523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13</a:t>
            </a:fld>
            <a:endParaRPr lang="en-US"/>
          </a:p>
        </p:txBody>
      </p:sp>
    </p:spTree>
    <p:extLst>
      <p:ext uri="{BB962C8B-B14F-4D97-AF65-F5344CB8AC3E}">
        <p14:creationId xmlns:p14="http://schemas.microsoft.com/office/powerpoint/2010/main" val="2336586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14</a:t>
            </a:fld>
            <a:endParaRPr lang="en-US"/>
          </a:p>
        </p:txBody>
      </p:sp>
    </p:spTree>
    <p:extLst>
      <p:ext uri="{BB962C8B-B14F-4D97-AF65-F5344CB8AC3E}">
        <p14:creationId xmlns:p14="http://schemas.microsoft.com/office/powerpoint/2010/main" val="1254870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16</a:t>
            </a:fld>
            <a:endParaRPr lang="en-US"/>
          </a:p>
        </p:txBody>
      </p:sp>
    </p:spTree>
    <p:extLst>
      <p:ext uri="{BB962C8B-B14F-4D97-AF65-F5344CB8AC3E}">
        <p14:creationId xmlns:p14="http://schemas.microsoft.com/office/powerpoint/2010/main" val="60464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17</a:t>
            </a:fld>
            <a:endParaRPr lang="en-US"/>
          </a:p>
        </p:txBody>
      </p:sp>
    </p:spTree>
    <p:extLst>
      <p:ext uri="{BB962C8B-B14F-4D97-AF65-F5344CB8AC3E}">
        <p14:creationId xmlns:p14="http://schemas.microsoft.com/office/powerpoint/2010/main" val="311914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18</a:t>
            </a:fld>
            <a:endParaRPr lang="en-US"/>
          </a:p>
        </p:txBody>
      </p:sp>
    </p:spTree>
    <p:extLst>
      <p:ext uri="{BB962C8B-B14F-4D97-AF65-F5344CB8AC3E}">
        <p14:creationId xmlns:p14="http://schemas.microsoft.com/office/powerpoint/2010/main" val="1379726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20</a:t>
            </a:fld>
            <a:endParaRPr lang="en-US"/>
          </a:p>
        </p:txBody>
      </p:sp>
    </p:spTree>
    <p:extLst>
      <p:ext uri="{BB962C8B-B14F-4D97-AF65-F5344CB8AC3E}">
        <p14:creationId xmlns:p14="http://schemas.microsoft.com/office/powerpoint/2010/main" val="1465940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Multicollinearity – we know, but model performs better somehow</a:t>
            </a:r>
          </a:p>
          <a:p>
            <a:r>
              <a:rPr lang="en-US"/>
              <a:t>remo</a:t>
            </a:r>
            <a:endParaRPr lang="en-US" dirty="0"/>
          </a:p>
        </p:txBody>
      </p:sp>
      <p:sp>
        <p:nvSpPr>
          <p:cNvPr id="4" name="Slide Number Placeholder 3"/>
          <p:cNvSpPr>
            <a:spLocks noGrp="1"/>
          </p:cNvSpPr>
          <p:nvPr>
            <p:ph type="sldNum" sz="quarter" idx="5"/>
          </p:nvPr>
        </p:nvSpPr>
        <p:spPr/>
        <p:txBody>
          <a:bodyPr/>
          <a:lstStyle/>
          <a:p>
            <a:fld id="{E23DAC52-FEEE-49E0-8576-6001FB6E4DCA}" type="slidenum">
              <a:rPr lang="en-US" smtClean="0"/>
              <a:t>21</a:t>
            </a:fld>
            <a:endParaRPr lang="en-US"/>
          </a:p>
        </p:txBody>
      </p:sp>
    </p:spTree>
    <p:extLst>
      <p:ext uri="{BB962C8B-B14F-4D97-AF65-F5344CB8AC3E}">
        <p14:creationId xmlns:p14="http://schemas.microsoft.com/office/powerpoint/2010/main" val="2821854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3DAC52-FEEE-49E0-8576-6001FB6E4DCA}" type="slidenum">
              <a:rPr lang="en-US" smtClean="0"/>
              <a:t>22</a:t>
            </a:fld>
            <a:endParaRPr lang="en-US"/>
          </a:p>
        </p:txBody>
      </p:sp>
    </p:spTree>
    <p:extLst>
      <p:ext uri="{BB962C8B-B14F-4D97-AF65-F5344CB8AC3E}">
        <p14:creationId xmlns:p14="http://schemas.microsoft.com/office/powerpoint/2010/main" val="350180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objectives: predict shares and finding factors</a:t>
            </a:r>
          </a:p>
          <a:p>
            <a:r>
              <a:rPr lang="en-US" dirty="0"/>
              <a:t>Show </a:t>
            </a:r>
            <a:r>
              <a:rPr lang="en-US" dirty="0" err="1"/>
              <a:t>distplot</a:t>
            </a:r>
            <a:r>
              <a:rPr lang="en-US" dirty="0"/>
              <a:t> of log and no log</a:t>
            </a:r>
          </a:p>
          <a:p>
            <a:r>
              <a:rPr lang="en-US" dirty="0"/>
              <a:t>Justify choice of algorithms</a:t>
            </a:r>
          </a:p>
          <a:p>
            <a:r>
              <a:rPr lang="en-US" dirty="0"/>
              <a:t>Why regression?  More shares = more $$$ </a:t>
            </a:r>
          </a:p>
          <a:p>
            <a:r>
              <a:rPr lang="en-US" dirty="0"/>
              <a:t>Do regression and classification ?!?!??!</a:t>
            </a:r>
          </a:p>
          <a:p>
            <a:endParaRPr lang="en-US" dirty="0"/>
          </a:p>
        </p:txBody>
      </p:sp>
      <p:sp>
        <p:nvSpPr>
          <p:cNvPr id="4" name="Slide Number Placeholder 3"/>
          <p:cNvSpPr>
            <a:spLocks noGrp="1"/>
          </p:cNvSpPr>
          <p:nvPr>
            <p:ph type="sldNum" sz="quarter" idx="5"/>
          </p:nvPr>
        </p:nvSpPr>
        <p:spPr/>
        <p:txBody>
          <a:bodyPr/>
          <a:lstStyle/>
          <a:p>
            <a:fld id="{E23DAC52-FEEE-49E0-8576-6001FB6E4DCA}" type="slidenum">
              <a:rPr lang="en-US" smtClean="0"/>
              <a:t>4</a:t>
            </a:fld>
            <a:endParaRPr lang="en-US"/>
          </a:p>
        </p:txBody>
      </p:sp>
    </p:spTree>
    <p:extLst>
      <p:ext uri="{BB962C8B-B14F-4D97-AF65-F5344CB8AC3E}">
        <p14:creationId xmlns:p14="http://schemas.microsoft.com/office/powerpoint/2010/main" val="52145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data </a:t>
            </a:r>
            <a:r>
              <a:rPr lang="en-US" dirty="0" err="1"/>
              <a:t>abt</a:t>
            </a:r>
            <a:r>
              <a:rPr lang="en-US" dirty="0"/>
              <a:t> article (how they relate to shares) </a:t>
            </a:r>
          </a:p>
          <a:p>
            <a:r>
              <a:rPr lang="en-US" dirty="0"/>
              <a:t>7-9 kind of article</a:t>
            </a:r>
          </a:p>
          <a:p>
            <a:r>
              <a:rPr lang="en-US" dirty="0"/>
              <a:t>11-15 </a:t>
            </a:r>
          </a:p>
          <a:p>
            <a:r>
              <a:rPr lang="en-US" dirty="0"/>
              <a:t>Intuition of how features relate to target</a:t>
            </a:r>
          </a:p>
        </p:txBody>
      </p:sp>
      <p:sp>
        <p:nvSpPr>
          <p:cNvPr id="4" name="Slide Number Placeholder 3"/>
          <p:cNvSpPr>
            <a:spLocks noGrp="1"/>
          </p:cNvSpPr>
          <p:nvPr>
            <p:ph type="sldNum" sz="quarter" idx="5"/>
          </p:nvPr>
        </p:nvSpPr>
        <p:spPr/>
        <p:txBody>
          <a:bodyPr/>
          <a:lstStyle/>
          <a:p>
            <a:fld id="{E23DAC52-FEEE-49E0-8576-6001FB6E4DCA}" type="slidenum">
              <a:rPr lang="en-US" smtClean="0"/>
              <a:t>5</a:t>
            </a:fld>
            <a:endParaRPr lang="en-US"/>
          </a:p>
        </p:txBody>
      </p:sp>
    </p:spTree>
    <p:extLst>
      <p:ext uri="{BB962C8B-B14F-4D97-AF65-F5344CB8AC3E}">
        <p14:creationId xmlns:p14="http://schemas.microsoft.com/office/powerpoint/2010/main" val="46810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6</a:t>
            </a:fld>
            <a:endParaRPr lang="en-US"/>
          </a:p>
        </p:txBody>
      </p:sp>
    </p:spTree>
    <p:extLst>
      <p:ext uri="{BB962C8B-B14F-4D97-AF65-F5344CB8AC3E}">
        <p14:creationId xmlns:p14="http://schemas.microsoft.com/office/powerpoint/2010/main" val="342602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7</a:t>
            </a:fld>
            <a:endParaRPr lang="en-US"/>
          </a:p>
        </p:txBody>
      </p:sp>
    </p:spTree>
    <p:extLst>
      <p:ext uri="{BB962C8B-B14F-4D97-AF65-F5344CB8AC3E}">
        <p14:creationId xmlns:p14="http://schemas.microsoft.com/office/powerpoint/2010/main" val="808576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8</a:t>
            </a:fld>
            <a:endParaRPr lang="en-US"/>
          </a:p>
        </p:txBody>
      </p:sp>
    </p:spTree>
    <p:extLst>
      <p:ext uri="{BB962C8B-B14F-4D97-AF65-F5344CB8AC3E}">
        <p14:creationId xmlns:p14="http://schemas.microsoft.com/office/powerpoint/2010/main" val="239139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9</a:t>
            </a:fld>
            <a:endParaRPr lang="en-US"/>
          </a:p>
        </p:txBody>
      </p:sp>
    </p:spTree>
    <p:extLst>
      <p:ext uri="{BB962C8B-B14F-4D97-AF65-F5344CB8AC3E}">
        <p14:creationId xmlns:p14="http://schemas.microsoft.com/office/powerpoint/2010/main" val="341946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10</a:t>
            </a:fld>
            <a:endParaRPr lang="en-US"/>
          </a:p>
        </p:txBody>
      </p:sp>
    </p:spTree>
    <p:extLst>
      <p:ext uri="{BB962C8B-B14F-4D97-AF65-F5344CB8AC3E}">
        <p14:creationId xmlns:p14="http://schemas.microsoft.com/office/powerpoint/2010/main" val="405501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a:t>
            </a:r>
            <a:r>
              <a:rPr lang="en-US" dirty="0" err="1"/>
              <a:t>corr</a:t>
            </a:r>
            <a:r>
              <a:rPr lang="en-US" dirty="0"/>
              <a:t> and </a:t>
            </a:r>
            <a:r>
              <a:rPr lang="en-US" b="0" i="0" dirty="0">
                <a:solidFill>
                  <a:srgbClr val="000000"/>
                </a:solidFill>
                <a:effectLst/>
                <a:latin typeface="Roboto"/>
              </a:rPr>
              <a:t>heteroscedastic (consider PCA to reduce features)</a:t>
            </a:r>
            <a:endParaRPr lang="en-US" dirty="0"/>
          </a:p>
          <a:p>
            <a:r>
              <a:rPr lang="en-US" dirty="0"/>
              <a:t>List algorithms and metrics</a:t>
            </a:r>
          </a:p>
          <a:p>
            <a:r>
              <a:rPr lang="en-US" dirty="0"/>
              <a:t>Perform CV (k folds) </a:t>
            </a:r>
          </a:p>
          <a:p>
            <a:r>
              <a:rPr lang="en-US" dirty="0"/>
              <a:t>Do train test split</a:t>
            </a:r>
          </a:p>
        </p:txBody>
      </p:sp>
      <p:sp>
        <p:nvSpPr>
          <p:cNvPr id="4" name="Slide Number Placeholder 3"/>
          <p:cNvSpPr>
            <a:spLocks noGrp="1"/>
          </p:cNvSpPr>
          <p:nvPr>
            <p:ph type="sldNum" sz="quarter" idx="5"/>
          </p:nvPr>
        </p:nvSpPr>
        <p:spPr/>
        <p:txBody>
          <a:bodyPr/>
          <a:lstStyle/>
          <a:p>
            <a:fld id="{E23DAC52-FEEE-49E0-8576-6001FB6E4DCA}" type="slidenum">
              <a:rPr lang="en-US" smtClean="0"/>
              <a:t>12</a:t>
            </a:fld>
            <a:endParaRPr lang="en-US"/>
          </a:p>
        </p:txBody>
      </p:sp>
    </p:spTree>
    <p:extLst>
      <p:ext uri="{BB962C8B-B14F-4D97-AF65-F5344CB8AC3E}">
        <p14:creationId xmlns:p14="http://schemas.microsoft.com/office/powerpoint/2010/main" val="192054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9A6CA32-D4A4-4C70-B228-7D899A768AA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781F4-A008-400B-8BC7-63796E7D0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9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6CA32-D4A4-4C70-B228-7D899A768AA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1125909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6CA32-D4A4-4C70-B228-7D899A768AA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208120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6CA32-D4A4-4C70-B228-7D899A768AA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292020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6CA32-D4A4-4C70-B228-7D899A768AAF}" type="datetimeFigureOut">
              <a:rPr lang="en-US" smtClean="0"/>
              <a:t>12/30/2020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781F4-A008-400B-8BC7-63796E7D02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14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6CA32-D4A4-4C70-B228-7D899A768AAF}"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4139865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6CA32-D4A4-4C70-B228-7D899A768AAF}" type="datetimeFigureOut">
              <a:rPr lang="en-US" smtClean="0"/>
              <a:t>12/30/2020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222220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6CA32-D4A4-4C70-B228-7D899A768AAF}" type="datetimeFigureOut">
              <a:rPr lang="en-US" smtClean="0"/>
              <a:t>12/30/2020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121655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A6CA32-D4A4-4C70-B228-7D899A768AAF}" type="datetimeFigureOut">
              <a:rPr lang="en-US" smtClean="0"/>
              <a:t>12/30/2020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282090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A6CA32-D4A4-4C70-B228-7D899A768AAF}" type="datetimeFigureOut">
              <a:rPr lang="en-US" smtClean="0"/>
              <a:t>12/30/2020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8781F4-A008-400B-8BC7-63796E7D025D}" type="slidenum">
              <a:rPr lang="en-US" smtClean="0"/>
              <a:t>‹#›</a:t>
            </a:fld>
            <a:endParaRPr lang="en-US"/>
          </a:p>
        </p:txBody>
      </p:sp>
    </p:spTree>
    <p:extLst>
      <p:ext uri="{BB962C8B-B14F-4D97-AF65-F5344CB8AC3E}">
        <p14:creationId xmlns:p14="http://schemas.microsoft.com/office/powerpoint/2010/main" val="156005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6CA32-D4A4-4C70-B228-7D899A768AAF}" type="datetimeFigureOut">
              <a:rPr lang="en-US" smtClean="0"/>
              <a:t>12/30/2020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781F4-A008-400B-8BC7-63796E7D025D}" type="slidenum">
              <a:rPr lang="en-US" smtClean="0"/>
              <a:t>‹#›</a:t>
            </a:fld>
            <a:endParaRPr lang="en-US"/>
          </a:p>
        </p:txBody>
      </p:sp>
    </p:spTree>
    <p:extLst>
      <p:ext uri="{BB962C8B-B14F-4D97-AF65-F5344CB8AC3E}">
        <p14:creationId xmlns:p14="http://schemas.microsoft.com/office/powerpoint/2010/main" val="1853636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A6CA32-D4A4-4C70-B228-7D899A768AAF}" type="datetimeFigureOut">
              <a:rPr lang="en-US" smtClean="0"/>
              <a:t>12/30/2020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8781F4-A008-400B-8BC7-63796E7D02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8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3A6CD-4BBA-4454-9E34-F79E91595846}"/>
              </a:ext>
            </a:extLst>
          </p:cNvPr>
          <p:cNvSpPr>
            <a:spLocks noGrp="1"/>
          </p:cNvSpPr>
          <p:nvPr>
            <p:ph type="ctrTitle"/>
          </p:nvPr>
        </p:nvSpPr>
        <p:spPr>
          <a:xfrm>
            <a:off x="1097280" y="635864"/>
            <a:ext cx="10058400" cy="3566160"/>
          </a:xfrm>
        </p:spPr>
        <p:txBody>
          <a:bodyPr/>
          <a:lstStyle/>
          <a:p>
            <a:r>
              <a:rPr lang="en-US" dirty="0"/>
              <a:t>Capstone Presentation</a:t>
            </a:r>
          </a:p>
        </p:txBody>
      </p:sp>
      <p:sp>
        <p:nvSpPr>
          <p:cNvPr id="3" name="Subtitle 2">
            <a:extLst>
              <a:ext uri="{FF2B5EF4-FFF2-40B4-BE49-F238E27FC236}">
                <a16:creationId xmlns:a16="http://schemas.microsoft.com/office/drawing/2014/main" id="{4CDF09BE-A6C1-4F35-BE03-74BFA0B0F49A}"/>
              </a:ext>
            </a:extLst>
          </p:cNvPr>
          <p:cNvSpPr>
            <a:spLocks noGrp="1"/>
          </p:cNvSpPr>
          <p:nvPr>
            <p:ph type="subTitle" idx="1"/>
          </p:nvPr>
        </p:nvSpPr>
        <p:spPr>
          <a:xfrm>
            <a:off x="1100051" y="4534750"/>
            <a:ext cx="10058400" cy="1143000"/>
          </a:xfrm>
        </p:spPr>
        <p:txBody>
          <a:bodyPr>
            <a:normAutofit fontScale="85000" lnSpcReduction="20000"/>
          </a:bodyPr>
          <a:lstStyle/>
          <a:p>
            <a:r>
              <a:rPr lang="en-US" b="1" dirty="0"/>
              <a:t>Team 3: </a:t>
            </a:r>
          </a:p>
          <a:p>
            <a:r>
              <a:rPr lang="en-US" dirty="0"/>
              <a:t>Yeo Ping </a:t>
            </a:r>
            <a:r>
              <a:rPr lang="en-US" dirty="0" err="1"/>
              <a:t>En</a:t>
            </a:r>
            <a:r>
              <a:rPr lang="en-US"/>
              <a:t> Charmaine</a:t>
            </a:r>
            <a:endParaRPr lang="en-US" dirty="0"/>
          </a:p>
          <a:p>
            <a:r>
              <a:rPr lang="en-US" dirty="0"/>
              <a:t>MA Ka </a:t>
            </a:r>
            <a:r>
              <a:rPr lang="en-US" dirty="0" err="1"/>
              <a:t>Kui</a:t>
            </a:r>
            <a:endParaRPr lang="en-US" dirty="0"/>
          </a:p>
        </p:txBody>
      </p:sp>
      <p:pic>
        <p:nvPicPr>
          <p:cNvPr id="1026" name="Picture 2" descr="Mashable Asia shuts down after Ziff Davis sale | Media | Campaign Asia">
            <a:extLst>
              <a:ext uri="{FF2B5EF4-FFF2-40B4-BE49-F238E27FC236}">
                <a16:creationId xmlns:a16="http://schemas.microsoft.com/office/drawing/2014/main" id="{A41249FC-3845-4B15-AA94-3A12B8838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301" y="0"/>
            <a:ext cx="5175699" cy="272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62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Understanding Data:</a:t>
            </a:r>
          </a:p>
        </p:txBody>
      </p:sp>
      <p:sp>
        <p:nvSpPr>
          <p:cNvPr id="5" name="Content Placeholder 2">
            <a:extLst>
              <a:ext uri="{FF2B5EF4-FFF2-40B4-BE49-F238E27FC236}">
                <a16:creationId xmlns:a16="http://schemas.microsoft.com/office/drawing/2014/main" id="{B3894254-5AD0-4C97-8C0B-BDD06575CAD3}"/>
              </a:ext>
            </a:extLst>
          </p:cNvPr>
          <p:cNvSpPr>
            <a:spLocks noGrp="1"/>
          </p:cNvSpPr>
          <p:nvPr>
            <p:ph idx="1"/>
          </p:nvPr>
        </p:nvSpPr>
        <p:spPr>
          <a:xfrm>
            <a:off x="500869" y="1845733"/>
            <a:ext cx="3514724" cy="4528690"/>
          </a:xfrm>
        </p:spPr>
        <p:txBody>
          <a:bodyPr>
            <a:normAutofit/>
          </a:bodyPr>
          <a:lstStyle/>
          <a:p>
            <a:pPr marL="0" indent="0">
              <a:buNone/>
            </a:pPr>
            <a:r>
              <a:rPr lang="en-SG" b="1" u="sng" dirty="0">
                <a:cs typeface="Times New Roman" panose="02020603050405020304" pitchFamily="18" charset="0"/>
              </a:rPr>
              <a:t>Checking for multi-collinearity</a:t>
            </a:r>
          </a:p>
          <a:p>
            <a:pPr marL="0" indent="0">
              <a:buNone/>
            </a:pPr>
            <a:endParaRPr lang="en-SG" sz="1800" b="1" u="sng" dirty="0">
              <a:cs typeface="Times New Roman" panose="02020603050405020304" pitchFamily="18" charset="0"/>
            </a:endParaRPr>
          </a:p>
          <a:p>
            <a:pPr marL="0" indent="0">
              <a:buNone/>
            </a:pPr>
            <a:endParaRPr lang="en-US" dirty="0"/>
          </a:p>
        </p:txBody>
      </p:sp>
      <p:sp>
        <p:nvSpPr>
          <p:cNvPr id="6" name="TextBox 5">
            <a:extLst>
              <a:ext uri="{FF2B5EF4-FFF2-40B4-BE49-F238E27FC236}">
                <a16:creationId xmlns:a16="http://schemas.microsoft.com/office/drawing/2014/main" id="{1FAD1F0D-A13A-4A75-943A-2B66FD6FBF4F}"/>
              </a:ext>
            </a:extLst>
          </p:cNvPr>
          <p:cNvSpPr txBox="1"/>
          <p:nvPr/>
        </p:nvSpPr>
        <p:spPr>
          <a:xfrm>
            <a:off x="6431499" y="1802705"/>
            <a:ext cx="3189849" cy="892552"/>
          </a:xfrm>
          <a:prstGeom prst="rect">
            <a:avLst/>
          </a:prstGeom>
          <a:noFill/>
        </p:spPr>
        <p:txBody>
          <a:bodyPr wrap="square" rtlCol="0">
            <a:spAutoFit/>
          </a:bodyPr>
          <a:lstStyle/>
          <a:p>
            <a:r>
              <a:rPr lang="en-SG" sz="2000" dirty="0"/>
              <a:t>There are some pretty correlated features… </a:t>
            </a:r>
          </a:p>
          <a:p>
            <a:pPr algn="ctr"/>
            <a:endParaRPr lang="en-US" sz="1200" dirty="0"/>
          </a:p>
        </p:txBody>
      </p:sp>
      <p:pic>
        <p:nvPicPr>
          <p:cNvPr id="4" name="Picture 3">
            <a:extLst>
              <a:ext uri="{FF2B5EF4-FFF2-40B4-BE49-F238E27FC236}">
                <a16:creationId xmlns:a16="http://schemas.microsoft.com/office/drawing/2014/main" id="{3D740ACB-B9D6-49DB-A809-BD69F74E5654}"/>
              </a:ext>
            </a:extLst>
          </p:cNvPr>
          <p:cNvPicPr>
            <a:picLocks noChangeAspect="1"/>
          </p:cNvPicPr>
          <p:nvPr/>
        </p:nvPicPr>
        <p:blipFill>
          <a:blip r:embed="rId3"/>
          <a:stretch>
            <a:fillRect/>
          </a:stretch>
        </p:blipFill>
        <p:spPr>
          <a:xfrm>
            <a:off x="1006353" y="2321168"/>
            <a:ext cx="4919662" cy="3839736"/>
          </a:xfrm>
          <a:prstGeom prst="rect">
            <a:avLst/>
          </a:prstGeom>
        </p:spPr>
      </p:pic>
      <p:sp>
        <p:nvSpPr>
          <p:cNvPr id="9" name="TextBox 8">
            <a:extLst>
              <a:ext uri="{FF2B5EF4-FFF2-40B4-BE49-F238E27FC236}">
                <a16:creationId xmlns:a16="http://schemas.microsoft.com/office/drawing/2014/main" id="{0F25FD17-619D-45B5-9E78-BDC671DB9579}"/>
              </a:ext>
            </a:extLst>
          </p:cNvPr>
          <p:cNvSpPr txBox="1"/>
          <p:nvPr/>
        </p:nvSpPr>
        <p:spPr>
          <a:xfrm>
            <a:off x="6431499" y="2753283"/>
            <a:ext cx="6097464" cy="1067343"/>
          </a:xfrm>
          <a:prstGeom prst="rect">
            <a:avLst/>
          </a:prstGeom>
          <a:noFill/>
        </p:spPr>
        <p:txBody>
          <a:bodyPr wrap="square">
            <a:spAutoFit/>
          </a:bodyPr>
          <a:lstStyle/>
          <a:p>
            <a:pPr marL="342900" marR="0" indent="-342900">
              <a:lnSpc>
                <a:spcPct val="120000"/>
              </a:lnSpc>
              <a:spcBef>
                <a:spcPts val="0"/>
              </a:spcBef>
              <a:spcAft>
                <a:spcPts val="0"/>
              </a:spcAft>
              <a:buAutoNum type="arabicParenR"/>
            </a:pPr>
            <a:r>
              <a:rPr lang="en-SG" sz="1800" dirty="0" err="1">
                <a:effectLst/>
                <a:ea typeface="Times New Roman" panose="02020603050405020304" pitchFamily="18" charset="0"/>
                <a:cs typeface="Times New Roman"/>
              </a:rPr>
              <a:t>global_subjectivity</a:t>
            </a:r>
            <a:r>
              <a:rPr lang="en-SG" sz="1800" dirty="0">
                <a:effectLst/>
                <a:ea typeface="Times New Roman" panose="02020603050405020304" pitchFamily="18" charset="0"/>
                <a:cs typeface="Times New Roman"/>
              </a:rPr>
              <a:t>: Text subjectivity</a:t>
            </a:r>
          </a:p>
          <a:p>
            <a:pPr marL="342900" indent="-342900">
              <a:lnSpc>
                <a:spcPct val="120000"/>
              </a:lnSpc>
              <a:buFontTx/>
              <a:buAutoNum type="arabicParenR"/>
            </a:pPr>
            <a:r>
              <a:rPr lang="en-SG" sz="1800" dirty="0" err="1">
                <a:effectLst/>
                <a:ea typeface="Times New Roman" panose="02020603050405020304" pitchFamily="18" charset="0"/>
                <a:cs typeface="Times New Roman"/>
              </a:rPr>
              <a:t>avg_positive_polarity</a:t>
            </a:r>
            <a:r>
              <a:rPr lang="en-SG" sz="1800" dirty="0">
                <a:effectLst/>
                <a:ea typeface="Times New Roman" panose="02020603050405020304" pitchFamily="18" charset="0"/>
                <a:cs typeface="Times New Roman"/>
              </a:rPr>
              <a:t>: Avg. polarity of positive words</a:t>
            </a:r>
          </a:p>
          <a:p>
            <a:pPr marR="0">
              <a:lnSpc>
                <a:spcPct val="120000"/>
              </a:lnSpc>
              <a:spcBef>
                <a:spcPts val="0"/>
              </a:spcBef>
              <a:spcAft>
                <a:spcPts val="0"/>
              </a:spcAft>
            </a:pPr>
            <a:endParaRPr lang="en-SG" sz="1800" dirty="0">
              <a:effectLst/>
              <a:ea typeface="Times New Roman" panose="02020603050405020304" pitchFamily="18" charset="0"/>
              <a:cs typeface="Times New Roman"/>
            </a:endParaRPr>
          </a:p>
        </p:txBody>
      </p:sp>
      <p:sp>
        <p:nvSpPr>
          <p:cNvPr id="13" name="Rectangle 12">
            <a:extLst>
              <a:ext uri="{FF2B5EF4-FFF2-40B4-BE49-F238E27FC236}">
                <a16:creationId xmlns:a16="http://schemas.microsoft.com/office/drawing/2014/main" id="{C892258A-83CB-4B94-8C35-A30EDA384260}"/>
              </a:ext>
            </a:extLst>
          </p:cNvPr>
          <p:cNvSpPr/>
          <p:nvPr/>
        </p:nvSpPr>
        <p:spPr>
          <a:xfrm>
            <a:off x="1145219" y="4660777"/>
            <a:ext cx="4669655" cy="2663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25E91B-D819-4100-90D0-2ABE77B13F08}"/>
              </a:ext>
            </a:extLst>
          </p:cNvPr>
          <p:cNvSpPr/>
          <p:nvPr/>
        </p:nvSpPr>
        <p:spPr>
          <a:xfrm>
            <a:off x="1145219" y="5569976"/>
            <a:ext cx="4669655" cy="2663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C5CD784-657F-4E5B-A2B9-6622BD6DCEF5}"/>
              </a:ext>
            </a:extLst>
          </p:cNvPr>
          <p:cNvSpPr txBox="1"/>
          <p:nvPr/>
        </p:nvSpPr>
        <p:spPr>
          <a:xfrm>
            <a:off x="6431499" y="3784509"/>
            <a:ext cx="5252440" cy="2436308"/>
          </a:xfrm>
          <a:prstGeom prst="rect">
            <a:avLst/>
          </a:prstGeom>
          <a:noFill/>
        </p:spPr>
        <p:txBody>
          <a:bodyPr wrap="square">
            <a:spAutoFit/>
          </a:bodyPr>
          <a:lstStyle/>
          <a:p>
            <a:pPr marR="0">
              <a:lnSpc>
                <a:spcPct val="120000"/>
              </a:lnSpc>
              <a:spcBef>
                <a:spcPts val="0"/>
              </a:spcBef>
              <a:spcAft>
                <a:spcPts val="0"/>
              </a:spcAft>
            </a:pPr>
            <a:r>
              <a:rPr lang="en-SG" sz="1600" dirty="0">
                <a:ea typeface="Times New Roman" panose="02020603050405020304" pitchFamily="18" charset="0"/>
                <a:cs typeface="Times New Roman"/>
              </a:rPr>
              <a:t>Suggests that Mashable articles might have a positive subjectivity to them, and that could be what makes Mashable’s Articles tick. </a:t>
            </a:r>
          </a:p>
          <a:p>
            <a:pPr marR="0">
              <a:lnSpc>
                <a:spcPct val="120000"/>
              </a:lnSpc>
              <a:spcBef>
                <a:spcPts val="0"/>
              </a:spcBef>
              <a:spcAft>
                <a:spcPts val="0"/>
              </a:spcAft>
            </a:pPr>
            <a:endParaRPr lang="en-SG" sz="1600" dirty="0">
              <a:effectLst/>
              <a:ea typeface="Times New Roman" panose="02020603050405020304" pitchFamily="18" charset="0"/>
              <a:cs typeface="Times New Roman"/>
            </a:endParaRPr>
          </a:p>
          <a:p>
            <a:pPr marR="0">
              <a:lnSpc>
                <a:spcPct val="120000"/>
              </a:lnSpc>
              <a:spcBef>
                <a:spcPts val="0"/>
              </a:spcBef>
              <a:spcAft>
                <a:spcPts val="0"/>
              </a:spcAft>
            </a:pPr>
            <a:r>
              <a:rPr lang="en-US" sz="1600" dirty="0">
                <a:ea typeface="Times New Roman" panose="02020603050405020304" pitchFamily="18" charset="0"/>
                <a:cs typeface="Times New Roman"/>
              </a:rPr>
              <a:t>We could have done some feature engineering to these features, but the ML models perform better with features as is. Might be that classification models are more forgiving of high VIF than Regression Models</a:t>
            </a:r>
            <a:endParaRPr lang="en-SG" sz="1600" dirty="0">
              <a:effectLst/>
              <a:ea typeface="Times New Roman" panose="02020603050405020304" pitchFamily="18" charset="0"/>
              <a:cs typeface="Times New Roman"/>
            </a:endParaRPr>
          </a:p>
        </p:txBody>
      </p:sp>
    </p:spTree>
    <p:extLst>
      <p:ext uri="{BB962C8B-B14F-4D97-AF65-F5344CB8AC3E}">
        <p14:creationId xmlns:p14="http://schemas.microsoft.com/office/powerpoint/2010/main" val="130360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4692D2-2704-45BC-AF38-3A209817CDA3}"/>
              </a:ext>
            </a:extLst>
          </p:cNvPr>
          <p:cNvSpPr>
            <a:spLocks noGrp="1"/>
          </p:cNvSpPr>
          <p:nvPr>
            <p:ph type="title"/>
          </p:nvPr>
        </p:nvSpPr>
        <p:spPr/>
        <p:txBody>
          <a:bodyPr/>
          <a:lstStyle/>
          <a:p>
            <a:r>
              <a:rPr lang="en-SG" dirty="0"/>
              <a:t>Correlation</a:t>
            </a:r>
            <a:endParaRPr lang="en-US" dirty="0"/>
          </a:p>
        </p:txBody>
      </p:sp>
      <p:sp>
        <p:nvSpPr>
          <p:cNvPr id="5" name="Text Placeholder 4">
            <a:extLst>
              <a:ext uri="{FF2B5EF4-FFF2-40B4-BE49-F238E27FC236}">
                <a16:creationId xmlns:a16="http://schemas.microsoft.com/office/drawing/2014/main" id="{225A188A-488C-4E4A-85CA-BAE059A67DAB}"/>
              </a:ext>
            </a:extLst>
          </p:cNvPr>
          <p:cNvSpPr>
            <a:spLocks noGrp="1"/>
          </p:cNvSpPr>
          <p:nvPr>
            <p:ph type="body" idx="1"/>
          </p:nvPr>
        </p:nvSpPr>
        <p:spPr>
          <a:xfrm>
            <a:off x="1171171" y="4682101"/>
            <a:ext cx="5351966" cy="535336"/>
          </a:xfrm>
        </p:spPr>
        <p:txBody>
          <a:bodyPr/>
          <a:lstStyle/>
          <a:p>
            <a:r>
              <a:rPr lang="en-SG" dirty="0"/>
              <a:t>…we tried.</a:t>
            </a:r>
            <a:endParaRPr lang="en-US" dirty="0"/>
          </a:p>
        </p:txBody>
      </p:sp>
      <p:pic>
        <p:nvPicPr>
          <p:cNvPr id="4098" name="Picture 2" descr="It's A Trap! | Know Your Meme">
            <a:extLst>
              <a:ext uri="{FF2B5EF4-FFF2-40B4-BE49-F238E27FC236}">
                <a16:creationId xmlns:a16="http://schemas.microsoft.com/office/drawing/2014/main" id="{9C24130C-49F8-476B-93AE-4A0DCCB5B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681" y="671926"/>
            <a:ext cx="4900901" cy="275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8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Model- Multiple Linear Regression</a:t>
            </a:r>
          </a:p>
        </p:txBody>
      </p:sp>
      <p:pic>
        <p:nvPicPr>
          <p:cNvPr id="4098" name="Picture 2">
            <a:extLst>
              <a:ext uri="{FF2B5EF4-FFF2-40B4-BE49-F238E27FC236}">
                <a16:creationId xmlns:a16="http://schemas.microsoft.com/office/drawing/2014/main" id="{50E8352B-9480-45B9-B821-DF54494E1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10" y="1616784"/>
            <a:ext cx="5378652" cy="38531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46D1DA-C350-4250-818B-F995D73401BA}"/>
              </a:ext>
            </a:extLst>
          </p:cNvPr>
          <p:cNvSpPr txBox="1"/>
          <p:nvPr/>
        </p:nvSpPr>
        <p:spPr>
          <a:xfrm>
            <a:off x="2235200" y="5469886"/>
            <a:ext cx="2179781" cy="923330"/>
          </a:xfrm>
          <a:prstGeom prst="rect">
            <a:avLst/>
          </a:prstGeom>
          <a:noFill/>
        </p:spPr>
        <p:txBody>
          <a:bodyPr wrap="square" rtlCol="0">
            <a:spAutoFit/>
          </a:bodyPr>
          <a:lstStyle/>
          <a:p>
            <a:pPr algn="ctr"/>
            <a:r>
              <a:rPr lang="en-SG" b="1" u="sng" dirty="0"/>
              <a:t>Train Set</a:t>
            </a:r>
          </a:p>
          <a:p>
            <a:pPr algn="ctr"/>
            <a:r>
              <a:rPr lang="en-SG" dirty="0"/>
              <a:t>R2: 0.06</a:t>
            </a:r>
          </a:p>
          <a:p>
            <a:pPr algn="ctr"/>
            <a:r>
              <a:rPr lang="en-SG" dirty="0"/>
              <a:t>RMSE: 0.97</a:t>
            </a:r>
            <a:endParaRPr lang="en-US" dirty="0"/>
          </a:p>
        </p:txBody>
      </p:sp>
      <p:pic>
        <p:nvPicPr>
          <p:cNvPr id="4102" name="Picture 6">
            <a:extLst>
              <a:ext uri="{FF2B5EF4-FFF2-40B4-BE49-F238E27FC236}">
                <a16:creationId xmlns:a16="http://schemas.microsoft.com/office/drawing/2014/main" id="{E1BC405D-40D1-4426-AD74-586A68E4B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16784"/>
            <a:ext cx="5378651" cy="38531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198CEF3-7E88-4EF0-B577-A67196259450}"/>
              </a:ext>
            </a:extLst>
          </p:cNvPr>
          <p:cNvSpPr txBox="1"/>
          <p:nvPr/>
        </p:nvSpPr>
        <p:spPr>
          <a:xfrm>
            <a:off x="7910946" y="5469886"/>
            <a:ext cx="2179781" cy="923330"/>
          </a:xfrm>
          <a:prstGeom prst="rect">
            <a:avLst/>
          </a:prstGeom>
          <a:noFill/>
        </p:spPr>
        <p:txBody>
          <a:bodyPr wrap="square" rtlCol="0">
            <a:spAutoFit/>
          </a:bodyPr>
          <a:lstStyle/>
          <a:p>
            <a:pPr algn="ctr"/>
            <a:r>
              <a:rPr lang="en-SG" b="1" u="sng" dirty="0"/>
              <a:t>Test Set</a:t>
            </a:r>
          </a:p>
          <a:p>
            <a:pPr algn="ctr"/>
            <a:r>
              <a:rPr lang="en-SG" dirty="0"/>
              <a:t>R2: 0.05</a:t>
            </a:r>
          </a:p>
          <a:p>
            <a:pPr algn="ctr"/>
            <a:r>
              <a:rPr lang="en-SG" dirty="0"/>
              <a:t>RMSE: 0.97</a:t>
            </a:r>
            <a:endParaRPr lang="en-US" dirty="0"/>
          </a:p>
        </p:txBody>
      </p:sp>
    </p:spTree>
    <p:extLst>
      <p:ext uri="{BB962C8B-B14F-4D97-AF65-F5344CB8AC3E}">
        <p14:creationId xmlns:p14="http://schemas.microsoft.com/office/powerpoint/2010/main" val="40033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B11FB8E-B89C-43D4-8888-96E90081B6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615775"/>
            <a:ext cx="5378651" cy="385310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15FAD762-DFAB-4181-81E0-5068544E8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10" y="1615775"/>
            <a:ext cx="5302972" cy="38551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Model- Random Forest</a:t>
            </a:r>
          </a:p>
        </p:txBody>
      </p:sp>
      <p:sp>
        <p:nvSpPr>
          <p:cNvPr id="6" name="TextBox 5">
            <a:extLst>
              <a:ext uri="{FF2B5EF4-FFF2-40B4-BE49-F238E27FC236}">
                <a16:creationId xmlns:a16="http://schemas.microsoft.com/office/drawing/2014/main" id="{8546D1DA-C350-4250-818B-F995D73401BA}"/>
              </a:ext>
            </a:extLst>
          </p:cNvPr>
          <p:cNvSpPr txBox="1"/>
          <p:nvPr/>
        </p:nvSpPr>
        <p:spPr>
          <a:xfrm>
            <a:off x="2235200" y="5469886"/>
            <a:ext cx="2179781" cy="923330"/>
          </a:xfrm>
          <a:prstGeom prst="rect">
            <a:avLst/>
          </a:prstGeom>
          <a:noFill/>
        </p:spPr>
        <p:txBody>
          <a:bodyPr wrap="square" rtlCol="0">
            <a:spAutoFit/>
          </a:bodyPr>
          <a:lstStyle/>
          <a:p>
            <a:pPr algn="ctr"/>
            <a:r>
              <a:rPr lang="en-SG" b="1" u="sng" dirty="0"/>
              <a:t>Train Set</a:t>
            </a:r>
          </a:p>
          <a:p>
            <a:pPr algn="ctr"/>
            <a:r>
              <a:rPr lang="en-SG" dirty="0"/>
              <a:t>R2: 0.86</a:t>
            </a:r>
          </a:p>
          <a:p>
            <a:pPr algn="ctr"/>
            <a:r>
              <a:rPr lang="en-SG" dirty="0"/>
              <a:t>RMSE: 0.37</a:t>
            </a:r>
            <a:endParaRPr lang="en-US" dirty="0"/>
          </a:p>
        </p:txBody>
      </p:sp>
      <p:sp>
        <p:nvSpPr>
          <p:cNvPr id="11" name="TextBox 10">
            <a:extLst>
              <a:ext uri="{FF2B5EF4-FFF2-40B4-BE49-F238E27FC236}">
                <a16:creationId xmlns:a16="http://schemas.microsoft.com/office/drawing/2014/main" id="{B198CEF3-7E88-4EF0-B577-A67196259450}"/>
              </a:ext>
            </a:extLst>
          </p:cNvPr>
          <p:cNvSpPr txBox="1"/>
          <p:nvPr/>
        </p:nvSpPr>
        <p:spPr>
          <a:xfrm>
            <a:off x="7910946" y="5469886"/>
            <a:ext cx="2179781" cy="923330"/>
          </a:xfrm>
          <a:prstGeom prst="rect">
            <a:avLst/>
          </a:prstGeom>
          <a:noFill/>
        </p:spPr>
        <p:txBody>
          <a:bodyPr wrap="square" rtlCol="0">
            <a:spAutoFit/>
          </a:bodyPr>
          <a:lstStyle/>
          <a:p>
            <a:pPr algn="ctr"/>
            <a:r>
              <a:rPr lang="en-SG" b="1" u="sng" dirty="0"/>
              <a:t>Test Set</a:t>
            </a:r>
          </a:p>
          <a:p>
            <a:pPr algn="ctr"/>
            <a:r>
              <a:rPr lang="en-SG" dirty="0"/>
              <a:t>R2: 0.07</a:t>
            </a:r>
          </a:p>
          <a:p>
            <a:pPr algn="ctr"/>
            <a:r>
              <a:rPr lang="en-SG" dirty="0"/>
              <a:t>RMSE: 0.96</a:t>
            </a:r>
            <a:endParaRPr lang="en-US" dirty="0"/>
          </a:p>
        </p:txBody>
      </p:sp>
    </p:spTree>
    <p:extLst>
      <p:ext uri="{BB962C8B-B14F-4D97-AF65-F5344CB8AC3E}">
        <p14:creationId xmlns:p14="http://schemas.microsoft.com/office/powerpoint/2010/main" val="258042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50D597E-B7F3-4017-8285-44F71FD22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12" y="1616784"/>
            <a:ext cx="5300194" cy="385310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86BB1AE-C0DF-448B-B86C-3717E5599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000" y="1438603"/>
            <a:ext cx="5545697" cy="40315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Model- </a:t>
            </a:r>
            <a:r>
              <a:rPr lang="en-US" dirty="0" err="1"/>
              <a:t>XGBoost</a:t>
            </a:r>
            <a:endParaRPr lang="en-US" dirty="0"/>
          </a:p>
        </p:txBody>
      </p:sp>
      <p:sp>
        <p:nvSpPr>
          <p:cNvPr id="6" name="TextBox 5">
            <a:extLst>
              <a:ext uri="{FF2B5EF4-FFF2-40B4-BE49-F238E27FC236}">
                <a16:creationId xmlns:a16="http://schemas.microsoft.com/office/drawing/2014/main" id="{8546D1DA-C350-4250-818B-F995D73401BA}"/>
              </a:ext>
            </a:extLst>
          </p:cNvPr>
          <p:cNvSpPr txBox="1"/>
          <p:nvPr/>
        </p:nvSpPr>
        <p:spPr>
          <a:xfrm>
            <a:off x="2235200" y="5469886"/>
            <a:ext cx="2179781" cy="923330"/>
          </a:xfrm>
          <a:prstGeom prst="rect">
            <a:avLst/>
          </a:prstGeom>
          <a:noFill/>
        </p:spPr>
        <p:txBody>
          <a:bodyPr wrap="square" rtlCol="0">
            <a:spAutoFit/>
          </a:bodyPr>
          <a:lstStyle/>
          <a:p>
            <a:pPr algn="ctr"/>
            <a:r>
              <a:rPr lang="en-SG" b="1" u="sng" dirty="0"/>
              <a:t>Train Set</a:t>
            </a:r>
          </a:p>
          <a:p>
            <a:pPr algn="ctr"/>
            <a:r>
              <a:rPr lang="en-SG" dirty="0"/>
              <a:t>R2: 0.76</a:t>
            </a:r>
          </a:p>
          <a:p>
            <a:pPr algn="ctr"/>
            <a:r>
              <a:rPr lang="en-SG" dirty="0"/>
              <a:t>RMSE: 0.49</a:t>
            </a:r>
            <a:endParaRPr lang="en-US" dirty="0"/>
          </a:p>
        </p:txBody>
      </p:sp>
      <p:sp>
        <p:nvSpPr>
          <p:cNvPr id="11" name="TextBox 10">
            <a:extLst>
              <a:ext uri="{FF2B5EF4-FFF2-40B4-BE49-F238E27FC236}">
                <a16:creationId xmlns:a16="http://schemas.microsoft.com/office/drawing/2014/main" id="{B198CEF3-7E88-4EF0-B577-A67196259450}"/>
              </a:ext>
            </a:extLst>
          </p:cNvPr>
          <p:cNvSpPr txBox="1"/>
          <p:nvPr/>
        </p:nvSpPr>
        <p:spPr>
          <a:xfrm>
            <a:off x="7802957" y="5471845"/>
            <a:ext cx="2179781" cy="923330"/>
          </a:xfrm>
          <a:prstGeom prst="rect">
            <a:avLst/>
          </a:prstGeom>
          <a:noFill/>
        </p:spPr>
        <p:txBody>
          <a:bodyPr wrap="square" rtlCol="0">
            <a:spAutoFit/>
          </a:bodyPr>
          <a:lstStyle/>
          <a:p>
            <a:pPr algn="ctr"/>
            <a:r>
              <a:rPr lang="en-SG" b="1" u="sng" dirty="0"/>
              <a:t>Test Set</a:t>
            </a:r>
          </a:p>
          <a:p>
            <a:pPr algn="ctr"/>
            <a:r>
              <a:rPr lang="en-SG" dirty="0"/>
              <a:t>R2: -0.03</a:t>
            </a:r>
          </a:p>
          <a:p>
            <a:pPr algn="ctr"/>
            <a:r>
              <a:rPr lang="en-SG" dirty="0"/>
              <a:t>RMSE: 1.01</a:t>
            </a:r>
            <a:endParaRPr lang="en-US" dirty="0"/>
          </a:p>
        </p:txBody>
      </p:sp>
    </p:spTree>
    <p:extLst>
      <p:ext uri="{BB962C8B-B14F-4D97-AF65-F5344CB8AC3E}">
        <p14:creationId xmlns:p14="http://schemas.microsoft.com/office/powerpoint/2010/main" val="59177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4692D2-2704-45BC-AF38-3A209817CDA3}"/>
              </a:ext>
            </a:extLst>
          </p:cNvPr>
          <p:cNvSpPr>
            <a:spLocks noGrp="1"/>
          </p:cNvSpPr>
          <p:nvPr>
            <p:ph type="title"/>
          </p:nvPr>
        </p:nvSpPr>
        <p:spPr/>
        <p:txBody>
          <a:bodyPr/>
          <a:lstStyle/>
          <a:p>
            <a:r>
              <a:rPr lang="en-SG" dirty="0"/>
              <a:t>Classification</a:t>
            </a:r>
            <a:endParaRPr lang="en-US" dirty="0"/>
          </a:p>
        </p:txBody>
      </p:sp>
      <p:sp>
        <p:nvSpPr>
          <p:cNvPr id="5" name="Text Placeholder 4">
            <a:extLst>
              <a:ext uri="{FF2B5EF4-FFF2-40B4-BE49-F238E27FC236}">
                <a16:creationId xmlns:a16="http://schemas.microsoft.com/office/drawing/2014/main" id="{225A188A-488C-4E4A-85CA-BAE059A67DAB}"/>
              </a:ext>
            </a:extLst>
          </p:cNvPr>
          <p:cNvSpPr>
            <a:spLocks noGrp="1"/>
          </p:cNvSpPr>
          <p:nvPr>
            <p:ph type="body" idx="1"/>
          </p:nvPr>
        </p:nvSpPr>
        <p:spPr>
          <a:xfrm>
            <a:off x="1171171" y="4682101"/>
            <a:ext cx="8563956" cy="535336"/>
          </a:xfrm>
        </p:spPr>
        <p:txBody>
          <a:bodyPr>
            <a:normAutofit/>
          </a:bodyPr>
          <a:lstStyle/>
          <a:p>
            <a:r>
              <a:rPr lang="en-SG" dirty="0"/>
              <a:t>Now this is what we’re talking about</a:t>
            </a:r>
            <a:endParaRPr lang="en-US" dirty="0"/>
          </a:p>
        </p:txBody>
      </p:sp>
      <p:pic>
        <p:nvPicPr>
          <p:cNvPr id="6146" name="Picture 2" descr="Pacha Edits / When The Sun Hits That Ridge Just Right | Know Your Meme">
            <a:extLst>
              <a:ext uri="{FF2B5EF4-FFF2-40B4-BE49-F238E27FC236}">
                <a16:creationId xmlns:a16="http://schemas.microsoft.com/office/drawing/2014/main" id="{AD3B5D34-BEE1-49CC-A7AD-53FDBB244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3497" y="598703"/>
            <a:ext cx="4747375" cy="267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33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Model: K-Nearest </a:t>
            </a:r>
            <a:r>
              <a:rPr lang="en-US" dirty="0" err="1"/>
              <a:t>Neighbours</a:t>
            </a:r>
            <a:endParaRPr lang="en-US" dirty="0"/>
          </a:p>
        </p:txBody>
      </p:sp>
      <p:sp>
        <p:nvSpPr>
          <p:cNvPr id="6" name="TextBox 5">
            <a:extLst>
              <a:ext uri="{FF2B5EF4-FFF2-40B4-BE49-F238E27FC236}">
                <a16:creationId xmlns:a16="http://schemas.microsoft.com/office/drawing/2014/main" id="{8546D1DA-C350-4250-818B-F995D73401BA}"/>
              </a:ext>
            </a:extLst>
          </p:cNvPr>
          <p:cNvSpPr txBox="1"/>
          <p:nvPr/>
        </p:nvSpPr>
        <p:spPr>
          <a:xfrm>
            <a:off x="2078182" y="1950831"/>
            <a:ext cx="2179781" cy="646331"/>
          </a:xfrm>
          <a:prstGeom prst="rect">
            <a:avLst/>
          </a:prstGeom>
          <a:noFill/>
        </p:spPr>
        <p:txBody>
          <a:bodyPr wrap="square" rtlCol="0">
            <a:spAutoFit/>
          </a:bodyPr>
          <a:lstStyle/>
          <a:p>
            <a:pPr algn="ctr"/>
            <a:endParaRPr lang="en-SG" b="1" u="sng" dirty="0"/>
          </a:p>
          <a:p>
            <a:pPr algn="ctr"/>
            <a:endParaRPr lang="en-SG" b="1" u="sng" dirty="0"/>
          </a:p>
        </p:txBody>
      </p:sp>
      <p:sp>
        <p:nvSpPr>
          <p:cNvPr id="11" name="TextBox 10">
            <a:extLst>
              <a:ext uri="{FF2B5EF4-FFF2-40B4-BE49-F238E27FC236}">
                <a16:creationId xmlns:a16="http://schemas.microsoft.com/office/drawing/2014/main" id="{B198CEF3-7E88-4EF0-B577-A67196259450}"/>
              </a:ext>
            </a:extLst>
          </p:cNvPr>
          <p:cNvSpPr txBox="1"/>
          <p:nvPr/>
        </p:nvSpPr>
        <p:spPr>
          <a:xfrm>
            <a:off x="7934037" y="1950831"/>
            <a:ext cx="2179781" cy="923330"/>
          </a:xfrm>
          <a:prstGeom prst="rect">
            <a:avLst/>
          </a:prstGeom>
          <a:noFill/>
        </p:spPr>
        <p:txBody>
          <a:bodyPr wrap="square" rtlCol="0">
            <a:spAutoFit/>
          </a:bodyPr>
          <a:lstStyle/>
          <a:p>
            <a:pPr algn="ctr"/>
            <a:r>
              <a:rPr lang="en-US" b="0" i="0" dirty="0">
                <a:solidFill>
                  <a:srgbClr val="000000"/>
                </a:solidFill>
                <a:effectLst/>
                <a:latin typeface="apple color emoji"/>
              </a:rPr>
              <a:t>✔️</a:t>
            </a:r>
            <a:endParaRPr lang="en-US" b="1" i="0" dirty="0">
              <a:solidFill>
                <a:srgbClr val="000000"/>
              </a:solidFill>
              <a:effectLst/>
              <a:latin typeface="helvetica neue"/>
            </a:endParaRPr>
          </a:p>
          <a:p>
            <a:pPr algn="ctr"/>
            <a:r>
              <a:rPr lang="en-SG" b="1" u="sng" dirty="0" err="1"/>
              <a:t>GridSearchCV</a:t>
            </a:r>
            <a:endParaRPr lang="en-SG" b="1" u="sng" dirty="0"/>
          </a:p>
          <a:p>
            <a:pPr algn="ctr"/>
            <a:r>
              <a:rPr lang="en-SG" dirty="0"/>
              <a:t>Recall: 0.77</a:t>
            </a:r>
          </a:p>
        </p:txBody>
      </p:sp>
      <p:pic>
        <p:nvPicPr>
          <p:cNvPr id="4" name="Picture 3">
            <a:extLst>
              <a:ext uri="{FF2B5EF4-FFF2-40B4-BE49-F238E27FC236}">
                <a16:creationId xmlns:a16="http://schemas.microsoft.com/office/drawing/2014/main" id="{D74167B4-3A79-45EA-899E-F69767545B97}"/>
              </a:ext>
            </a:extLst>
          </p:cNvPr>
          <p:cNvPicPr>
            <a:picLocks noChangeAspect="1"/>
          </p:cNvPicPr>
          <p:nvPr/>
        </p:nvPicPr>
        <p:blipFill rotWithShape="1">
          <a:blip r:embed="rId3"/>
          <a:srcRect r="19450"/>
          <a:stretch/>
        </p:blipFill>
        <p:spPr>
          <a:xfrm>
            <a:off x="172132" y="3092005"/>
            <a:ext cx="5548534" cy="2337667"/>
          </a:xfrm>
          <a:prstGeom prst="rect">
            <a:avLst/>
          </a:prstGeom>
        </p:spPr>
      </p:pic>
      <p:sp>
        <p:nvSpPr>
          <p:cNvPr id="9" name="TextBox 8">
            <a:extLst>
              <a:ext uri="{FF2B5EF4-FFF2-40B4-BE49-F238E27FC236}">
                <a16:creationId xmlns:a16="http://schemas.microsoft.com/office/drawing/2014/main" id="{253B5700-2B6C-4697-8E4D-00CE4AB08EC3}"/>
              </a:ext>
            </a:extLst>
          </p:cNvPr>
          <p:cNvSpPr txBox="1"/>
          <p:nvPr/>
        </p:nvSpPr>
        <p:spPr>
          <a:xfrm>
            <a:off x="2507674" y="1950831"/>
            <a:ext cx="2179781" cy="923330"/>
          </a:xfrm>
          <a:prstGeom prst="rect">
            <a:avLst/>
          </a:prstGeom>
          <a:noFill/>
        </p:spPr>
        <p:txBody>
          <a:bodyPr wrap="square" rtlCol="0">
            <a:spAutoFit/>
          </a:bodyPr>
          <a:lstStyle/>
          <a:p>
            <a:pPr algn="ctr"/>
            <a:r>
              <a:rPr lang="en-US" b="0" i="0" dirty="0">
                <a:solidFill>
                  <a:srgbClr val="000000"/>
                </a:solidFill>
                <a:effectLst/>
                <a:latin typeface="apple color emoji"/>
              </a:rPr>
              <a:t>❌</a:t>
            </a:r>
            <a:endParaRPr lang="en-US" b="1" i="0" dirty="0">
              <a:solidFill>
                <a:srgbClr val="000000"/>
              </a:solidFill>
              <a:effectLst/>
              <a:latin typeface="helvetica neue"/>
            </a:endParaRPr>
          </a:p>
          <a:p>
            <a:pPr algn="ctr"/>
            <a:r>
              <a:rPr lang="en-SG" b="1" u="sng" dirty="0" err="1"/>
              <a:t>GridSearchCV</a:t>
            </a:r>
            <a:endParaRPr lang="en-SG" b="1" u="sng" dirty="0"/>
          </a:p>
          <a:p>
            <a:pPr algn="ctr"/>
            <a:r>
              <a:rPr lang="en-SG" dirty="0"/>
              <a:t>Recall: 0.59</a:t>
            </a:r>
          </a:p>
        </p:txBody>
      </p:sp>
      <p:pic>
        <p:nvPicPr>
          <p:cNvPr id="7" name="Picture 6">
            <a:extLst>
              <a:ext uri="{FF2B5EF4-FFF2-40B4-BE49-F238E27FC236}">
                <a16:creationId xmlns:a16="http://schemas.microsoft.com/office/drawing/2014/main" id="{B879FC64-1A18-402D-AD3A-B199A70DBF45}"/>
              </a:ext>
            </a:extLst>
          </p:cNvPr>
          <p:cNvPicPr>
            <a:picLocks noChangeAspect="1"/>
          </p:cNvPicPr>
          <p:nvPr/>
        </p:nvPicPr>
        <p:blipFill>
          <a:blip r:embed="rId4"/>
          <a:stretch>
            <a:fillRect/>
          </a:stretch>
        </p:blipFill>
        <p:spPr>
          <a:xfrm>
            <a:off x="6208088" y="3092005"/>
            <a:ext cx="5285287" cy="2209668"/>
          </a:xfrm>
          <a:prstGeom prst="rect">
            <a:avLst/>
          </a:prstGeom>
        </p:spPr>
      </p:pic>
      <p:sp>
        <p:nvSpPr>
          <p:cNvPr id="12" name="Rectangle 11">
            <a:extLst>
              <a:ext uri="{FF2B5EF4-FFF2-40B4-BE49-F238E27FC236}">
                <a16:creationId xmlns:a16="http://schemas.microsoft.com/office/drawing/2014/main" id="{9139B59D-C588-4C7A-85FE-C0D708469E5F}"/>
              </a:ext>
            </a:extLst>
          </p:cNvPr>
          <p:cNvSpPr/>
          <p:nvPr/>
        </p:nvSpPr>
        <p:spPr>
          <a:xfrm>
            <a:off x="3675982" y="3932402"/>
            <a:ext cx="932963" cy="318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CE25A1-7F8D-4E4D-8EB7-4CC77A9A0D89}"/>
              </a:ext>
            </a:extLst>
          </p:cNvPr>
          <p:cNvSpPr/>
          <p:nvPr/>
        </p:nvSpPr>
        <p:spPr>
          <a:xfrm>
            <a:off x="9425618" y="3878677"/>
            <a:ext cx="932963" cy="318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BF37DBA-996A-4DF8-9C5E-631BBE5A3EFA}"/>
              </a:ext>
            </a:extLst>
          </p:cNvPr>
          <p:cNvSpPr txBox="1"/>
          <p:nvPr/>
        </p:nvSpPr>
        <p:spPr>
          <a:xfrm>
            <a:off x="4913746" y="5429904"/>
            <a:ext cx="2179781" cy="707886"/>
          </a:xfrm>
          <a:prstGeom prst="rect">
            <a:avLst/>
          </a:prstGeom>
          <a:noFill/>
        </p:spPr>
        <p:txBody>
          <a:bodyPr wrap="square" rtlCol="0">
            <a:spAutoFit/>
          </a:bodyPr>
          <a:lstStyle/>
          <a:p>
            <a:pPr algn="ctr"/>
            <a:r>
              <a:rPr lang="en-SG" sz="2000" b="0" i="0" dirty="0">
                <a:solidFill>
                  <a:srgbClr val="00B050"/>
                </a:solidFill>
                <a:effectLst/>
              </a:rPr>
              <a:t>Improvement:</a:t>
            </a:r>
          </a:p>
          <a:p>
            <a:pPr algn="ctr"/>
            <a:r>
              <a:rPr lang="en-SG" sz="2000" dirty="0">
                <a:solidFill>
                  <a:srgbClr val="00B050"/>
                </a:solidFill>
              </a:rPr>
              <a:t>0.18</a:t>
            </a:r>
          </a:p>
        </p:txBody>
      </p:sp>
    </p:spTree>
    <p:extLst>
      <p:ext uri="{BB962C8B-B14F-4D97-AF65-F5344CB8AC3E}">
        <p14:creationId xmlns:p14="http://schemas.microsoft.com/office/powerpoint/2010/main" val="74061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920C408-4660-4933-B5F2-09FF3D2858F1}"/>
              </a:ext>
            </a:extLst>
          </p:cNvPr>
          <p:cNvPicPr>
            <a:picLocks noChangeAspect="1"/>
          </p:cNvPicPr>
          <p:nvPr/>
        </p:nvPicPr>
        <p:blipFill>
          <a:blip r:embed="rId3"/>
          <a:stretch>
            <a:fillRect/>
          </a:stretch>
        </p:blipFill>
        <p:spPr>
          <a:xfrm>
            <a:off x="5883563" y="3107347"/>
            <a:ext cx="5633448" cy="2215927"/>
          </a:xfrm>
          <a:prstGeom prst="rect">
            <a:avLst/>
          </a:prstGeom>
        </p:spPr>
      </p:pic>
      <p:pic>
        <p:nvPicPr>
          <p:cNvPr id="5" name="Picture 4">
            <a:extLst>
              <a:ext uri="{FF2B5EF4-FFF2-40B4-BE49-F238E27FC236}">
                <a16:creationId xmlns:a16="http://schemas.microsoft.com/office/drawing/2014/main" id="{1E145C7E-8D52-4FCF-AFC5-C45086CCF762}"/>
              </a:ext>
            </a:extLst>
          </p:cNvPr>
          <p:cNvPicPr>
            <a:picLocks noChangeAspect="1"/>
          </p:cNvPicPr>
          <p:nvPr/>
        </p:nvPicPr>
        <p:blipFill>
          <a:blip r:embed="rId4"/>
          <a:stretch>
            <a:fillRect/>
          </a:stretch>
        </p:blipFill>
        <p:spPr>
          <a:xfrm>
            <a:off x="425530" y="3149861"/>
            <a:ext cx="5285287" cy="2215928"/>
          </a:xfrm>
          <a:prstGeom prst="rect">
            <a:avLst/>
          </a:prstGeom>
        </p:spPr>
      </p:pic>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Model: Random Forest</a:t>
            </a:r>
          </a:p>
        </p:txBody>
      </p:sp>
      <p:sp>
        <p:nvSpPr>
          <p:cNvPr id="6" name="TextBox 5">
            <a:extLst>
              <a:ext uri="{FF2B5EF4-FFF2-40B4-BE49-F238E27FC236}">
                <a16:creationId xmlns:a16="http://schemas.microsoft.com/office/drawing/2014/main" id="{8546D1DA-C350-4250-818B-F995D73401BA}"/>
              </a:ext>
            </a:extLst>
          </p:cNvPr>
          <p:cNvSpPr txBox="1"/>
          <p:nvPr/>
        </p:nvSpPr>
        <p:spPr>
          <a:xfrm>
            <a:off x="2078182" y="1950831"/>
            <a:ext cx="2179781" cy="646331"/>
          </a:xfrm>
          <a:prstGeom prst="rect">
            <a:avLst/>
          </a:prstGeom>
          <a:noFill/>
        </p:spPr>
        <p:txBody>
          <a:bodyPr wrap="square" rtlCol="0">
            <a:spAutoFit/>
          </a:bodyPr>
          <a:lstStyle/>
          <a:p>
            <a:pPr algn="ctr"/>
            <a:endParaRPr lang="en-SG" b="1" u="sng" dirty="0"/>
          </a:p>
          <a:p>
            <a:pPr algn="ctr"/>
            <a:endParaRPr lang="en-SG" b="1" u="sng" dirty="0"/>
          </a:p>
        </p:txBody>
      </p:sp>
      <p:sp>
        <p:nvSpPr>
          <p:cNvPr id="11" name="TextBox 10">
            <a:extLst>
              <a:ext uri="{FF2B5EF4-FFF2-40B4-BE49-F238E27FC236}">
                <a16:creationId xmlns:a16="http://schemas.microsoft.com/office/drawing/2014/main" id="{B198CEF3-7E88-4EF0-B577-A67196259450}"/>
              </a:ext>
            </a:extLst>
          </p:cNvPr>
          <p:cNvSpPr txBox="1"/>
          <p:nvPr/>
        </p:nvSpPr>
        <p:spPr>
          <a:xfrm>
            <a:off x="7934037" y="1950831"/>
            <a:ext cx="2179781" cy="923330"/>
          </a:xfrm>
          <a:prstGeom prst="rect">
            <a:avLst/>
          </a:prstGeom>
          <a:noFill/>
        </p:spPr>
        <p:txBody>
          <a:bodyPr wrap="square" rtlCol="0">
            <a:spAutoFit/>
          </a:bodyPr>
          <a:lstStyle/>
          <a:p>
            <a:pPr algn="ctr"/>
            <a:r>
              <a:rPr lang="en-US" b="0" i="0" dirty="0">
                <a:solidFill>
                  <a:srgbClr val="000000"/>
                </a:solidFill>
                <a:effectLst/>
                <a:latin typeface="apple color emoji"/>
              </a:rPr>
              <a:t>✔️</a:t>
            </a:r>
            <a:endParaRPr lang="en-US" b="1" i="0" dirty="0">
              <a:solidFill>
                <a:srgbClr val="000000"/>
              </a:solidFill>
              <a:effectLst/>
              <a:latin typeface="helvetica neue"/>
            </a:endParaRPr>
          </a:p>
          <a:p>
            <a:pPr algn="ctr"/>
            <a:r>
              <a:rPr lang="en-SG" b="1" u="sng" dirty="0" err="1"/>
              <a:t>GridSearchCV</a:t>
            </a:r>
            <a:endParaRPr lang="en-SG" b="1" u="sng" dirty="0"/>
          </a:p>
          <a:p>
            <a:pPr algn="ctr"/>
            <a:r>
              <a:rPr lang="en-SG" dirty="0"/>
              <a:t>Recall: 0.75</a:t>
            </a:r>
          </a:p>
        </p:txBody>
      </p:sp>
      <p:sp>
        <p:nvSpPr>
          <p:cNvPr id="9" name="TextBox 8">
            <a:extLst>
              <a:ext uri="{FF2B5EF4-FFF2-40B4-BE49-F238E27FC236}">
                <a16:creationId xmlns:a16="http://schemas.microsoft.com/office/drawing/2014/main" id="{253B5700-2B6C-4697-8E4D-00CE4AB08EC3}"/>
              </a:ext>
            </a:extLst>
          </p:cNvPr>
          <p:cNvSpPr txBox="1"/>
          <p:nvPr/>
        </p:nvSpPr>
        <p:spPr>
          <a:xfrm>
            <a:off x="2507674" y="1950831"/>
            <a:ext cx="2179781" cy="923330"/>
          </a:xfrm>
          <a:prstGeom prst="rect">
            <a:avLst/>
          </a:prstGeom>
          <a:noFill/>
        </p:spPr>
        <p:txBody>
          <a:bodyPr wrap="square" rtlCol="0">
            <a:spAutoFit/>
          </a:bodyPr>
          <a:lstStyle/>
          <a:p>
            <a:pPr algn="ctr"/>
            <a:r>
              <a:rPr lang="en-US" b="0" i="0" dirty="0">
                <a:solidFill>
                  <a:srgbClr val="000000"/>
                </a:solidFill>
                <a:effectLst/>
                <a:latin typeface="apple color emoji"/>
              </a:rPr>
              <a:t>❌</a:t>
            </a:r>
            <a:endParaRPr lang="en-US" b="1" i="0" dirty="0">
              <a:solidFill>
                <a:srgbClr val="000000"/>
              </a:solidFill>
              <a:effectLst/>
              <a:latin typeface="helvetica neue"/>
            </a:endParaRPr>
          </a:p>
          <a:p>
            <a:pPr algn="ctr"/>
            <a:r>
              <a:rPr lang="en-SG" b="1" u="sng" dirty="0" err="1"/>
              <a:t>GridSearchCV</a:t>
            </a:r>
            <a:endParaRPr lang="en-SG" b="1" u="sng" dirty="0"/>
          </a:p>
          <a:p>
            <a:pPr algn="ctr"/>
            <a:r>
              <a:rPr lang="en-SG" dirty="0"/>
              <a:t>Recall: 0.66</a:t>
            </a:r>
          </a:p>
        </p:txBody>
      </p:sp>
      <p:sp>
        <p:nvSpPr>
          <p:cNvPr id="12" name="Rectangle 11">
            <a:extLst>
              <a:ext uri="{FF2B5EF4-FFF2-40B4-BE49-F238E27FC236}">
                <a16:creationId xmlns:a16="http://schemas.microsoft.com/office/drawing/2014/main" id="{9139B59D-C588-4C7A-85FE-C0D708469E5F}"/>
              </a:ext>
            </a:extLst>
          </p:cNvPr>
          <p:cNvSpPr/>
          <p:nvPr/>
        </p:nvSpPr>
        <p:spPr>
          <a:xfrm>
            <a:off x="3675982" y="3932402"/>
            <a:ext cx="932963" cy="318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CE25A1-7F8D-4E4D-8EB7-4CC77A9A0D89}"/>
              </a:ext>
            </a:extLst>
          </p:cNvPr>
          <p:cNvSpPr/>
          <p:nvPr/>
        </p:nvSpPr>
        <p:spPr>
          <a:xfrm>
            <a:off x="9425618" y="3878677"/>
            <a:ext cx="932963" cy="318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BF37DBA-996A-4DF8-9C5E-631BBE5A3EFA}"/>
              </a:ext>
            </a:extLst>
          </p:cNvPr>
          <p:cNvSpPr txBox="1"/>
          <p:nvPr/>
        </p:nvSpPr>
        <p:spPr>
          <a:xfrm>
            <a:off x="4913746" y="5429904"/>
            <a:ext cx="2179781" cy="707886"/>
          </a:xfrm>
          <a:prstGeom prst="rect">
            <a:avLst/>
          </a:prstGeom>
          <a:noFill/>
        </p:spPr>
        <p:txBody>
          <a:bodyPr wrap="square" rtlCol="0">
            <a:spAutoFit/>
          </a:bodyPr>
          <a:lstStyle/>
          <a:p>
            <a:pPr algn="ctr"/>
            <a:r>
              <a:rPr lang="en-SG" sz="2000" b="0" i="0" dirty="0">
                <a:solidFill>
                  <a:srgbClr val="00B050"/>
                </a:solidFill>
                <a:effectLst/>
              </a:rPr>
              <a:t>Improvement:</a:t>
            </a:r>
          </a:p>
          <a:p>
            <a:pPr algn="ctr"/>
            <a:r>
              <a:rPr lang="en-SG" sz="2000" dirty="0">
                <a:solidFill>
                  <a:srgbClr val="00B050"/>
                </a:solidFill>
              </a:rPr>
              <a:t>0.09</a:t>
            </a:r>
          </a:p>
        </p:txBody>
      </p:sp>
    </p:spTree>
    <p:extLst>
      <p:ext uri="{BB962C8B-B14F-4D97-AF65-F5344CB8AC3E}">
        <p14:creationId xmlns:p14="http://schemas.microsoft.com/office/powerpoint/2010/main" val="175391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B266C89-9EFF-40F0-AC0A-9FD4CCA8117B}"/>
              </a:ext>
            </a:extLst>
          </p:cNvPr>
          <p:cNvPicPr>
            <a:picLocks noChangeAspect="1"/>
          </p:cNvPicPr>
          <p:nvPr/>
        </p:nvPicPr>
        <p:blipFill>
          <a:blip r:embed="rId3"/>
          <a:stretch>
            <a:fillRect/>
          </a:stretch>
        </p:blipFill>
        <p:spPr>
          <a:xfrm>
            <a:off x="6096000" y="3092005"/>
            <a:ext cx="5337637" cy="2209667"/>
          </a:xfrm>
          <a:prstGeom prst="rect">
            <a:avLst/>
          </a:prstGeom>
        </p:spPr>
      </p:pic>
      <p:pic>
        <p:nvPicPr>
          <p:cNvPr id="5" name="Picture 4">
            <a:extLst>
              <a:ext uri="{FF2B5EF4-FFF2-40B4-BE49-F238E27FC236}">
                <a16:creationId xmlns:a16="http://schemas.microsoft.com/office/drawing/2014/main" id="{BD6F5C91-B7C5-4038-AF3F-A3C7A9800AF3}"/>
              </a:ext>
            </a:extLst>
          </p:cNvPr>
          <p:cNvPicPr>
            <a:picLocks noChangeAspect="1"/>
          </p:cNvPicPr>
          <p:nvPr/>
        </p:nvPicPr>
        <p:blipFill>
          <a:blip r:embed="rId4"/>
          <a:stretch>
            <a:fillRect/>
          </a:stretch>
        </p:blipFill>
        <p:spPr>
          <a:xfrm>
            <a:off x="339924" y="3164202"/>
            <a:ext cx="5455594" cy="2209668"/>
          </a:xfrm>
          <a:prstGeom prst="rect">
            <a:avLst/>
          </a:prstGeom>
        </p:spPr>
      </p:pic>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Model: </a:t>
            </a:r>
            <a:r>
              <a:rPr lang="en-US" dirty="0" err="1"/>
              <a:t>XGBoost</a:t>
            </a:r>
            <a:endParaRPr lang="en-US" dirty="0"/>
          </a:p>
        </p:txBody>
      </p:sp>
      <p:sp>
        <p:nvSpPr>
          <p:cNvPr id="6" name="TextBox 5">
            <a:extLst>
              <a:ext uri="{FF2B5EF4-FFF2-40B4-BE49-F238E27FC236}">
                <a16:creationId xmlns:a16="http://schemas.microsoft.com/office/drawing/2014/main" id="{8546D1DA-C350-4250-818B-F995D73401BA}"/>
              </a:ext>
            </a:extLst>
          </p:cNvPr>
          <p:cNvSpPr txBox="1"/>
          <p:nvPr/>
        </p:nvSpPr>
        <p:spPr>
          <a:xfrm>
            <a:off x="2078182" y="1950831"/>
            <a:ext cx="2179781" cy="646331"/>
          </a:xfrm>
          <a:prstGeom prst="rect">
            <a:avLst/>
          </a:prstGeom>
          <a:noFill/>
        </p:spPr>
        <p:txBody>
          <a:bodyPr wrap="square" rtlCol="0">
            <a:spAutoFit/>
          </a:bodyPr>
          <a:lstStyle/>
          <a:p>
            <a:pPr algn="ctr"/>
            <a:endParaRPr lang="en-SG" b="1" u="sng" dirty="0"/>
          </a:p>
          <a:p>
            <a:pPr algn="ctr"/>
            <a:endParaRPr lang="en-SG" b="1" u="sng" dirty="0"/>
          </a:p>
        </p:txBody>
      </p:sp>
      <p:sp>
        <p:nvSpPr>
          <p:cNvPr id="11" name="TextBox 10">
            <a:extLst>
              <a:ext uri="{FF2B5EF4-FFF2-40B4-BE49-F238E27FC236}">
                <a16:creationId xmlns:a16="http://schemas.microsoft.com/office/drawing/2014/main" id="{B198CEF3-7E88-4EF0-B577-A67196259450}"/>
              </a:ext>
            </a:extLst>
          </p:cNvPr>
          <p:cNvSpPr txBox="1"/>
          <p:nvPr/>
        </p:nvSpPr>
        <p:spPr>
          <a:xfrm>
            <a:off x="7934037" y="1950831"/>
            <a:ext cx="2179781" cy="923330"/>
          </a:xfrm>
          <a:prstGeom prst="rect">
            <a:avLst/>
          </a:prstGeom>
          <a:noFill/>
        </p:spPr>
        <p:txBody>
          <a:bodyPr wrap="square" rtlCol="0">
            <a:spAutoFit/>
          </a:bodyPr>
          <a:lstStyle/>
          <a:p>
            <a:pPr algn="ctr"/>
            <a:r>
              <a:rPr lang="en-US" b="0" i="0" dirty="0">
                <a:solidFill>
                  <a:srgbClr val="000000"/>
                </a:solidFill>
                <a:effectLst/>
                <a:latin typeface="apple color emoji"/>
              </a:rPr>
              <a:t>✔️</a:t>
            </a:r>
            <a:endParaRPr lang="en-US" b="1" i="0" dirty="0">
              <a:solidFill>
                <a:srgbClr val="000000"/>
              </a:solidFill>
              <a:effectLst/>
              <a:latin typeface="helvetica neue"/>
            </a:endParaRPr>
          </a:p>
          <a:p>
            <a:pPr algn="ctr"/>
            <a:r>
              <a:rPr lang="en-SG" b="1" u="sng" dirty="0" err="1"/>
              <a:t>GridSearchCV</a:t>
            </a:r>
            <a:endParaRPr lang="en-SG" b="1" u="sng" dirty="0"/>
          </a:p>
          <a:p>
            <a:pPr algn="ctr"/>
            <a:r>
              <a:rPr lang="en-SG" dirty="0"/>
              <a:t>Recall: 0.73</a:t>
            </a:r>
          </a:p>
        </p:txBody>
      </p:sp>
      <p:sp>
        <p:nvSpPr>
          <p:cNvPr id="9" name="TextBox 8">
            <a:extLst>
              <a:ext uri="{FF2B5EF4-FFF2-40B4-BE49-F238E27FC236}">
                <a16:creationId xmlns:a16="http://schemas.microsoft.com/office/drawing/2014/main" id="{253B5700-2B6C-4697-8E4D-00CE4AB08EC3}"/>
              </a:ext>
            </a:extLst>
          </p:cNvPr>
          <p:cNvSpPr txBox="1"/>
          <p:nvPr/>
        </p:nvSpPr>
        <p:spPr>
          <a:xfrm>
            <a:off x="2507674" y="1950831"/>
            <a:ext cx="2179781" cy="923330"/>
          </a:xfrm>
          <a:prstGeom prst="rect">
            <a:avLst/>
          </a:prstGeom>
          <a:noFill/>
        </p:spPr>
        <p:txBody>
          <a:bodyPr wrap="square" rtlCol="0">
            <a:spAutoFit/>
          </a:bodyPr>
          <a:lstStyle/>
          <a:p>
            <a:pPr algn="ctr"/>
            <a:r>
              <a:rPr lang="en-US" b="0" i="0" dirty="0">
                <a:solidFill>
                  <a:srgbClr val="000000"/>
                </a:solidFill>
                <a:effectLst/>
                <a:latin typeface="apple color emoji"/>
              </a:rPr>
              <a:t>❌</a:t>
            </a:r>
            <a:endParaRPr lang="en-US" b="1" i="0" dirty="0">
              <a:solidFill>
                <a:srgbClr val="000000"/>
              </a:solidFill>
              <a:effectLst/>
              <a:latin typeface="helvetica neue"/>
            </a:endParaRPr>
          </a:p>
          <a:p>
            <a:pPr algn="ctr"/>
            <a:r>
              <a:rPr lang="en-SG" b="1" u="sng" dirty="0" err="1"/>
              <a:t>GridSearchCV</a:t>
            </a:r>
            <a:endParaRPr lang="en-SG" b="1" u="sng" dirty="0"/>
          </a:p>
          <a:p>
            <a:pPr algn="ctr"/>
            <a:r>
              <a:rPr lang="en-SG" dirty="0"/>
              <a:t>Recall: 0.68</a:t>
            </a:r>
          </a:p>
        </p:txBody>
      </p:sp>
      <p:sp>
        <p:nvSpPr>
          <p:cNvPr id="12" name="Rectangle 11">
            <a:extLst>
              <a:ext uri="{FF2B5EF4-FFF2-40B4-BE49-F238E27FC236}">
                <a16:creationId xmlns:a16="http://schemas.microsoft.com/office/drawing/2014/main" id="{9139B59D-C588-4C7A-85FE-C0D708469E5F}"/>
              </a:ext>
            </a:extLst>
          </p:cNvPr>
          <p:cNvSpPr/>
          <p:nvPr/>
        </p:nvSpPr>
        <p:spPr>
          <a:xfrm>
            <a:off x="3675982" y="3932402"/>
            <a:ext cx="932963" cy="318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CE25A1-7F8D-4E4D-8EB7-4CC77A9A0D89}"/>
              </a:ext>
            </a:extLst>
          </p:cNvPr>
          <p:cNvSpPr/>
          <p:nvPr/>
        </p:nvSpPr>
        <p:spPr>
          <a:xfrm>
            <a:off x="9425618" y="3878677"/>
            <a:ext cx="932963" cy="3181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BF37DBA-996A-4DF8-9C5E-631BBE5A3EFA}"/>
              </a:ext>
            </a:extLst>
          </p:cNvPr>
          <p:cNvSpPr txBox="1"/>
          <p:nvPr/>
        </p:nvSpPr>
        <p:spPr>
          <a:xfrm>
            <a:off x="4913746" y="5429904"/>
            <a:ext cx="2179781" cy="707886"/>
          </a:xfrm>
          <a:prstGeom prst="rect">
            <a:avLst/>
          </a:prstGeom>
          <a:noFill/>
        </p:spPr>
        <p:txBody>
          <a:bodyPr wrap="square" rtlCol="0">
            <a:spAutoFit/>
          </a:bodyPr>
          <a:lstStyle/>
          <a:p>
            <a:pPr algn="ctr"/>
            <a:r>
              <a:rPr lang="en-SG" sz="2000" b="0" i="0" dirty="0">
                <a:solidFill>
                  <a:srgbClr val="00B050"/>
                </a:solidFill>
                <a:effectLst/>
              </a:rPr>
              <a:t>Improvement:</a:t>
            </a:r>
          </a:p>
          <a:p>
            <a:pPr algn="ctr"/>
            <a:r>
              <a:rPr lang="en-SG" sz="2000" dirty="0">
                <a:solidFill>
                  <a:srgbClr val="00B050"/>
                </a:solidFill>
              </a:rPr>
              <a:t>0.05</a:t>
            </a:r>
          </a:p>
        </p:txBody>
      </p:sp>
    </p:spTree>
    <p:extLst>
      <p:ext uri="{BB962C8B-B14F-4D97-AF65-F5344CB8AC3E}">
        <p14:creationId xmlns:p14="http://schemas.microsoft.com/office/powerpoint/2010/main" val="2512975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93C4-DB5F-4981-9832-041D47D17B2C}"/>
              </a:ext>
            </a:extLst>
          </p:cNvPr>
          <p:cNvSpPr>
            <a:spLocks noGrp="1"/>
          </p:cNvSpPr>
          <p:nvPr>
            <p:ph type="title"/>
          </p:nvPr>
        </p:nvSpPr>
        <p:spPr/>
        <p:txBody>
          <a:bodyPr/>
          <a:lstStyle/>
          <a:p>
            <a:r>
              <a:rPr lang="en-SG" dirty="0"/>
              <a:t>Classification Models: Summary</a:t>
            </a:r>
            <a:endParaRPr lang="en-US" dirty="0"/>
          </a:p>
        </p:txBody>
      </p:sp>
      <p:graphicFrame>
        <p:nvGraphicFramePr>
          <p:cNvPr id="4" name="Table 4">
            <a:extLst>
              <a:ext uri="{FF2B5EF4-FFF2-40B4-BE49-F238E27FC236}">
                <a16:creationId xmlns:a16="http://schemas.microsoft.com/office/drawing/2014/main" id="{73DD1779-D352-4FDC-9863-75482B2D9F9D}"/>
              </a:ext>
            </a:extLst>
          </p:cNvPr>
          <p:cNvGraphicFramePr>
            <a:graphicFrameLocks noGrp="1"/>
          </p:cNvGraphicFramePr>
          <p:nvPr>
            <p:ph idx="1"/>
            <p:extLst>
              <p:ext uri="{D42A27DB-BD31-4B8C-83A1-F6EECF244321}">
                <p14:modId xmlns:p14="http://schemas.microsoft.com/office/powerpoint/2010/main" val="1681889840"/>
              </p:ext>
            </p:extLst>
          </p:nvPr>
        </p:nvGraphicFramePr>
        <p:xfrm>
          <a:off x="1097280" y="3878811"/>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152013669"/>
                    </a:ext>
                  </a:extLst>
                </a:gridCol>
                <a:gridCol w="2514600">
                  <a:extLst>
                    <a:ext uri="{9D8B030D-6E8A-4147-A177-3AD203B41FA5}">
                      <a16:colId xmlns:a16="http://schemas.microsoft.com/office/drawing/2014/main" val="487457988"/>
                    </a:ext>
                  </a:extLst>
                </a:gridCol>
                <a:gridCol w="2514600">
                  <a:extLst>
                    <a:ext uri="{9D8B030D-6E8A-4147-A177-3AD203B41FA5}">
                      <a16:colId xmlns:a16="http://schemas.microsoft.com/office/drawing/2014/main" val="2620416796"/>
                    </a:ext>
                  </a:extLst>
                </a:gridCol>
                <a:gridCol w="2514600">
                  <a:extLst>
                    <a:ext uri="{9D8B030D-6E8A-4147-A177-3AD203B41FA5}">
                      <a16:colId xmlns:a16="http://schemas.microsoft.com/office/drawing/2014/main" val="250098405"/>
                    </a:ext>
                  </a:extLst>
                </a:gridCol>
              </a:tblGrid>
              <a:tr h="370840">
                <a:tc>
                  <a:txBody>
                    <a:bodyPr/>
                    <a:lstStyle/>
                    <a:p>
                      <a:r>
                        <a:rPr lang="en-SG" dirty="0"/>
                        <a:t>Model</a:t>
                      </a:r>
                      <a:endParaRPr lang="en-US" dirty="0"/>
                    </a:p>
                  </a:txBody>
                  <a:tcPr/>
                </a:tc>
                <a:tc>
                  <a:txBody>
                    <a:bodyPr/>
                    <a:lstStyle/>
                    <a:p>
                      <a:r>
                        <a:rPr lang="en-SG" dirty="0"/>
                        <a:t>Before </a:t>
                      </a:r>
                      <a:r>
                        <a:rPr lang="en-SG" dirty="0" err="1"/>
                        <a:t>GridSearchCV</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After </a:t>
                      </a:r>
                      <a:r>
                        <a:rPr lang="en-SG" dirty="0" err="1"/>
                        <a:t>GridSearchCV</a:t>
                      </a:r>
                      <a:endParaRPr lang="en-US" dirty="0"/>
                    </a:p>
                  </a:txBody>
                  <a:tcPr/>
                </a:tc>
                <a:tc>
                  <a:txBody>
                    <a:bodyPr/>
                    <a:lstStyle/>
                    <a:p>
                      <a:r>
                        <a:rPr lang="en-SG" dirty="0"/>
                        <a:t>Improvement</a:t>
                      </a:r>
                      <a:endParaRPr lang="en-US" dirty="0"/>
                    </a:p>
                  </a:txBody>
                  <a:tcPr/>
                </a:tc>
                <a:extLst>
                  <a:ext uri="{0D108BD9-81ED-4DB2-BD59-A6C34878D82A}">
                    <a16:rowId xmlns:a16="http://schemas.microsoft.com/office/drawing/2014/main" val="2076766058"/>
                  </a:ext>
                </a:extLst>
              </a:tr>
              <a:tr h="370840">
                <a:tc>
                  <a:txBody>
                    <a:bodyPr/>
                    <a:lstStyle/>
                    <a:p>
                      <a:r>
                        <a:rPr lang="en-SG" b="1" dirty="0">
                          <a:solidFill>
                            <a:schemeClr val="bg1"/>
                          </a:solidFill>
                        </a:rPr>
                        <a:t>KNN</a:t>
                      </a:r>
                      <a:endParaRPr lang="en-US" b="1" dirty="0">
                        <a:solidFill>
                          <a:schemeClr val="bg1"/>
                        </a:solidFill>
                      </a:endParaRPr>
                    </a:p>
                  </a:txBody>
                  <a:tcPr>
                    <a:solidFill>
                      <a:schemeClr val="accent1"/>
                    </a:solidFill>
                  </a:tcPr>
                </a:tc>
                <a:tc>
                  <a:txBody>
                    <a:bodyPr/>
                    <a:lstStyle/>
                    <a:p>
                      <a:r>
                        <a:rPr lang="en-SG" b="1" u="sng" dirty="0"/>
                        <a:t>59%</a:t>
                      </a:r>
                      <a:endParaRPr lang="en-US" b="1" u="sng" dirty="0"/>
                    </a:p>
                  </a:txBody>
                  <a:tcPr/>
                </a:tc>
                <a:tc>
                  <a:txBody>
                    <a:bodyPr/>
                    <a:lstStyle/>
                    <a:p>
                      <a:r>
                        <a:rPr lang="en-SG" b="1" u="sng" dirty="0"/>
                        <a:t>77%</a:t>
                      </a:r>
                      <a:endParaRPr lang="en-US" b="1" u="sng" dirty="0"/>
                    </a:p>
                  </a:txBody>
                  <a:tcPr/>
                </a:tc>
                <a:tc>
                  <a:txBody>
                    <a:bodyPr/>
                    <a:lstStyle/>
                    <a:p>
                      <a:r>
                        <a:rPr lang="en-SG" b="1" u="sng" dirty="0"/>
                        <a:t>18%</a:t>
                      </a:r>
                      <a:endParaRPr lang="en-US" b="1" u="sng" dirty="0"/>
                    </a:p>
                  </a:txBody>
                  <a:tcPr/>
                </a:tc>
                <a:extLst>
                  <a:ext uri="{0D108BD9-81ED-4DB2-BD59-A6C34878D82A}">
                    <a16:rowId xmlns:a16="http://schemas.microsoft.com/office/drawing/2014/main" val="1246203782"/>
                  </a:ext>
                </a:extLst>
              </a:tr>
              <a:tr h="370840">
                <a:tc>
                  <a:txBody>
                    <a:bodyPr/>
                    <a:lstStyle/>
                    <a:p>
                      <a:r>
                        <a:rPr lang="en-SG" b="1" dirty="0">
                          <a:solidFill>
                            <a:schemeClr val="bg1"/>
                          </a:solidFill>
                        </a:rPr>
                        <a:t>Random Forest</a:t>
                      </a:r>
                      <a:endParaRPr lang="en-US" b="1" dirty="0">
                        <a:solidFill>
                          <a:schemeClr val="bg1"/>
                        </a:solidFill>
                      </a:endParaRPr>
                    </a:p>
                  </a:txBody>
                  <a:tcPr>
                    <a:solidFill>
                      <a:schemeClr val="accent1"/>
                    </a:solidFill>
                  </a:tcPr>
                </a:tc>
                <a:tc>
                  <a:txBody>
                    <a:bodyPr/>
                    <a:lstStyle/>
                    <a:p>
                      <a:r>
                        <a:rPr lang="en-SG" dirty="0"/>
                        <a:t>66%</a:t>
                      </a:r>
                      <a:endParaRPr lang="en-US" dirty="0"/>
                    </a:p>
                  </a:txBody>
                  <a:tcPr/>
                </a:tc>
                <a:tc>
                  <a:txBody>
                    <a:bodyPr/>
                    <a:lstStyle/>
                    <a:p>
                      <a:r>
                        <a:rPr lang="en-SG" dirty="0"/>
                        <a:t>75%</a:t>
                      </a:r>
                      <a:endParaRPr lang="en-US" dirty="0"/>
                    </a:p>
                  </a:txBody>
                  <a:tcPr/>
                </a:tc>
                <a:tc>
                  <a:txBody>
                    <a:bodyPr/>
                    <a:lstStyle/>
                    <a:p>
                      <a:r>
                        <a:rPr lang="en-SG" dirty="0"/>
                        <a:t>9%</a:t>
                      </a:r>
                      <a:endParaRPr lang="en-US" dirty="0"/>
                    </a:p>
                  </a:txBody>
                  <a:tcPr/>
                </a:tc>
                <a:extLst>
                  <a:ext uri="{0D108BD9-81ED-4DB2-BD59-A6C34878D82A}">
                    <a16:rowId xmlns:a16="http://schemas.microsoft.com/office/drawing/2014/main" val="455302324"/>
                  </a:ext>
                </a:extLst>
              </a:tr>
              <a:tr h="370840">
                <a:tc>
                  <a:txBody>
                    <a:bodyPr/>
                    <a:lstStyle/>
                    <a:p>
                      <a:r>
                        <a:rPr lang="en-SG" b="1" dirty="0" err="1">
                          <a:solidFill>
                            <a:schemeClr val="bg1"/>
                          </a:solidFill>
                        </a:rPr>
                        <a:t>XGBoost</a:t>
                      </a:r>
                      <a:endParaRPr lang="en-US" b="1" dirty="0">
                        <a:solidFill>
                          <a:schemeClr val="bg1"/>
                        </a:solidFill>
                      </a:endParaRPr>
                    </a:p>
                  </a:txBody>
                  <a:tcPr>
                    <a:solidFill>
                      <a:schemeClr val="accent1"/>
                    </a:solidFill>
                  </a:tcPr>
                </a:tc>
                <a:tc>
                  <a:txBody>
                    <a:bodyPr/>
                    <a:lstStyle/>
                    <a:p>
                      <a:r>
                        <a:rPr lang="en-SG" dirty="0"/>
                        <a:t>68%</a:t>
                      </a:r>
                      <a:endParaRPr lang="en-US" dirty="0"/>
                    </a:p>
                  </a:txBody>
                  <a:tcPr/>
                </a:tc>
                <a:tc>
                  <a:txBody>
                    <a:bodyPr/>
                    <a:lstStyle/>
                    <a:p>
                      <a:r>
                        <a:rPr lang="en-SG" dirty="0"/>
                        <a:t>73%</a:t>
                      </a:r>
                      <a:endParaRPr lang="en-US" dirty="0"/>
                    </a:p>
                  </a:txBody>
                  <a:tcPr/>
                </a:tc>
                <a:tc>
                  <a:txBody>
                    <a:bodyPr/>
                    <a:lstStyle/>
                    <a:p>
                      <a:r>
                        <a:rPr lang="en-SG" dirty="0"/>
                        <a:t>5%</a:t>
                      </a:r>
                      <a:endParaRPr lang="en-US" dirty="0"/>
                    </a:p>
                  </a:txBody>
                  <a:tcPr/>
                </a:tc>
                <a:extLst>
                  <a:ext uri="{0D108BD9-81ED-4DB2-BD59-A6C34878D82A}">
                    <a16:rowId xmlns:a16="http://schemas.microsoft.com/office/drawing/2014/main" val="2763816426"/>
                  </a:ext>
                </a:extLst>
              </a:tr>
            </a:tbl>
          </a:graphicData>
        </a:graphic>
      </p:graphicFrame>
      <p:sp>
        <p:nvSpPr>
          <p:cNvPr id="5" name="TextBox 4">
            <a:extLst>
              <a:ext uri="{FF2B5EF4-FFF2-40B4-BE49-F238E27FC236}">
                <a16:creationId xmlns:a16="http://schemas.microsoft.com/office/drawing/2014/main" id="{F087F1E0-0428-4006-BEF7-00E8A2EA7821}"/>
              </a:ext>
            </a:extLst>
          </p:cNvPr>
          <p:cNvSpPr txBox="1"/>
          <p:nvPr/>
        </p:nvSpPr>
        <p:spPr>
          <a:xfrm>
            <a:off x="1097280" y="2198251"/>
            <a:ext cx="9312102" cy="1200329"/>
          </a:xfrm>
          <a:prstGeom prst="rect">
            <a:avLst/>
          </a:prstGeom>
          <a:noFill/>
        </p:spPr>
        <p:txBody>
          <a:bodyPr wrap="square" rtlCol="0">
            <a:spAutoFit/>
          </a:bodyPr>
          <a:lstStyle/>
          <a:p>
            <a:r>
              <a:rPr lang="en-SG" dirty="0"/>
              <a:t>Recall: Correctly predicted results</a:t>
            </a:r>
          </a:p>
          <a:p>
            <a:r>
              <a:rPr lang="en-SG" dirty="0"/>
              <a:t> </a:t>
            </a:r>
          </a:p>
          <a:p>
            <a:r>
              <a:rPr lang="en-SG" dirty="0"/>
              <a:t>Why: We want to properly predict the articles that will do well, so as to prevent waste of money and effort on promoting articles that are not going to do well.</a:t>
            </a:r>
            <a:endParaRPr lang="en-US" dirty="0"/>
          </a:p>
        </p:txBody>
      </p:sp>
    </p:spTree>
    <p:extLst>
      <p:ext uri="{BB962C8B-B14F-4D97-AF65-F5344CB8AC3E}">
        <p14:creationId xmlns:p14="http://schemas.microsoft.com/office/powerpoint/2010/main" val="336506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a:t>Project Design</a:t>
            </a:r>
          </a:p>
        </p:txBody>
      </p:sp>
      <p:graphicFrame>
        <p:nvGraphicFramePr>
          <p:cNvPr id="3" name="Diagram 2">
            <a:extLst>
              <a:ext uri="{FF2B5EF4-FFF2-40B4-BE49-F238E27FC236}">
                <a16:creationId xmlns:a16="http://schemas.microsoft.com/office/drawing/2014/main" id="{6A14F6AF-8122-492C-BD71-D371B2262234}"/>
              </a:ext>
            </a:extLst>
          </p:cNvPr>
          <p:cNvGraphicFramePr/>
          <p:nvPr>
            <p:extLst>
              <p:ext uri="{D42A27DB-BD31-4B8C-83A1-F6EECF244321}">
                <p14:modId xmlns:p14="http://schemas.microsoft.com/office/powerpoint/2010/main" val="957154317"/>
              </p:ext>
            </p:extLst>
          </p:nvPr>
        </p:nvGraphicFramePr>
        <p:xfrm>
          <a:off x="442762" y="1790298"/>
          <a:ext cx="11232682" cy="478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15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Feature Importance</a:t>
            </a:r>
          </a:p>
        </p:txBody>
      </p:sp>
      <p:sp>
        <p:nvSpPr>
          <p:cNvPr id="8" name="TextBox 7">
            <a:extLst>
              <a:ext uri="{FF2B5EF4-FFF2-40B4-BE49-F238E27FC236}">
                <a16:creationId xmlns:a16="http://schemas.microsoft.com/office/drawing/2014/main" id="{284EACE2-DB2C-47CB-BD59-2C2BFC2B431D}"/>
              </a:ext>
            </a:extLst>
          </p:cNvPr>
          <p:cNvSpPr txBox="1"/>
          <p:nvPr/>
        </p:nvSpPr>
        <p:spPr>
          <a:xfrm>
            <a:off x="2088702" y="1405339"/>
            <a:ext cx="2179781" cy="369332"/>
          </a:xfrm>
          <a:prstGeom prst="rect">
            <a:avLst/>
          </a:prstGeom>
          <a:noFill/>
        </p:spPr>
        <p:txBody>
          <a:bodyPr wrap="square" rtlCol="0">
            <a:spAutoFit/>
          </a:bodyPr>
          <a:lstStyle/>
          <a:p>
            <a:pPr algn="ctr"/>
            <a:r>
              <a:rPr lang="en-SG" b="1" u="sng" dirty="0"/>
              <a:t>Random Forest</a:t>
            </a:r>
            <a:endParaRPr lang="en-US" dirty="0"/>
          </a:p>
        </p:txBody>
      </p:sp>
      <p:sp>
        <p:nvSpPr>
          <p:cNvPr id="9" name="TextBox 8">
            <a:extLst>
              <a:ext uri="{FF2B5EF4-FFF2-40B4-BE49-F238E27FC236}">
                <a16:creationId xmlns:a16="http://schemas.microsoft.com/office/drawing/2014/main" id="{6CD1F84A-DF25-4168-ABA0-F5797D24E8D7}"/>
              </a:ext>
            </a:extLst>
          </p:cNvPr>
          <p:cNvSpPr txBox="1"/>
          <p:nvPr/>
        </p:nvSpPr>
        <p:spPr>
          <a:xfrm>
            <a:off x="8012168" y="1405331"/>
            <a:ext cx="2179781" cy="369332"/>
          </a:xfrm>
          <a:prstGeom prst="rect">
            <a:avLst/>
          </a:prstGeom>
          <a:noFill/>
        </p:spPr>
        <p:txBody>
          <a:bodyPr wrap="square" rtlCol="0">
            <a:spAutoFit/>
          </a:bodyPr>
          <a:lstStyle/>
          <a:p>
            <a:pPr algn="ctr"/>
            <a:r>
              <a:rPr lang="en-SG" b="1" u="sng" dirty="0" err="1"/>
              <a:t>XGBoost</a:t>
            </a:r>
            <a:endParaRPr lang="en-US" dirty="0"/>
          </a:p>
        </p:txBody>
      </p:sp>
      <p:pic>
        <p:nvPicPr>
          <p:cNvPr id="3074" name="Picture 2">
            <a:extLst>
              <a:ext uri="{FF2B5EF4-FFF2-40B4-BE49-F238E27FC236}">
                <a16:creationId xmlns:a16="http://schemas.microsoft.com/office/drawing/2014/main" id="{C39B91FA-D846-47DE-B13D-EDE89A42E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5" y="2301132"/>
            <a:ext cx="6036317" cy="33954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8814ECF-8CAB-4468-A893-1A47CB08E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276" y="2301132"/>
            <a:ext cx="6036317" cy="3395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128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2B6936-BB02-41C3-B3C4-6777D499EAD1}"/>
              </a:ext>
            </a:extLst>
          </p:cNvPr>
          <p:cNvSpPr>
            <a:spLocks noGrp="1"/>
          </p:cNvSpPr>
          <p:nvPr>
            <p:ph type="title"/>
          </p:nvPr>
        </p:nvSpPr>
        <p:spPr/>
        <p:txBody>
          <a:bodyPr/>
          <a:lstStyle/>
          <a:p>
            <a:r>
              <a:rPr lang="en-US" dirty="0"/>
              <a:t>Feature Importance</a:t>
            </a:r>
          </a:p>
        </p:txBody>
      </p:sp>
      <p:sp>
        <p:nvSpPr>
          <p:cNvPr id="3" name="TextBox 2">
            <a:extLst>
              <a:ext uri="{FF2B5EF4-FFF2-40B4-BE49-F238E27FC236}">
                <a16:creationId xmlns:a16="http://schemas.microsoft.com/office/drawing/2014/main" id="{B4B293A0-A993-4326-A71B-C0AA9EE843DF}"/>
              </a:ext>
            </a:extLst>
          </p:cNvPr>
          <p:cNvSpPr txBox="1"/>
          <p:nvPr/>
        </p:nvSpPr>
        <p:spPr>
          <a:xfrm>
            <a:off x="1542322" y="3011947"/>
            <a:ext cx="3556152" cy="1631216"/>
          </a:xfrm>
          <a:prstGeom prst="rect">
            <a:avLst/>
          </a:prstGeom>
          <a:noFill/>
        </p:spPr>
        <p:txBody>
          <a:bodyPr wrap="square" rtlCol="0">
            <a:spAutoFit/>
          </a:bodyPr>
          <a:lstStyle/>
          <a:p>
            <a:r>
              <a:rPr lang="en-SG" sz="2000" dirty="0" err="1"/>
              <a:t>Global_sentiment_polarity</a:t>
            </a:r>
            <a:endParaRPr lang="en-SG" sz="2000" dirty="0"/>
          </a:p>
          <a:p>
            <a:r>
              <a:rPr lang="en-SG" sz="2000" dirty="0" err="1"/>
              <a:t>Global_subjectivity</a:t>
            </a:r>
            <a:endParaRPr lang="en-SG" sz="2000" dirty="0"/>
          </a:p>
          <a:p>
            <a:r>
              <a:rPr lang="en-SG" sz="2000" dirty="0" err="1"/>
              <a:t>N_unique_tokens</a:t>
            </a:r>
            <a:endParaRPr lang="en-SG" sz="2000" dirty="0"/>
          </a:p>
          <a:p>
            <a:r>
              <a:rPr lang="en-SG" sz="2000" dirty="0" err="1"/>
              <a:t>Avg_positive_polarity</a:t>
            </a:r>
            <a:endParaRPr lang="en-SG" sz="2000" dirty="0"/>
          </a:p>
          <a:p>
            <a:r>
              <a:rPr lang="en-SG" sz="2000" dirty="0" err="1"/>
              <a:t>N_token_content</a:t>
            </a:r>
            <a:endParaRPr lang="en-SG" sz="2000" dirty="0"/>
          </a:p>
        </p:txBody>
      </p:sp>
      <p:sp>
        <p:nvSpPr>
          <p:cNvPr id="6" name="Arrow: Right 5">
            <a:extLst>
              <a:ext uri="{FF2B5EF4-FFF2-40B4-BE49-F238E27FC236}">
                <a16:creationId xmlns:a16="http://schemas.microsoft.com/office/drawing/2014/main" id="{7098F0F2-A14A-4533-9DF4-8D63356A30D4}"/>
              </a:ext>
            </a:extLst>
          </p:cNvPr>
          <p:cNvSpPr/>
          <p:nvPr/>
        </p:nvSpPr>
        <p:spPr>
          <a:xfrm>
            <a:off x="4664362" y="3647446"/>
            <a:ext cx="1228436" cy="36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3B8067C-8C0F-44F8-8A5A-A320256E1505}"/>
              </a:ext>
            </a:extLst>
          </p:cNvPr>
          <p:cNvSpPr txBox="1"/>
          <p:nvPr/>
        </p:nvSpPr>
        <p:spPr>
          <a:xfrm>
            <a:off x="771087" y="1944899"/>
            <a:ext cx="4262730" cy="400110"/>
          </a:xfrm>
          <a:prstGeom prst="rect">
            <a:avLst/>
          </a:prstGeom>
          <a:noFill/>
        </p:spPr>
        <p:txBody>
          <a:bodyPr wrap="square" rtlCol="0">
            <a:spAutoFit/>
          </a:bodyPr>
          <a:lstStyle/>
          <a:p>
            <a:pPr algn="ctr"/>
            <a:r>
              <a:rPr lang="en-US" sz="2000" b="0" i="0" dirty="0">
                <a:solidFill>
                  <a:srgbClr val="000000"/>
                </a:solidFill>
                <a:effectLst/>
                <a:latin typeface="apple color emoji"/>
              </a:rPr>
              <a:t>⏳ </a:t>
            </a:r>
            <a:r>
              <a:rPr lang="en-SG" sz="2000" b="1" u="sng" dirty="0"/>
              <a:t>Time to do some A/B testing!</a:t>
            </a:r>
            <a:endParaRPr lang="en-US" sz="2000" dirty="0"/>
          </a:p>
        </p:txBody>
      </p:sp>
      <p:sp>
        <p:nvSpPr>
          <p:cNvPr id="8" name="TextBox 7">
            <a:extLst>
              <a:ext uri="{FF2B5EF4-FFF2-40B4-BE49-F238E27FC236}">
                <a16:creationId xmlns:a16="http://schemas.microsoft.com/office/drawing/2014/main" id="{73DC59DF-CA86-4E96-8122-6E9EA5760C15}"/>
              </a:ext>
            </a:extLst>
          </p:cNvPr>
          <p:cNvSpPr txBox="1"/>
          <p:nvPr/>
        </p:nvSpPr>
        <p:spPr>
          <a:xfrm>
            <a:off x="1542322" y="5318528"/>
            <a:ext cx="8091205" cy="369332"/>
          </a:xfrm>
          <a:prstGeom prst="rect">
            <a:avLst/>
          </a:prstGeom>
          <a:noFill/>
        </p:spPr>
        <p:txBody>
          <a:bodyPr wrap="square" rtlCol="0">
            <a:spAutoFit/>
          </a:bodyPr>
          <a:lstStyle/>
          <a:p>
            <a:r>
              <a:rPr lang="en-SG" dirty="0"/>
              <a:t>First insights: People seem to share unique, positive content of a certain length! </a:t>
            </a:r>
            <a:endParaRPr lang="en-US" dirty="0"/>
          </a:p>
        </p:txBody>
      </p:sp>
      <p:sp>
        <p:nvSpPr>
          <p:cNvPr id="9" name="TextBox 8">
            <a:extLst>
              <a:ext uri="{FF2B5EF4-FFF2-40B4-BE49-F238E27FC236}">
                <a16:creationId xmlns:a16="http://schemas.microsoft.com/office/drawing/2014/main" id="{C06995E5-C008-40E0-B6C3-680688C07442}"/>
              </a:ext>
            </a:extLst>
          </p:cNvPr>
          <p:cNvSpPr txBox="1"/>
          <p:nvPr/>
        </p:nvSpPr>
        <p:spPr>
          <a:xfrm>
            <a:off x="6317673" y="3011947"/>
            <a:ext cx="4119418" cy="1631216"/>
          </a:xfrm>
          <a:prstGeom prst="rect">
            <a:avLst/>
          </a:prstGeom>
          <a:noFill/>
        </p:spPr>
        <p:txBody>
          <a:bodyPr wrap="square" rtlCol="0">
            <a:spAutoFit/>
          </a:bodyPr>
          <a:lstStyle/>
          <a:p>
            <a:r>
              <a:rPr lang="en-US" sz="2000" dirty="0"/>
              <a:t>Text sentiment polarity </a:t>
            </a:r>
          </a:p>
          <a:p>
            <a:r>
              <a:rPr lang="en-US" sz="2000" dirty="0"/>
              <a:t>Text subjectivity</a:t>
            </a:r>
          </a:p>
          <a:p>
            <a:r>
              <a:rPr lang="en-US" sz="2000" dirty="0"/>
              <a:t>Rate of unique words in the content</a:t>
            </a:r>
          </a:p>
          <a:p>
            <a:r>
              <a:rPr lang="en-US" sz="2000" dirty="0"/>
              <a:t>Avg. polarity of positive words</a:t>
            </a:r>
          </a:p>
          <a:p>
            <a:r>
              <a:rPr lang="en-US" sz="2000" dirty="0"/>
              <a:t>Number of words in the content</a:t>
            </a:r>
          </a:p>
        </p:txBody>
      </p:sp>
    </p:spTree>
    <p:extLst>
      <p:ext uri="{BB962C8B-B14F-4D97-AF65-F5344CB8AC3E}">
        <p14:creationId xmlns:p14="http://schemas.microsoft.com/office/powerpoint/2010/main" val="219596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Moving Forward:</a:t>
            </a:r>
          </a:p>
        </p:txBody>
      </p:sp>
      <p:sp>
        <p:nvSpPr>
          <p:cNvPr id="5" name="Content Placeholder 2">
            <a:extLst>
              <a:ext uri="{FF2B5EF4-FFF2-40B4-BE49-F238E27FC236}">
                <a16:creationId xmlns:a16="http://schemas.microsoft.com/office/drawing/2014/main" id="{D0A1CFCB-7B0A-49BF-9550-5ED1418BF377}"/>
              </a:ext>
            </a:extLst>
          </p:cNvPr>
          <p:cNvSpPr>
            <a:spLocks noGrp="1"/>
          </p:cNvSpPr>
          <p:nvPr>
            <p:ph idx="1"/>
          </p:nvPr>
        </p:nvSpPr>
        <p:spPr>
          <a:xfrm>
            <a:off x="1097280" y="2104347"/>
            <a:ext cx="10058400" cy="2994125"/>
          </a:xfrm>
        </p:spPr>
        <p:txBody>
          <a:bodyPr>
            <a:normAutofit/>
          </a:bodyPr>
          <a:lstStyle/>
          <a:p>
            <a:pPr marL="268288" indent="-268288">
              <a:buFont typeface="Arial" panose="020B0604020202020204" pitchFamily="34" charset="0"/>
              <a:buChar char="•"/>
            </a:pPr>
            <a:r>
              <a:rPr lang="en-SG" sz="1800" dirty="0">
                <a:cs typeface="Times New Roman" panose="02020603050405020304" pitchFamily="18" charset="0"/>
              </a:rPr>
              <a:t>Most likely to improve upon KNN model– showed the most potential. </a:t>
            </a:r>
          </a:p>
          <a:p>
            <a:pPr marL="268288" indent="-268288">
              <a:buFont typeface="Arial" panose="020B0604020202020204" pitchFamily="34" charset="0"/>
              <a:buChar char="•"/>
            </a:pPr>
            <a:r>
              <a:rPr lang="en-SG" sz="1800" dirty="0" err="1">
                <a:cs typeface="Times New Roman" panose="02020603050405020304" pitchFamily="18" charset="0"/>
              </a:rPr>
              <a:t>Global_sentiment_polarity</a:t>
            </a:r>
            <a:r>
              <a:rPr lang="en-SG" sz="1800" dirty="0">
                <a:cs typeface="Times New Roman" panose="02020603050405020304" pitchFamily="18" charset="0"/>
              </a:rPr>
              <a:t>, </a:t>
            </a:r>
            <a:r>
              <a:rPr lang="en-SG" sz="1800" dirty="0" err="1">
                <a:cs typeface="Times New Roman" panose="02020603050405020304" pitchFamily="18" charset="0"/>
              </a:rPr>
              <a:t>Global_subjectivity</a:t>
            </a:r>
            <a:r>
              <a:rPr lang="en-SG" sz="1800" dirty="0">
                <a:cs typeface="Times New Roman" panose="02020603050405020304" pitchFamily="18" charset="0"/>
              </a:rPr>
              <a:t>, </a:t>
            </a:r>
            <a:r>
              <a:rPr lang="en-SG" sz="1800" dirty="0" err="1">
                <a:cs typeface="Times New Roman" panose="02020603050405020304" pitchFamily="18" charset="0"/>
              </a:rPr>
              <a:t>N_unique_tokens</a:t>
            </a:r>
            <a:r>
              <a:rPr lang="en-SG" sz="1800" dirty="0">
                <a:cs typeface="Times New Roman" panose="02020603050405020304" pitchFamily="18" charset="0"/>
              </a:rPr>
              <a:t>, </a:t>
            </a:r>
            <a:r>
              <a:rPr lang="en-SG" sz="1800" dirty="0" err="1">
                <a:cs typeface="Times New Roman" panose="02020603050405020304" pitchFamily="18" charset="0"/>
              </a:rPr>
              <a:t>Avg_positive_polarity</a:t>
            </a:r>
            <a:r>
              <a:rPr lang="en-SG" sz="1800" dirty="0">
                <a:cs typeface="Times New Roman" panose="02020603050405020304" pitchFamily="18" charset="0"/>
              </a:rPr>
              <a:t>, </a:t>
            </a:r>
            <a:r>
              <a:rPr lang="en-SG" sz="1800" dirty="0" err="1">
                <a:cs typeface="Times New Roman" panose="02020603050405020304" pitchFamily="18" charset="0"/>
              </a:rPr>
              <a:t>N_token_content</a:t>
            </a:r>
            <a:r>
              <a:rPr lang="en-SG" sz="1800" dirty="0">
                <a:cs typeface="Times New Roman" panose="02020603050405020304" pitchFamily="18" charset="0"/>
              </a:rPr>
              <a:t> are the features to examine and test further. </a:t>
            </a:r>
          </a:p>
          <a:p>
            <a:pPr marL="268288" indent="-268288">
              <a:buFont typeface="Arial" panose="020B0604020202020204" pitchFamily="34" charset="0"/>
              <a:buChar char="•"/>
            </a:pPr>
            <a:r>
              <a:rPr lang="en-SG" sz="1800" dirty="0">
                <a:cs typeface="Times New Roman" panose="02020603050405020304" pitchFamily="18" charset="0"/>
              </a:rPr>
              <a:t>Further EDA can be done on these features. </a:t>
            </a:r>
          </a:p>
          <a:p>
            <a:pPr marL="268288" indent="-268288">
              <a:buFont typeface="Arial" panose="020B0604020202020204" pitchFamily="34" charset="0"/>
              <a:buChar char="•"/>
            </a:pPr>
            <a:r>
              <a:rPr lang="en-SG" sz="1800" dirty="0">
                <a:cs typeface="Times New Roman" panose="02020603050405020304" pitchFamily="18" charset="0"/>
              </a:rPr>
              <a:t>Content team can look to starting with more positive, unique articles with differing lengths to see which readers respond to best.</a:t>
            </a:r>
          </a:p>
          <a:p>
            <a:pPr marL="268288" indent="-268288">
              <a:buFont typeface="Arial" panose="020B0604020202020204" pitchFamily="34" charset="0"/>
              <a:buChar char="•"/>
            </a:pPr>
            <a:r>
              <a:rPr lang="en-US" sz="1800" dirty="0"/>
              <a:t>There seems to be additional data available as suggested by the different types of articles (and lack thereof). Maybe Regression models can work if we get the full set of data.</a:t>
            </a:r>
          </a:p>
        </p:txBody>
      </p:sp>
    </p:spTree>
    <p:extLst>
      <p:ext uri="{BB962C8B-B14F-4D97-AF65-F5344CB8AC3E}">
        <p14:creationId xmlns:p14="http://schemas.microsoft.com/office/powerpoint/2010/main" val="382914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DC01-ACE2-47A2-AEB9-07DDA2EC5EB6}"/>
              </a:ext>
            </a:extLst>
          </p:cNvPr>
          <p:cNvSpPr>
            <a:spLocks noGrp="1"/>
          </p:cNvSpPr>
          <p:nvPr>
            <p:ph type="title"/>
          </p:nvPr>
        </p:nvSpPr>
        <p:spPr/>
        <p:txBody>
          <a:bodyPr/>
          <a:lstStyle/>
          <a:p>
            <a:r>
              <a:rPr lang="en-US"/>
              <a:t>Domain </a:t>
            </a:r>
            <a:r>
              <a:rPr lang="en-US" dirty="0"/>
              <a:t>Background</a:t>
            </a:r>
            <a:endParaRPr lang="en-US"/>
          </a:p>
        </p:txBody>
      </p:sp>
      <p:sp>
        <p:nvSpPr>
          <p:cNvPr id="3" name="Content Placeholder 2">
            <a:extLst>
              <a:ext uri="{FF2B5EF4-FFF2-40B4-BE49-F238E27FC236}">
                <a16:creationId xmlns:a16="http://schemas.microsoft.com/office/drawing/2014/main" id="{7D1D812F-08AD-4C4F-AEDA-B6DFDDAB9DD0}"/>
              </a:ext>
            </a:extLst>
          </p:cNvPr>
          <p:cNvSpPr>
            <a:spLocks noGrp="1"/>
          </p:cNvSpPr>
          <p:nvPr>
            <p:ph idx="1"/>
          </p:nvPr>
        </p:nvSpPr>
        <p:spPr/>
        <p:txBody>
          <a:bodyPr/>
          <a:lstStyle/>
          <a:p>
            <a:r>
              <a:rPr lang="en-SG" sz="1800" dirty="0">
                <a:effectLst/>
                <a:ea typeface="Times New Roman" panose="02020603050405020304" pitchFamily="18" charset="0"/>
              </a:rPr>
              <a:t>Mashable is an American digital multi-platform media company that explores topics like </a:t>
            </a:r>
            <a:r>
              <a:rPr lang="en-US" sz="1800" dirty="0">
                <a:effectLst/>
                <a:ea typeface="Times New Roman" panose="02020603050405020304" pitchFamily="18" charset="0"/>
              </a:rPr>
              <a:t>entertainment, culture, tech, science and social good.</a:t>
            </a:r>
          </a:p>
          <a:p>
            <a:r>
              <a:rPr lang="en-SG" sz="1800" dirty="0">
                <a:ea typeface="Times New Roman" panose="02020603050405020304" pitchFamily="18" charset="0"/>
              </a:rPr>
              <a:t>Started as a simple </a:t>
            </a:r>
            <a:r>
              <a:rPr lang="en-SG" sz="1800" dirty="0" err="1">
                <a:ea typeface="Times New Roman" panose="02020603050405020304" pitchFamily="18" charset="0"/>
              </a:rPr>
              <a:t>Wordpress</a:t>
            </a:r>
            <a:r>
              <a:rPr lang="en-SG" sz="1800" dirty="0">
                <a:ea typeface="Times New Roman" panose="02020603050405020304" pitchFamily="18" charset="0"/>
              </a:rPr>
              <a:t> blog by Pete Cashmore in 2005, with Cashmore as sole author.</a:t>
            </a:r>
          </a:p>
          <a:p>
            <a:r>
              <a:rPr lang="en-SG" sz="1800" dirty="0">
                <a:effectLst/>
                <a:ea typeface="Times New Roman" panose="02020603050405020304" pitchFamily="18" charset="0"/>
              </a:rPr>
              <a:t>By </a:t>
            </a:r>
            <a:r>
              <a:rPr lang="en-SG" sz="1800" dirty="0">
                <a:ea typeface="Times New Roman" panose="02020603050405020304" pitchFamily="18" charset="0"/>
              </a:rPr>
              <a:t>Nov 2015, they’ve had 6,000,000 Twitter followers and 3,200,000 fans on Facebook.</a:t>
            </a:r>
          </a:p>
          <a:p>
            <a:r>
              <a:rPr lang="en-SG" sz="1800" dirty="0">
                <a:ea typeface="Times New Roman" panose="02020603050405020304" pitchFamily="18" charset="0"/>
              </a:rPr>
              <a:t>Data was collected over few years on more than 40,000 articles.</a:t>
            </a:r>
          </a:p>
          <a:p>
            <a:r>
              <a:rPr lang="en-SG" sz="1800" dirty="0">
                <a:ea typeface="Times New Roman" panose="02020603050405020304" pitchFamily="18" charset="0"/>
              </a:rPr>
              <a:t>Articles have varying levels of popularity.</a:t>
            </a:r>
          </a:p>
          <a:p>
            <a:r>
              <a:rPr lang="en-SG" sz="1800" dirty="0">
                <a:ea typeface="Times New Roman" panose="02020603050405020304" pitchFamily="18" charset="0"/>
              </a:rPr>
              <a:t>There are different types of factors that may affect the popularity of the article: Article Technicalities,</a:t>
            </a:r>
            <a:r>
              <a:rPr lang="en-SG" sz="1800" dirty="0"/>
              <a:t> Type of Article, Metrics on Article.</a:t>
            </a:r>
            <a:endParaRPr lang="en-SG" sz="1800" dirty="0">
              <a:ea typeface="Times New Roman" panose="02020603050405020304" pitchFamily="18" charset="0"/>
            </a:endParaRPr>
          </a:p>
          <a:p>
            <a:endParaRPr lang="en-US" dirty="0"/>
          </a:p>
        </p:txBody>
      </p:sp>
    </p:spTree>
    <p:extLst>
      <p:ext uri="{BB962C8B-B14F-4D97-AF65-F5344CB8AC3E}">
        <p14:creationId xmlns:p14="http://schemas.microsoft.com/office/powerpoint/2010/main" val="406414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5F247-DD7D-44B2-99DA-10D0491EE778}"/>
              </a:ext>
            </a:extLst>
          </p:cNvPr>
          <p:cNvSpPr>
            <a:spLocks noGrp="1"/>
          </p:cNvSpPr>
          <p:nvPr>
            <p:ph idx="1"/>
          </p:nvPr>
        </p:nvSpPr>
        <p:spPr>
          <a:xfrm>
            <a:off x="1097280" y="1845733"/>
            <a:ext cx="10058400" cy="4528690"/>
          </a:xfrm>
        </p:spPr>
        <p:txBody>
          <a:bodyPr>
            <a:normAutofit/>
          </a:bodyPr>
          <a:lstStyle/>
          <a:p>
            <a:r>
              <a:rPr lang="en-US" sz="1800" b="1" u="sng" dirty="0">
                <a:ea typeface="Times New Roman" panose="02020603050405020304" pitchFamily="18" charset="0"/>
                <a:cs typeface="Times New Roman" panose="02020603050405020304" pitchFamily="18" charset="0"/>
              </a:rPr>
              <a:t>Problem: </a:t>
            </a:r>
          </a:p>
          <a:p>
            <a:r>
              <a:rPr lang="en-US" sz="1800" dirty="0">
                <a:ea typeface="Times New Roman" panose="02020603050405020304" pitchFamily="18" charset="0"/>
                <a:cs typeface="Times New Roman" panose="02020603050405020304" pitchFamily="18" charset="0"/>
              </a:rPr>
              <a:t>1. </a:t>
            </a:r>
            <a:r>
              <a:rPr lang="en-US" sz="1800" dirty="0">
                <a:effectLst/>
                <a:ea typeface="Times New Roman" panose="02020603050405020304" pitchFamily="18" charset="0"/>
                <a:cs typeface="Times New Roman" panose="02020603050405020304" pitchFamily="18" charset="0"/>
              </a:rPr>
              <a:t>Will new articles be popular enough to justify spending more ad buys on them?</a:t>
            </a:r>
            <a:endParaRPr lang="en-US" sz="1800" dirty="0">
              <a:ea typeface="Times New Roman" panose="02020603050405020304" pitchFamily="18" charset="0"/>
              <a:cs typeface="Times New Roman" panose="02020603050405020304" pitchFamily="18" charset="0"/>
            </a:endParaRPr>
          </a:p>
          <a:p>
            <a:r>
              <a:rPr lang="en-US" sz="1800" dirty="0">
                <a:ea typeface="Times New Roman" panose="02020603050405020304" pitchFamily="18" charset="0"/>
                <a:cs typeface="Times New Roman" panose="02020603050405020304" pitchFamily="18" charset="0"/>
              </a:rPr>
              <a:t>2. Which factors affect shares enough to continue with A/B testing?</a:t>
            </a:r>
          </a:p>
          <a:p>
            <a:r>
              <a:rPr lang="en-US" sz="1800" b="1" u="sng" dirty="0">
                <a:effectLst/>
                <a:ea typeface="Times New Roman" panose="02020603050405020304" pitchFamily="18" charset="0"/>
                <a:cs typeface="Times New Roman" panose="02020603050405020304" pitchFamily="18" charset="0"/>
              </a:rPr>
              <a:t>Solution</a:t>
            </a:r>
            <a:r>
              <a:rPr lang="en-US" sz="1800" dirty="0">
                <a:effectLst/>
                <a:ea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1800" dirty="0">
                <a:ea typeface="Times New Roman" panose="02020603050405020304" pitchFamily="18" charset="0"/>
                <a:cs typeface="Times New Roman" panose="02020603050405020304" pitchFamily="18" charset="0"/>
              </a:rPr>
              <a:t>Supervised learning Classification </a:t>
            </a:r>
            <a:r>
              <a:rPr lang="en-US" sz="1800" dirty="0">
                <a:effectLst/>
                <a:ea typeface="Times New Roman" panose="02020603050405020304" pitchFamily="18" charset="0"/>
                <a:cs typeface="Times New Roman" panose="02020603050405020304" pitchFamily="18" charset="0"/>
              </a:rPr>
              <a:t>model on feature</a:t>
            </a:r>
            <a:r>
              <a:rPr lang="en-US" sz="1800" dirty="0">
                <a:ea typeface="Times New Roman" panose="02020603050405020304" pitchFamily="18" charset="0"/>
                <a:cs typeface="Times New Roman" panose="02020603050405020304" pitchFamily="18" charset="0"/>
              </a:rPr>
              <a:t>s of articles to predict if new articles will attain a number of shares above the general median shares,</a:t>
            </a:r>
          </a:p>
          <a:p>
            <a:pPr>
              <a:buFont typeface="Arial" panose="020B0604020202020204" pitchFamily="34" charset="0"/>
              <a:buChar char="•"/>
            </a:pPr>
            <a:r>
              <a:rPr lang="en-US" sz="1800" dirty="0">
                <a:ea typeface="Times New Roman" panose="02020603050405020304" pitchFamily="18" charset="0"/>
                <a:cs typeface="Times New Roman" panose="02020603050405020304" pitchFamily="18" charset="0"/>
              </a:rPr>
              <a:t>Models: K-Nearest </a:t>
            </a:r>
            <a:r>
              <a:rPr lang="en-US" sz="1800" dirty="0" err="1">
                <a:ea typeface="Times New Roman" panose="02020603050405020304" pitchFamily="18" charset="0"/>
                <a:cs typeface="Times New Roman" panose="02020603050405020304" pitchFamily="18" charset="0"/>
              </a:rPr>
              <a:t>Neighbours</a:t>
            </a:r>
            <a:r>
              <a:rPr lang="en-US" sz="1800" dirty="0">
                <a:ea typeface="Times New Roman" panose="02020603050405020304" pitchFamily="18" charset="0"/>
                <a:cs typeface="Times New Roman" panose="02020603050405020304" pitchFamily="18" charset="0"/>
              </a:rPr>
              <a:t>, Random Forest, </a:t>
            </a:r>
            <a:r>
              <a:rPr lang="en-US" sz="1800" dirty="0" err="1">
                <a:ea typeface="Times New Roman" panose="02020603050405020304" pitchFamily="18" charset="0"/>
                <a:cs typeface="Times New Roman" panose="02020603050405020304" pitchFamily="18" charset="0"/>
              </a:rPr>
              <a:t>XGBoost</a:t>
            </a:r>
            <a:r>
              <a:rPr lang="en-US" sz="1800" dirty="0">
                <a:ea typeface="Times New Roman" panose="02020603050405020304" pitchFamily="18" charset="0"/>
                <a:cs typeface="Times New Roman" panose="02020603050405020304" pitchFamily="18" charset="0"/>
              </a:rPr>
              <a:t> Classification.</a:t>
            </a:r>
          </a:p>
          <a:p>
            <a:pPr>
              <a:buFont typeface="Arial" panose="020B0604020202020204" pitchFamily="34" charset="0"/>
              <a:buChar char="•"/>
            </a:pPr>
            <a:r>
              <a:rPr lang="en-US" sz="1800" b="1" u="sng" dirty="0">
                <a:ea typeface="Times New Roman" panose="02020603050405020304" pitchFamily="18" charset="0"/>
                <a:cs typeface="Times New Roman" panose="02020603050405020304" pitchFamily="18" charset="0"/>
              </a:rPr>
              <a:t>Outcomes</a:t>
            </a:r>
            <a:r>
              <a:rPr lang="en-US" sz="1800" dirty="0">
                <a:ea typeface="Times New Roman" panose="02020603050405020304" pitchFamily="18" charset="0"/>
                <a:cs typeface="Times New Roman" panose="02020603050405020304" pitchFamily="18" charset="0"/>
              </a:rPr>
              <a:t>: </a:t>
            </a:r>
          </a:p>
          <a:p>
            <a:pPr lvl="0">
              <a:buClr>
                <a:srgbClr val="E48312"/>
              </a:buClr>
              <a:buFont typeface="Arial" panose="020B0604020202020204" pitchFamily="34" charset="0"/>
              <a:buChar char="•"/>
            </a:pPr>
            <a:r>
              <a:rPr lang="en-US" sz="1800" dirty="0">
                <a:solidFill>
                  <a:srgbClr val="000000">
                    <a:lumMod val="75000"/>
                    <a:lumOff val="25000"/>
                  </a:srgbClr>
                </a:solidFill>
                <a:ea typeface="Times New Roman" panose="02020603050405020304" pitchFamily="18" charset="0"/>
                <a:cs typeface="Times New Roman" panose="02020603050405020304" pitchFamily="18" charset="0"/>
              </a:rPr>
              <a:t>Shares predicted can be used to project revenue based on ads.</a:t>
            </a:r>
          </a:p>
          <a:p>
            <a:pPr lvl="0">
              <a:buClr>
                <a:srgbClr val="E48312"/>
              </a:buClr>
              <a:buFont typeface="Arial" panose="020B0604020202020204" pitchFamily="34" charset="0"/>
              <a:buChar char="•"/>
            </a:pPr>
            <a:r>
              <a:rPr lang="en-US" sz="1800" dirty="0">
                <a:solidFill>
                  <a:srgbClr val="000000">
                    <a:lumMod val="75000"/>
                    <a:lumOff val="25000"/>
                  </a:srgbClr>
                </a:solidFill>
                <a:ea typeface="Times New Roman" panose="02020603050405020304" pitchFamily="18" charset="0"/>
                <a:cs typeface="Times New Roman" panose="02020603050405020304" pitchFamily="18" charset="0"/>
              </a:rPr>
              <a:t>Ad money can be saved by prioritizing articles that are more likely to do well. </a:t>
            </a:r>
          </a:p>
          <a:p>
            <a:pPr marL="0" lvl="0" indent="0">
              <a:buClr>
                <a:srgbClr val="E48312"/>
              </a:buClr>
              <a:buNone/>
            </a:pPr>
            <a:endParaRPr lang="en-US" sz="1800" dirty="0">
              <a:solidFill>
                <a:srgbClr val="000000">
                  <a:lumMod val="75000"/>
                  <a:lumOff val="25000"/>
                </a:srgbClr>
              </a:solidFill>
              <a:ea typeface="Times New Roman" panose="02020603050405020304" pitchFamily="18" charset="0"/>
              <a:cs typeface="Times New Roman" panose="02020603050405020304" pitchFamily="18" charset="0"/>
            </a:endParaRPr>
          </a:p>
          <a:p>
            <a:pPr marL="0" lvl="0" indent="0">
              <a:buClr>
                <a:srgbClr val="E48312"/>
              </a:buClr>
              <a:buNone/>
            </a:pPr>
            <a:endParaRPr lang="en-US" sz="1800" dirty="0">
              <a:solidFill>
                <a:srgbClr val="000000">
                  <a:lumMod val="75000"/>
                  <a:lumOff val="25000"/>
                </a:srgbClr>
              </a:solidFill>
              <a:ea typeface="Times New Roman" panose="02020603050405020304" pitchFamily="18" charset="0"/>
              <a:cs typeface="Times New Roman" panose="02020603050405020304" pitchFamily="18" charset="0"/>
            </a:endParaRPr>
          </a:p>
          <a:p>
            <a:pPr marL="0" lvl="0" indent="0">
              <a:buClr>
                <a:srgbClr val="E48312"/>
              </a:buClr>
              <a:buNone/>
            </a:pPr>
            <a:endParaRPr lang="en-US" sz="1800" dirty="0">
              <a:solidFill>
                <a:srgbClr val="000000">
                  <a:lumMod val="75000"/>
                  <a:lumOff val="25000"/>
                </a:srgbClr>
              </a:solidFill>
              <a:ea typeface="Times New Roman" panose="02020603050405020304" pitchFamily="18" charset="0"/>
              <a:cs typeface="Times New Roman" panose="02020603050405020304" pitchFamily="18" charset="0"/>
            </a:endParaRPr>
          </a:p>
          <a:p>
            <a:pPr marL="0" indent="0">
              <a:buNone/>
            </a:pPr>
            <a:endParaRPr lang="en-US" dirty="0"/>
          </a:p>
        </p:txBody>
      </p:sp>
      <p:sp>
        <p:nvSpPr>
          <p:cNvPr id="6" name="Title 1">
            <a:extLst>
              <a:ext uri="{FF2B5EF4-FFF2-40B4-BE49-F238E27FC236}">
                <a16:creationId xmlns:a16="http://schemas.microsoft.com/office/drawing/2014/main" id="{CBC32521-3EBC-4B8E-A841-4ADD5E29F636}"/>
              </a:ext>
            </a:extLst>
          </p:cNvPr>
          <p:cNvSpPr txBox="1">
            <a:spLocks/>
          </p:cNvSpPr>
          <p:nvPr/>
        </p:nvSpPr>
        <p:spPr>
          <a:xfrm>
            <a:off x="1080000" y="286603"/>
            <a:ext cx="10080000" cy="1152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Problem Statement</a:t>
            </a:r>
          </a:p>
        </p:txBody>
      </p:sp>
      <p:pic>
        <p:nvPicPr>
          <p:cNvPr id="4" name="Picture 3">
            <a:extLst>
              <a:ext uri="{FF2B5EF4-FFF2-40B4-BE49-F238E27FC236}">
                <a16:creationId xmlns:a16="http://schemas.microsoft.com/office/drawing/2014/main" id="{3963ED2B-9D82-4663-9CDB-8BD99E54D2CF}"/>
              </a:ext>
            </a:extLst>
          </p:cNvPr>
          <p:cNvPicPr>
            <a:picLocks noChangeAspect="1"/>
          </p:cNvPicPr>
          <p:nvPr/>
        </p:nvPicPr>
        <p:blipFill rotWithShape="1">
          <a:blip r:embed="rId3"/>
          <a:srcRect l="26786" t="38388" r="53104" b="36117"/>
          <a:stretch/>
        </p:blipFill>
        <p:spPr>
          <a:xfrm>
            <a:off x="9161669" y="564396"/>
            <a:ext cx="2451798" cy="1748413"/>
          </a:xfrm>
          <a:prstGeom prst="rect">
            <a:avLst/>
          </a:prstGeom>
        </p:spPr>
      </p:pic>
    </p:spTree>
    <p:extLst>
      <p:ext uri="{BB962C8B-B14F-4D97-AF65-F5344CB8AC3E}">
        <p14:creationId xmlns:p14="http://schemas.microsoft.com/office/powerpoint/2010/main" val="2997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1983E13-F6A9-445D-B064-4394FA2145D5}"/>
              </a:ext>
            </a:extLst>
          </p:cNvPr>
          <p:cNvSpPr/>
          <p:nvPr/>
        </p:nvSpPr>
        <p:spPr>
          <a:xfrm>
            <a:off x="694267" y="3213803"/>
            <a:ext cx="5604933" cy="1152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2346473-85A0-4770-AA35-07D5BF56165D}"/>
              </a:ext>
            </a:extLst>
          </p:cNvPr>
          <p:cNvSpPr/>
          <p:nvPr/>
        </p:nvSpPr>
        <p:spPr>
          <a:xfrm>
            <a:off x="694267" y="4403200"/>
            <a:ext cx="5604933" cy="63413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C3559F2-7783-4D00-9B55-B87D13DB89D1}"/>
              </a:ext>
            </a:extLst>
          </p:cNvPr>
          <p:cNvSpPr/>
          <p:nvPr/>
        </p:nvSpPr>
        <p:spPr>
          <a:xfrm>
            <a:off x="694267" y="5074735"/>
            <a:ext cx="5604933" cy="1152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A916F6-2E3E-45E4-ADDE-8AB8F5FA98EA}"/>
              </a:ext>
            </a:extLst>
          </p:cNvPr>
          <p:cNvSpPr>
            <a:spLocks noGrp="1"/>
          </p:cNvSpPr>
          <p:nvPr>
            <p:ph idx="1"/>
          </p:nvPr>
        </p:nvSpPr>
        <p:spPr>
          <a:xfrm>
            <a:off x="1350473" y="1512947"/>
            <a:ext cx="10058400" cy="4818677"/>
          </a:xfrm>
        </p:spPr>
        <p:txBody>
          <a:bodyPr vert="horz" lIns="0" tIns="45720" rIns="0" bIns="45720" rtlCol="0" anchor="t">
            <a:normAutofit fontScale="92500" lnSpcReduction="20000"/>
          </a:bodyPr>
          <a:lstStyle/>
          <a:p>
            <a:pPr marL="0" indent="0">
              <a:buNone/>
            </a:pPr>
            <a:r>
              <a:rPr lang="en-US" sz="1500" dirty="0">
                <a:cs typeface="Arial" panose="020B0604020202020204" pitchFamily="34" charset="0"/>
              </a:rPr>
              <a:t>Dataset contains features about news articles published by Mashable within a period of two years.</a:t>
            </a:r>
          </a:p>
          <a:p>
            <a:pPr marL="0" indent="0">
              <a:spcBef>
                <a:spcPts val="800"/>
              </a:spcBef>
              <a:buNone/>
            </a:pPr>
            <a:r>
              <a:rPr lang="en-US" sz="1500" dirty="0">
                <a:cs typeface="Arial" panose="020B0604020202020204" pitchFamily="34" charset="0"/>
              </a:rPr>
              <a:t>15 Features + Target </a:t>
            </a:r>
          </a:p>
          <a:p>
            <a:pPr marL="0" indent="0">
              <a:spcBef>
                <a:spcPts val="600"/>
              </a:spcBef>
              <a:buNone/>
            </a:pPr>
            <a:r>
              <a:rPr lang="en-US" sz="1500" dirty="0">
                <a:cs typeface="Arial" panose="020B0604020202020204" pitchFamily="34" charset="0"/>
              </a:rPr>
              <a:t>Total: 39644 Entries</a:t>
            </a:r>
          </a:p>
          <a:p>
            <a:pPr marL="0" indent="0">
              <a:spcBef>
                <a:spcPts val="0"/>
              </a:spcBef>
              <a:spcAft>
                <a:spcPts val="0"/>
              </a:spcAft>
              <a:buNone/>
            </a:pPr>
            <a:endParaRPr lang="en-US" sz="1500" dirty="0">
              <a:cs typeface="Arial" panose="020B0604020202020204" pitchFamily="34" charset="0"/>
            </a:endParaRPr>
          </a:p>
          <a:p>
            <a:pPr marL="0" indent="0">
              <a:spcBef>
                <a:spcPts val="600"/>
              </a:spcBef>
              <a:buNone/>
            </a:pPr>
            <a:r>
              <a:rPr lang="en-SG" sz="1500" b="1" u="sng" dirty="0">
                <a:effectLst/>
                <a:ea typeface="Times New Roman" panose="02020603050405020304" pitchFamily="18" charset="0"/>
                <a:cs typeface="Times New Roman" panose="02020603050405020304" pitchFamily="18" charset="0"/>
              </a:rPr>
              <a:t>Target</a:t>
            </a:r>
          </a:p>
          <a:p>
            <a:pPr marL="0" indent="0">
              <a:spcBef>
                <a:spcPts val="600"/>
              </a:spcBef>
              <a:buNone/>
            </a:pPr>
            <a:r>
              <a:rPr lang="en-SG" sz="1500" dirty="0">
                <a:effectLst/>
                <a:ea typeface="Times New Roman" panose="02020603050405020304" pitchFamily="18" charset="0"/>
                <a:cs typeface="Times New Roman" panose="02020603050405020304" pitchFamily="18" charset="0"/>
              </a:rPr>
              <a:t>shares: Number of shares</a:t>
            </a:r>
          </a:p>
          <a:p>
            <a:pPr marL="0" indent="0">
              <a:spcBef>
                <a:spcPts val="600"/>
              </a:spcBef>
              <a:buNone/>
            </a:pPr>
            <a:r>
              <a:rPr lang="en-US" sz="1500" b="1" u="sng" dirty="0">
                <a:cs typeface="Arial" panose="020B0604020202020204" pitchFamily="34" charset="0"/>
              </a:rPr>
              <a:t>Features</a:t>
            </a:r>
          </a:p>
          <a:p>
            <a:pPr marL="0" indent="0">
              <a:spcBef>
                <a:spcPts val="0"/>
              </a:spcBef>
              <a:spcAft>
                <a:spcPts val="0"/>
              </a:spcAft>
              <a:buNone/>
            </a:pPr>
            <a:endParaRPr lang="en-US" sz="1200" dirty="0">
              <a:cs typeface="Arial" panose="020B0604020202020204" pitchFamily="34" charset="0"/>
            </a:endParaRP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n_tokens_content</a:t>
            </a:r>
            <a:r>
              <a:rPr lang="en-SG" sz="1200" dirty="0">
                <a:effectLst/>
                <a:ea typeface="Times New Roman" panose="02020603050405020304" pitchFamily="18" charset="0"/>
                <a:cs typeface="Times New Roman"/>
              </a:rPr>
              <a:t>: Number of words in the content</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n_unique_tokens</a:t>
            </a:r>
            <a:r>
              <a:rPr lang="en-SG" sz="1200" dirty="0">
                <a:effectLst/>
                <a:ea typeface="Times New Roman" panose="02020603050405020304" pitchFamily="18" charset="0"/>
                <a:cs typeface="Times New Roman"/>
              </a:rPr>
              <a:t>: Rate of unique words in the content</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num_hrefs</a:t>
            </a:r>
            <a:r>
              <a:rPr lang="en-SG" sz="1200" dirty="0">
                <a:effectLst/>
                <a:ea typeface="Times New Roman" panose="02020603050405020304" pitchFamily="18" charset="0"/>
                <a:cs typeface="Times New Roman"/>
              </a:rPr>
              <a:t>: Number of links</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num_self_hrefs</a:t>
            </a:r>
            <a:r>
              <a:rPr lang="en-SG" sz="1200" dirty="0">
                <a:effectLst/>
                <a:ea typeface="Times New Roman" panose="02020603050405020304" pitchFamily="18" charset="0"/>
                <a:cs typeface="Times New Roman"/>
              </a:rPr>
              <a:t>: Number of links to other articles published by Mashable</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num_imgs</a:t>
            </a:r>
            <a:r>
              <a:rPr lang="en-SG" sz="1200" dirty="0">
                <a:effectLst/>
                <a:ea typeface="Times New Roman" panose="02020603050405020304" pitchFamily="18" charset="0"/>
                <a:cs typeface="Times New Roman"/>
              </a:rPr>
              <a:t>: Number of images</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num_videos</a:t>
            </a:r>
            <a:r>
              <a:rPr lang="en-SG" sz="1200" dirty="0">
                <a:effectLst/>
                <a:ea typeface="Times New Roman" panose="02020603050405020304" pitchFamily="18" charset="0"/>
                <a:cs typeface="Times New Roman"/>
              </a:rPr>
              <a:t>: Number of videos</a:t>
            </a:r>
          </a:p>
          <a:p>
            <a:pPr marL="342900" indent="-342900">
              <a:lnSpc>
                <a:spcPct val="120000"/>
              </a:lnSpc>
              <a:spcBef>
                <a:spcPts val="0"/>
              </a:spcBef>
              <a:spcAft>
                <a:spcPts val="0"/>
              </a:spcAft>
              <a:buAutoNum type="arabicPeriod"/>
            </a:pPr>
            <a:endParaRPr lang="en-SG" sz="1200" dirty="0">
              <a:ea typeface="Times New Roman" panose="02020603050405020304" pitchFamily="18" charset="0"/>
              <a:cs typeface="Times New Roman"/>
            </a:endParaRP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data_channel_is_entertainment</a:t>
            </a:r>
            <a:r>
              <a:rPr lang="en-SG" sz="1200" dirty="0">
                <a:effectLst/>
                <a:ea typeface="Times New Roman" panose="02020603050405020304" pitchFamily="18" charset="0"/>
                <a:cs typeface="Times New Roman"/>
              </a:rPr>
              <a:t>: Is data channel 'Entertainment’?</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data_channel_is_bus</a:t>
            </a:r>
            <a:r>
              <a:rPr lang="en-SG" sz="1200" dirty="0">
                <a:effectLst/>
                <a:ea typeface="Times New Roman" panose="02020603050405020304" pitchFamily="18" charset="0"/>
                <a:cs typeface="Times New Roman"/>
              </a:rPr>
              <a:t>: Is data channel 'Business’?</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data_channel_is_tech</a:t>
            </a:r>
            <a:r>
              <a:rPr lang="en-SG" sz="1200" dirty="0">
                <a:effectLst/>
                <a:ea typeface="Times New Roman" panose="02020603050405020304" pitchFamily="18" charset="0"/>
                <a:cs typeface="Times New Roman"/>
              </a:rPr>
              <a:t>: Is data channel 'Tech’?</a:t>
            </a:r>
          </a:p>
          <a:p>
            <a:pPr marL="342900" indent="-342900">
              <a:lnSpc>
                <a:spcPct val="120000"/>
              </a:lnSpc>
              <a:spcBef>
                <a:spcPts val="0"/>
              </a:spcBef>
              <a:spcAft>
                <a:spcPts val="0"/>
              </a:spcAft>
              <a:buAutoNum type="arabicPeriod"/>
            </a:pPr>
            <a:endParaRPr lang="en-SG" sz="1200" dirty="0">
              <a:ea typeface="Times New Roman" panose="02020603050405020304" pitchFamily="18" charset="0"/>
              <a:cs typeface="Times New Roman"/>
            </a:endParaRP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is_weekend</a:t>
            </a:r>
            <a:r>
              <a:rPr lang="en-SG" sz="1200" dirty="0">
                <a:effectLst/>
                <a:ea typeface="Times New Roman" panose="02020603050405020304" pitchFamily="18" charset="0"/>
                <a:cs typeface="Times New Roman"/>
              </a:rPr>
              <a:t>: Was the article published on the weekend?</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global_subjectivity</a:t>
            </a:r>
            <a:r>
              <a:rPr lang="en-SG" sz="1200" dirty="0">
                <a:effectLst/>
                <a:ea typeface="Times New Roman" panose="02020603050405020304" pitchFamily="18" charset="0"/>
                <a:cs typeface="Times New Roman"/>
              </a:rPr>
              <a:t>: Text subjectivity</a:t>
            </a:r>
          </a:p>
          <a:p>
            <a:pPr marL="34290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global_sentiment_polarity</a:t>
            </a:r>
            <a:r>
              <a:rPr lang="en-SG" sz="1200" dirty="0">
                <a:effectLst/>
                <a:ea typeface="Times New Roman" panose="02020603050405020304" pitchFamily="18" charset="0"/>
                <a:cs typeface="Times New Roman"/>
              </a:rPr>
              <a:t>: Text sentiment polarity</a:t>
            </a:r>
            <a:r>
              <a:rPr lang="en-SG" sz="1200" dirty="0">
                <a:ea typeface="Times New Roman" panose="02020603050405020304" pitchFamily="18" charset="0"/>
                <a:cs typeface="Times New Roman"/>
              </a:rPr>
              <a:t> </a:t>
            </a:r>
            <a:endParaRPr lang="en-SG" sz="1200" dirty="0">
              <a:effectLst/>
              <a:ea typeface="Times New Roman" panose="02020603050405020304" pitchFamily="18" charset="0"/>
              <a:cs typeface="Times New Roman" panose="02020603050405020304" pitchFamily="18" charset="0"/>
            </a:endParaRP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title_subjectivity</a:t>
            </a:r>
            <a:r>
              <a:rPr lang="en-SG" sz="1200" dirty="0">
                <a:effectLst/>
                <a:ea typeface="Times New Roman" panose="02020603050405020304" pitchFamily="18" charset="0"/>
                <a:cs typeface="Times New Roman"/>
              </a:rPr>
              <a:t>: Title subjectivity</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avg_positive_polarity</a:t>
            </a:r>
            <a:r>
              <a:rPr lang="en-SG" sz="1200" dirty="0">
                <a:effectLst/>
                <a:ea typeface="Times New Roman" panose="02020603050405020304" pitchFamily="18" charset="0"/>
                <a:cs typeface="Times New Roman"/>
              </a:rPr>
              <a:t>: Avg. polarity of positive words</a:t>
            </a:r>
          </a:p>
          <a:p>
            <a:pPr marL="342900" marR="0" indent="-342900">
              <a:lnSpc>
                <a:spcPct val="120000"/>
              </a:lnSpc>
              <a:spcBef>
                <a:spcPts val="0"/>
              </a:spcBef>
              <a:spcAft>
                <a:spcPts val="0"/>
              </a:spcAft>
              <a:buFont typeface="+mj-lt"/>
              <a:buAutoNum type="arabicPeriod"/>
            </a:pPr>
            <a:r>
              <a:rPr lang="en-SG" sz="1200" dirty="0" err="1">
                <a:effectLst/>
                <a:ea typeface="Times New Roman" panose="02020603050405020304" pitchFamily="18" charset="0"/>
                <a:cs typeface="Times New Roman"/>
              </a:rPr>
              <a:t>title_sentiment_polarity</a:t>
            </a:r>
            <a:r>
              <a:rPr lang="en-SG" sz="1200" dirty="0">
                <a:effectLst/>
                <a:ea typeface="Times New Roman" panose="02020603050405020304" pitchFamily="18" charset="0"/>
                <a:cs typeface="Times New Roman"/>
              </a:rPr>
              <a:t>: Title polarity</a:t>
            </a:r>
            <a:endParaRPr lang="en-US" sz="1400" dirty="0">
              <a:cs typeface="Times New Roman"/>
            </a:endParaRPr>
          </a:p>
        </p:txBody>
      </p:sp>
      <p:sp>
        <p:nvSpPr>
          <p:cNvPr id="8" name="Title 1">
            <a:extLst>
              <a:ext uri="{FF2B5EF4-FFF2-40B4-BE49-F238E27FC236}">
                <a16:creationId xmlns:a16="http://schemas.microsoft.com/office/drawing/2014/main" id="{DA0002B2-059C-45AC-A7E4-BE6153B728A0}"/>
              </a:ext>
            </a:extLst>
          </p:cNvPr>
          <p:cNvSpPr txBox="1">
            <a:spLocks/>
          </p:cNvSpPr>
          <p:nvPr/>
        </p:nvSpPr>
        <p:spPr>
          <a:xfrm>
            <a:off x="1080000" y="286603"/>
            <a:ext cx="10080000" cy="115200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Datasets &amp; Inputs</a:t>
            </a:r>
          </a:p>
        </p:txBody>
      </p:sp>
      <p:sp>
        <p:nvSpPr>
          <p:cNvPr id="6" name="TextBox 5">
            <a:extLst>
              <a:ext uri="{FF2B5EF4-FFF2-40B4-BE49-F238E27FC236}">
                <a16:creationId xmlns:a16="http://schemas.microsoft.com/office/drawing/2014/main" id="{C1E7AFC5-DED2-4369-BCEC-E61F9EDEA99F}"/>
              </a:ext>
            </a:extLst>
          </p:cNvPr>
          <p:cNvSpPr txBox="1"/>
          <p:nvPr/>
        </p:nvSpPr>
        <p:spPr>
          <a:xfrm>
            <a:off x="6663729" y="5351446"/>
            <a:ext cx="4607454" cy="646331"/>
          </a:xfrm>
          <a:prstGeom prst="rect">
            <a:avLst/>
          </a:prstGeom>
          <a:noFill/>
        </p:spPr>
        <p:txBody>
          <a:bodyPr wrap="square" rtlCol="0">
            <a:spAutoFit/>
          </a:bodyPr>
          <a:lstStyle/>
          <a:p>
            <a:r>
              <a:rPr lang="en-SG" dirty="0"/>
              <a:t>Metrics on Article e.g. positive sentiment &gt; negative sentiment?</a:t>
            </a:r>
            <a:endParaRPr lang="en-US" dirty="0"/>
          </a:p>
        </p:txBody>
      </p:sp>
      <p:sp>
        <p:nvSpPr>
          <p:cNvPr id="10" name="TextBox 9">
            <a:extLst>
              <a:ext uri="{FF2B5EF4-FFF2-40B4-BE49-F238E27FC236}">
                <a16:creationId xmlns:a16="http://schemas.microsoft.com/office/drawing/2014/main" id="{1B828DFD-22BC-4AFE-AE29-056DA7203B32}"/>
              </a:ext>
            </a:extLst>
          </p:cNvPr>
          <p:cNvSpPr txBox="1"/>
          <p:nvPr/>
        </p:nvSpPr>
        <p:spPr>
          <a:xfrm>
            <a:off x="6663729" y="3413723"/>
            <a:ext cx="4817067" cy="646331"/>
          </a:xfrm>
          <a:prstGeom prst="rect">
            <a:avLst/>
          </a:prstGeom>
          <a:noFill/>
        </p:spPr>
        <p:txBody>
          <a:bodyPr wrap="square" rtlCol="0">
            <a:spAutoFit/>
          </a:bodyPr>
          <a:lstStyle/>
          <a:p>
            <a:r>
              <a:rPr lang="en-SG" dirty="0"/>
              <a:t>Article Technicalities e.g. do more videos translate to more shares?</a:t>
            </a:r>
          </a:p>
        </p:txBody>
      </p:sp>
      <p:sp>
        <p:nvSpPr>
          <p:cNvPr id="11" name="TextBox 10">
            <a:extLst>
              <a:ext uri="{FF2B5EF4-FFF2-40B4-BE49-F238E27FC236}">
                <a16:creationId xmlns:a16="http://schemas.microsoft.com/office/drawing/2014/main" id="{77B13616-38D0-4239-BA99-08511C1E718C}"/>
              </a:ext>
            </a:extLst>
          </p:cNvPr>
          <p:cNvSpPr txBox="1"/>
          <p:nvPr/>
        </p:nvSpPr>
        <p:spPr>
          <a:xfrm>
            <a:off x="6663729" y="4360462"/>
            <a:ext cx="4909737" cy="646331"/>
          </a:xfrm>
          <a:prstGeom prst="rect">
            <a:avLst/>
          </a:prstGeom>
          <a:noFill/>
        </p:spPr>
        <p:txBody>
          <a:bodyPr wrap="square" rtlCol="0">
            <a:spAutoFit/>
          </a:bodyPr>
          <a:lstStyle/>
          <a:p>
            <a:r>
              <a:rPr lang="en-SG" dirty="0"/>
              <a:t>Type of Article e.g. Does entertainment produce more shares? </a:t>
            </a:r>
            <a:endParaRPr lang="en-US" dirty="0"/>
          </a:p>
        </p:txBody>
      </p:sp>
    </p:spTree>
    <p:extLst>
      <p:ext uri="{BB962C8B-B14F-4D97-AF65-F5344CB8AC3E}">
        <p14:creationId xmlns:p14="http://schemas.microsoft.com/office/powerpoint/2010/main" val="82132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Understanding Data:</a:t>
            </a:r>
          </a:p>
        </p:txBody>
      </p:sp>
      <p:sp>
        <p:nvSpPr>
          <p:cNvPr id="5" name="Content Placeholder 2">
            <a:extLst>
              <a:ext uri="{FF2B5EF4-FFF2-40B4-BE49-F238E27FC236}">
                <a16:creationId xmlns:a16="http://schemas.microsoft.com/office/drawing/2014/main" id="{B3894254-5AD0-4C97-8C0B-BDD06575CAD3}"/>
              </a:ext>
            </a:extLst>
          </p:cNvPr>
          <p:cNvSpPr>
            <a:spLocks noGrp="1"/>
          </p:cNvSpPr>
          <p:nvPr>
            <p:ph idx="1"/>
          </p:nvPr>
        </p:nvSpPr>
        <p:spPr>
          <a:xfrm>
            <a:off x="1097280" y="1845734"/>
            <a:ext cx="10058400" cy="4475936"/>
          </a:xfrm>
        </p:spPr>
        <p:txBody>
          <a:bodyPr>
            <a:normAutofit fontScale="85000" lnSpcReduction="10000"/>
          </a:bodyPr>
          <a:lstStyle/>
          <a:p>
            <a:r>
              <a:rPr lang="en-US" sz="1800" b="1" u="sng" dirty="0">
                <a:ea typeface="Times New Roman" panose="02020603050405020304" pitchFamily="18" charset="0"/>
                <a:cs typeface="Times New Roman" panose="02020603050405020304" pitchFamily="18" charset="0"/>
              </a:rPr>
              <a:t>General Data Cleaning: Data’s rather clean!</a:t>
            </a:r>
          </a:p>
          <a:p>
            <a:pPr marL="342900" indent="-166688">
              <a:buFont typeface="+mj-lt"/>
              <a:buAutoNum type="arabicPeriod"/>
            </a:pPr>
            <a:r>
              <a:rPr lang="en-US" sz="1800" dirty="0">
                <a:ea typeface="Times New Roman" panose="02020603050405020304" pitchFamily="18" charset="0"/>
                <a:cs typeface="Times New Roman" panose="02020603050405020304" pitchFamily="18" charset="0"/>
              </a:rPr>
              <a:t>There are no null values, no action required on that aspect.</a:t>
            </a:r>
          </a:p>
          <a:p>
            <a:pPr marL="342900" indent="-166688">
              <a:buFont typeface="+mj-lt"/>
              <a:buAutoNum type="arabicPeriod"/>
            </a:pPr>
            <a:r>
              <a:rPr lang="en-US" sz="1800" dirty="0">
                <a:ea typeface="Times New Roman" panose="02020603050405020304" pitchFamily="18" charset="0"/>
                <a:cs typeface="Times New Roman" panose="02020603050405020304" pitchFamily="18" charset="0"/>
              </a:rPr>
              <a:t>97 Duplicates: To be dropped, won’t make much of a difference. </a:t>
            </a:r>
          </a:p>
          <a:p>
            <a:pPr marL="342900" indent="-166688">
              <a:buFont typeface="+mj-lt"/>
              <a:buAutoNum type="arabicPeriod"/>
            </a:pPr>
            <a:r>
              <a:rPr lang="en-US" sz="1800" dirty="0">
                <a:ea typeface="Times New Roman" panose="02020603050405020304" pitchFamily="18" charset="0"/>
                <a:cs typeface="Times New Roman" panose="02020603050405020304" pitchFamily="18" charset="0"/>
              </a:rPr>
              <a:t>Based on heatmap, factors are not very correlated. However, VIF says there is multicollinearity present in 2 features.</a:t>
            </a:r>
          </a:p>
          <a:p>
            <a:r>
              <a:rPr lang="en-US" sz="1800" b="1" u="sng" dirty="0">
                <a:ea typeface="Times New Roman" panose="02020603050405020304" pitchFamily="18" charset="0"/>
                <a:cs typeface="Times New Roman" panose="02020603050405020304" pitchFamily="18" charset="0"/>
              </a:rPr>
              <a:t>Insights on the Distributions of Features</a:t>
            </a:r>
          </a:p>
          <a:p>
            <a:pPr marL="360363" indent="-184150">
              <a:buFont typeface="Courier New" panose="02070309020205020404" pitchFamily="49" charset="0"/>
              <a:buChar char="o"/>
            </a:pPr>
            <a:r>
              <a:rPr lang="en-US" sz="1800" i="1" dirty="0">
                <a:ea typeface="Times New Roman" panose="02020603050405020304" pitchFamily="18" charset="0"/>
                <a:cs typeface="Times New Roman" panose="02020603050405020304" pitchFamily="18" charset="0"/>
              </a:rPr>
              <a:t>Article Technicalities:</a:t>
            </a:r>
          </a:p>
          <a:p>
            <a:pPr marL="628650" indent="-185738">
              <a:buFont typeface="Arial" panose="020B0604020202020204" pitchFamily="34" charset="0"/>
              <a:buChar char="•"/>
            </a:pPr>
            <a:r>
              <a:rPr lang="en-US" sz="1800" dirty="0">
                <a:ea typeface="Times New Roman" panose="02020603050405020304" pitchFamily="18" charset="0"/>
                <a:cs typeface="Times New Roman" panose="02020603050405020304" pitchFamily="18" charset="0"/>
              </a:rPr>
              <a:t>Several features like </a:t>
            </a:r>
            <a:r>
              <a:rPr lang="en-US" sz="1800" dirty="0" err="1">
                <a:ea typeface="Times New Roman" panose="02020603050405020304" pitchFamily="18" charset="0"/>
                <a:cs typeface="Times New Roman" panose="02020603050405020304" pitchFamily="18" charset="0"/>
              </a:rPr>
              <a:t>n_tokens_content</a:t>
            </a:r>
            <a:r>
              <a:rPr lang="en-US" sz="1800" dirty="0">
                <a:ea typeface="Times New Roman" panose="02020603050405020304" pitchFamily="18" charset="0"/>
                <a:cs typeface="Times New Roman" panose="02020603050405020304" pitchFamily="18" charset="0"/>
              </a:rPr>
              <a:t>, </a:t>
            </a:r>
            <a:r>
              <a:rPr lang="en-US" sz="1800" dirty="0" err="1">
                <a:ea typeface="Times New Roman" panose="02020603050405020304" pitchFamily="18" charset="0"/>
                <a:cs typeface="Times New Roman" panose="02020603050405020304" pitchFamily="18" charset="0"/>
              </a:rPr>
              <a:t>num_hrefs</a:t>
            </a:r>
            <a:r>
              <a:rPr lang="en-US" sz="1800" dirty="0">
                <a:ea typeface="Times New Roman" panose="02020603050405020304" pitchFamily="18" charset="0"/>
                <a:cs typeface="Times New Roman" panose="02020603050405020304" pitchFamily="18" charset="0"/>
              </a:rPr>
              <a:t>, even shares are right-skewed. </a:t>
            </a:r>
          </a:p>
          <a:p>
            <a:pPr marL="628650" indent="-185738">
              <a:buFont typeface="Arial" panose="020B0604020202020204" pitchFamily="34" charset="0"/>
              <a:buChar char="•"/>
            </a:pPr>
            <a:r>
              <a:rPr lang="en-US" sz="1800" dirty="0">
                <a:ea typeface="Times New Roman" panose="02020603050405020304" pitchFamily="18" charset="0"/>
                <a:cs typeface="Times New Roman" panose="02020603050405020304" pitchFamily="18" charset="0"/>
              </a:rPr>
              <a:t>Makes sense because it's easier for content production to have less content than more.</a:t>
            </a:r>
          </a:p>
          <a:p>
            <a:pPr marL="360363" indent="-184150">
              <a:buFont typeface="Courier New" panose="02070309020205020404" pitchFamily="49" charset="0"/>
              <a:buChar char="o"/>
            </a:pPr>
            <a:r>
              <a:rPr lang="en-US" sz="1800" i="1" dirty="0">
                <a:ea typeface="Times New Roman" panose="02020603050405020304" pitchFamily="18" charset="0"/>
                <a:cs typeface="Times New Roman" panose="02020603050405020304" pitchFamily="18" charset="0"/>
              </a:rPr>
              <a:t>Type of Articles:</a:t>
            </a:r>
          </a:p>
          <a:p>
            <a:pPr marL="628650" indent="-185738">
              <a:buFont typeface="Arial" panose="020B0604020202020204" pitchFamily="34" charset="0"/>
              <a:buChar char="•"/>
            </a:pPr>
            <a:r>
              <a:rPr lang="en-US" sz="1800" dirty="0">
                <a:ea typeface="Times New Roman" panose="02020603050405020304" pitchFamily="18" charset="0"/>
                <a:cs typeface="Times New Roman" panose="02020603050405020304" pitchFamily="18" charset="0"/>
              </a:rPr>
              <a:t>Boolean data types (no need to encode)</a:t>
            </a:r>
          </a:p>
          <a:p>
            <a:pPr marL="360363" indent="-184150">
              <a:buFont typeface="Courier New" panose="02070309020205020404" pitchFamily="49" charset="0"/>
              <a:buChar char="o"/>
            </a:pPr>
            <a:r>
              <a:rPr lang="en-US" sz="1800" i="1" dirty="0">
                <a:ea typeface="Times New Roman" panose="02020603050405020304" pitchFamily="18" charset="0"/>
                <a:cs typeface="Times New Roman" panose="02020603050405020304" pitchFamily="18" charset="0"/>
              </a:rPr>
              <a:t>Metrics on article:</a:t>
            </a:r>
          </a:p>
          <a:p>
            <a:pPr marL="628650" indent="-185738">
              <a:buFont typeface="Arial" panose="020B0604020202020204" pitchFamily="34" charset="0"/>
              <a:buChar char="•"/>
            </a:pPr>
            <a:r>
              <a:rPr lang="en-US" sz="1800" dirty="0" err="1">
                <a:ea typeface="Times New Roman" panose="02020603050405020304" pitchFamily="18" charset="0"/>
                <a:cs typeface="Times New Roman" panose="02020603050405020304" pitchFamily="18" charset="0"/>
              </a:rPr>
              <a:t>global_subjectivity</a:t>
            </a:r>
            <a:r>
              <a:rPr lang="en-US" sz="1800" dirty="0">
                <a:ea typeface="Times New Roman" panose="02020603050405020304" pitchFamily="18" charset="0"/>
                <a:cs typeface="Times New Roman" panose="02020603050405020304" pitchFamily="18" charset="0"/>
              </a:rPr>
              <a:t>, </a:t>
            </a:r>
            <a:r>
              <a:rPr lang="en-US" sz="1800" dirty="0" err="1">
                <a:ea typeface="Times New Roman" panose="02020603050405020304" pitchFamily="18" charset="0"/>
                <a:cs typeface="Times New Roman" panose="02020603050405020304" pitchFamily="18" charset="0"/>
              </a:rPr>
              <a:t>global_sentiment_polarity</a:t>
            </a:r>
            <a:r>
              <a:rPr lang="en-US" sz="1800" dirty="0">
                <a:ea typeface="Times New Roman" panose="02020603050405020304" pitchFamily="18" charset="0"/>
                <a:cs typeface="Times New Roman" panose="02020603050405020304" pitchFamily="18" charset="0"/>
              </a:rPr>
              <a:t>, and </a:t>
            </a:r>
            <a:r>
              <a:rPr lang="en-US" sz="1800" dirty="0" err="1">
                <a:ea typeface="Times New Roman" panose="02020603050405020304" pitchFamily="18" charset="0"/>
                <a:cs typeface="Times New Roman" panose="02020603050405020304" pitchFamily="18" charset="0"/>
              </a:rPr>
              <a:t>avg_positive_polarity</a:t>
            </a:r>
            <a:r>
              <a:rPr lang="en-US" sz="1800" dirty="0">
                <a:ea typeface="Times New Roman" panose="02020603050405020304" pitchFamily="18" charset="0"/>
                <a:cs typeface="Times New Roman" panose="02020603050405020304" pitchFamily="18" charset="0"/>
              </a:rPr>
              <a:t> all have a Gaussian Distribution, relatively </a:t>
            </a:r>
            <a:r>
              <a:rPr lang="en-US" sz="1800" dirty="0" err="1">
                <a:ea typeface="Times New Roman" panose="02020603050405020304" pitchFamily="18" charset="0"/>
                <a:cs typeface="Times New Roman" panose="02020603050405020304" pitchFamily="18" charset="0"/>
              </a:rPr>
              <a:t>unskewed</a:t>
            </a:r>
            <a:r>
              <a:rPr lang="en-US" sz="1800" dirty="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92657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Understanding Data:</a:t>
            </a:r>
          </a:p>
        </p:txBody>
      </p:sp>
      <p:sp>
        <p:nvSpPr>
          <p:cNvPr id="4" name="Content Placeholder 3">
            <a:extLst>
              <a:ext uri="{FF2B5EF4-FFF2-40B4-BE49-F238E27FC236}">
                <a16:creationId xmlns:a16="http://schemas.microsoft.com/office/drawing/2014/main" id="{00B00943-34C1-4479-A8A8-970DFC71871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83C31E4C-EE7B-4F95-94AD-31931F45C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86" y="1820010"/>
            <a:ext cx="5370223" cy="3619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F808B4-A6DB-4D41-8D3A-E60D8C460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503" y="1794521"/>
            <a:ext cx="5266396" cy="36890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29CF0A-F2C5-4E8A-A147-B04F02F25AD5}"/>
              </a:ext>
            </a:extLst>
          </p:cNvPr>
          <p:cNvSpPr txBox="1"/>
          <p:nvPr/>
        </p:nvSpPr>
        <p:spPr>
          <a:xfrm>
            <a:off x="2235200" y="5673078"/>
            <a:ext cx="2179781" cy="369332"/>
          </a:xfrm>
          <a:prstGeom prst="rect">
            <a:avLst/>
          </a:prstGeom>
          <a:noFill/>
        </p:spPr>
        <p:txBody>
          <a:bodyPr wrap="square" rtlCol="0">
            <a:spAutoFit/>
          </a:bodyPr>
          <a:lstStyle/>
          <a:p>
            <a:pPr algn="ctr"/>
            <a:r>
              <a:rPr lang="en-SG" b="1" u="sng" dirty="0"/>
              <a:t>Shares</a:t>
            </a:r>
          </a:p>
        </p:txBody>
      </p:sp>
      <p:sp>
        <p:nvSpPr>
          <p:cNvPr id="9" name="TextBox 8">
            <a:extLst>
              <a:ext uri="{FF2B5EF4-FFF2-40B4-BE49-F238E27FC236}">
                <a16:creationId xmlns:a16="http://schemas.microsoft.com/office/drawing/2014/main" id="{372C7583-746E-4288-AE9F-1615043E027E}"/>
              </a:ext>
            </a:extLst>
          </p:cNvPr>
          <p:cNvSpPr txBox="1"/>
          <p:nvPr/>
        </p:nvSpPr>
        <p:spPr>
          <a:xfrm>
            <a:off x="8175118" y="5670321"/>
            <a:ext cx="2179781" cy="369332"/>
          </a:xfrm>
          <a:prstGeom prst="rect">
            <a:avLst/>
          </a:prstGeom>
          <a:noFill/>
        </p:spPr>
        <p:txBody>
          <a:bodyPr wrap="square" rtlCol="0">
            <a:spAutoFit/>
          </a:bodyPr>
          <a:lstStyle/>
          <a:p>
            <a:pPr algn="ctr"/>
            <a:r>
              <a:rPr lang="en-SG" b="1" u="sng" dirty="0"/>
              <a:t>Log10 shares</a:t>
            </a:r>
          </a:p>
        </p:txBody>
      </p:sp>
    </p:spTree>
    <p:extLst>
      <p:ext uri="{BB962C8B-B14F-4D97-AF65-F5344CB8AC3E}">
        <p14:creationId xmlns:p14="http://schemas.microsoft.com/office/powerpoint/2010/main" val="314458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Understanding Data:</a:t>
            </a:r>
          </a:p>
        </p:txBody>
      </p:sp>
      <p:sp>
        <p:nvSpPr>
          <p:cNvPr id="5" name="Content Placeholder 2">
            <a:extLst>
              <a:ext uri="{FF2B5EF4-FFF2-40B4-BE49-F238E27FC236}">
                <a16:creationId xmlns:a16="http://schemas.microsoft.com/office/drawing/2014/main" id="{B3894254-5AD0-4C97-8C0B-BDD06575CAD3}"/>
              </a:ext>
            </a:extLst>
          </p:cNvPr>
          <p:cNvSpPr>
            <a:spLocks noGrp="1"/>
          </p:cNvSpPr>
          <p:nvPr>
            <p:ph idx="1"/>
          </p:nvPr>
        </p:nvSpPr>
        <p:spPr>
          <a:xfrm>
            <a:off x="500869" y="1845733"/>
            <a:ext cx="1197512" cy="4528690"/>
          </a:xfrm>
        </p:spPr>
        <p:txBody>
          <a:bodyPr>
            <a:normAutofit/>
          </a:bodyPr>
          <a:lstStyle/>
          <a:p>
            <a:pPr marL="0" indent="0">
              <a:buNone/>
            </a:pPr>
            <a:r>
              <a:rPr lang="en-SG" b="1" u="sng" dirty="0">
                <a:cs typeface="Times New Roman" panose="02020603050405020304" pitchFamily="18" charset="0"/>
              </a:rPr>
              <a:t>Before we drop the Outliers…</a:t>
            </a:r>
          </a:p>
          <a:p>
            <a:pPr marL="0" indent="0">
              <a:buNone/>
            </a:pPr>
            <a:endParaRPr lang="en-SG" sz="1800" b="1" u="sng" dirty="0">
              <a:cs typeface="Times New Roman" panose="02020603050405020304" pitchFamily="18" charset="0"/>
            </a:endParaRPr>
          </a:p>
          <a:p>
            <a:pPr marL="0" indent="0">
              <a:buNone/>
            </a:pPr>
            <a:endParaRPr lang="en-US" dirty="0"/>
          </a:p>
        </p:txBody>
      </p:sp>
      <p:pic>
        <p:nvPicPr>
          <p:cNvPr id="1026" name="Picture 2">
            <a:extLst>
              <a:ext uri="{FF2B5EF4-FFF2-40B4-BE49-F238E27FC236}">
                <a16:creationId xmlns:a16="http://schemas.microsoft.com/office/drawing/2014/main" id="{4782F00A-3356-4D32-8ED3-320A4DE50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080" y="1438604"/>
            <a:ext cx="7714578" cy="53138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AD1F0D-A13A-4A75-943A-2B66FD6FBF4F}"/>
              </a:ext>
            </a:extLst>
          </p:cNvPr>
          <p:cNvSpPr txBox="1"/>
          <p:nvPr/>
        </p:nvSpPr>
        <p:spPr>
          <a:xfrm>
            <a:off x="8631995" y="3033719"/>
            <a:ext cx="3189849" cy="2031325"/>
          </a:xfrm>
          <a:prstGeom prst="rect">
            <a:avLst/>
          </a:prstGeom>
          <a:noFill/>
        </p:spPr>
        <p:txBody>
          <a:bodyPr wrap="square" rtlCol="0">
            <a:spAutoFit/>
          </a:bodyPr>
          <a:lstStyle/>
          <a:p>
            <a:pPr algn="ctr"/>
            <a:r>
              <a:rPr lang="en-SG" dirty="0"/>
              <a:t>There is a higher percentage of well-performing articles than underperforming ones</a:t>
            </a:r>
          </a:p>
          <a:p>
            <a:pPr algn="ctr"/>
            <a:endParaRPr lang="en-SG" dirty="0"/>
          </a:p>
          <a:p>
            <a:pPr algn="ctr"/>
            <a:endParaRPr lang="en-SG" dirty="0"/>
          </a:p>
          <a:p>
            <a:pPr algn="ctr"/>
            <a:r>
              <a:rPr lang="en-SG" dirty="0"/>
              <a:t>….Good for you, Mashable!</a:t>
            </a:r>
          </a:p>
          <a:p>
            <a:pPr algn="ctr"/>
            <a:endParaRPr lang="en-US" dirty="0"/>
          </a:p>
        </p:txBody>
      </p:sp>
    </p:spTree>
    <p:extLst>
      <p:ext uri="{BB962C8B-B14F-4D97-AF65-F5344CB8AC3E}">
        <p14:creationId xmlns:p14="http://schemas.microsoft.com/office/powerpoint/2010/main" val="148114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44E-33BE-4481-858D-2D5AE55293B2}"/>
              </a:ext>
            </a:extLst>
          </p:cNvPr>
          <p:cNvSpPr>
            <a:spLocks noGrp="1"/>
          </p:cNvSpPr>
          <p:nvPr>
            <p:ph type="title"/>
          </p:nvPr>
        </p:nvSpPr>
        <p:spPr>
          <a:xfrm>
            <a:off x="1080000" y="286603"/>
            <a:ext cx="10080000" cy="1152000"/>
          </a:xfrm>
        </p:spPr>
        <p:txBody>
          <a:bodyPr/>
          <a:lstStyle/>
          <a:p>
            <a:r>
              <a:rPr lang="en-US" dirty="0"/>
              <a:t>Understanding Data:</a:t>
            </a:r>
          </a:p>
        </p:txBody>
      </p:sp>
      <p:sp>
        <p:nvSpPr>
          <p:cNvPr id="5" name="Content Placeholder 2">
            <a:extLst>
              <a:ext uri="{FF2B5EF4-FFF2-40B4-BE49-F238E27FC236}">
                <a16:creationId xmlns:a16="http://schemas.microsoft.com/office/drawing/2014/main" id="{B3894254-5AD0-4C97-8C0B-BDD06575CAD3}"/>
              </a:ext>
            </a:extLst>
          </p:cNvPr>
          <p:cNvSpPr>
            <a:spLocks noGrp="1"/>
          </p:cNvSpPr>
          <p:nvPr>
            <p:ph idx="1"/>
          </p:nvPr>
        </p:nvSpPr>
        <p:spPr>
          <a:xfrm>
            <a:off x="500869" y="1845733"/>
            <a:ext cx="1197512" cy="4528690"/>
          </a:xfrm>
        </p:spPr>
        <p:txBody>
          <a:bodyPr>
            <a:normAutofit/>
          </a:bodyPr>
          <a:lstStyle/>
          <a:p>
            <a:pPr marL="0" indent="0">
              <a:buNone/>
            </a:pPr>
            <a:r>
              <a:rPr lang="en-SG" b="1" u="sng" dirty="0">
                <a:cs typeface="Times New Roman" panose="02020603050405020304" pitchFamily="18" charset="0"/>
              </a:rPr>
              <a:t>Types of Articles: </a:t>
            </a:r>
          </a:p>
          <a:p>
            <a:pPr marL="0" indent="0">
              <a:buNone/>
            </a:pPr>
            <a:endParaRPr lang="en-SG" sz="1800" b="1" u="sng" dirty="0">
              <a:cs typeface="Times New Roman" panose="02020603050405020304" pitchFamily="18" charset="0"/>
            </a:endParaRPr>
          </a:p>
          <a:p>
            <a:pPr marL="0" indent="0">
              <a:buNone/>
            </a:pPr>
            <a:endParaRPr lang="en-US" dirty="0"/>
          </a:p>
        </p:txBody>
      </p:sp>
      <p:pic>
        <p:nvPicPr>
          <p:cNvPr id="2050" name="Picture 2">
            <a:extLst>
              <a:ext uri="{FF2B5EF4-FFF2-40B4-BE49-F238E27FC236}">
                <a16:creationId xmlns:a16="http://schemas.microsoft.com/office/drawing/2014/main" id="{3EC854ED-E0F6-4023-8F3D-1D2E0BAF2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353" y="1438603"/>
            <a:ext cx="7836532" cy="53978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AD1F0D-A13A-4A75-943A-2B66FD6FBF4F}"/>
              </a:ext>
            </a:extLst>
          </p:cNvPr>
          <p:cNvSpPr txBox="1"/>
          <p:nvPr/>
        </p:nvSpPr>
        <p:spPr>
          <a:xfrm>
            <a:off x="8623018" y="2863583"/>
            <a:ext cx="3189849" cy="2492990"/>
          </a:xfrm>
          <a:prstGeom prst="rect">
            <a:avLst/>
          </a:prstGeom>
          <a:noFill/>
        </p:spPr>
        <p:txBody>
          <a:bodyPr wrap="square" rtlCol="0">
            <a:spAutoFit/>
          </a:bodyPr>
          <a:lstStyle/>
          <a:p>
            <a:pPr algn="ctr"/>
            <a:r>
              <a:rPr lang="en-SG" dirty="0"/>
              <a:t>There are other “Hidden” categories of Articles.</a:t>
            </a:r>
          </a:p>
          <a:p>
            <a:pPr algn="ctr"/>
            <a:endParaRPr lang="en-SG" dirty="0"/>
          </a:p>
          <a:p>
            <a:pPr algn="ctr"/>
            <a:endParaRPr lang="en-SG" dirty="0"/>
          </a:p>
          <a:p>
            <a:pPr algn="ctr"/>
            <a:r>
              <a:rPr lang="en-SG" dirty="0"/>
              <a:t>One-Hot encoded, so we won’t know what the other categories are unless we find the original dataset or contact Mashable. </a:t>
            </a:r>
          </a:p>
          <a:p>
            <a:pPr algn="ctr"/>
            <a:endParaRPr lang="en-US" sz="1100" dirty="0"/>
          </a:p>
        </p:txBody>
      </p:sp>
    </p:spTree>
    <p:extLst>
      <p:ext uri="{BB962C8B-B14F-4D97-AF65-F5344CB8AC3E}">
        <p14:creationId xmlns:p14="http://schemas.microsoft.com/office/powerpoint/2010/main" val="371808431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199</TotalTime>
  <Words>1639</Words>
  <Application>Microsoft Office PowerPoint</Application>
  <PresentationFormat>Widescreen</PresentationFormat>
  <Paragraphs>277</Paragraphs>
  <Slides>22</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 color emoji</vt:lpstr>
      <vt:lpstr>helvetica neue</vt:lpstr>
      <vt:lpstr>Roboto</vt:lpstr>
      <vt:lpstr>Arial</vt:lpstr>
      <vt:lpstr>Calibri</vt:lpstr>
      <vt:lpstr>Calibri Light</vt:lpstr>
      <vt:lpstr>Courier New</vt:lpstr>
      <vt:lpstr>Times New Roman</vt:lpstr>
      <vt:lpstr>Retrospect</vt:lpstr>
      <vt:lpstr>Capstone Presentation</vt:lpstr>
      <vt:lpstr>Project Design</vt:lpstr>
      <vt:lpstr>Domain Background</vt:lpstr>
      <vt:lpstr>PowerPoint Presentation</vt:lpstr>
      <vt:lpstr>PowerPoint Presentation</vt:lpstr>
      <vt:lpstr>Understanding Data:</vt:lpstr>
      <vt:lpstr>Understanding Data:</vt:lpstr>
      <vt:lpstr>Understanding Data:</vt:lpstr>
      <vt:lpstr>Understanding Data:</vt:lpstr>
      <vt:lpstr>Understanding Data:</vt:lpstr>
      <vt:lpstr>Correlation</vt:lpstr>
      <vt:lpstr>Model- Multiple Linear Regression</vt:lpstr>
      <vt:lpstr>Model- Random Forest</vt:lpstr>
      <vt:lpstr>Model- XGBoost</vt:lpstr>
      <vt:lpstr>Classification</vt:lpstr>
      <vt:lpstr>Model: K-Nearest Neighbours</vt:lpstr>
      <vt:lpstr>Model: Random Forest</vt:lpstr>
      <vt:lpstr>Model: XGBoost</vt:lpstr>
      <vt:lpstr>Classification Models: Summary</vt:lpstr>
      <vt:lpstr>Feature Importance</vt:lpstr>
      <vt:lpstr>Feature Importance</vt:lpstr>
      <vt:lpstr>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dc:title>
  <dc:creator>Ma Ka Kui</dc:creator>
  <cp:lastModifiedBy>Charmaine Yeo</cp:lastModifiedBy>
  <cp:revision>30</cp:revision>
  <dcterms:created xsi:type="dcterms:W3CDTF">2020-12-08T12:48:08Z</dcterms:created>
  <dcterms:modified xsi:type="dcterms:W3CDTF">2020-12-30T07:56:25Z</dcterms:modified>
</cp:coreProperties>
</file>