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4" r:id="rId9"/>
    <p:sldId id="305" r:id="rId10"/>
    <p:sldId id="306" r:id="rId11"/>
    <p:sldId id="307" r:id="rId12"/>
    <p:sldId id="308" r:id="rId13"/>
    <p:sldId id="309" r:id="rId14"/>
    <p:sldId id="311" r:id="rId15"/>
    <p:sldId id="312" r:id="rId16"/>
    <p:sldId id="313" r:id="rId17"/>
    <p:sldId id="310" r:id="rId18"/>
    <p:sldId id="314" r:id="rId19"/>
    <p:sldId id="315" r:id="rId20"/>
    <p:sldId id="316" r:id="rId21"/>
    <p:sldId id="317" r:id="rId22"/>
    <p:sldId id="31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7" autoAdjust="0"/>
    <p:restoredTop sz="94619" autoAdjust="0"/>
  </p:normalViewPr>
  <p:slideViewPr>
    <p:cSldViewPr snapToGrid="0">
      <p:cViewPr varScale="1">
        <p:scale>
          <a:sx n="55" d="100"/>
          <a:sy n="55" d="100"/>
        </p:scale>
        <p:origin x="90" y="1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6.jpe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6.jpe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6.jpe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en-SG" sz="4400" dirty="0">
                <a:solidFill>
                  <a:schemeClr val="tx1"/>
                </a:solidFill>
              </a:rPr>
              <a:t>S</a:t>
            </a:r>
            <a:r>
              <a:rPr lang="en-US" sz="4400" dirty="0" err="1">
                <a:solidFill>
                  <a:schemeClr val="tx1"/>
                </a:solidFill>
              </a:rPr>
              <a:t>upervised</a:t>
            </a:r>
            <a:r>
              <a:rPr lang="en-US" sz="4400" dirty="0">
                <a:solidFill>
                  <a:schemeClr val="tx1"/>
                </a:solidFill>
              </a:rPr>
              <a:t> Machine Learning Final 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Yeo Ping </a:t>
            </a:r>
            <a:r>
              <a:rPr lang="en-US" sz="1600" dirty="0" err="1"/>
              <a:t>En</a:t>
            </a:r>
            <a:r>
              <a:rPr lang="en-US" sz="1600" dirty="0"/>
              <a:t> Charmaine</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F3653-9CA0-4FB8-A1A9-9E9846FD92BD}"/>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D2F0B49A-7D37-4059-8CCF-A9596EBBB8B4}"/>
              </a:ext>
            </a:extLst>
          </p:cNvPr>
          <p:cNvSpPr>
            <a:spLocks noGrp="1"/>
          </p:cNvSpPr>
          <p:nvPr>
            <p:ph idx="1"/>
          </p:nvPr>
        </p:nvSpPr>
        <p:spPr/>
        <p:txBody>
          <a:bodyPr/>
          <a:lstStyle/>
          <a:p>
            <a:pPr>
              <a:lnSpc>
                <a:spcPct val="115000"/>
              </a:lnSpc>
              <a:spcBef>
                <a:spcPts val="600"/>
              </a:spcBef>
              <a:spcAft>
                <a:spcPts val="600"/>
              </a:spcAft>
            </a:pPr>
            <a:r>
              <a:rPr lang="en-US" sz="1800" b="1" i="1" dirty="0">
                <a:solidFill>
                  <a:srgbClr val="000000"/>
                </a:solidFill>
                <a:effectLst/>
                <a:latin typeface="Helvetica" panose="020B0604020202020204" pitchFamily="34" charset="0"/>
                <a:ea typeface="DengXian Light" panose="02010600030101010101" pitchFamily="2" charset="-122"/>
                <a:cs typeface="Times New Roman" panose="02020603050405020304" pitchFamily="18" charset="0"/>
              </a:rPr>
              <a:t>Classification</a:t>
            </a:r>
            <a:endParaRPr lang="en-US" sz="1800" b="1" i="1"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endParaRPr>
          </a:p>
          <a:p>
            <a:pPr>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rPr>
              <a:t>As we are developing a model to predict a “Yes/No” binary classification of whether a customer is going to churn, and less of a continuous number, we will be using Classification models instead of Regression ones. </a:t>
            </a:r>
            <a:endParaRPr lang="en-US" sz="18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800" b="1" dirty="0">
                <a:solidFill>
                  <a:srgbClr val="000000"/>
                </a:solidFill>
                <a:effectLst/>
                <a:latin typeface="Helvetica" panose="020B0604020202020204" pitchFamily="34" charset="0"/>
                <a:ea typeface="Times New Roman" panose="02020603050405020304" pitchFamily="18" charset="0"/>
              </a:rPr>
              <a:t>Random Forest -- Harry</a:t>
            </a:r>
            <a:endParaRPr lang="en-US" sz="18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800" b="1" dirty="0" err="1">
                <a:solidFill>
                  <a:srgbClr val="000000"/>
                </a:solidFill>
                <a:effectLst/>
                <a:latin typeface="Helvetica" panose="020B0604020202020204" pitchFamily="34" charset="0"/>
                <a:ea typeface="Times New Roman" panose="02020603050405020304" pitchFamily="18" charset="0"/>
              </a:rPr>
              <a:t>XGBoost</a:t>
            </a:r>
            <a:r>
              <a:rPr lang="en-US" sz="1800" b="1" dirty="0">
                <a:solidFill>
                  <a:srgbClr val="000000"/>
                </a:solidFill>
                <a:effectLst/>
                <a:latin typeface="Helvetica" panose="020B0604020202020204" pitchFamily="34" charset="0"/>
                <a:ea typeface="Times New Roman" panose="02020603050405020304" pitchFamily="18" charset="0"/>
              </a:rPr>
              <a:t>-- Hermione</a:t>
            </a:r>
            <a:endParaRPr lang="en-US" sz="18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800" b="1" dirty="0">
                <a:solidFill>
                  <a:srgbClr val="000000"/>
                </a:solidFill>
                <a:effectLst/>
                <a:latin typeface="Helvetica" panose="020B0604020202020204" pitchFamily="34" charset="0"/>
                <a:ea typeface="Times New Roman" panose="02020603050405020304" pitchFamily="18" charset="0"/>
              </a:rPr>
              <a:t>KNN-- Ron</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1028" name="Picture 4" descr="Hermione Granger | Fictional Characters Wiki | Fandom">
            <a:extLst>
              <a:ext uri="{FF2B5EF4-FFF2-40B4-BE49-F238E27FC236}">
                <a16:creationId xmlns:a16="http://schemas.microsoft.com/office/drawing/2014/main" id="{C4DC3FCC-E861-4464-BF4D-A3E68A84F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476" y="3641715"/>
            <a:ext cx="1714377" cy="22872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on Weasley - Wikipedia">
            <a:extLst>
              <a:ext uri="{FF2B5EF4-FFF2-40B4-BE49-F238E27FC236}">
                <a16:creationId xmlns:a16="http://schemas.microsoft.com/office/drawing/2014/main" id="{5F09EB5E-53BB-4D55-B787-0EBD124FA8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1863" y="3389926"/>
            <a:ext cx="2095500" cy="27908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12 Harry Potter facts you probably didn't know, for Potterheads | Parenting  News,The Indian Express">
            <a:extLst>
              <a:ext uri="{FF2B5EF4-FFF2-40B4-BE49-F238E27FC236}">
                <a16:creationId xmlns:a16="http://schemas.microsoft.com/office/drawing/2014/main" id="{B6CAC6D0-1ABF-4B8E-B5CA-8911D2E1C0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093" y="3830823"/>
            <a:ext cx="2545373" cy="1909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140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31C2-E323-40E5-BE8D-E61DF09159E4}"/>
              </a:ext>
            </a:extLst>
          </p:cNvPr>
          <p:cNvSpPr>
            <a:spLocks noGrp="1"/>
          </p:cNvSpPr>
          <p:nvPr>
            <p:ph type="title"/>
          </p:nvPr>
        </p:nvSpPr>
        <p:spPr/>
        <p:txBody>
          <a:bodyPr/>
          <a:lstStyle/>
          <a:p>
            <a:r>
              <a:rPr lang="en-US" dirty="0"/>
              <a:t>Random Forest (RF)</a:t>
            </a:r>
          </a:p>
        </p:txBody>
      </p:sp>
      <p:sp>
        <p:nvSpPr>
          <p:cNvPr id="3" name="Content Placeholder 2">
            <a:extLst>
              <a:ext uri="{FF2B5EF4-FFF2-40B4-BE49-F238E27FC236}">
                <a16:creationId xmlns:a16="http://schemas.microsoft.com/office/drawing/2014/main" id="{04752B97-CF80-4FA6-B209-83DF735899FB}"/>
              </a:ext>
            </a:extLst>
          </p:cNvPr>
          <p:cNvSpPr>
            <a:spLocks noGrp="1"/>
          </p:cNvSpPr>
          <p:nvPr>
            <p:ph idx="1"/>
          </p:nvPr>
        </p:nvSpPr>
        <p:spPr/>
        <p:txBody>
          <a:bodyPr/>
          <a:lstStyle/>
          <a:p>
            <a:pPr marL="0" indent="0">
              <a:lnSpc>
                <a:spcPct val="115000"/>
              </a:lnSpc>
              <a:spcBef>
                <a:spcPts val="600"/>
              </a:spcBef>
              <a:spcAft>
                <a:spcPts val="600"/>
              </a:spcAft>
              <a:buNone/>
            </a:pPr>
            <a:r>
              <a:rPr lang="en-US" sz="1800" dirty="0">
                <a:solidFill>
                  <a:srgbClr val="000000"/>
                </a:solidFill>
                <a:latin typeface="Helvetica" panose="020B0604020202020204" pitchFamily="34" charset="0"/>
                <a:ea typeface="Times New Roman" panose="02020603050405020304" pitchFamily="18" charset="0"/>
              </a:rPr>
              <a:t>C</a:t>
            </a:r>
            <a:r>
              <a:rPr lang="en-US" sz="1800" dirty="0">
                <a:solidFill>
                  <a:srgbClr val="000000"/>
                </a:solidFill>
                <a:effectLst/>
                <a:latin typeface="Helvetica" panose="020B0604020202020204" pitchFamily="34" charset="0"/>
                <a:ea typeface="Times New Roman" panose="02020603050405020304" pitchFamily="18" charset="0"/>
              </a:rPr>
              <a:t>reates many different individual Decision Trees </a:t>
            </a:r>
            <a:r>
              <a:rPr lang="en-US" sz="1800" dirty="0">
                <a:solidFill>
                  <a:srgbClr val="000000"/>
                </a:solidFill>
                <a:effectLst/>
                <a:latin typeface="Helvetica" panose="020B0604020202020204" pitchFamily="34" charset="0"/>
                <a:ea typeface="Times New Roman" panose="02020603050405020304" pitchFamily="18" charset="0"/>
                <a:sym typeface="Wingdings" panose="05000000000000000000" pitchFamily="2" charset="2"/>
              </a:rPr>
              <a:t> E</a:t>
            </a:r>
            <a:r>
              <a:rPr lang="en-US" sz="1800" dirty="0">
                <a:solidFill>
                  <a:srgbClr val="000000"/>
                </a:solidFill>
                <a:effectLst/>
                <a:latin typeface="Helvetica" panose="020B0604020202020204" pitchFamily="34" charset="0"/>
                <a:ea typeface="Times New Roman" panose="02020603050405020304" pitchFamily="18" charset="0"/>
              </a:rPr>
              <a:t>ach individual tree in the does a prediction of the class.</a:t>
            </a:r>
            <a:r>
              <a:rPr lang="en-US" sz="1800" dirty="0">
                <a:solidFill>
                  <a:srgbClr val="000000"/>
                </a:solidFill>
                <a:effectLst/>
                <a:latin typeface="Helvetica" panose="020B0604020202020204" pitchFamily="34" charset="0"/>
                <a:ea typeface="Times New Roman" panose="02020603050405020304" pitchFamily="18" charset="0"/>
                <a:sym typeface="Wingdings" panose="05000000000000000000" pitchFamily="2" charset="2"/>
              </a:rPr>
              <a:t></a:t>
            </a:r>
            <a:r>
              <a:rPr lang="en-US" sz="1800" dirty="0">
                <a:solidFill>
                  <a:srgbClr val="000000"/>
                </a:solidFill>
                <a:effectLst/>
                <a:latin typeface="Helvetica" panose="020B0604020202020204" pitchFamily="34" charset="0"/>
                <a:ea typeface="Times New Roman" panose="02020603050405020304" pitchFamily="18" charset="0"/>
              </a:rPr>
              <a:t> Harry will place the new value into the class with the most votes.</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dirty="0">
                <a:solidFill>
                  <a:srgbClr val="000000"/>
                </a:solidFill>
                <a:effectLst/>
                <a:latin typeface="Helvetica" panose="020B0604020202020204" pitchFamily="34" charset="0"/>
                <a:ea typeface="DengXian" panose="02010600030101010101" pitchFamily="2" charset="-122"/>
              </a:rPr>
              <a:t>Why?</a:t>
            </a:r>
          </a:p>
          <a:p>
            <a:pPr marL="0" indent="0">
              <a:buNone/>
            </a:pPr>
            <a:r>
              <a:rPr lang="en-US" sz="1800" dirty="0">
                <a:solidFill>
                  <a:srgbClr val="000000"/>
                </a:solidFill>
                <a:effectLst/>
                <a:latin typeface="Helvetica" panose="020B0604020202020204" pitchFamily="34" charset="0"/>
                <a:ea typeface="DengXian" panose="02010600030101010101" pitchFamily="2" charset="-122"/>
              </a:rPr>
              <a:t>Can handle large datasets with higher more features to identify the most prudent variables. </a:t>
            </a:r>
          </a:p>
          <a:p>
            <a:pPr marL="0" indent="0">
              <a:buNone/>
            </a:pPr>
            <a:r>
              <a:rPr lang="en-US" sz="1800" dirty="0">
                <a:solidFill>
                  <a:srgbClr val="000000"/>
                </a:solidFill>
                <a:latin typeface="Helvetica" panose="020B0604020202020204" pitchFamily="34" charset="0"/>
                <a:ea typeface="DengXian" panose="02010600030101010101" pitchFamily="2" charset="-122"/>
              </a:rPr>
              <a:t>N</a:t>
            </a:r>
            <a:r>
              <a:rPr lang="en-US" sz="1800" dirty="0">
                <a:solidFill>
                  <a:srgbClr val="000000"/>
                </a:solidFill>
                <a:effectLst/>
                <a:latin typeface="Helvetica" panose="020B0604020202020204" pitchFamily="34" charset="0"/>
                <a:ea typeface="DengXian" panose="02010600030101010101" pitchFamily="2" charset="-122"/>
              </a:rPr>
              <a:t>ot sensitive to outliers. </a:t>
            </a:r>
          </a:p>
          <a:p>
            <a:pPr marL="0" indent="0">
              <a:buNone/>
            </a:pPr>
            <a:r>
              <a:rPr lang="en-US" sz="1800" dirty="0">
                <a:solidFill>
                  <a:srgbClr val="000000"/>
                </a:solidFill>
                <a:latin typeface="Helvetica" panose="020B0604020202020204" pitchFamily="34" charset="0"/>
                <a:ea typeface="DengXian" panose="02010600030101010101" pitchFamily="2" charset="-122"/>
              </a:rPr>
              <a:t>L</a:t>
            </a:r>
            <a:r>
              <a:rPr lang="en-US" sz="1800" dirty="0">
                <a:solidFill>
                  <a:srgbClr val="000000"/>
                </a:solidFill>
                <a:effectLst/>
                <a:latin typeface="Helvetica" panose="020B0604020202020204" pitchFamily="34" charset="0"/>
                <a:ea typeface="DengXian" panose="02010600030101010101" pitchFamily="2" charset="-122"/>
              </a:rPr>
              <a:t>ess likely to overfit if you give him the right parameters.</a:t>
            </a:r>
            <a:endParaRPr lang="en-US" dirty="0"/>
          </a:p>
        </p:txBody>
      </p:sp>
      <p:pic>
        <p:nvPicPr>
          <p:cNvPr id="4" name="Picture 8" descr="12 Harry Potter facts you probably didn't know, for Potterheads | Parenting  News,The Indian Express">
            <a:extLst>
              <a:ext uri="{FF2B5EF4-FFF2-40B4-BE49-F238E27FC236}">
                <a16:creationId xmlns:a16="http://schemas.microsoft.com/office/drawing/2014/main" id="{6AF5EEFE-89AA-4A81-AD91-8BCFAA98B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9573" y="286603"/>
            <a:ext cx="1956107" cy="1467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646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8BFB-3F4A-4BD5-A980-0FA928D8CDBC}"/>
              </a:ext>
            </a:extLst>
          </p:cNvPr>
          <p:cNvSpPr>
            <a:spLocks noGrp="1"/>
          </p:cNvSpPr>
          <p:nvPr>
            <p:ph type="title"/>
          </p:nvPr>
        </p:nvSpPr>
        <p:spPr/>
        <p:txBody>
          <a:bodyPr/>
          <a:lstStyle/>
          <a:p>
            <a:r>
              <a:rPr lang="en-US" dirty="0" err="1"/>
              <a:t>XGBoost</a:t>
            </a:r>
            <a:r>
              <a:rPr lang="en-US" dirty="0"/>
              <a:t> (XGB)</a:t>
            </a:r>
          </a:p>
        </p:txBody>
      </p:sp>
      <p:sp>
        <p:nvSpPr>
          <p:cNvPr id="3" name="Content Placeholder 2">
            <a:extLst>
              <a:ext uri="{FF2B5EF4-FFF2-40B4-BE49-F238E27FC236}">
                <a16:creationId xmlns:a16="http://schemas.microsoft.com/office/drawing/2014/main" id="{60F0273A-918F-4F4E-891D-363E3C6EA3B4}"/>
              </a:ext>
            </a:extLst>
          </p:cNvPr>
          <p:cNvSpPr>
            <a:spLocks noGrp="1"/>
          </p:cNvSpPr>
          <p:nvPr>
            <p:ph idx="1"/>
          </p:nvPr>
        </p:nvSpPr>
        <p:spPr/>
        <p:txBody>
          <a:bodyPr/>
          <a:lstStyle/>
          <a:p>
            <a:pPr>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rPr>
              <a:t>Similar to Harry, but Hermione also uses gradient boosting (she places different weaker models together to help strengthen the overall result). </a:t>
            </a:r>
          </a:p>
          <a:p>
            <a:pPr>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rPr>
              <a:t>Creates final models based on a collection of weaker individual models the model to help lowering variance and leading to an improved result. </a:t>
            </a:r>
            <a:endParaRPr lang="en-US" sz="1800" dirty="0">
              <a:effectLst/>
              <a:latin typeface="Times New Roman" panose="02020603050405020304" pitchFamily="18" charset="0"/>
              <a:ea typeface="Times New Roman" panose="02020603050405020304" pitchFamily="18" charset="0"/>
            </a:endParaRPr>
          </a:p>
          <a:p>
            <a:pPr>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rPr>
              <a:t>Selected for how </a:t>
            </a:r>
            <a:r>
              <a:rPr lang="en-US" sz="1800" dirty="0" err="1">
                <a:solidFill>
                  <a:srgbClr val="000000"/>
                </a:solidFill>
                <a:effectLst/>
                <a:latin typeface="Helvetica" panose="020B0604020202020204" pitchFamily="34" charset="0"/>
                <a:ea typeface="Times New Roman" panose="02020603050405020304" pitchFamily="18" charset="0"/>
              </a:rPr>
              <a:t>how</a:t>
            </a:r>
            <a:r>
              <a:rPr lang="en-US" sz="1800" dirty="0">
                <a:solidFill>
                  <a:srgbClr val="000000"/>
                </a:solidFill>
                <a:effectLst/>
                <a:latin typeface="Helvetica" panose="020B0604020202020204" pitchFamily="34" charset="0"/>
                <a:ea typeface="Times New Roman" panose="02020603050405020304" pitchFamily="18" charset="0"/>
              </a:rPr>
              <a:t> well she deals with different sizes of data, very quick scalable and quick it can be even on large datasets. </a:t>
            </a:r>
          </a:p>
          <a:p>
            <a:pPr>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rPr>
              <a:t>Brightest witch in her year! </a:t>
            </a:r>
            <a:r>
              <a:rPr lang="en-US" sz="1800" dirty="0">
                <a:solidFill>
                  <a:srgbClr val="000000"/>
                </a:solidFill>
                <a:effectLst/>
                <a:latin typeface="Helvetica" panose="020B0604020202020204" pitchFamily="34" charset="0"/>
                <a:ea typeface="Times New Roman" panose="02020603050405020304" pitchFamily="18" charset="0"/>
                <a:sym typeface="Wingdings" panose="05000000000000000000" pitchFamily="2" charset="2"/>
              </a:rPr>
              <a:t> Has won competitions!</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4" name="Picture 4" descr="Hermione Granger | Fictional Characters Wiki | Fandom">
            <a:extLst>
              <a:ext uri="{FF2B5EF4-FFF2-40B4-BE49-F238E27FC236}">
                <a16:creationId xmlns:a16="http://schemas.microsoft.com/office/drawing/2014/main" id="{AC615FC9-D9B6-4A60-B2FA-51BE614D7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5430" y="4146116"/>
            <a:ext cx="1714377" cy="2287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830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A305-A22D-48F7-9227-7AC6427DA521}"/>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4861CA15-6F36-4D58-94CA-070C37FC7968}"/>
              </a:ext>
            </a:extLst>
          </p:cNvPr>
          <p:cNvSpPr>
            <a:spLocks noGrp="1"/>
          </p:cNvSpPr>
          <p:nvPr>
            <p:ph idx="1"/>
          </p:nvPr>
        </p:nvSpPr>
        <p:spPr/>
        <p:txBody>
          <a:bodyPr>
            <a:normAutofit/>
          </a:bodyPr>
          <a:lstStyle/>
          <a:p>
            <a:pPr>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rPr>
              <a:t>Prefers to judge based on your closest </a:t>
            </a:r>
            <a:r>
              <a:rPr lang="en-US" sz="1800" dirty="0" err="1">
                <a:solidFill>
                  <a:srgbClr val="000000"/>
                </a:solidFill>
                <a:effectLst/>
                <a:latin typeface="Helvetica" panose="020B0604020202020204" pitchFamily="34" charset="0"/>
                <a:ea typeface="Times New Roman" panose="02020603050405020304" pitchFamily="18" charset="0"/>
              </a:rPr>
              <a:t>neighbours</a:t>
            </a:r>
            <a:r>
              <a:rPr lang="en-US" sz="1800" dirty="0">
                <a:solidFill>
                  <a:srgbClr val="000000"/>
                </a:solidFill>
                <a:effectLst/>
                <a:latin typeface="Helvetica" panose="020B0604020202020204" pitchFamily="34" charset="0"/>
                <a:ea typeface="Times New Roman" panose="02020603050405020304" pitchFamily="18" charset="0"/>
              </a:rPr>
              <a:t>.</a:t>
            </a:r>
          </a:p>
          <a:p>
            <a:pPr>
              <a:lnSpc>
                <a:spcPct val="115000"/>
              </a:lnSpc>
              <a:spcBef>
                <a:spcPts val="600"/>
              </a:spcBef>
              <a:spcAft>
                <a:spcPts val="600"/>
              </a:spcAft>
            </a:pPr>
            <a:r>
              <a:rPr lang="en-US" sz="1800" dirty="0">
                <a:solidFill>
                  <a:srgbClr val="000000"/>
                </a:solidFill>
                <a:latin typeface="Helvetica" panose="020B0604020202020204" pitchFamily="34" charset="0"/>
                <a:ea typeface="Times New Roman" panose="02020603050405020304" pitchFamily="18" charset="0"/>
              </a:rPr>
              <a:t>Takes a look at you, and your k closest </a:t>
            </a:r>
            <a:r>
              <a:rPr lang="en-US" sz="1800" dirty="0" err="1">
                <a:solidFill>
                  <a:srgbClr val="000000"/>
                </a:solidFill>
                <a:latin typeface="Helvetica" panose="020B0604020202020204" pitchFamily="34" charset="0"/>
                <a:ea typeface="Times New Roman" panose="02020603050405020304" pitchFamily="18" charset="0"/>
              </a:rPr>
              <a:t>neighbours</a:t>
            </a:r>
            <a:r>
              <a:rPr lang="en-US" sz="1800" dirty="0">
                <a:solidFill>
                  <a:srgbClr val="000000"/>
                </a:solidFill>
                <a:latin typeface="Helvetica" panose="020B0604020202020204" pitchFamily="34" charset="0"/>
                <a:ea typeface="Times New Roman" panose="02020603050405020304" pitchFamily="18" charset="0"/>
              </a:rPr>
              <a:t>. If most of them have a white picket fence, then he will assume that you do, too. </a:t>
            </a:r>
          </a:p>
          <a:p>
            <a:pPr>
              <a:lnSpc>
                <a:spcPct val="115000"/>
              </a:lnSpc>
              <a:spcBef>
                <a:spcPts val="600"/>
              </a:spcBef>
              <a:spcAft>
                <a:spcPts val="600"/>
              </a:spcAft>
            </a:pPr>
            <a:r>
              <a:rPr lang="en-US" sz="1800" dirty="0">
                <a:solidFill>
                  <a:srgbClr val="000000"/>
                </a:solidFill>
                <a:latin typeface="Helvetica" panose="020B0604020202020204" pitchFamily="34" charset="0"/>
                <a:ea typeface="Times New Roman" panose="02020603050405020304" pitchFamily="18" charset="0"/>
              </a:rPr>
              <a:t>Very often used in recommendation systems, guesses if you’re about to leave the bank just by looking at the people most similar and closest to you. </a:t>
            </a:r>
          </a:p>
          <a:p>
            <a:pPr>
              <a:lnSpc>
                <a:spcPct val="115000"/>
              </a:lnSpc>
              <a:spcBef>
                <a:spcPts val="600"/>
              </a:spcBef>
              <a:spcAft>
                <a:spcPts val="600"/>
              </a:spcAft>
            </a:pPr>
            <a:r>
              <a:rPr lang="en-US" sz="1800" dirty="0">
                <a:solidFill>
                  <a:srgbClr val="000000"/>
                </a:solidFill>
                <a:latin typeface="Helvetica" panose="020B0604020202020204" pitchFamily="34" charset="0"/>
                <a:ea typeface="Times New Roman" panose="02020603050405020304" pitchFamily="18" charset="0"/>
              </a:rPr>
              <a:t>But very easily affected by outliers.</a:t>
            </a:r>
            <a:endParaRPr lang="en-US" dirty="0"/>
          </a:p>
        </p:txBody>
      </p:sp>
      <p:pic>
        <p:nvPicPr>
          <p:cNvPr id="4" name="Picture 6" descr="Ron Weasley - Wikipedia">
            <a:extLst>
              <a:ext uri="{FF2B5EF4-FFF2-40B4-BE49-F238E27FC236}">
                <a16:creationId xmlns:a16="http://schemas.microsoft.com/office/drawing/2014/main" id="{F8FFDE7A-DB10-4013-A3B1-4160FD90D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8385" y="3848612"/>
            <a:ext cx="1910214" cy="2544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365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A391-8BE0-41F6-A5A0-699ED02C1ED3}"/>
              </a:ext>
            </a:extLst>
          </p:cNvPr>
          <p:cNvSpPr>
            <a:spLocks noGrp="1"/>
          </p:cNvSpPr>
          <p:nvPr>
            <p:ph type="title"/>
          </p:nvPr>
        </p:nvSpPr>
        <p:spPr/>
        <p:txBody>
          <a:bodyPr/>
          <a:lstStyle/>
          <a:p>
            <a:r>
              <a:rPr lang="en-US" dirty="0"/>
              <a:t>Evaluation Metrics: </a:t>
            </a:r>
          </a:p>
        </p:txBody>
      </p:sp>
      <p:sp>
        <p:nvSpPr>
          <p:cNvPr id="3" name="Content Placeholder 2">
            <a:extLst>
              <a:ext uri="{FF2B5EF4-FFF2-40B4-BE49-F238E27FC236}">
                <a16:creationId xmlns:a16="http://schemas.microsoft.com/office/drawing/2014/main" id="{32241170-554C-4558-B285-2D8D9786597F}"/>
              </a:ext>
            </a:extLst>
          </p:cNvPr>
          <p:cNvSpPr>
            <a:spLocks noGrp="1"/>
          </p:cNvSpPr>
          <p:nvPr>
            <p:ph idx="1"/>
          </p:nvPr>
        </p:nvSpPr>
        <p:spPr/>
        <p:txBody>
          <a:bodyPr/>
          <a:lstStyle/>
          <a:p>
            <a:pPr>
              <a:lnSpc>
                <a:spcPct val="115000"/>
              </a:lnSpc>
              <a:spcBef>
                <a:spcPts val="600"/>
              </a:spcBef>
              <a:spcAft>
                <a:spcPts val="600"/>
              </a:spcAft>
            </a:pPr>
            <a:r>
              <a:rPr lang="en-US" sz="1800" u="sng" dirty="0">
                <a:effectLst/>
                <a:latin typeface="Helvetica" panose="020B0604020202020204" pitchFamily="34" charset="0"/>
                <a:ea typeface="DengXian" panose="02010600030101010101" pitchFamily="2" charset="-122"/>
              </a:rPr>
              <a:t>Confusion Matrix</a:t>
            </a:r>
            <a:r>
              <a:rPr lang="en-US" sz="1800" dirty="0">
                <a:effectLst/>
                <a:latin typeface="Helvetica" panose="020B0604020202020204" pitchFamily="34" charset="0"/>
                <a:ea typeface="DengXian" panose="02010600030101010101" pitchFamily="2" charset="-122"/>
              </a:rPr>
              <a:t>: Charts out the actual target values with the predicted ones by the ML algorithm, and gives us an overview of how it is working and how much we need to improve on it.</a:t>
            </a:r>
          </a:p>
          <a:p>
            <a:pPr>
              <a:lnSpc>
                <a:spcPct val="115000"/>
              </a:lnSpc>
              <a:spcBef>
                <a:spcPts val="600"/>
              </a:spcBef>
              <a:spcAft>
                <a:spcPts val="600"/>
              </a:spcAft>
            </a:pPr>
            <a:r>
              <a:rPr lang="en-US" sz="1800" dirty="0">
                <a:effectLst/>
                <a:latin typeface="Helvetica" panose="020B0604020202020204" pitchFamily="34" charset="0"/>
                <a:ea typeface="DengXian" panose="02010600030101010101" pitchFamily="2" charset="-122"/>
                <a:cs typeface="Times New Roman" panose="02020603050405020304" pitchFamily="18" charset="0"/>
              </a:rPr>
              <a:t>.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340F1BE2-F90C-4D88-AAF7-5AA6028BAA8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0588" y="3692060"/>
            <a:ext cx="3416300" cy="2357755"/>
          </a:xfrm>
          <a:prstGeom prst="rect">
            <a:avLst/>
          </a:prstGeom>
          <a:noFill/>
          <a:ln>
            <a:noFill/>
          </a:ln>
        </p:spPr>
      </p:pic>
      <p:pic>
        <p:nvPicPr>
          <p:cNvPr id="5" name="Picture 4">
            <a:extLst>
              <a:ext uri="{FF2B5EF4-FFF2-40B4-BE49-F238E27FC236}">
                <a16:creationId xmlns:a16="http://schemas.microsoft.com/office/drawing/2014/main" id="{DB4109C0-2D48-4D38-92A3-6153AE7B45B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13580" y="3692060"/>
            <a:ext cx="3416300" cy="2357755"/>
          </a:xfrm>
          <a:prstGeom prst="rect">
            <a:avLst/>
          </a:prstGeom>
          <a:noFill/>
          <a:ln>
            <a:noFill/>
          </a:ln>
        </p:spPr>
      </p:pic>
      <p:pic>
        <p:nvPicPr>
          <p:cNvPr id="6" name="Picture 5">
            <a:extLst>
              <a:ext uri="{FF2B5EF4-FFF2-40B4-BE49-F238E27FC236}">
                <a16:creationId xmlns:a16="http://schemas.microsoft.com/office/drawing/2014/main" id="{9A9A3169-9344-4D38-A750-E1D407EDA69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096544" y="3684757"/>
            <a:ext cx="3437890" cy="2372360"/>
          </a:xfrm>
          <a:prstGeom prst="rect">
            <a:avLst/>
          </a:prstGeom>
          <a:noFill/>
          <a:ln>
            <a:noFill/>
          </a:ln>
        </p:spPr>
      </p:pic>
      <p:sp>
        <p:nvSpPr>
          <p:cNvPr id="8" name="TextBox 7">
            <a:extLst>
              <a:ext uri="{FF2B5EF4-FFF2-40B4-BE49-F238E27FC236}">
                <a16:creationId xmlns:a16="http://schemas.microsoft.com/office/drawing/2014/main" id="{B99EF87B-F5E6-429F-A9C5-D061D2783549}"/>
              </a:ext>
            </a:extLst>
          </p:cNvPr>
          <p:cNvSpPr txBox="1"/>
          <p:nvPr/>
        </p:nvSpPr>
        <p:spPr>
          <a:xfrm>
            <a:off x="1097280" y="2981274"/>
            <a:ext cx="520505" cy="369332"/>
          </a:xfrm>
          <a:prstGeom prst="rect">
            <a:avLst/>
          </a:prstGeom>
          <a:noFill/>
        </p:spPr>
        <p:txBody>
          <a:bodyPr wrap="square" rtlCol="0">
            <a:spAutoFit/>
          </a:bodyPr>
          <a:lstStyle/>
          <a:p>
            <a:r>
              <a:rPr lang="en-SG" dirty="0"/>
              <a:t>RF:</a:t>
            </a:r>
            <a:endParaRPr lang="en-US" dirty="0"/>
          </a:p>
        </p:txBody>
      </p:sp>
      <p:sp>
        <p:nvSpPr>
          <p:cNvPr id="9" name="TextBox 8">
            <a:extLst>
              <a:ext uri="{FF2B5EF4-FFF2-40B4-BE49-F238E27FC236}">
                <a16:creationId xmlns:a16="http://schemas.microsoft.com/office/drawing/2014/main" id="{998D9307-F241-44D7-BC2E-CAB7DB48D499}"/>
              </a:ext>
            </a:extLst>
          </p:cNvPr>
          <p:cNvSpPr txBox="1"/>
          <p:nvPr/>
        </p:nvSpPr>
        <p:spPr>
          <a:xfrm>
            <a:off x="4513580" y="2981274"/>
            <a:ext cx="2379589" cy="369332"/>
          </a:xfrm>
          <a:prstGeom prst="rect">
            <a:avLst/>
          </a:prstGeom>
          <a:noFill/>
        </p:spPr>
        <p:txBody>
          <a:bodyPr wrap="square" rtlCol="0">
            <a:spAutoFit/>
          </a:bodyPr>
          <a:lstStyle/>
          <a:p>
            <a:r>
              <a:rPr lang="en-SG" dirty="0" err="1"/>
              <a:t>XGBoost</a:t>
            </a:r>
            <a:r>
              <a:rPr lang="en-SG" dirty="0"/>
              <a:t>:</a:t>
            </a:r>
            <a:endParaRPr lang="en-US" dirty="0"/>
          </a:p>
        </p:txBody>
      </p:sp>
      <p:sp>
        <p:nvSpPr>
          <p:cNvPr id="10" name="TextBox 9">
            <a:extLst>
              <a:ext uri="{FF2B5EF4-FFF2-40B4-BE49-F238E27FC236}">
                <a16:creationId xmlns:a16="http://schemas.microsoft.com/office/drawing/2014/main" id="{06FA4F81-9E86-4CAA-8A9B-2E5D47F01A14}"/>
              </a:ext>
            </a:extLst>
          </p:cNvPr>
          <p:cNvSpPr txBox="1"/>
          <p:nvPr/>
        </p:nvSpPr>
        <p:spPr>
          <a:xfrm>
            <a:off x="8235852" y="3006867"/>
            <a:ext cx="2379589" cy="369332"/>
          </a:xfrm>
          <a:prstGeom prst="rect">
            <a:avLst/>
          </a:prstGeom>
          <a:noFill/>
        </p:spPr>
        <p:txBody>
          <a:bodyPr wrap="square" rtlCol="0">
            <a:spAutoFit/>
          </a:bodyPr>
          <a:lstStyle/>
          <a:p>
            <a:r>
              <a:rPr lang="en-SG" dirty="0"/>
              <a:t>KNN</a:t>
            </a:r>
          </a:p>
        </p:txBody>
      </p:sp>
      <p:pic>
        <p:nvPicPr>
          <p:cNvPr id="11" name="Picture 4" descr="Hermione Granger | Fictional Characters Wiki | Fandom">
            <a:extLst>
              <a:ext uri="{FF2B5EF4-FFF2-40B4-BE49-F238E27FC236}">
                <a16:creationId xmlns:a16="http://schemas.microsoft.com/office/drawing/2014/main" id="{97A55BE1-514F-47C9-B086-75BA21EDB5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5225" y="286603"/>
            <a:ext cx="1059290" cy="141325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12 Harry Potter facts you probably didn't know, for Potterheads | Parenting  News,The Indian Express">
            <a:extLst>
              <a:ext uri="{FF2B5EF4-FFF2-40B4-BE49-F238E27FC236}">
                <a16:creationId xmlns:a16="http://schemas.microsoft.com/office/drawing/2014/main" id="{38F18019-F92F-4106-A10E-A0A436B3A8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5916" y="339765"/>
            <a:ext cx="1758804" cy="1319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251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A391-8BE0-41F6-A5A0-699ED02C1ED3}"/>
              </a:ext>
            </a:extLst>
          </p:cNvPr>
          <p:cNvSpPr>
            <a:spLocks noGrp="1"/>
          </p:cNvSpPr>
          <p:nvPr>
            <p:ph type="title"/>
          </p:nvPr>
        </p:nvSpPr>
        <p:spPr/>
        <p:txBody>
          <a:bodyPr/>
          <a:lstStyle/>
          <a:p>
            <a:r>
              <a:rPr lang="en-US" dirty="0"/>
              <a:t>Evaluation Metrics: </a:t>
            </a:r>
          </a:p>
        </p:txBody>
      </p:sp>
      <p:sp>
        <p:nvSpPr>
          <p:cNvPr id="3" name="Content Placeholder 2">
            <a:extLst>
              <a:ext uri="{FF2B5EF4-FFF2-40B4-BE49-F238E27FC236}">
                <a16:creationId xmlns:a16="http://schemas.microsoft.com/office/drawing/2014/main" id="{32241170-554C-4558-B285-2D8D9786597F}"/>
              </a:ext>
            </a:extLst>
          </p:cNvPr>
          <p:cNvSpPr>
            <a:spLocks noGrp="1"/>
          </p:cNvSpPr>
          <p:nvPr>
            <p:ph idx="1"/>
          </p:nvPr>
        </p:nvSpPr>
        <p:spPr/>
        <p:txBody>
          <a:bodyPr/>
          <a:lstStyle/>
          <a:p>
            <a:pPr>
              <a:lnSpc>
                <a:spcPct val="115000"/>
              </a:lnSpc>
              <a:spcBef>
                <a:spcPts val="600"/>
              </a:spcBef>
              <a:spcAft>
                <a:spcPts val="600"/>
              </a:spcAft>
            </a:pPr>
            <a:r>
              <a:rPr lang="en-US" sz="1800" u="sng" dirty="0">
                <a:effectLst/>
                <a:latin typeface="Helvetica" panose="020B0604020202020204" pitchFamily="34" charset="0"/>
                <a:ea typeface="DengXian" panose="02010600030101010101" pitchFamily="2" charset="-122"/>
                <a:cs typeface="Times New Roman" panose="02020603050405020304" pitchFamily="18" charset="0"/>
              </a:rPr>
              <a:t>Recall</a:t>
            </a:r>
            <a:r>
              <a:rPr lang="en-US" sz="1800" dirty="0">
                <a:effectLst/>
                <a:latin typeface="Helvetica" panose="020B0604020202020204" pitchFamily="34" charset="0"/>
                <a:ea typeface="DengXian" panose="02010600030101010101" pitchFamily="2" charset="-122"/>
                <a:cs typeface="Times New Roman" panose="02020603050405020304" pitchFamily="18" charset="0"/>
              </a:rPr>
              <a:t>: used to calculate the proportion of True Positives to actual positives. We want to target people who are at risk of churning than wasting resources on people who are not.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15000"/>
              </a:lnSpc>
              <a:spcBef>
                <a:spcPts val="600"/>
              </a:spcBef>
              <a:spcAft>
                <a:spcPts val="600"/>
              </a:spcAft>
            </a:pPr>
            <a:r>
              <a:rPr lang="en-US" sz="1800" dirty="0">
                <a:effectLst/>
                <a:latin typeface="Helvetica" panose="020B0604020202020204" pitchFamily="34" charset="0"/>
                <a:ea typeface="DengXian" panose="02010600030101010101" pitchFamily="2" charset="-122"/>
                <a:cs typeface="Times New Roman" panose="02020603050405020304" pitchFamily="18" charset="0"/>
              </a:rPr>
              <a:t>.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2202F355-85CB-464A-9B0D-03F66889A2D1}"/>
              </a:ext>
            </a:extLst>
          </p:cNvPr>
          <p:cNvSpPr txBox="1"/>
          <p:nvPr/>
        </p:nvSpPr>
        <p:spPr>
          <a:xfrm>
            <a:off x="1097280" y="2981274"/>
            <a:ext cx="520505" cy="369332"/>
          </a:xfrm>
          <a:prstGeom prst="rect">
            <a:avLst/>
          </a:prstGeom>
          <a:noFill/>
        </p:spPr>
        <p:txBody>
          <a:bodyPr wrap="square" rtlCol="0">
            <a:spAutoFit/>
          </a:bodyPr>
          <a:lstStyle/>
          <a:p>
            <a:r>
              <a:rPr lang="en-SG" dirty="0"/>
              <a:t>RF:</a:t>
            </a:r>
            <a:endParaRPr lang="en-US" dirty="0"/>
          </a:p>
        </p:txBody>
      </p:sp>
      <p:sp>
        <p:nvSpPr>
          <p:cNvPr id="5" name="TextBox 4">
            <a:extLst>
              <a:ext uri="{FF2B5EF4-FFF2-40B4-BE49-F238E27FC236}">
                <a16:creationId xmlns:a16="http://schemas.microsoft.com/office/drawing/2014/main" id="{F0126FFB-A4E5-4E1E-8C39-4B07CBAFF5D5}"/>
              </a:ext>
            </a:extLst>
          </p:cNvPr>
          <p:cNvSpPr txBox="1"/>
          <p:nvPr/>
        </p:nvSpPr>
        <p:spPr>
          <a:xfrm>
            <a:off x="4513580" y="2981274"/>
            <a:ext cx="2379589" cy="369332"/>
          </a:xfrm>
          <a:prstGeom prst="rect">
            <a:avLst/>
          </a:prstGeom>
          <a:noFill/>
        </p:spPr>
        <p:txBody>
          <a:bodyPr wrap="square" rtlCol="0">
            <a:spAutoFit/>
          </a:bodyPr>
          <a:lstStyle/>
          <a:p>
            <a:r>
              <a:rPr lang="en-SG" dirty="0" err="1"/>
              <a:t>XGBoost</a:t>
            </a:r>
            <a:r>
              <a:rPr lang="en-SG" dirty="0"/>
              <a:t>:</a:t>
            </a:r>
            <a:endParaRPr lang="en-US" dirty="0"/>
          </a:p>
        </p:txBody>
      </p:sp>
      <p:sp>
        <p:nvSpPr>
          <p:cNvPr id="6" name="TextBox 5">
            <a:extLst>
              <a:ext uri="{FF2B5EF4-FFF2-40B4-BE49-F238E27FC236}">
                <a16:creationId xmlns:a16="http://schemas.microsoft.com/office/drawing/2014/main" id="{7B83726C-D2C2-49C5-A870-45EFA5E2498B}"/>
              </a:ext>
            </a:extLst>
          </p:cNvPr>
          <p:cNvSpPr txBox="1"/>
          <p:nvPr/>
        </p:nvSpPr>
        <p:spPr>
          <a:xfrm>
            <a:off x="8235852" y="3006867"/>
            <a:ext cx="2379589" cy="369332"/>
          </a:xfrm>
          <a:prstGeom prst="rect">
            <a:avLst/>
          </a:prstGeom>
          <a:noFill/>
        </p:spPr>
        <p:txBody>
          <a:bodyPr wrap="square" rtlCol="0">
            <a:spAutoFit/>
          </a:bodyPr>
          <a:lstStyle/>
          <a:p>
            <a:r>
              <a:rPr lang="en-SG" dirty="0"/>
              <a:t>KNN</a:t>
            </a:r>
          </a:p>
        </p:txBody>
      </p:sp>
      <p:pic>
        <p:nvPicPr>
          <p:cNvPr id="7" name="Picture 6">
            <a:extLst>
              <a:ext uri="{FF2B5EF4-FFF2-40B4-BE49-F238E27FC236}">
                <a16:creationId xmlns:a16="http://schemas.microsoft.com/office/drawing/2014/main" id="{1EFDD5B2-00F5-45D8-BCEF-50D43E4869C4}"/>
              </a:ext>
            </a:extLst>
          </p:cNvPr>
          <p:cNvPicPr/>
          <p:nvPr/>
        </p:nvPicPr>
        <p:blipFill>
          <a:blip r:embed="rId2"/>
          <a:stretch>
            <a:fillRect/>
          </a:stretch>
        </p:blipFill>
        <p:spPr>
          <a:xfrm>
            <a:off x="588181" y="3994419"/>
            <a:ext cx="3385943" cy="1126222"/>
          </a:xfrm>
          <a:prstGeom prst="rect">
            <a:avLst/>
          </a:prstGeom>
        </p:spPr>
      </p:pic>
      <p:pic>
        <p:nvPicPr>
          <p:cNvPr id="8" name="Picture 7">
            <a:extLst>
              <a:ext uri="{FF2B5EF4-FFF2-40B4-BE49-F238E27FC236}">
                <a16:creationId xmlns:a16="http://schemas.microsoft.com/office/drawing/2014/main" id="{83D5D204-1666-4CB1-9495-37925E4D9E21}"/>
              </a:ext>
            </a:extLst>
          </p:cNvPr>
          <p:cNvPicPr/>
          <p:nvPr/>
        </p:nvPicPr>
        <p:blipFill>
          <a:blip r:embed="rId3"/>
          <a:stretch>
            <a:fillRect/>
          </a:stretch>
        </p:blipFill>
        <p:spPr>
          <a:xfrm>
            <a:off x="4391406" y="3926916"/>
            <a:ext cx="3470148" cy="1175576"/>
          </a:xfrm>
          <a:prstGeom prst="rect">
            <a:avLst/>
          </a:prstGeom>
        </p:spPr>
      </p:pic>
      <p:pic>
        <p:nvPicPr>
          <p:cNvPr id="9" name="Picture 8">
            <a:extLst>
              <a:ext uri="{FF2B5EF4-FFF2-40B4-BE49-F238E27FC236}">
                <a16:creationId xmlns:a16="http://schemas.microsoft.com/office/drawing/2014/main" id="{A933B97A-7F75-40C3-BAF2-86944E87A49F}"/>
              </a:ext>
            </a:extLst>
          </p:cNvPr>
          <p:cNvPicPr/>
          <p:nvPr/>
        </p:nvPicPr>
        <p:blipFill>
          <a:blip r:embed="rId4"/>
          <a:stretch>
            <a:fillRect/>
          </a:stretch>
        </p:blipFill>
        <p:spPr>
          <a:xfrm>
            <a:off x="8235853" y="3889829"/>
            <a:ext cx="3325559" cy="1137857"/>
          </a:xfrm>
          <a:prstGeom prst="rect">
            <a:avLst/>
          </a:prstGeom>
        </p:spPr>
      </p:pic>
      <p:pic>
        <p:nvPicPr>
          <p:cNvPr id="10" name="Picture 4" descr="Hermione Granger | Fictional Characters Wiki | Fandom">
            <a:extLst>
              <a:ext uri="{FF2B5EF4-FFF2-40B4-BE49-F238E27FC236}">
                <a16:creationId xmlns:a16="http://schemas.microsoft.com/office/drawing/2014/main" id="{EC9B99BC-818B-4C4D-AA0D-A8C0608DFE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1384" y="286603"/>
            <a:ext cx="1059290" cy="14132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12 Harry Potter facts you probably didn't know, for Potterheads | Parenting  News,The Indian Express">
            <a:extLst>
              <a:ext uri="{FF2B5EF4-FFF2-40B4-BE49-F238E27FC236}">
                <a16:creationId xmlns:a16="http://schemas.microsoft.com/office/drawing/2014/main" id="{8531E782-DEE7-4B8C-800F-33BD98BF5D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56637" y="339765"/>
            <a:ext cx="1758804" cy="1319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452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A391-8BE0-41F6-A5A0-699ED02C1ED3}"/>
              </a:ext>
            </a:extLst>
          </p:cNvPr>
          <p:cNvSpPr>
            <a:spLocks noGrp="1"/>
          </p:cNvSpPr>
          <p:nvPr>
            <p:ph type="title"/>
          </p:nvPr>
        </p:nvSpPr>
        <p:spPr/>
        <p:txBody>
          <a:bodyPr/>
          <a:lstStyle/>
          <a:p>
            <a:r>
              <a:rPr lang="en-US" dirty="0"/>
              <a:t>Evaluation Metrics: </a:t>
            </a:r>
          </a:p>
        </p:txBody>
      </p:sp>
      <p:sp>
        <p:nvSpPr>
          <p:cNvPr id="3" name="Content Placeholder 2">
            <a:extLst>
              <a:ext uri="{FF2B5EF4-FFF2-40B4-BE49-F238E27FC236}">
                <a16:creationId xmlns:a16="http://schemas.microsoft.com/office/drawing/2014/main" id="{32241170-554C-4558-B285-2D8D9786597F}"/>
              </a:ext>
            </a:extLst>
          </p:cNvPr>
          <p:cNvSpPr>
            <a:spLocks noGrp="1"/>
          </p:cNvSpPr>
          <p:nvPr>
            <p:ph idx="1"/>
          </p:nvPr>
        </p:nvSpPr>
        <p:spPr/>
        <p:txBody>
          <a:bodyPr/>
          <a:lstStyle/>
          <a:p>
            <a:pPr>
              <a:lnSpc>
                <a:spcPct val="115000"/>
              </a:lnSpc>
              <a:spcBef>
                <a:spcPts val="600"/>
              </a:spcBef>
              <a:spcAft>
                <a:spcPts val="600"/>
              </a:spcAft>
            </a:pPr>
            <a:r>
              <a:rPr lang="en-US" sz="1800" u="sng" dirty="0">
                <a:effectLst/>
                <a:latin typeface="Helvetica" panose="020B0604020202020204" pitchFamily="34" charset="0"/>
                <a:ea typeface="DengXian" panose="02010600030101010101" pitchFamily="2" charset="-122"/>
                <a:cs typeface="Times New Roman" panose="02020603050405020304" pitchFamily="18" charset="0"/>
              </a:rPr>
              <a:t>Area Under Curve</a:t>
            </a:r>
            <a:r>
              <a:rPr lang="en-US" sz="1800" dirty="0">
                <a:effectLst/>
                <a:latin typeface="Helvetica" panose="020B0604020202020204" pitchFamily="34" charset="0"/>
                <a:ea typeface="DengXian" panose="02010600030101010101" pitchFamily="2" charset="-122"/>
                <a:cs typeface="Times New Roman" panose="02020603050405020304" pitchFamily="18" charset="0"/>
              </a:rPr>
              <a:t>: measures the True Positive Rate (Sensitivity) against the False Positive Rate, of how well the predictions are ranked. Closer to 1, the better it is.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15000"/>
              </a:lnSpc>
              <a:spcBef>
                <a:spcPts val="600"/>
              </a:spcBef>
              <a:spcAft>
                <a:spcPts val="600"/>
              </a:spcAft>
            </a:pPr>
            <a:r>
              <a:rPr lang="en-US" sz="1800" dirty="0">
                <a:effectLst/>
                <a:latin typeface="Helvetica" panose="020B0604020202020204" pitchFamily="34" charset="0"/>
                <a:ea typeface="DengXian" panose="02010600030101010101" pitchFamily="2" charset="-122"/>
                <a:cs typeface="Times New Roman" panose="02020603050405020304" pitchFamily="18" charset="0"/>
              </a:rPr>
              <a:t>.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E7D2E2F4-F9FA-4C8A-87C1-B5778D4D1182}"/>
              </a:ext>
            </a:extLst>
          </p:cNvPr>
          <p:cNvSpPr txBox="1"/>
          <p:nvPr/>
        </p:nvSpPr>
        <p:spPr>
          <a:xfrm>
            <a:off x="1097280" y="2981274"/>
            <a:ext cx="520505" cy="369332"/>
          </a:xfrm>
          <a:prstGeom prst="rect">
            <a:avLst/>
          </a:prstGeom>
          <a:noFill/>
        </p:spPr>
        <p:txBody>
          <a:bodyPr wrap="square" rtlCol="0">
            <a:spAutoFit/>
          </a:bodyPr>
          <a:lstStyle/>
          <a:p>
            <a:r>
              <a:rPr lang="en-SG" dirty="0"/>
              <a:t>RF:</a:t>
            </a:r>
            <a:endParaRPr lang="en-US" dirty="0"/>
          </a:p>
        </p:txBody>
      </p:sp>
      <p:sp>
        <p:nvSpPr>
          <p:cNvPr id="5" name="TextBox 4">
            <a:extLst>
              <a:ext uri="{FF2B5EF4-FFF2-40B4-BE49-F238E27FC236}">
                <a16:creationId xmlns:a16="http://schemas.microsoft.com/office/drawing/2014/main" id="{3C6E3827-326D-407A-AC24-3DE95240D086}"/>
              </a:ext>
            </a:extLst>
          </p:cNvPr>
          <p:cNvSpPr txBox="1"/>
          <p:nvPr/>
        </p:nvSpPr>
        <p:spPr>
          <a:xfrm>
            <a:off x="4513580" y="2981274"/>
            <a:ext cx="2379589" cy="369332"/>
          </a:xfrm>
          <a:prstGeom prst="rect">
            <a:avLst/>
          </a:prstGeom>
          <a:noFill/>
        </p:spPr>
        <p:txBody>
          <a:bodyPr wrap="square" rtlCol="0">
            <a:spAutoFit/>
          </a:bodyPr>
          <a:lstStyle/>
          <a:p>
            <a:r>
              <a:rPr lang="en-SG" dirty="0" err="1"/>
              <a:t>XGBoost</a:t>
            </a:r>
            <a:r>
              <a:rPr lang="en-SG" dirty="0"/>
              <a:t>:</a:t>
            </a:r>
            <a:endParaRPr lang="en-US" dirty="0"/>
          </a:p>
        </p:txBody>
      </p:sp>
      <p:sp>
        <p:nvSpPr>
          <p:cNvPr id="6" name="TextBox 5">
            <a:extLst>
              <a:ext uri="{FF2B5EF4-FFF2-40B4-BE49-F238E27FC236}">
                <a16:creationId xmlns:a16="http://schemas.microsoft.com/office/drawing/2014/main" id="{36800C9A-B48C-41BF-A95A-2F0614236AC2}"/>
              </a:ext>
            </a:extLst>
          </p:cNvPr>
          <p:cNvSpPr txBox="1"/>
          <p:nvPr/>
        </p:nvSpPr>
        <p:spPr>
          <a:xfrm>
            <a:off x="8235852" y="3006867"/>
            <a:ext cx="2379589" cy="369332"/>
          </a:xfrm>
          <a:prstGeom prst="rect">
            <a:avLst/>
          </a:prstGeom>
          <a:noFill/>
        </p:spPr>
        <p:txBody>
          <a:bodyPr wrap="square" rtlCol="0">
            <a:spAutoFit/>
          </a:bodyPr>
          <a:lstStyle/>
          <a:p>
            <a:r>
              <a:rPr lang="en-SG" dirty="0"/>
              <a:t>KNN</a:t>
            </a:r>
          </a:p>
        </p:txBody>
      </p:sp>
      <p:pic>
        <p:nvPicPr>
          <p:cNvPr id="7" name="Picture 6">
            <a:extLst>
              <a:ext uri="{FF2B5EF4-FFF2-40B4-BE49-F238E27FC236}">
                <a16:creationId xmlns:a16="http://schemas.microsoft.com/office/drawing/2014/main" id="{4904A22E-5D1A-44BA-890D-610389033BE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0327" y="3507395"/>
            <a:ext cx="3787140" cy="2685415"/>
          </a:xfrm>
          <a:prstGeom prst="rect">
            <a:avLst/>
          </a:prstGeom>
          <a:noFill/>
          <a:ln>
            <a:noFill/>
          </a:ln>
        </p:spPr>
      </p:pic>
      <p:pic>
        <p:nvPicPr>
          <p:cNvPr id="8" name="Picture 7">
            <a:extLst>
              <a:ext uri="{FF2B5EF4-FFF2-40B4-BE49-F238E27FC236}">
                <a16:creationId xmlns:a16="http://schemas.microsoft.com/office/drawing/2014/main" id="{A2453F64-8F1C-499C-905F-3A89CC0590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32910" y="3507395"/>
            <a:ext cx="3787140" cy="2685415"/>
          </a:xfrm>
          <a:prstGeom prst="rect">
            <a:avLst/>
          </a:prstGeom>
          <a:noFill/>
          <a:ln>
            <a:noFill/>
          </a:ln>
        </p:spPr>
      </p:pic>
      <p:pic>
        <p:nvPicPr>
          <p:cNvPr id="9" name="Picture 8">
            <a:extLst>
              <a:ext uri="{FF2B5EF4-FFF2-40B4-BE49-F238E27FC236}">
                <a16:creationId xmlns:a16="http://schemas.microsoft.com/office/drawing/2014/main" id="{CCCD5887-582F-4B10-A8A7-15AE5599779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033461" y="3507394"/>
            <a:ext cx="3787140" cy="2685415"/>
          </a:xfrm>
          <a:prstGeom prst="rect">
            <a:avLst/>
          </a:prstGeom>
          <a:noFill/>
          <a:ln>
            <a:noFill/>
          </a:ln>
        </p:spPr>
      </p:pic>
      <p:pic>
        <p:nvPicPr>
          <p:cNvPr id="10" name="Picture 4" descr="Hermione Granger | Fictional Characters Wiki | Fandom">
            <a:extLst>
              <a:ext uri="{FF2B5EF4-FFF2-40B4-BE49-F238E27FC236}">
                <a16:creationId xmlns:a16="http://schemas.microsoft.com/office/drawing/2014/main" id="{71724FD6-8ACB-4864-B1AE-7C12EEDFB9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1384" y="286603"/>
            <a:ext cx="1059290" cy="14132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12 Harry Potter facts you probably didn't know, for Potterheads | Parenting  News,The Indian Express">
            <a:extLst>
              <a:ext uri="{FF2B5EF4-FFF2-40B4-BE49-F238E27FC236}">
                <a16:creationId xmlns:a16="http://schemas.microsoft.com/office/drawing/2014/main" id="{3BE9A897-06D5-486D-843C-14C896D535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56637" y="339765"/>
            <a:ext cx="1758804" cy="1319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39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47A1-2713-4B5B-80D8-DAD327E8D66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B0C7102-1D57-4666-9D84-47FEEEFF4814}"/>
              </a:ext>
            </a:extLst>
          </p:cNvPr>
          <p:cNvSpPr>
            <a:spLocks noGrp="1"/>
          </p:cNvSpPr>
          <p:nvPr>
            <p:ph idx="1"/>
          </p:nvPr>
        </p:nvSpPr>
        <p:spPr/>
        <p:txBody>
          <a:bodyPr/>
          <a:lstStyle/>
          <a:p>
            <a:pPr>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Answering the problem statement: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1) Identifying suitable ML models to predict customer churn.</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15000"/>
              </a:lnSpc>
              <a:spcBef>
                <a:spcPts val="600"/>
              </a:spcBef>
              <a:spcAft>
                <a:spcPts val="600"/>
              </a:spcAft>
            </a:pPr>
            <a:r>
              <a:rPr lang="en-US" sz="1800" b="0" dirty="0">
                <a:effectLst/>
                <a:latin typeface="Helvetica" panose="020B0604020202020204" pitchFamily="34" charset="0"/>
                <a:ea typeface="Times New Roman" panose="02020603050405020304" pitchFamily="18" charset="0"/>
              </a:rPr>
              <a:t>Final verdict: RF and </a:t>
            </a:r>
            <a:r>
              <a:rPr lang="en-US" sz="1800" b="0" dirty="0" err="1">
                <a:effectLst/>
                <a:latin typeface="Helvetica" panose="020B0604020202020204" pitchFamily="34" charset="0"/>
                <a:ea typeface="Times New Roman" panose="02020603050405020304" pitchFamily="18" charset="0"/>
              </a:rPr>
              <a:t>XGBoost</a:t>
            </a:r>
            <a:r>
              <a:rPr lang="en-US" sz="1800" b="0" dirty="0">
                <a:effectLst/>
                <a:latin typeface="Helvetica" panose="020B0604020202020204" pitchFamily="34" charset="0"/>
                <a:ea typeface="Times New Roman" panose="02020603050405020304" pitchFamily="18" charset="0"/>
              </a:rPr>
              <a:t> show potential, </a:t>
            </a:r>
            <a:r>
              <a:rPr lang="en-US" sz="1800" b="0" dirty="0" err="1">
                <a:effectLst/>
                <a:latin typeface="Helvetica" panose="020B0604020202020204" pitchFamily="34" charset="0"/>
                <a:ea typeface="Times New Roman" panose="02020603050405020304" pitchFamily="18" charset="0"/>
              </a:rPr>
              <a:t>XGBoost</a:t>
            </a:r>
            <a:r>
              <a:rPr lang="en-US" sz="1800" b="0" dirty="0">
                <a:effectLst/>
                <a:latin typeface="Helvetica" panose="020B0604020202020204" pitchFamily="34" charset="0"/>
                <a:ea typeface="Times New Roman" panose="02020603050405020304" pitchFamily="18" charset="0"/>
              </a:rPr>
              <a:t> just slightly better than RF. By giving them more time, better parameters and less factors to draw their trees, they should be able to improve their performance.</a:t>
            </a:r>
            <a:endParaRPr lang="en-US" sz="1800" b="1" dirty="0">
              <a:effectLst/>
              <a:latin typeface="Times New Roman" panose="02020603050405020304" pitchFamily="18" charset="0"/>
              <a:ea typeface="Times New Roman" panose="02020603050405020304" pitchFamily="18" charset="0"/>
            </a:endParaRPr>
          </a:p>
          <a:p>
            <a:pPr>
              <a:lnSpc>
                <a:spcPct val="115000"/>
              </a:lnSpc>
              <a:spcBef>
                <a:spcPts val="600"/>
              </a:spcBef>
              <a:spcAft>
                <a:spcPts val="600"/>
              </a:spcAft>
            </a:pPr>
            <a:r>
              <a:rPr lang="en-US" sz="1800" b="0" dirty="0">
                <a:effectLst/>
                <a:latin typeface="Helvetica" panose="020B0604020202020204" pitchFamily="34" charset="0"/>
                <a:ea typeface="Times New Roman" panose="02020603050405020304" pitchFamily="18" charset="0"/>
              </a:rPr>
              <a:t>Of the three, KNN performed the worst, as expected as there were outliers. For KNN to work well, we must be willing to drop some outliers—unless we can find a way to group those outliers together.</a:t>
            </a:r>
            <a:endParaRPr lang="en-US" sz="1800" b="1" dirty="0">
              <a:effectLst/>
              <a:latin typeface="Times New Roman" panose="02020603050405020304" pitchFamily="18" charset="0"/>
              <a:ea typeface="Times New Roman" panose="02020603050405020304" pitchFamily="18" charset="0"/>
            </a:endParaRPr>
          </a:p>
          <a:p>
            <a:endParaRPr lang="en-US" dirty="0"/>
          </a:p>
        </p:txBody>
      </p:sp>
      <p:pic>
        <p:nvPicPr>
          <p:cNvPr id="4" name="Picture 4" descr="Hermione Granger | Fictional Characters Wiki | Fandom">
            <a:extLst>
              <a:ext uri="{FF2B5EF4-FFF2-40B4-BE49-F238E27FC236}">
                <a16:creationId xmlns:a16="http://schemas.microsoft.com/office/drawing/2014/main" id="{512E8B7D-760D-45F6-9FF9-D31C2E88B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1384" y="286603"/>
            <a:ext cx="1059290" cy="141325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2 Harry Potter facts you probably didn't know, for Potterheads | Parenting  News,The Indian Express">
            <a:extLst>
              <a:ext uri="{FF2B5EF4-FFF2-40B4-BE49-F238E27FC236}">
                <a16:creationId xmlns:a16="http://schemas.microsoft.com/office/drawing/2014/main" id="{1A5C50A5-5C2D-43AB-A897-C028F27AF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6637" y="339765"/>
            <a:ext cx="1758804" cy="13191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Ron Weasley - Wikipedia">
            <a:extLst>
              <a:ext uri="{FF2B5EF4-FFF2-40B4-BE49-F238E27FC236}">
                <a16:creationId xmlns:a16="http://schemas.microsoft.com/office/drawing/2014/main" id="{34C5446E-9E54-4483-9516-1B63CA446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3827" y="4844036"/>
            <a:ext cx="1407295" cy="18742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603DEC-BD7A-4C78-83DE-3355A1A97876}"/>
              </a:ext>
            </a:extLst>
          </p:cNvPr>
          <p:cNvSpPr txBox="1"/>
          <p:nvPr/>
        </p:nvSpPr>
        <p:spPr>
          <a:xfrm>
            <a:off x="6491500" y="527243"/>
            <a:ext cx="1059290" cy="923330"/>
          </a:xfrm>
          <a:prstGeom prst="rect">
            <a:avLst/>
          </a:prstGeom>
          <a:noFill/>
        </p:spPr>
        <p:txBody>
          <a:bodyPr wrap="square" rtlCol="0">
            <a:spAutoFit/>
          </a:bodyPr>
          <a:lstStyle/>
          <a:p>
            <a:r>
              <a:rPr lang="en-SG" sz="5400" dirty="0">
                <a:sym typeface="Wingdings" panose="05000000000000000000" pitchFamily="2" charset="2"/>
              </a:rPr>
              <a:t></a:t>
            </a:r>
            <a:endParaRPr lang="en-US" sz="5400" dirty="0"/>
          </a:p>
        </p:txBody>
      </p:sp>
      <p:sp>
        <p:nvSpPr>
          <p:cNvPr id="8" name="TextBox 7">
            <a:extLst>
              <a:ext uri="{FF2B5EF4-FFF2-40B4-BE49-F238E27FC236}">
                <a16:creationId xmlns:a16="http://schemas.microsoft.com/office/drawing/2014/main" id="{6B453C5C-92A0-461A-AFC5-27F5F546F26C}"/>
              </a:ext>
            </a:extLst>
          </p:cNvPr>
          <p:cNvSpPr txBox="1"/>
          <p:nvPr/>
        </p:nvSpPr>
        <p:spPr>
          <a:xfrm>
            <a:off x="9384537" y="5316603"/>
            <a:ext cx="1059290" cy="923330"/>
          </a:xfrm>
          <a:prstGeom prst="rect">
            <a:avLst/>
          </a:prstGeom>
          <a:noFill/>
        </p:spPr>
        <p:txBody>
          <a:bodyPr wrap="square" rtlCol="0">
            <a:spAutoFit/>
          </a:bodyPr>
          <a:lstStyle/>
          <a:p>
            <a:r>
              <a:rPr lang="en-SG" sz="5400" dirty="0">
                <a:sym typeface="Wingdings" panose="05000000000000000000" pitchFamily="2" charset="2"/>
              </a:rPr>
              <a:t></a:t>
            </a:r>
            <a:endParaRPr lang="en-US" sz="5400" dirty="0"/>
          </a:p>
        </p:txBody>
      </p:sp>
    </p:spTree>
    <p:extLst>
      <p:ext uri="{BB962C8B-B14F-4D97-AF65-F5344CB8AC3E}">
        <p14:creationId xmlns:p14="http://schemas.microsoft.com/office/powerpoint/2010/main" val="2075823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47A1-2713-4B5B-80D8-DAD327E8D66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B0C7102-1D57-4666-9D84-47FEEEFF4814}"/>
              </a:ext>
            </a:extLst>
          </p:cNvPr>
          <p:cNvSpPr>
            <a:spLocks noGrp="1"/>
          </p:cNvSpPr>
          <p:nvPr>
            <p:ph idx="1"/>
          </p:nvPr>
        </p:nvSpPr>
        <p:spPr>
          <a:xfrm>
            <a:off x="1097280" y="2108201"/>
            <a:ext cx="10058400" cy="4188096"/>
          </a:xfrm>
        </p:spPr>
        <p:txBody>
          <a:bodyPr>
            <a:normAutofit lnSpcReduction="10000"/>
          </a:bodyPr>
          <a:lstStyle/>
          <a:p>
            <a:pPr>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2) Examining and appropriately selecting from the features listed below, to test and train a Machine Learning model to predict customer churn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(Exited).</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We have identified </a:t>
            </a:r>
            <a:r>
              <a:rPr lang="en-US" sz="1800" dirty="0">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Age</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US" sz="1800" dirty="0">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Balance</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ProdNumber</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ActMem</a:t>
            </a:r>
            <a:r>
              <a:rPr lang="en-US" sz="1800" dirty="0">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 and Geography to be important to all three of the models, </a:t>
            </a:r>
            <a:r>
              <a:rPr lang="en-US" sz="1800" dirty="0">
                <a:solidFill>
                  <a:srgbClr val="000000"/>
                </a:solidFill>
                <a:latin typeface="Helvetica" panose="020B0604020202020204" pitchFamily="34" charset="0"/>
                <a:ea typeface="DengXian" panose="02010600030101010101" pitchFamily="2" charset="-122"/>
                <a:cs typeface="Times New Roman" panose="02020603050405020304" pitchFamily="18" charset="0"/>
              </a:rPr>
              <a:t>and </a:t>
            </a:r>
            <a:r>
              <a:rPr lang="en-US" sz="1800" dirty="0">
                <a:solidFill>
                  <a:srgbClr val="000000"/>
                </a:solidFill>
                <a:effectLst/>
                <a:latin typeface="Helvetica" panose="020B0604020202020204" pitchFamily="34" charset="0"/>
                <a:ea typeface="DengXian" panose="02010600030101010101" pitchFamily="2" charset="-122"/>
                <a:cs typeface="Times New Roman" panose="02020603050405020304" pitchFamily="18" charset="0"/>
              </a:rPr>
              <a:t>can continue to use them to test and train future data points. We’re also at about an average of 0.465 of recall for the top 2 performing algorithms, but accuracy, AUC, and precision are performing rather well, so those might be something to look into as well.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3) Suggest further refinement related to customer churn and further improve on the model(s).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With a rather lackluster recall score of even the top 2 performing models, there is an inclination that there might be overfitting, even though RF and </a:t>
            </a:r>
            <a:r>
              <a:rPr lang="en-US"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XGBoost</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models are famous for mitigating that. Another possible cause might be that the decision trees in the RF and </a:t>
            </a:r>
            <a:r>
              <a:rPr lang="en-US"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XGBoost</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models are growing too deep. Therefore, we might consider trying to optimize the prudent parameters in order to prune those trees.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6879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47A1-2713-4B5B-80D8-DAD327E8D66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B0C7102-1D57-4666-9D84-47FEEEFF4814}"/>
              </a:ext>
            </a:extLst>
          </p:cNvPr>
          <p:cNvSpPr>
            <a:spLocks noGrp="1"/>
          </p:cNvSpPr>
          <p:nvPr>
            <p:ph idx="1"/>
          </p:nvPr>
        </p:nvSpPr>
        <p:spPr/>
        <p:txBody>
          <a:bodyPr>
            <a:normAutofit/>
          </a:bodyPr>
          <a:lstStyle/>
          <a:p>
            <a:pPr>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Overall: It’s good to have a better idea of what features are more important in identifying whether or not a customer will churn. With a better understanding of the demographic and purchasing habits of our customers, we might even be able to conduct targeted studies about the psychology behind why our customers who do churn, and work to keep them. After all, it is important to understand how our customers think.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Furthermore, from a business point of view, it is cheaper to keep customers than to attract new ones.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6655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Problem Statement:</a:t>
            </a:r>
          </a:p>
        </p:txBody>
      </p:sp>
      <p:sp>
        <p:nvSpPr>
          <p:cNvPr id="5" name="Content Placeholder 4">
            <a:extLst>
              <a:ext uri="{FF2B5EF4-FFF2-40B4-BE49-F238E27FC236}">
                <a16:creationId xmlns:a16="http://schemas.microsoft.com/office/drawing/2014/main" id="{0D70BBD2-4687-47C2-B618-6BF8D0C3B88D}"/>
              </a:ext>
            </a:extLst>
          </p:cNvPr>
          <p:cNvSpPr>
            <a:spLocks noGrp="1"/>
          </p:cNvSpPr>
          <p:nvPr>
            <p:ph idx="1"/>
          </p:nvPr>
        </p:nvSpPr>
        <p:spPr/>
        <p:txBody>
          <a:bodyPr/>
          <a:lstStyle/>
          <a:p>
            <a:pPr>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As one of the leading banks in Europe, the Regional European Group of Banks (REG Banks) seeks to examine the worrying trend of increasing customer churn in recent years.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study's main aim is to provide our marketing colleagues with better information to prevent customer churn by:</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1) Identifying suitable ML models to predict customer churn.</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2) Examining and appropriately selecting from the features listed below, to test and train a Machine Learning model to predict customer churn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(Exited)</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457200">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3) Suggest further refinement related to customer churn and further improve on the model(s).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E1CD5-61C7-45B1-80EC-E183E6793B56}"/>
              </a:ext>
            </a:extLst>
          </p:cNvPr>
          <p:cNvSpPr>
            <a:spLocks noGrp="1"/>
          </p:cNvSpPr>
          <p:nvPr>
            <p:ph type="title"/>
          </p:nvPr>
        </p:nvSpPr>
        <p:spPr/>
        <p:txBody>
          <a:bodyPr/>
          <a:lstStyle/>
          <a:p>
            <a:r>
              <a:rPr lang="en-SG" dirty="0"/>
              <a:t>Features</a:t>
            </a:r>
            <a:endParaRPr lang="en-US" dirty="0"/>
          </a:p>
        </p:txBody>
      </p:sp>
      <p:sp>
        <p:nvSpPr>
          <p:cNvPr id="3" name="Content Placeholder 2">
            <a:extLst>
              <a:ext uri="{FF2B5EF4-FFF2-40B4-BE49-F238E27FC236}">
                <a16:creationId xmlns:a16="http://schemas.microsoft.com/office/drawing/2014/main" id="{5B82D0A3-6893-46C4-8C02-142F211D49F7}"/>
              </a:ext>
            </a:extLst>
          </p:cNvPr>
          <p:cNvSpPr>
            <a:spLocks noGrp="1"/>
          </p:cNvSpPr>
          <p:nvPr>
            <p:ph idx="1"/>
          </p:nvPr>
        </p:nvSpPr>
        <p:spPr/>
        <p:txBody>
          <a:bodyPr/>
          <a:lstStyle/>
          <a:p>
            <a:pPr>
              <a:lnSpc>
                <a:spcPct val="115000"/>
              </a:lnSpc>
              <a:spcBef>
                <a:spcPts val="600"/>
              </a:spcBef>
              <a:spcAft>
                <a:spcPts val="600"/>
              </a:spcAft>
            </a:pPr>
            <a:r>
              <a:rPr lang="en-US" sz="1800" u="sng"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Independent factor</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Exited</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feature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15000"/>
              </a:lnSpc>
              <a:spcBef>
                <a:spcPts val="600"/>
              </a:spcBef>
              <a:spcAft>
                <a:spcPts val="600"/>
              </a:spcAft>
            </a:pPr>
            <a:r>
              <a:rPr lang="en-US" sz="1800" u="sng"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Dependent factors: </a:t>
            </a:r>
            <a:r>
              <a:rPr lang="en-US" sz="1800" b="1"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CredRate</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Geography, Gender, Age, Tenure, Prod Number, </a:t>
            </a:r>
            <a:r>
              <a:rPr lang="en-US" sz="1800" b="1"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HasCrCard</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Estimated Salary, </a:t>
            </a:r>
            <a:r>
              <a:rPr lang="en-US" sz="1800" b="1"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ActMem</a:t>
            </a: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features.</a:t>
            </a:r>
          </a:p>
          <a:p>
            <a:pPr>
              <a:lnSpc>
                <a:spcPct val="115000"/>
              </a:lnSpc>
              <a:spcBef>
                <a:spcPts val="600"/>
              </a:spcBef>
              <a:spcAft>
                <a:spcPts val="60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We have also identified the following models to examine:</a:t>
            </a:r>
          </a:p>
          <a:p>
            <a:pPr lvl="2">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Random Forest </a:t>
            </a:r>
          </a:p>
          <a:p>
            <a:pPr lvl="2">
              <a:lnSpc>
                <a:spcPct val="115000"/>
              </a:lnSpc>
              <a:spcBef>
                <a:spcPts val="600"/>
              </a:spcBef>
              <a:spcAft>
                <a:spcPts val="600"/>
              </a:spcAft>
            </a:pPr>
            <a:r>
              <a:rPr lang="en-US"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XGBoost</a:t>
            </a:r>
            <a:endParaRPr lang="en-US" sz="18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lvl="2">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K-Nearest </a:t>
            </a:r>
            <a:r>
              <a:rPr lang="en-US"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Neighbours</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(KNN</a:t>
            </a:r>
            <a:r>
              <a:rPr lang="en-US" sz="18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US" sz="1800" dirty="0"/>
          </a:p>
        </p:txBody>
      </p:sp>
    </p:spTree>
    <p:extLst>
      <p:ext uri="{BB962C8B-B14F-4D97-AF65-F5344CB8AC3E}">
        <p14:creationId xmlns:p14="http://schemas.microsoft.com/office/powerpoint/2010/main" val="352451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C235-733C-43CD-B36E-52670508FEED}"/>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75A72B63-03BB-4942-9251-64BDF4C50992}"/>
              </a:ext>
            </a:extLst>
          </p:cNvPr>
          <p:cNvSpPr>
            <a:spLocks noGrp="1"/>
          </p:cNvSpPr>
          <p:nvPr>
            <p:ph idx="1"/>
          </p:nvPr>
        </p:nvSpPr>
        <p:spPr/>
        <p:txBody>
          <a:bodyPr>
            <a:normAutofit fontScale="85000" lnSpcReduction="20000"/>
          </a:bodyPr>
          <a:lstStyle/>
          <a:p>
            <a:pPr>
              <a:lnSpc>
                <a:spcPct val="115000"/>
              </a:lnSpc>
              <a:spcBef>
                <a:spcPts val="600"/>
              </a:spcBef>
              <a:spcAft>
                <a:spcPts val="600"/>
              </a:spcAft>
            </a:pPr>
            <a:r>
              <a:rPr lang="en-US" sz="1800" b="1" dirty="0">
                <a:solidFill>
                  <a:srgbClr val="ED7D31"/>
                </a:solidFill>
                <a:effectLst/>
                <a:latin typeface="Courier New" panose="02070309020205020404" pitchFamily="49" charset="0"/>
                <a:ea typeface="Times New Roman" panose="02020603050405020304" pitchFamily="18" charset="0"/>
              </a:rPr>
              <a:t>Data Cleaning</a:t>
            </a:r>
            <a:endParaRPr lang="en-US" sz="1800" b="1" dirty="0">
              <a:effectLst/>
              <a:latin typeface="Times New Roman" panose="02020603050405020304" pitchFamily="18" charset="0"/>
              <a:ea typeface="Times New Roman" panose="02020603050405020304" pitchFamily="18" charset="0"/>
            </a:endParaRPr>
          </a:p>
          <a:p>
            <a:pPr>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There are 10,000 rows and 12 columns,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15000"/>
              </a:lnSpc>
              <a:spcBef>
                <a:spcPts val="600"/>
              </a:spcBef>
              <a:spcAft>
                <a:spcPts val="600"/>
              </a:spcAft>
            </a:pP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Null Values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There are 14 rows with null values in the Age, Gender, and </a:t>
            </a:r>
            <a:r>
              <a:rPr lang="en-US"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EstimatedSalary</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columns. By imputing the values with the median of Age values, the higher frequency of Gender (Male), and the mean of </a:t>
            </a:r>
            <a:r>
              <a:rPr lang="en-US"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EstimatedSalary</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we are able to manage all null values.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15000"/>
              </a:lnSpc>
              <a:spcBef>
                <a:spcPts val="600"/>
              </a:spcBef>
              <a:spcAft>
                <a:spcPts val="600"/>
              </a:spcAft>
            </a:pP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Duplicated Values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15000"/>
              </a:lnSpc>
              <a:spcBef>
                <a:spcPts val="600"/>
              </a:spcBef>
              <a:spcAft>
                <a:spcPts val="6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There are no duplicated values to manage.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15000"/>
              </a:lnSpc>
              <a:spcBef>
                <a:spcPts val="600"/>
              </a:spcBef>
              <a:spcAft>
                <a:spcPts val="600"/>
              </a:spcAft>
            </a:pP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Outliers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a:solidFill>
                  <a:srgbClr val="000000"/>
                </a:solidFill>
                <a:effectLst/>
                <a:latin typeface="Helvetica" panose="020B0604020202020204" pitchFamily="34" charset="0"/>
                <a:ea typeface="Times New Roman" panose="02020603050405020304" pitchFamily="18" charset="0"/>
              </a:rPr>
              <a:t>There are outliers in the </a:t>
            </a:r>
            <a:r>
              <a:rPr lang="en-US" sz="1800" dirty="0" err="1">
                <a:solidFill>
                  <a:srgbClr val="000000"/>
                </a:solidFill>
                <a:effectLst/>
                <a:latin typeface="Helvetica" panose="020B0604020202020204" pitchFamily="34" charset="0"/>
                <a:ea typeface="Times New Roman" panose="02020603050405020304" pitchFamily="18" charset="0"/>
              </a:rPr>
              <a:t>CredRate</a:t>
            </a:r>
            <a:r>
              <a:rPr lang="en-US" sz="1800" dirty="0">
                <a:solidFill>
                  <a:srgbClr val="000000"/>
                </a:solidFill>
                <a:effectLst/>
                <a:latin typeface="Helvetica" panose="020B0604020202020204" pitchFamily="34" charset="0"/>
                <a:ea typeface="Times New Roman" panose="02020603050405020304" pitchFamily="18" charset="0"/>
              </a:rPr>
              <a:t>, Age, and </a:t>
            </a:r>
            <a:r>
              <a:rPr lang="en-US" sz="1800" dirty="0" err="1">
                <a:solidFill>
                  <a:srgbClr val="000000"/>
                </a:solidFill>
                <a:effectLst/>
                <a:latin typeface="Helvetica" panose="020B0604020202020204" pitchFamily="34" charset="0"/>
                <a:ea typeface="Times New Roman" panose="02020603050405020304" pitchFamily="18" charset="0"/>
              </a:rPr>
              <a:t>ProdNumber</a:t>
            </a:r>
            <a:r>
              <a:rPr lang="en-US" sz="1800" dirty="0">
                <a:solidFill>
                  <a:srgbClr val="000000"/>
                </a:solidFill>
                <a:effectLst/>
                <a:latin typeface="Helvetica" panose="020B0604020202020204" pitchFamily="34" charset="0"/>
                <a:ea typeface="Times New Roman" panose="02020603050405020304" pitchFamily="18" charset="0"/>
              </a:rPr>
              <a:t> features. We could use the IQR method to remove the outliers. However, there are too many outliers, so we have to be careful while doing it.</a:t>
            </a:r>
            <a:endParaRPr lang="en-US" dirty="0"/>
          </a:p>
        </p:txBody>
      </p:sp>
    </p:spTree>
    <p:extLst>
      <p:ext uri="{BB962C8B-B14F-4D97-AF65-F5344CB8AC3E}">
        <p14:creationId xmlns:p14="http://schemas.microsoft.com/office/powerpoint/2010/main" val="3030826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F717-8D9A-4A33-BA5A-B7AD6B1324BB}"/>
              </a:ext>
            </a:extLst>
          </p:cNvPr>
          <p:cNvSpPr>
            <a:spLocks noGrp="1"/>
          </p:cNvSpPr>
          <p:nvPr>
            <p:ph type="title"/>
          </p:nvPr>
        </p:nvSpPr>
        <p:spPr/>
        <p:txBody>
          <a:bodyPr/>
          <a:lstStyle/>
          <a:p>
            <a:r>
              <a:rPr lang="en-US" dirty="0"/>
              <a:t>Basic EDA: </a:t>
            </a:r>
            <a:r>
              <a:rPr lang="en-SG" dirty="0"/>
              <a:t>Correlation</a:t>
            </a:r>
            <a:endParaRPr lang="en-US" dirty="0"/>
          </a:p>
        </p:txBody>
      </p:sp>
      <p:pic>
        <p:nvPicPr>
          <p:cNvPr id="1026" name="Picture 2">
            <a:extLst>
              <a:ext uri="{FF2B5EF4-FFF2-40B4-BE49-F238E27FC236}">
                <a16:creationId xmlns:a16="http://schemas.microsoft.com/office/drawing/2014/main" id="{C491F05D-B5ED-4B7A-8FDB-2CD2EFC168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48257" y="2110928"/>
            <a:ext cx="6159695" cy="44604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0A8AF13-F264-4B04-AD02-05ADEFDE5309}"/>
              </a:ext>
            </a:extLst>
          </p:cNvPr>
          <p:cNvSpPr txBox="1"/>
          <p:nvPr/>
        </p:nvSpPr>
        <p:spPr>
          <a:xfrm>
            <a:off x="743484" y="3366315"/>
            <a:ext cx="4699674" cy="1754326"/>
          </a:xfrm>
          <a:prstGeom prst="rect">
            <a:avLst/>
          </a:prstGeom>
          <a:noFill/>
        </p:spPr>
        <p:txBody>
          <a:bodyPr wrap="square" rtlCol="0">
            <a:spAutoFit/>
          </a:bodyPr>
          <a:lstStyle/>
          <a:p>
            <a:r>
              <a:rPr lang="en-US" sz="1800" dirty="0">
                <a:effectLst/>
                <a:latin typeface="Helvetica" panose="020B0604020202020204" pitchFamily="34" charset="0"/>
                <a:ea typeface="DengXian" panose="02010600030101010101" pitchFamily="2" charset="-122"/>
                <a:cs typeface="Times New Roman" panose="02020603050405020304" pitchFamily="18" charset="0"/>
              </a:rPr>
              <a:t>Checked correlation to get an overview of the features, and to check for multicollinearity. Features are all &lt; 0.29 correlated, showing that they are not very correlated.</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3481194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745D-EF0F-49E3-9D93-68725F3726C0}"/>
              </a:ext>
            </a:extLst>
          </p:cNvPr>
          <p:cNvSpPr>
            <a:spLocks noGrp="1"/>
          </p:cNvSpPr>
          <p:nvPr>
            <p:ph type="title"/>
          </p:nvPr>
        </p:nvSpPr>
        <p:spPr/>
        <p:txBody>
          <a:bodyPr/>
          <a:lstStyle/>
          <a:p>
            <a:r>
              <a:rPr lang="en-US" dirty="0"/>
              <a:t>Basic EDA: </a:t>
            </a:r>
            <a:r>
              <a:rPr lang="en-SG" dirty="0"/>
              <a:t>Distribution</a:t>
            </a:r>
            <a:endParaRPr lang="en-US" dirty="0"/>
          </a:p>
        </p:txBody>
      </p:sp>
      <p:sp>
        <p:nvSpPr>
          <p:cNvPr id="3" name="Content Placeholder 2">
            <a:extLst>
              <a:ext uri="{FF2B5EF4-FFF2-40B4-BE49-F238E27FC236}">
                <a16:creationId xmlns:a16="http://schemas.microsoft.com/office/drawing/2014/main" id="{301BE16C-3DC8-45F4-9E22-D47B6488050F}"/>
              </a:ext>
            </a:extLst>
          </p:cNvPr>
          <p:cNvSpPr>
            <a:spLocks noGrp="1"/>
          </p:cNvSpPr>
          <p:nvPr>
            <p:ph idx="1"/>
          </p:nvPr>
        </p:nvSpPr>
        <p:spPr>
          <a:xfrm>
            <a:off x="1097279" y="3367043"/>
            <a:ext cx="4090017" cy="2502049"/>
          </a:xfrm>
        </p:spPr>
        <p:txBody>
          <a:bodyPr/>
          <a:lstStyle/>
          <a:p>
            <a:r>
              <a:rPr lang="en-US" sz="2000" dirty="0">
                <a:effectLst/>
                <a:latin typeface="Helvetica" panose="020B0604020202020204" pitchFamily="34" charset="0"/>
                <a:ea typeface="DengXian" panose="02010600030101010101" pitchFamily="2" charset="-122"/>
                <a:cs typeface="Times New Roman" panose="02020603050405020304" pitchFamily="18" charset="0"/>
              </a:rPr>
              <a:t>Summoned histograms of the </a:t>
            </a:r>
            <a:r>
              <a:rPr lang="en-US" sz="1800" dirty="0">
                <a:effectLst/>
                <a:latin typeface="Helvetica" panose="020B0604020202020204" pitchFamily="34" charset="0"/>
                <a:ea typeface="DengXian" panose="02010600030101010101" pitchFamily="2" charset="-122"/>
                <a:cs typeface="Times New Roman" panose="02020603050405020304" pitchFamily="18" charset="0"/>
              </a:rPr>
              <a:t>different</a:t>
            </a:r>
            <a:r>
              <a:rPr lang="en-US" sz="2000" dirty="0">
                <a:effectLst/>
                <a:latin typeface="Helvetica" panose="020B0604020202020204" pitchFamily="34" charset="0"/>
                <a:ea typeface="DengXian" panose="02010600030101010101" pitchFamily="2" charset="-122"/>
                <a:cs typeface="Times New Roman" panose="02020603050405020304" pitchFamily="18" charset="0"/>
              </a:rPr>
              <a:t> features to get a rough idea about the distribution of the different features.</a:t>
            </a:r>
            <a:endParaRPr lang="en-US" dirty="0"/>
          </a:p>
        </p:txBody>
      </p:sp>
      <p:pic>
        <p:nvPicPr>
          <p:cNvPr id="2050" name="Picture 2">
            <a:extLst>
              <a:ext uri="{FF2B5EF4-FFF2-40B4-BE49-F238E27FC236}">
                <a16:creationId xmlns:a16="http://schemas.microsoft.com/office/drawing/2014/main" id="{8876C24C-51B1-44B0-8D35-4227C6A56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37360"/>
            <a:ext cx="5229225" cy="490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480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02906-7F7E-4978-BB05-DE5A2AFF8181}"/>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33EC7848-179E-466E-9536-FE276003711C}"/>
              </a:ext>
            </a:extLst>
          </p:cNvPr>
          <p:cNvSpPr>
            <a:spLocks noGrp="1"/>
          </p:cNvSpPr>
          <p:nvPr>
            <p:ph idx="1"/>
          </p:nvPr>
        </p:nvSpPr>
        <p:spPr>
          <a:xfrm>
            <a:off x="1319471" y="2894414"/>
            <a:ext cx="4619856" cy="2540711"/>
          </a:xfrm>
        </p:spPr>
        <p:txBody>
          <a:bodyPr>
            <a:normAutofit/>
          </a:bodyPr>
          <a:lstStyle/>
          <a:p>
            <a:pPr>
              <a:lnSpc>
                <a:spcPct val="115000"/>
              </a:lnSpc>
              <a:spcBef>
                <a:spcPts val="600"/>
              </a:spcBef>
              <a:spcAft>
                <a:spcPts val="600"/>
              </a:spcAft>
            </a:pPr>
            <a:r>
              <a:rPr lang="en-US" sz="1800" b="1" dirty="0">
                <a:solidFill>
                  <a:srgbClr val="ED7D31"/>
                </a:solidFill>
                <a:effectLst/>
                <a:latin typeface="Courier New" panose="02070309020205020404" pitchFamily="49" charset="0"/>
                <a:ea typeface="Times New Roman" panose="02020603050405020304" pitchFamily="18" charset="0"/>
              </a:rPr>
              <a:t>One-Hot Encoding</a:t>
            </a:r>
            <a:endParaRPr lang="en-US" sz="1800" dirty="0">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Helvetica" panose="020B0604020202020204" pitchFamily="34" charset="0"/>
                <a:ea typeface="DengXian" panose="02010600030101010101" pitchFamily="2" charset="-122"/>
              </a:rPr>
              <a:t>For Geography and Gender features, we need to encode them from categorical data into numeric data, and as there's no ranked country or gender, and not too many features already, we'll go with One-Hot Encoding.</a:t>
            </a:r>
            <a:endParaRPr lang="en-US" dirty="0"/>
          </a:p>
        </p:txBody>
      </p:sp>
      <p:pic>
        <p:nvPicPr>
          <p:cNvPr id="5" name="Picture 4">
            <a:extLst>
              <a:ext uri="{FF2B5EF4-FFF2-40B4-BE49-F238E27FC236}">
                <a16:creationId xmlns:a16="http://schemas.microsoft.com/office/drawing/2014/main" id="{DFFB6434-55F3-4A4F-8E4B-AB4F33DBBD2C}"/>
              </a:ext>
            </a:extLst>
          </p:cNvPr>
          <p:cNvPicPr>
            <a:picLocks noChangeAspect="1"/>
          </p:cNvPicPr>
          <p:nvPr/>
        </p:nvPicPr>
        <p:blipFill>
          <a:blip r:embed="rId2"/>
          <a:stretch>
            <a:fillRect/>
          </a:stretch>
        </p:blipFill>
        <p:spPr>
          <a:xfrm>
            <a:off x="6853239" y="2710128"/>
            <a:ext cx="2143125" cy="3076575"/>
          </a:xfrm>
          <a:prstGeom prst="rect">
            <a:avLst/>
          </a:prstGeom>
        </p:spPr>
      </p:pic>
      <p:pic>
        <p:nvPicPr>
          <p:cNvPr id="7" name="Picture 6">
            <a:extLst>
              <a:ext uri="{FF2B5EF4-FFF2-40B4-BE49-F238E27FC236}">
                <a16:creationId xmlns:a16="http://schemas.microsoft.com/office/drawing/2014/main" id="{8546D4BD-E5C5-488A-BEB4-1210204E43CB}"/>
              </a:ext>
            </a:extLst>
          </p:cNvPr>
          <p:cNvPicPr>
            <a:picLocks noChangeAspect="1"/>
          </p:cNvPicPr>
          <p:nvPr/>
        </p:nvPicPr>
        <p:blipFill>
          <a:blip r:embed="rId3"/>
          <a:stretch>
            <a:fillRect/>
          </a:stretch>
        </p:blipFill>
        <p:spPr>
          <a:xfrm>
            <a:off x="9669780" y="2719654"/>
            <a:ext cx="1485900" cy="3057525"/>
          </a:xfrm>
          <a:prstGeom prst="rect">
            <a:avLst/>
          </a:prstGeom>
        </p:spPr>
      </p:pic>
    </p:spTree>
    <p:extLst>
      <p:ext uri="{BB962C8B-B14F-4D97-AF65-F5344CB8AC3E}">
        <p14:creationId xmlns:p14="http://schemas.microsoft.com/office/powerpoint/2010/main" val="2194501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02906-7F7E-4978-BB05-DE5A2AFF8181}"/>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33EC7848-179E-466E-9536-FE276003711C}"/>
              </a:ext>
            </a:extLst>
          </p:cNvPr>
          <p:cNvSpPr>
            <a:spLocks noGrp="1"/>
          </p:cNvSpPr>
          <p:nvPr>
            <p:ph idx="1"/>
          </p:nvPr>
        </p:nvSpPr>
        <p:spPr>
          <a:xfrm>
            <a:off x="1097280" y="2108201"/>
            <a:ext cx="10403058" cy="4028830"/>
          </a:xfrm>
        </p:spPr>
        <p:txBody>
          <a:bodyPr>
            <a:normAutofit/>
          </a:bodyPr>
          <a:lstStyle/>
          <a:p>
            <a:pPr>
              <a:lnSpc>
                <a:spcPct val="115000"/>
              </a:lnSpc>
              <a:spcBef>
                <a:spcPts val="600"/>
              </a:spcBef>
              <a:spcAft>
                <a:spcPts val="600"/>
              </a:spcAft>
            </a:pPr>
            <a:r>
              <a:rPr lang="en-US" sz="1600" b="1" dirty="0">
                <a:solidFill>
                  <a:srgbClr val="ED7D31"/>
                </a:solidFill>
                <a:effectLst/>
                <a:latin typeface="Courier New" panose="02070309020205020404" pitchFamily="49" charset="0"/>
                <a:ea typeface="Times New Roman" panose="02020603050405020304" pitchFamily="18" charset="0"/>
              </a:rPr>
              <a:t>Feature Selection</a:t>
            </a:r>
            <a:r>
              <a:rPr lang="en-US" sz="1600" dirty="0"/>
              <a:t> </a:t>
            </a:r>
          </a:p>
          <a:p>
            <a:pPr>
              <a:lnSpc>
                <a:spcPct val="115000"/>
              </a:lnSpc>
              <a:spcBef>
                <a:spcPts val="600"/>
              </a:spcBef>
              <a:spcAft>
                <a:spcPts val="600"/>
              </a:spcAft>
            </a:pPr>
            <a:r>
              <a:rPr lang="en-US" sz="1600" dirty="0"/>
              <a:t>Forward Selection: For all 3 of the models experimented with, they turned up with the following features when put through a Forward Selection feature selection algorithm:</a:t>
            </a:r>
          </a:p>
          <a:p>
            <a:pPr>
              <a:lnSpc>
                <a:spcPct val="115000"/>
              </a:lnSpc>
              <a:spcBef>
                <a:spcPts val="600"/>
              </a:spcBef>
              <a:spcAft>
                <a:spcPts val="600"/>
              </a:spcAft>
            </a:pPr>
            <a:r>
              <a:rPr lang="en-US" sz="1600" dirty="0"/>
              <a:t>•	RF (7) : </a:t>
            </a:r>
            <a:r>
              <a:rPr lang="en-US" sz="1600" dirty="0" err="1"/>
              <a:t>CredRate</a:t>
            </a:r>
            <a:r>
              <a:rPr lang="en-US" sz="1600" dirty="0"/>
              <a:t>, Age, Balance, </a:t>
            </a:r>
            <a:r>
              <a:rPr lang="en-US" sz="1600" dirty="0" err="1"/>
              <a:t>ProdNumber</a:t>
            </a:r>
            <a:r>
              <a:rPr lang="en-US" sz="1600" dirty="0"/>
              <a:t>, </a:t>
            </a:r>
            <a:r>
              <a:rPr lang="en-US" sz="1600" dirty="0" err="1"/>
              <a:t>ActMem</a:t>
            </a:r>
            <a:r>
              <a:rPr lang="en-US" sz="1600" dirty="0"/>
              <a:t>, Spain, Male</a:t>
            </a:r>
          </a:p>
          <a:p>
            <a:pPr>
              <a:lnSpc>
                <a:spcPct val="115000"/>
              </a:lnSpc>
              <a:spcBef>
                <a:spcPts val="600"/>
              </a:spcBef>
              <a:spcAft>
                <a:spcPts val="600"/>
              </a:spcAft>
            </a:pPr>
            <a:r>
              <a:rPr lang="en-US" sz="1600" dirty="0"/>
              <a:t>•	XGB (9): </a:t>
            </a:r>
            <a:r>
              <a:rPr lang="en-US" sz="1600" dirty="0" err="1"/>
              <a:t>CredRate</a:t>
            </a:r>
            <a:r>
              <a:rPr lang="en-US" sz="1600" dirty="0"/>
              <a:t>, Age, Balance, </a:t>
            </a:r>
            <a:r>
              <a:rPr lang="en-US" sz="1600" dirty="0" err="1"/>
              <a:t>ProdNumber</a:t>
            </a:r>
            <a:r>
              <a:rPr lang="en-US" sz="1600" dirty="0"/>
              <a:t>, </a:t>
            </a:r>
            <a:r>
              <a:rPr lang="en-US" sz="1600" dirty="0" err="1"/>
              <a:t>ActMem</a:t>
            </a:r>
            <a:r>
              <a:rPr lang="en-US" sz="1600" dirty="0"/>
              <a:t>, France, Spain, Germany, Female</a:t>
            </a:r>
          </a:p>
          <a:p>
            <a:pPr>
              <a:lnSpc>
                <a:spcPct val="115000"/>
              </a:lnSpc>
              <a:spcBef>
                <a:spcPts val="600"/>
              </a:spcBef>
              <a:spcAft>
                <a:spcPts val="600"/>
              </a:spcAft>
            </a:pPr>
            <a:r>
              <a:rPr lang="en-US" sz="1600" dirty="0"/>
              <a:t>•	KNN (7): Age, Balance, </a:t>
            </a:r>
            <a:r>
              <a:rPr lang="en-US" sz="1600" dirty="0" err="1"/>
              <a:t>ProdNumber</a:t>
            </a:r>
            <a:r>
              <a:rPr lang="en-US" sz="1600" dirty="0"/>
              <a:t>, </a:t>
            </a:r>
            <a:r>
              <a:rPr lang="en-US" sz="1600" dirty="0" err="1"/>
              <a:t>ActMem</a:t>
            </a:r>
            <a:r>
              <a:rPr lang="en-US" sz="1600" dirty="0"/>
              <a:t>, France, Spain, Germany</a:t>
            </a:r>
          </a:p>
          <a:p>
            <a:pPr>
              <a:lnSpc>
                <a:spcPct val="115000"/>
              </a:lnSpc>
              <a:spcBef>
                <a:spcPts val="600"/>
              </a:spcBef>
              <a:spcAft>
                <a:spcPts val="600"/>
              </a:spcAft>
            </a:pPr>
            <a:r>
              <a:rPr lang="en-US" sz="1600" dirty="0"/>
              <a:t>For these 3 models, the features Age, Balance, </a:t>
            </a:r>
            <a:r>
              <a:rPr lang="en-US" sz="1600" dirty="0" err="1"/>
              <a:t>ProdNumber</a:t>
            </a:r>
            <a:r>
              <a:rPr lang="en-US" sz="1600" dirty="0"/>
              <a:t>, </a:t>
            </a:r>
            <a:r>
              <a:rPr lang="en-US" sz="1600" dirty="0" err="1"/>
              <a:t>ActMem</a:t>
            </a:r>
            <a:r>
              <a:rPr lang="en-US" sz="1600" dirty="0"/>
              <a:t>, and Geography seem to be very important in maximizing the models. </a:t>
            </a:r>
          </a:p>
          <a:p>
            <a:pPr>
              <a:lnSpc>
                <a:spcPct val="115000"/>
              </a:lnSpc>
              <a:spcBef>
                <a:spcPts val="600"/>
              </a:spcBef>
              <a:spcAft>
                <a:spcPts val="600"/>
              </a:spcAft>
            </a:pPr>
            <a:r>
              <a:rPr lang="en-US" sz="1600" dirty="0" err="1"/>
              <a:t>CredRate</a:t>
            </a:r>
            <a:r>
              <a:rPr lang="en-US" sz="1600" dirty="0"/>
              <a:t> and Gender were important for 2/3 models tested, suggesting that they are relatively important features as well.</a:t>
            </a:r>
          </a:p>
        </p:txBody>
      </p:sp>
    </p:spTree>
    <p:extLst>
      <p:ext uri="{BB962C8B-B14F-4D97-AF65-F5344CB8AC3E}">
        <p14:creationId xmlns:p14="http://schemas.microsoft.com/office/powerpoint/2010/main" val="2111800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F81A7-299C-4C04-8C0A-8394B8785902}"/>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C60D1E4A-C576-4106-B919-AABDCA89BBA6}"/>
              </a:ext>
            </a:extLst>
          </p:cNvPr>
          <p:cNvSpPr>
            <a:spLocks noGrp="1"/>
          </p:cNvSpPr>
          <p:nvPr>
            <p:ph idx="1"/>
          </p:nvPr>
        </p:nvSpPr>
        <p:spPr/>
        <p:txBody>
          <a:bodyPr/>
          <a:lstStyle/>
          <a:p>
            <a:pPr>
              <a:lnSpc>
                <a:spcPct val="115000"/>
              </a:lnSpc>
              <a:spcBef>
                <a:spcPts val="600"/>
              </a:spcBef>
              <a:spcAft>
                <a:spcPts val="600"/>
              </a:spcAft>
            </a:pPr>
            <a:r>
              <a:rPr lang="en-US" sz="1800" b="1" dirty="0">
                <a:solidFill>
                  <a:srgbClr val="ED7D31"/>
                </a:solidFill>
                <a:effectLst/>
                <a:latin typeface="Courier New" panose="02070309020205020404" pitchFamily="49" charset="0"/>
                <a:ea typeface="Times New Roman" panose="02020603050405020304" pitchFamily="18" charset="0"/>
              </a:rPr>
              <a:t>Split Train-Test Data Sets</a:t>
            </a:r>
            <a:endParaRPr lang="en-US" sz="1800" b="1" dirty="0">
              <a:effectLst/>
              <a:latin typeface="Times New Roman" panose="02020603050405020304" pitchFamily="18" charset="0"/>
              <a:ea typeface="Times New Roman" panose="02020603050405020304" pitchFamily="18" charset="0"/>
            </a:endParaRPr>
          </a:p>
          <a:p>
            <a:pPr>
              <a:lnSpc>
                <a:spcPct val="115000"/>
              </a:lnSpc>
              <a:spcBef>
                <a:spcPts val="600"/>
              </a:spcBef>
              <a:spcAft>
                <a:spcPts val="600"/>
              </a:spcAft>
            </a:pPr>
            <a:r>
              <a:rPr lang="en-US" sz="1800" dirty="0">
                <a:effectLst/>
                <a:latin typeface="Helvetica" panose="020B0604020202020204" pitchFamily="34" charset="0"/>
                <a:ea typeface="DengXian" panose="02010600030101010101" pitchFamily="2" charset="-122"/>
                <a:cs typeface="Times New Roman" panose="02020603050405020304" pitchFamily="18" charset="0"/>
              </a:rPr>
              <a:t>Split into 75% train data (7500 counts), 25% test data (2500 counts). The independent factor (Y) is Exited (whether customers remain with REG Banks).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15000"/>
              </a:lnSpc>
              <a:spcBef>
                <a:spcPts val="600"/>
              </a:spcBef>
              <a:spcAft>
                <a:spcPts val="600"/>
              </a:spcAft>
            </a:pPr>
            <a:r>
              <a:rPr lang="en-US" sz="1800" b="1" dirty="0">
                <a:solidFill>
                  <a:srgbClr val="ED7D31"/>
                </a:solidFill>
                <a:effectLst/>
                <a:latin typeface="Courier New" panose="02070309020205020404" pitchFamily="49" charset="0"/>
                <a:ea typeface="Times New Roman" panose="02020603050405020304" pitchFamily="18" charset="0"/>
              </a:rPr>
              <a:t>Feature Scaling</a:t>
            </a:r>
            <a:endParaRPr lang="en-US" sz="1800" b="1" dirty="0">
              <a:effectLst/>
              <a:latin typeface="Times New Roman" panose="02020603050405020304" pitchFamily="18" charset="0"/>
              <a:ea typeface="Times New Roman" panose="02020603050405020304" pitchFamily="18" charset="0"/>
            </a:endParaRPr>
          </a:p>
          <a:p>
            <a:pPr>
              <a:lnSpc>
                <a:spcPct val="115000"/>
              </a:lnSpc>
              <a:spcBef>
                <a:spcPts val="600"/>
              </a:spcBef>
              <a:spcAft>
                <a:spcPts val="600"/>
              </a:spcAft>
            </a:pPr>
            <a:r>
              <a:rPr lang="en-US" sz="1800" dirty="0">
                <a:effectLst/>
                <a:latin typeface="Helvetica" panose="020B0604020202020204" pitchFamily="34" charset="0"/>
                <a:ea typeface="DengXian" panose="02010600030101010101" pitchFamily="2" charset="-122"/>
                <a:cs typeface="Times New Roman" panose="02020603050405020304" pitchFamily="18" charset="0"/>
              </a:rPr>
              <a:t>Conducted standardization on the train data, in order to give it a mean of 0 and a standard deviation of 1, so the features can be measured on equal footing, less possibility of a feature being prioritized by the algorithm.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47448004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{89387A53-7BE4-44D0-8CB0-63194ACDE88C}tf22712842_win32</Template>
  <TotalTime>196</TotalTime>
  <Words>1446</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Bookman Old Style</vt:lpstr>
      <vt:lpstr>Calibri</vt:lpstr>
      <vt:lpstr>Calibri Light</vt:lpstr>
      <vt:lpstr>Courier New</vt:lpstr>
      <vt:lpstr>Franklin Gothic Book</vt:lpstr>
      <vt:lpstr>Helvetica</vt:lpstr>
      <vt:lpstr>Times New Roman</vt:lpstr>
      <vt:lpstr>1_RetrospectVTI</vt:lpstr>
      <vt:lpstr>Supervised Machine Learning Final Project</vt:lpstr>
      <vt:lpstr>Problem Statement:</vt:lpstr>
      <vt:lpstr>Features</vt:lpstr>
      <vt:lpstr>Data Pre-Processing</vt:lpstr>
      <vt:lpstr>Basic EDA: Correlation</vt:lpstr>
      <vt:lpstr>Basic EDA: Distribution</vt:lpstr>
      <vt:lpstr>Feature Engineering</vt:lpstr>
      <vt:lpstr>Feature Engineering</vt:lpstr>
      <vt:lpstr>Feature Engineering</vt:lpstr>
      <vt:lpstr>Model Selection</vt:lpstr>
      <vt:lpstr>Random Forest (RF)</vt:lpstr>
      <vt:lpstr>XGBoost (XGB)</vt:lpstr>
      <vt:lpstr>KNN</vt:lpstr>
      <vt:lpstr>Evaluation Metrics: </vt:lpstr>
      <vt:lpstr>Evaluation Metrics: </vt:lpstr>
      <vt:lpstr>Evaluation Metrics: </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Machine Learning Final Project</dc:title>
  <dc:creator>Charmaine Yeo</dc:creator>
  <cp:lastModifiedBy>Charmaine Yeo</cp:lastModifiedBy>
  <cp:revision>11</cp:revision>
  <dcterms:created xsi:type="dcterms:W3CDTF">2020-12-04T17:12:27Z</dcterms:created>
  <dcterms:modified xsi:type="dcterms:W3CDTF">2020-12-05T00:35:29Z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