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4" r:id="rId8"/>
    <p:sldId id="300" r:id="rId9"/>
    <p:sldId id="303" r:id="rId10"/>
    <p:sldId id="305" r:id="rId11"/>
    <p:sldId id="306" r:id="rId12"/>
    <p:sldId id="307" r:id="rId13"/>
    <p:sldId id="308" r:id="rId14"/>
    <p:sldId id="309" r:id="rId15"/>
    <p:sldId id="31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Final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Yeo ping </a:t>
            </a:r>
            <a:r>
              <a:rPr lang="en-US" sz="1600" dirty="0" err="1"/>
              <a:t>En</a:t>
            </a:r>
            <a:r>
              <a:rPr lang="en-US" sz="1600" dirty="0"/>
              <a:t> Charmaine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FAB1-9624-4749-B4E0-E195F56A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Factors correlating to World Rank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0119B-7DEC-44C5-A2F4-47B1D7E50B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88" y="1904899"/>
            <a:ext cx="7223760" cy="431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1FA8B-5007-4E07-8134-8F2CD7789BE1}"/>
              </a:ext>
            </a:extLst>
          </p:cNvPr>
          <p:cNvSpPr txBox="1"/>
          <p:nvPr/>
        </p:nvSpPr>
        <p:spPr>
          <a:xfrm>
            <a:off x="682752" y="2922955"/>
            <a:ext cx="3166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Quality of Faculty (0.54), </a:t>
            </a:r>
          </a:p>
          <a:p>
            <a:pPr marL="342900" indent="-342900">
              <a:buAutoNum type="arabicParenR"/>
            </a:pPr>
            <a:r>
              <a:rPr lang="en-US" dirty="0"/>
              <a:t>Influence (0.46)</a:t>
            </a:r>
          </a:p>
          <a:p>
            <a:pPr marL="342900" indent="-342900">
              <a:buAutoNum type="arabicParenR"/>
            </a:pPr>
            <a:r>
              <a:rPr lang="en-US" dirty="0"/>
              <a:t>Quality of Education (0.4)</a:t>
            </a:r>
          </a:p>
        </p:txBody>
      </p:sp>
    </p:spTree>
    <p:extLst>
      <p:ext uri="{BB962C8B-B14F-4D97-AF65-F5344CB8AC3E}">
        <p14:creationId xmlns:p14="http://schemas.microsoft.com/office/powerpoint/2010/main" val="176047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0803-A1E0-4A26-AA7A-39456BFB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Factors correlating to World Rank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4DE75-D602-43FD-AD81-8E4EE9B8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155" y="2295826"/>
            <a:ext cx="5850114" cy="3760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17175-4BEA-4267-8512-A58EBDFDEFC3}"/>
              </a:ext>
            </a:extLst>
          </p:cNvPr>
          <p:cNvSpPr txBox="1"/>
          <p:nvPr/>
        </p:nvSpPr>
        <p:spPr>
          <a:xfrm>
            <a:off x="792331" y="2406505"/>
            <a:ext cx="47118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All 3 factors show a </a:t>
            </a:r>
            <a:r>
              <a:rPr lang="en-US" sz="1600" b="1" dirty="0"/>
              <a:t>heavy downward trend</a:t>
            </a:r>
            <a:r>
              <a:rPr lang="en-US" sz="1600" dirty="0"/>
              <a:t>, suggesting that they have become </a:t>
            </a:r>
            <a:r>
              <a:rPr lang="en-US" sz="1600" b="1" dirty="0"/>
              <a:t>less correlated to world ranks as time progressed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heavy downturn comes </a:t>
            </a:r>
            <a:r>
              <a:rPr lang="en-US" sz="1600" b="1" dirty="0"/>
              <a:t>after 2013</a:t>
            </a:r>
            <a:r>
              <a:rPr lang="en-US" sz="1600" dirty="0"/>
              <a:t>, suggesting that CWUR might have adjusted the weightage for the three factors, or the introduction of </a:t>
            </a:r>
            <a:r>
              <a:rPr lang="en-US" sz="1600" b="1" dirty="0"/>
              <a:t>broad impact </a:t>
            </a:r>
            <a:r>
              <a:rPr lang="en-US" sz="1600" dirty="0"/>
              <a:t>might have caused the correlations to dip.</a:t>
            </a:r>
          </a:p>
          <a:p>
            <a:endParaRPr lang="en-US" sz="1600" dirty="0"/>
          </a:p>
          <a:p>
            <a:r>
              <a:rPr lang="en-US" sz="1600" b="1" dirty="0"/>
              <a:t>Influence</a:t>
            </a:r>
            <a:r>
              <a:rPr lang="en-US" sz="1600" dirty="0"/>
              <a:t> was the most affected, </a:t>
            </a:r>
            <a:r>
              <a:rPr lang="en-US" sz="1600" b="1" dirty="0"/>
              <a:t>decreasing around 50%</a:t>
            </a:r>
            <a:r>
              <a:rPr lang="en-US" sz="1600" dirty="0"/>
              <a:t> in correlation between 2013-2015.</a:t>
            </a:r>
          </a:p>
          <a:p>
            <a:endParaRPr lang="en-US" sz="1600" dirty="0"/>
          </a:p>
          <a:p>
            <a:r>
              <a:rPr lang="en-US" sz="1600" dirty="0"/>
              <a:t>The only </a:t>
            </a:r>
            <a:r>
              <a:rPr lang="en-US" sz="1600" b="1" dirty="0"/>
              <a:t>slight increase</a:t>
            </a:r>
            <a:r>
              <a:rPr lang="en-US" sz="1600" dirty="0"/>
              <a:t> is the correlation for quality of education (2014-2015). </a:t>
            </a:r>
          </a:p>
        </p:txBody>
      </p:sp>
    </p:spTree>
    <p:extLst>
      <p:ext uri="{BB962C8B-B14F-4D97-AF65-F5344CB8AC3E}">
        <p14:creationId xmlns:p14="http://schemas.microsoft.com/office/powerpoint/2010/main" val="332641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F43-45C5-464C-AF4B-5F1A0AC5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Points to Note: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3090-D472-414F-BE5B-E08B8E8C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!!! Very important to note certain inherent biases: </a:t>
            </a:r>
          </a:p>
          <a:p>
            <a:pPr lvl="1"/>
            <a:r>
              <a:rPr lang="en-US" dirty="0"/>
              <a:t> </a:t>
            </a:r>
            <a:r>
              <a:rPr lang="en-US" b="1" u="sng" dirty="0"/>
              <a:t>Data will always carry bias based on how they are obtained</a:t>
            </a:r>
            <a:r>
              <a:rPr lang="en-US" b="1" dirty="0"/>
              <a:t>: </a:t>
            </a:r>
            <a:r>
              <a:rPr lang="en-US" dirty="0"/>
              <a:t> For </a:t>
            </a:r>
            <a:r>
              <a:rPr lang="en-US" dirty="0" err="1"/>
              <a:t>Eg.</a:t>
            </a:r>
            <a:r>
              <a:rPr lang="en-US" dirty="0"/>
              <a:t> studies that are in different languages or translated into English may not be ranked highly in citations/ publication as those in English. </a:t>
            </a:r>
          </a:p>
          <a:p>
            <a:pPr lvl="1"/>
            <a:r>
              <a:rPr lang="en-US" dirty="0"/>
              <a:t>Universities will have different focuses. Need to examine further on how measures are calculated to find a good fit for Charlie.</a:t>
            </a:r>
          </a:p>
          <a:p>
            <a:r>
              <a:rPr lang="en-US" dirty="0"/>
              <a:t>!!! Other factor to consider: </a:t>
            </a:r>
          </a:p>
          <a:p>
            <a:pPr lvl="1"/>
            <a:r>
              <a:rPr lang="en-US" b="1" u="sng" dirty="0"/>
              <a:t>Price point</a:t>
            </a:r>
            <a:r>
              <a:rPr lang="en-US" dirty="0"/>
              <a:t>: Universities in the USA are highly ranked, but </a:t>
            </a:r>
            <a:r>
              <a:rPr lang="en-US" b="1" dirty="0"/>
              <a:t>notoriously expensive</a:t>
            </a:r>
            <a:r>
              <a:rPr lang="en-US" dirty="0"/>
              <a:t>. Unless Charlie gets a scholarship, she might not be able to afford it.</a:t>
            </a:r>
          </a:p>
        </p:txBody>
      </p:sp>
    </p:spTree>
    <p:extLst>
      <p:ext uri="{BB962C8B-B14F-4D97-AF65-F5344CB8AC3E}">
        <p14:creationId xmlns:p14="http://schemas.microsoft.com/office/powerpoint/2010/main" val="212318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5505-322B-42B2-BFD0-CB627A6D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Last thoughts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052A-9F78-4B01-B590-90CE6386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SG" sz="2000" dirty="0"/>
              <a:t>Which country should she look for a Uni in? </a:t>
            </a:r>
          </a:p>
          <a:p>
            <a:pPr lvl="2"/>
            <a:r>
              <a:rPr lang="en-SG" sz="1600" dirty="0"/>
              <a:t>If Charlie wishes to find a </a:t>
            </a:r>
            <a:r>
              <a:rPr lang="en-SG" sz="1600" dirty="0" err="1"/>
              <a:t>uni</a:t>
            </a:r>
            <a:r>
              <a:rPr lang="en-SG" sz="1600" dirty="0"/>
              <a:t> near home, she might want to look further into the Universities in </a:t>
            </a:r>
            <a:r>
              <a:rPr lang="en-SG" sz="1600" b="1" dirty="0"/>
              <a:t>Japan </a:t>
            </a:r>
            <a:r>
              <a:rPr lang="en-SG" sz="1600" dirty="0"/>
              <a:t>as the country appears to be very </a:t>
            </a:r>
            <a:r>
              <a:rPr lang="en-SG" sz="1600" dirty="0" err="1"/>
              <a:t>consistant</a:t>
            </a:r>
            <a:r>
              <a:rPr lang="en-SG" sz="1600" dirty="0"/>
              <a:t> in having established universities in the top 100.</a:t>
            </a:r>
          </a:p>
          <a:p>
            <a:pPr lvl="2"/>
            <a:r>
              <a:rPr lang="en-SG" sz="1600" dirty="0"/>
              <a:t>However, if she wants to attend a prestigious world ranked top 10 </a:t>
            </a:r>
            <a:r>
              <a:rPr lang="en-SG" sz="1600" dirty="0" err="1"/>
              <a:t>uni</a:t>
            </a:r>
            <a:r>
              <a:rPr lang="en-SG" sz="1600" dirty="0"/>
              <a:t>, she’ll have to look to the </a:t>
            </a:r>
            <a:r>
              <a:rPr lang="en-SG" sz="1600" b="1" dirty="0"/>
              <a:t>USA and the UK.</a:t>
            </a:r>
          </a:p>
          <a:p>
            <a:pPr lvl="1"/>
            <a:r>
              <a:rPr lang="en-SG" sz="2000" dirty="0"/>
              <a:t>Which factors should she look into if she wants to get a good quality education?</a:t>
            </a:r>
          </a:p>
          <a:p>
            <a:pPr lvl="2"/>
            <a:r>
              <a:rPr lang="en-SG" sz="1600" b="1" dirty="0"/>
              <a:t>Quality of Faculty, Influence, and Quality of Education </a:t>
            </a:r>
            <a:r>
              <a:rPr lang="en-SG" sz="1600" dirty="0"/>
              <a:t>all appear to have the highest overall </a:t>
            </a:r>
            <a:r>
              <a:rPr lang="en-SG" sz="1600" dirty="0" err="1"/>
              <a:t>coorelation</a:t>
            </a:r>
            <a:r>
              <a:rPr lang="en-SG" sz="1600" dirty="0"/>
              <a:t> to world rank. However, they seem to be </a:t>
            </a:r>
            <a:r>
              <a:rPr lang="en-SG" sz="1600" b="1" dirty="0"/>
              <a:t>dipping in importance </a:t>
            </a:r>
            <a:r>
              <a:rPr lang="en-SG" sz="1600" dirty="0"/>
              <a:t>during the course of 2012-2015. </a:t>
            </a:r>
          </a:p>
          <a:p>
            <a:pPr lvl="2"/>
            <a:r>
              <a:rPr lang="en-SG" sz="1600" dirty="0"/>
              <a:t>It might be worth looking for other factors such as </a:t>
            </a:r>
            <a:r>
              <a:rPr lang="en-SG" sz="1600" b="1" dirty="0"/>
              <a:t>broad impact </a:t>
            </a:r>
            <a:r>
              <a:rPr lang="en-SG" sz="1600" dirty="0"/>
              <a:t>to decide as preliminary findings suggest a high correlation to other factors like </a:t>
            </a:r>
            <a:r>
              <a:rPr lang="en-SG" sz="1600" b="1" dirty="0"/>
              <a:t>publication, citations, and influence</a:t>
            </a:r>
            <a:r>
              <a:rPr lang="en-SG" sz="1600" dirty="0"/>
              <a:t>. Need to determine if the correlation is due to </a:t>
            </a:r>
            <a:r>
              <a:rPr lang="en-SG" sz="1600" b="1" dirty="0"/>
              <a:t>causation</a:t>
            </a:r>
            <a:r>
              <a:rPr lang="en-SG" sz="1600" dirty="0"/>
              <a:t>.</a:t>
            </a:r>
          </a:p>
          <a:p>
            <a:pPr lvl="2"/>
            <a:r>
              <a:rPr lang="en-SG" sz="1600" dirty="0"/>
              <a:t>Also, while the correlation between world rank and quality of education has decreased from 2012-2015, it is the </a:t>
            </a:r>
            <a:r>
              <a:rPr lang="en-SG" sz="1600" b="1" dirty="0"/>
              <a:t>only correlation of a factor that has increased</a:t>
            </a:r>
            <a:r>
              <a:rPr lang="en-SG" sz="1600" dirty="0"/>
              <a:t>, and thus may be worth looking into to see if it continues on an upward trend in following years.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86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F550-DE69-4A3E-8257-6D602810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the Scene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7CBD-1687-480F-BD1E-1165AD1A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It’s time for Charlie to go to university! </a:t>
            </a:r>
          </a:p>
          <a:p>
            <a:r>
              <a:rPr lang="en-SG" dirty="0"/>
              <a:t>She’s a smart cookie, so she can go to </a:t>
            </a:r>
            <a:r>
              <a:rPr lang="en-SG" b="1" dirty="0"/>
              <a:t>whichever university she wants</a:t>
            </a:r>
            <a:r>
              <a:rPr lang="en-SG" dirty="0"/>
              <a:t>. </a:t>
            </a:r>
          </a:p>
          <a:p>
            <a:r>
              <a:rPr lang="en-SG" dirty="0"/>
              <a:t>She lives in Singapore, and </a:t>
            </a:r>
            <a:r>
              <a:rPr lang="en-SG" b="1" dirty="0"/>
              <a:t>prefers to enter </a:t>
            </a:r>
            <a:r>
              <a:rPr lang="en-SG" dirty="0"/>
              <a:t>a university closer to home.</a:t>
            </a:r>
          </a:p>
          <a:p>
            <a:r>
              <a:rPr lang="en-SG" dirty="0"/>
              <a:t>2 main questions to answer:</a:t>
            </a:r>
          </a:p>
          <a:p>
            <a:pPr lvl="1"/>
            <a:r>
              <a:rPr lang="en-SG" dirty="0"/>
              <a:t>Which </a:t>
            </a:r>
            <a:r>
              <a:rPr lang="en-SG" b="1" dirty="0"/>
              <a:t>country</a:t>
            </a:r>
            <a:r>
              <a:rPr lang="en-SG" dirty="0"/>
              <a:t> should she look for a Uni in? </a:t>
            </a:r>
          </a:p>
          <a:p>
            <a:pPr lvl="1"/>
            <a:r>
              <a:rPr lang="en-SG" dirty="0"/>
              <a:t>Which </a:t>
            </a:r>
            <a:r>
              <a:rPr lang="en-SG" b="1" dirty="0"/>
              <a:t>factors</a:t>
            </a:r>
            <a:r>
              <a:rPr lang="en-SG" dirty="0"/>
              <a:t> should she look into if she wants to get a good quality education?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066E-D45B-4383-9610-AFAC6724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Cleaning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4D23-D381-45D3-86A6-9DCA6223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Already rather clean:</a:t>
            </a:r>
          </a:p>
          <a:p>
            <a:pPr lvl="1"/>
            <a:r>
              <a:rPr lang="en-SG" dirty="0"/>
              <a:t>No duplicates</a:t>
            </a:r>
          </a:p>
          <a:p>
            <a:pPr lvl="1"/>
            <a:r>
              <a:rPr lang="en-SG" dirty="0"/>
              <a:t>Null values only for </a:t>
            </a:r>
            <a:r>
              <a:rPr lang="en-SG" dirty="0" err="1"/>
              <a:t>broad_impact</a:t>
            </a:r>
            <a:r>
              <a:rPr lang="en-SG" dirty="0"/>
              <a:t> in 2012, 2013, which appears to be a new factor introduced in 2014, so</a:t>
            </a:r>
          </a:p>
          <a:p>
            <a:r>
              <a:rPr lang="en-SG" dirty="0"/>
              <a:t> Just have to note that there’re 2200 entries for 4 years. Meaning there are some years where there are more than 100 universities provided in data. Therefore, have extract the pertinent data and be careful when working with the entire </a:t>
            </a:r>
            <a:r>
              <a:rPr lang="en-SG" dirty="0" err="1"/>
              <a:t>dataframe</a:t>
            </a:r>
            <a:r>
              <a:rPr lang="en-S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1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C9CD-CAF5-44C0-B56C-A0145463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Top 10 Countries with Highest Count of Unis world ranked &lt;=100.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79B6-AE9C-420F-A0C7-7A3815C6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10156"/>
            <a:ext cx="5667504" cy="199328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has the most number of universities ranked top 100 in the world throughout the years 2012-2015.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Japan and Australia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are the best countries if Charlie wants to remain closer to home (Singapore)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7309-7D96-4940-806D-16DCEFFB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00" y="2012180"/>
            <a:ext cx="2270602" cy="39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dirty="0"/>
              <a:t>Which Countries to keep an eye on?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56BA5C-F557-4C0E-A2A5-DF2DC770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325951"/>
            <a:ext cx="4188780" cy="35155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majority of Top 100 Universities come from </a:t>
            </a:r>
            <a:r>
              <a:rPr lang="en-US" b="1" dirty="0"/>
              <a:t>USA</a:t>
            </a:r>
            <a:r>
              <a:rPr lang="en-US" dirty="0"/>
              <a:t>, who has about </a:t>
            </a:r>
            <a:r>
              <a:rPr lang="en-US" b="1" dirty="0"/>
              <a:t>8x</a:t>
            </a:r>
            <a:r>
              <a:rPr lang="en-US" dirty="0"/>
              <a:t> more top 100 universities than the next best country: the UK.</a:t>
            </a:r>
          </a:p>
          <a:p>
            <a:r>
              <a:rPr lang="en-US" dirty="0"/>
              <a:t>The difference between the number of top 100 universities between the UK, Japan, France, and Switzerland is </a:t>
            </a:r>
            <a:r>
              <a:rPr lang="en-US" b="1" dirty="0"/>
              <a:t>less drastic </a:t>
            </a:r>
            <a:r>
              <a:rPr lang="en-US" dirty="0"/>
              <a:t>compared to the disparity between USA and UK.</a:t>
            </a:r>
          </a:p>
          <a:p>
            <a:r>
              <a:rPr lang="en-US" dirty="0"/>
              <a:t>With only integers, it's difficult to see if USA is the best place to go for a quality education because we should be using a percentage figure of: </a:t>
            </a:r>
            <a:r>
              <a:rPr lang="en-US" b="1" dirty="0"/>
              <a:t>(Number of </a:t>
            </a:r>
            <a:r>
              <a:rPr lang="en-US" b="1" dirty="0" err="1"/>
              <a:t>world_rank</a:t>
            </a:r>
            <a:r>
              <a:rPr lang="en-US" b="1" dirty="0"/>
              <a:t> Top 100 schools / Total Universities in country) *100 </a:t>
            </a:r>
            <a:r>
              <a:rPr lang="en-US" dirty="0"/>
              <a:t>to get a more accurate representation.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EFC1B-C60A-4D51-91BC-5908E31B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10" y="2156211"/>
            <a:ext cx="5205142" cy="37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E494-C21D-40BE-A5E0-65DA547E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5781"/>
            <a:ext cx="10058400" cy="1450757"/>
          </a:xfrm>
        </p:spPr>
        <p:txBody>
          <a:bodyPr/>
          <a:lstStyle/>
          <a:p>
            <a:r>
              <a:rPr lang="en-SG" dirty="0"/>
              <a:t>Countries w Unis in Top 100 by Year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3E490-99DA-4F23-952D-EAB21D04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13" y="1432982"/>
            <a:ext cx="2600325" cy="423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2951-B502-46CF-956F-C06940B7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75" y="1393561"/>
            <a:ext cx="2524125" cy="476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30144-8478-46AA-9E01-7EA422A8A1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20"/>
          <a:stretch/>
        </p:blipFill>
        <p:spPr>
          <a:xfrm>
            <a:off x="6257200" y="1393561"/>
            <a:ext cx="2552700" cy="4981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9B6E29-C28B-4FD3-AC05-6F87D1AA2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92"/>
          <a:stretch/>
        </p:blipFill>
        <p:spPr>
          <a:xfrm>
            <a:off x="8809900" y="1432983"/>
            <a:ext cx="2619375" cy="494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AF421C-805C-440B-8120-369E22D006E2}"/>
              </a:ext>
            </a:extLst>
          </p:cNvPr>
          <p:cNvSpPr txBox="1"/>
          <p:nvPr/>
        </p:nvSpPr>
        <p:spPr>
          <a:xfrm>
            <a:off x="3140505" y="786651"/>
            <a:ext cx="153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</a:rPr>
              <a:t>+ Russia, Singapore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578065-50BE-4B8E-A4B6-2176AEEB96F0}"/>
              </a:ext>
            </a:extLst>
          </p:cNvPr>
          <p:cNvSpPr txBox="1"/>
          <p:nvPr/>
        </p:nvSpPr>
        <p:spPr>
          <a:xfrm>
            <a:off x="5264285" y="805404"/>
            <a:ext cx="3000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</a:rPr>
              <a:t>+ China, Taiwan, Belgium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5475B-0604-4B36-89F9-B8DD0B84A1DC}"/>
              </a:ext>
            </a:extLst>
          </p:cNvPr>
          <p:cNvSpPr txBox="1"/>
          <p:nvPr/>
        </p:nvSpPr>
        <p:spPr>
          <a:xfrm>
            <a:off x="5277165" y="1061953"/>
            <a:ext cx="198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- Finland, Norway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807473-4239-4A9B-844A-98589188FA6F}"/>
              </a:ext>
            </a:extLst>
          </p:cNvPr>
          <p:cNvSpPr txBox="1"/>
          <p:nvPr/>
        </p:nvSpPr>
        <p:spPr>
          <a:xfrm>
            <a:off x="8204501" y="1061953"/>
            <a:ext cx="198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- Italy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8C304B-C011-4E34-A127-AC47B49A30FE}"/>
              </a:ext>
            </a:extLst>
          </p:cNvPr>
          <p:cNvSpPr txBox="1"/>
          <p:nvPr/>
        </p:nvSpPr>
        <p:spPr>
          <a:xfrm>
            <a:off x="8209983" y="846306"/>
            <a:ext cx="3000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0B050"/>
                </a:solidFill>
              </a:rPr>
              <a:t>+ Norway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7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A1EB-164C-478F-BB02-A5C46910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Countries w Unis in Top 100 by Year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0FC5-13EC-412F-A055-3AF0621C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Interestingly, since 2012, </a:t>
            </a:r>
            <a:r>
              <a:rPr lang="en-US" b="1" dirty="0"/>
              <a:t>more Asian countries </a:t>
            </a:r>
            <a:r>
              <a:rPr lang="en-US" dirty="0"/>
              <a:t>(Singapore, Taiwan, China) have entered the Top 100 count, suggesting that there could be </a:t>
            </a:r>
            <a:r>
              <a:rPr lang="en-US" b="1" dirty="0"/>
              <a:t>growing educational potential </a:t>
            </a:r>
            <a:r>
              <a:rPr lang="en-US" dirty="0"/>
              <a:t>in some East Asian countries.</a:t>
            </a:r>
          </a:p>
          <a:p>
            <a:endParaRPr lang="en-US" dirty="0"/>
          </a:p>
          <a:p>
            <a:r>
              <a:rPr lang="en-US" dirty="0"/>
              <a:t>Not only that, there are also </a:t>
            </a:r>
            <a:r>
              <a:rPr lang="en-US" b="1" dirty="0"/>
              <a:t>more universities within those countries </a:t>
            </a:r>
            <a:r>
              <a:rPr lang="en-US" dirty="0"/>
              <a:t>that are entering the top 100 count. Japan saw an increase of universities from 5-7, reaching a peak of 8 unis in 2014, and has since </a:t>
            </a:r>
            <a:r>
              <a:rPr lang="en-US" b="1" dirty="0"/>
              <a:t>displaced both France and the UK </a:t>
            </a:r>
            <a:r>
              <a:rPr lang="en-US" dirty="0"/>
              <a:t>in 2015 since 2012, ranking as the </a:t>
            </a:r>
            <a:r>
              <a:rPr lang="en-US" b="1" dirty="0"/>
              <a:t>2nd country </a:t>
            </a:r>
            <a:r>
              <a:rPr lang="en-US" dirty="0"/>
              <a:t>to have the highest number of universities in the top 100 count. </a:t>
            </a:r>
          </a:p>
        </p:txBody>
      </p:sp>
    </p:spTree>
    <p:extLst>
      <p:ext uri="{BB962C8B-B14F-4D97-AF65-F5344CB8AC3E}">
        <p14:creationId xmlns:p14="http://schemas.microsoft.com/office/powerpoint/2010/main" val="14657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D12F-B4E8-4E65-9D96-2795F30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Comparing Unis Closer to Home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F1D7D-321D-4722-ABFD-A62FD3830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9816" y="2108201"/>
            <a:ext cx="5850114" cy="3760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28AFD-8480-4FD3-9DCA-7F40320F8FC7}"/>
              </a:ext>
            </a:extLst>
          </p:cNvPr>
          <p:cNvSpPr txBox="1"/>
          <p:nvPr/>
        </p:nvSpPr>
        <p:spPr>
          <a:xfrm>
            <a:off x="1005396" y="2129513"/>
            <a:ext cx="49071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Singapore and China </a:t>
            </a:r>
            <a:r>
              <a:rPr lang="en-US" dirty="0"/>
              <a:t>are relatively </a:t>
            </a:r>
            <a:r>
              <a:rPr lang="en-US" b="1" dirty="0"/>
              <a:t>new</a:t>
            </a:r>
            <a:r>
              <a:rPr lang="en-US" dirty="0"/>
              <a:t> players to the list, as compared to Japan, a more established country with more (5-8) universities in the top 100 list. </a:t>
            </a:r>
          </a:p>
          <a:p>
            <a:endParaRPr lang="en-US" dirty="0"/>
          </a:p>
          <a:p>
            <a:r>
              <a:rPr lang="en-US" dirty="0"/>
              <a:t>Japan is doing very well from 2012-2015, </a:t>
            </a:r>
            <a:r>
              <a:rPr lang="en-US" b="1" dirty="0"/>
              <a:t>increasing from 5-7 universities</a:t>
            </a:r>
            <a:r>
              <a:rPr lang="en-US" dirty="0"/>
              <a:t> and </a:t>
            </a:r>
            <a:r>
              <a:rPr lang="en-US" b="1" dirty="0"/>
              <a:t>peaking at 8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b="1" dirty="0"/>
              <a:t>Singapore made the list earlier</a:t>
            </a:r>
            <a:r>
              <a:rPr lang="en-US" dirty="0"/>
              <a:t> in 2013 with 1 university, interestingly, </a:t>
            </a:r>
            <a:r>
              <a:rPr lang="en-US" b="1" dirty="0"/>
              <a:t>China started out with 2 universities</a:t>
            </a:r>
            <a:r>
              <a:rPr lang="en-US" dirty="0"/>
              <a:t>, albeit a little later in 2014. Maybe due to them being a larger country with more universities.</a:t>
            </a:r>
          </a:p>
        </p:txBody>
      </p:sp>
    </p:spTree>
    <p:extLst>
      <p:ext uri="{BB962C8B-B14F-4D97-AF65-F5344CB8AC3E}">
        <p14:creationId xmlns:p14="http://schemas.microsoft.com/office/powerpoint/2010/main" val="5837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EE9A-FFED-4438-8D81-9A095258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Examining 2015’s Top 10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FFB64-1130-4483-8088-3311B9DFB0DA}"/>
              </a:ext>
            </a:extLst>
          </p:cNvPr>
          <p:cNvSpPr txBox="1"/>
          <p:nvPr/>
        </p:nvSpPr>
        <p:spPr>
          <a:xfrm>
            <a:off x="679052" y="1934262"/>
            <a:ext cx="496039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8/10 from 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Top, most constant: </a:t>
            </a:r>
            <a:r>
              <a:rPr lang="en-US" sz="1600" dirty="0"/>
              <a:t>Harvard (1st place for all 4 years.)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Net decrease: </a:t>
            </a:r>
            <a:r>
              <a:rPr lang="en-US" sz="1600" dirty="0"/>
              <a:t>MIT and Princeton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Net increase: </a:t>
            </a:r>
            <a:r>
              <a:rPr lang="en-US" sz="1600" dirty="0"/>
              <a:t>The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Greatest net increase: </a:t>
            </a:r>
            <a:r>
              <a:rPr lang="en-US" sz="1600" dirty="0"/>
              <a:t>University of Chicago </a:t>
            </a:r>
          </a:p>
          <a:p>
            <a:r>
              <a:rPr lang="en-US" sz="1600" dirty="0"/>
              <a:t>     (3 places, from 11th-8th place).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Greatest net decrease: </a:t>
            </a:r>
            <a:r>
              <a:rPr lang="en-US" sz="1600" dirty="0"/>
              <a:t>Princeton University </a:t>
            </a:r>
          </a:p>
          <a:p>
            <a:r>
              <a:rPr lang="en-US" sz="1600" dirty="0"/>
              <a:t>     (3 places, from 6th-9th place.)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Greatest increase in a year: </a:t>
            </a:r>
            <a:r>
              <a:rPr lang="en-US" sz="1600" dirty="0"/>
              <a:t>University of Oxford</a:t>
            </a:r>
          </a:p>
          <a:p>
            <a:r>
              <a:rPr lang="en-US" sz="1600" dirty="0"/>
              <a:t>     (4 places, from 7th-3rd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Greatest decrease in a year: </a:t>
            </a:r>
            <a:r>
              <a:rPr lang="en-US" sz="1600" dirty="0"/>
              <a:t>MIT, Princeton, and Oxford</a:t>
            </a:r>
          </a:p>
          <a:p>
            <a:r>
              <a:rPr lang="en-US" sz="1600" dirty="0"/>
              <a:t>     (2 places within a year).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Interestingly, </a:t>
            </a:r>
            <a:r>
              <a:rPr lang="en-US" sz="1600" b="1" dirty="0"/>
              <a:t>only 4/8 renowned Ivy League schools </a:t>
            </a:r>
          </a:p>
          <a:p>
            <a:r>
              <a:rPr lang="en-US" sz="1600" dirty="0"/>
              <a:t>     (Harvard, Cornell, Princeton, Columbia) are within                       top 10.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18A27ED-045C-437A-A495-5FB927C0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6" y="2039932"/>
            <a:ext cx="6326059" cy="4066753"/>
          </a:xfrm>
        </p:spPr>
      </p:pic>
    </p:spTree>
    <p:extLst>
      <p:ext uri="{BB962C8B-B14F-4D97-AF65-F5344CB8AC3E}">
        <p14:creationId xmlns:p14="http://schemas.microsoft.com/office/powerpoint/2010/main" val="15535770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{4717FB9C-FEAB-4FF2-A639-E6722CF6A0FD}tf22712842_win32</Template>
  <TotalTime>284</TotalTime>
  <Words>1133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Arial</vt:lpstr>
      <vt:lpstr>Bookman Old Style</vt:lpstr>
      <vt:lpstr>Calibri</vt:lpstr>
      <vt:lpstr>Franklin Gothic Book</vt:lpstr>
      <vt:lpstr>1_RetrospectVTI</vt:lpstr>
      <vt:lpstr>Final Project 2</vt:lpstr>
      <vt:lpstr>Setting the Scene</vt:lpstr>
      <vt:lpstr>Cleaning the Data</vt:lpstr>
      <vt:lpstr>Top 10 Countries with Highest Count of Unis world ranked &lt;=100. </vt:lpstr>
      <vt:lpstr>Which Countries to keep an eye on?</vt:lpstr>
      <vt:lpstr>Countries w Unis in Top 100 by Year </vt:lpstr>
      <vt:lpstr>Countries w Unis in Top 100 by Year </vt:lpstr>
      <vt:lpstr>Comparing Unis Closer to Home</vt:lpstr>
      <vt:lpstr>Examining 2015’s Top 10</vt:lpstr>
      <vt:lpstr>Factors correlating to World Rank</vt:lpstr>
      <vt:lpstr>Factors correlating to World Rank</vt:lpstr>
      <vt:lpstr>Points to Note:</vt:lpstr>
      <vt:lpstr>Last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2</dc:title>
  <dc:creator>Charmaine Yeo</dc:creator>
  <cp:lastModifiedBy>Charmaine Yeo</cp:lastModifiedBy>
  <cp:revision>15</cp:revision>
  <dcterms:created xsi:type="dcterms:W3CDTF">2020-09-18T13:05:05Z</dcterms:created>
  <dcterms:modified xsi:type="dcterms:W3CDTF">2020-09-19T00:48:54Z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