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27.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11.xml"/>
  <Override ContentType="application/vnd.openxmlformats-officedocument.presentationml.slideLayout+xml" PartName="/ppt/slideLayouts/slideLayout9.xml"/>
  <Override ContentType="application/vnd.openxmlformats-officedocument.presentationml.slideLayout+xml" PartName="/ppt/slideLayouts/slideLayout25.xml"/>
  <Override ContentType="application/vnd.openxmlformats-officedocument.presentationml.slideLayout+xml" PartName="/ppt/slideLayouts/slideLayout30.xml"/>
  <Override ContentType="application/vnd.openxmlformats-officedocument.presentationml.slideLayout+xml" PartName="/ppt/slideLayouts/slideLayout34.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7.xml"/>
  <Override ContentType="application/vnd.openxmlformats-officedocument.presentationml.slideLayout+xml" PartName="/ppt/slideLayouts/slideLayout23.xml"/>
  <Override ContentType="application/vnd.openxmlformats-officedocument.presentationml.slideLayout+xml" PartName="/ppt/slideLayouts/slideLayout28.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14.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33.xml"/>
  <Override ContentType="application/vnd.openxmlformats-officedocument.presentationml.slideLayout+xml" PartName="/ppt/slideLayouts/slideLayout29.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45.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4.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4.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5.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82" r:id="rId4"/>
    <p:sldMasterId id="2147483683" r:id="rId5"/>
    <p:sldMasterId id="2147483684" r:id="rId6"/>
    <p:sldMasterId id="2147483685" r:id="rId7"/>
    <p:sldMasterId id="214748368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D9614A4-0829-459E-BC23-15C00230B60F}">
  <a:tblStyle styleId="{AD9614A4-0829-459E-BC23-15C00230B60F}"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19" Type="http://schemas.openxmlformats.org/officeDocument/2006/relationships/slide" Target="slides/slide10.xml"/><Relationship Id="rId36" Type="http://schemas.openxmlformats.org/officeDocument/2006/relationships/slide" Target="slides/slide27.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30" Type="http://schemas.openxmlformats.org/officeDocument/2006/relationships/slide" Target="slides/slide21.xml"/><Relationship Id="rId12" Type="http://schemas.openxmlformats.org/officeDocument/2006/relationships/slide" Target="slides/slide3.xml"/><Relationship Id="rId31" Type="http://schemas.openxmlformats.org/officeDocument/2006/relationships/slide" Target="slides/slide22.xml"/><Relationship Id="rId13" Type="http://schemas.openxmlformats.org/officeDocument/2006/relationships/slide" Target="slides/slide4.xml"/><Relationship Id="rId10" Type="http://schemas.openxmlformats.org/officeDocument/2006/relationships/slide" Target="slides/slide1.xml"/><Relationship Id="rId11" Type="http://schemas.openxmlformats.org/officeDocument/2006/relationships/slide" Target="slides/slide2.xml"/><Relationship Id="rId34" Type="http://schemas.openxmlformats.org/officeDocument/2006/relationships/slide" Target="slides/slide25.xml"/><Relationship Id="rId35" Type="http://schemas.openxmlformats.org/officeDocument/2006/relationships/slide" Target="slides/slide26.xml"/><Relationship Id="rId32" Type="http://schemas.openxmlformats.org/officeDocument/2006/relationships/slide" Target="slides/slide23.xml"/><Relationship Id="rId33" Type="http://schemas.openxmlformats.org/officeDocument/2006/relationships/slide" Target="slides/slide24.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48" Type="http://schemas.openxmlformats.org/officeDocument/2006/relationships/slide" Target="slides/slide39.xml"/><Relationship Id="rId47" Type="http://schemas.openxmlformats.org/officeDocument/2006/relationships/slide" Target="slides/slide38.xml"/><Relationship Id="rId29" Type="http://schemas.openxmlformats.org/officeDocument/2006/relationships/slide" Target="slides/slide20.xml"/><Relationship Id="rId49" Type="http://schemas.openxmlformats.org/officeDocument/2006/relationships/slide" Target="slides/slide40.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 Type="http://schemas.openxmlformats.org/officeDocument/2006/relationships/presProps" Target="presProps.xml"/><Relationship Id="rId21" Type="http://schemas.openxmlformats.org/officeDocument/2006/relationships/slide" Target="slides/slide12.xml"/><Relationship Id="rId40" Type="http://schemas.openxmlformats.org/officeDocument/2006/relationships/slide" Target="slides/slide31.xml"/><Relationship Id="rId1" Type="http://schemas.openxmlformats.org/officeDocument/2006/relationships/theme" Target="theme/theme6.xml"/><Relationship Id="rId22" Type="http://schemas.openxmlformats.org/officeDocument/2006/relationships/slide" Target="slides/slide13.xml"/><Relationship Id="rId41" Type="http://schemas.openxmlformats.org/officeDocument/2006/relationships/slide" Target="slides/slide32.xml"/><Relationship Id="rId4" Type="http://schemas.openxmlformats.org/officeDocument/2006/relationships/slideMaster" Target="slideMasters/slideMaster1.xml"/><Relationship Id="rId23" Type="http://schemas.openxmlformats.org/officeDocument/2006/relationships/slide" Target="slides/slide14.xml"/><Relationship Id="rId42" Type="http://schemas.openxmlformats.org/officeDocument/2006/relationships/slide" Target="slides/slide33.xml"/><Relationship Id="rId3" Type="http://schemas.openxmlformats.org/officeDocument/2006/relationships/tableStyles" Target="tableStyles.xml"/><Relationship Id="rId24" Type="http://schemas.openxmlformats.org/officeDocument/2006/relationships/slide" Target="slides/slide15.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20" Type="http://schemas.openxmlformats.org/officeDocument/2006/relationships/slide" Target="slides/slide11.xml"/><Relationship Id="rId9" Type="http://schemas.openxmlformats.org/officeDocument/2006/relationships/notesMaster" Target="notesMasters/notesMaster1.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slideMaster" Target="slideMasters/slideMaster5.xml"/><Relationship Id="rId7"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hyperlink" Target="http://googletesting.blogspot.com/2008/04/tott-avoiding-flakey-tests.html" TargetMode="Externa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Innovate: to build products quickly and iterate on the feedback and make them better. We all know what happens to companies that don’t innovate and do it quickly; especially in the tech industry. Innovation is now not only the sexy thing to do; it is necessary for survival . It is also a great tool to attract the best talent in the industry and retain it. Go back a decade and remember yourself in a similar conference. you were sitting in your chair without a smartphone in your end and at best checking your emails over and over again. now you can play Candy crush while you are listening. not that I am recommending you do that over GTAC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Address flaws quickly: Address critical bugs quickly and painlessly. This is a chicken and egg kinda thing. you can’t move fast without this ability and you can’t do this without moving fast. at some point; you just have to take a leap of faith; believe in yourself and your team and take the plunge. This is highly addictive; once you know you can react this quickly; you have the discipline to ensure not too many things are slipped under the rug and shipped to prod.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Better productivity: Automation is a key ingredient to this and that in turn helps rapid development. if you write code that doesn’t compile your IDE will complain as it continuously runs tests in the background. if you write code that breaks an existing test; it will complain; if you write code without a test; the presubmit will complain and so will the human reviewer. We now have tools @ Google which show incremental code coverage numbers for every cl. </a:t>
            </a:r>
          </a:p>
          <a:p>
            <a:pPr lvl="0" rtl="0">
              <a:spcBef>
                <a:spcPts val="0"/>
              </a:spcBef>
              <a:buClr>
                <a:schemeClr val="dk1"/>
              </a:buClr>
              <a:buFont typeface="Arial"/>
              <a:buNone/>
            </a:pPr>
            <a:r>
              <a:t/>
            </a:r>
            <a:endParaRPr/>
          </a:p>
          <a:p>
            <a:pPr lvl="0">
              <a:spcBef>
                <a:spcPts val="0"/>
              </a:spcBef>
              <a:buNone/>
            </a:pPr>
            <a:r>
              <a:rPr lang="en"/>
              <a:t>Better Code Health: Folks don’t try to slide things in to catch a release as there is one going every day! if you got a key integration wrong; you find out about it immediately in local development or worse case in fishfood(more abt that later). and this in the long term really helps a product survive longer. Typically IMO every software has a 15 year cycle: 0-2 year build time(depending on the complexity); a 7 year shelf live. and then it’s in maintenance mode for 3 more years and then in derpreciation/migration mode for the next 3. Focusing on Code Health from the start will help made this ride smoother; especially the later part of the ride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User trust: We owe it to our users to ship high quality products. Every company and business do. Missing key features led to a unhappy user experience with the product. The product feels clunky or bloated and it isn’t successful eventually</a:t>
            </a:r>
          </a:p>
          <a:p>
            <a:pPr lvl="0">
              <a:spcBef>
                <a:spcPts val="0"/>
              </a:spcBef>
              <a:buNone/>
            </a:pPr>
            <a:r>
              <a:rPr lang="en"/>
              <a:t>Launch: Some of the bigger tech companies are finding their launches slip by years. The bug find rate matches or surpasses the bug fix rate. I believe that for every 5 regressions/bugs fixed; 1 gets introduced. just a back of envelope number based on doing this for a decade. Hence it’s important to not have too many bugs to fix to start with. I am not saying let’s stop finding/catching bugs; what I am saying is: Prevent them to start with. (more about that later)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Alister is here in the crowd. </a:t>
            </a:r>
          </a:p>
          <a:p>
            <a:pPr rtl="0">
              <a:spcBef>
                <a:spcPts val="0"/>
              </a:spcBef>
              <a:buNone/>
            </a:pPr>
            <a:r>
              <a:rPr lang="en"/>
              <a:t>Very often; when folks talk about automation; they think about UI automation. Very often; that’s a hard thing to do as it has lots of moving pieces and lots of infrastructures in the test stack. </a:t>
            </a:r>
          </a:p>
          <a:p>
            <a:pPr rtl="0">
              <a:spcBef>
                <a:spcPts val="0"/>
              </a:spcBef>
              <a:buNone/>
            </a:pPr>
            <a:r>
              <a:rPr lang="en"/>
              <a:t>I know a team is doing too much UI automation when they are finding NPEs via their UI automated tests. </a:t>
            </a:r>
          </a:p>
          <a:p>
            <a:pPr rtl="0">
              <a:spcBef>
                <a:spcPts val="0"/>
              </a:spcBef>
              <a:buNone/>
            </a:pPr>
            <a:r>
              <a:t/>
            </a:r>
            <a:endParaRPr/>
          </a:p>
          <a:p>
            <a:pPr rtl="0">
              <a:spcBef>
                <a:spcPts val="0"/>
              </a:spcBef>
              <a:buNone/>
            </a:pPr>
            <a:r>
              <a:rPr lang="en"/>
              <a:t>Manual Session based testing is a fancy way of saying exploratory testing. I strongly believe that if testers are executing a set of test cases over and over again; we should automate them; unless in rare circumstances; the ROI to automate them isn’t there.</a:t>
            </a:r>
          </a:p>
          <a:p>
            <a:pPr rtl="0">
              <a:spcBef>
                <a:spcPts val="0"/>
              </a:spcBef>
              <a:buNone/>
            </a:pPr>
            <a:r>
              <a:t/>
            </a:r>
            <a:endParaRPr/>
          </a:p>
          <a:p>
            <a:pPr rtl="0">
              <a:spcBef>
                <a:spcPts val="0"/>
              </a:spcBef>
              <a:buNone/>
            </a:pPr>
            <a:r>
              <a:rPr lang="en"/>
              <a:t>Exploratory testing is extremely valuable and I keep wishing my teams do more of this. As your automation can only hit so many code paths and it keeps hitting them over and over; whereas; exploratory testing helps expose bugs in code paths which could have never been hit before. For e.g. in Google+ Photos; there are various ways to upload Photos. from a post; from the Photos landing page; from within an album landing page, upload them to a drive folder etc. we could write tests for all these scenarios; but we will never cover all the different permutations and what a user might possibly do. That is an area where having automation is great; but we need to back it up with exploratory testing</a:t>
            </a:r>
          </a:p>
          <a:p>
            <a:pPr rtl="0">
              <a:spcBef>
                <a:spcPts val="0"/>
              </a:spcBef>
              <a:buNone/>
            </a:pPr>
            <a:r>
              <a:t/>
            </a:r>
            <a:endParaRPr/>
          </a:p>
          <a:p>
            <a:pPr rtl="0">
              <a:spcBef>
                <a:spcPts val="0"/>
              </a:spcBef>
              <a:buNone/>
            </a:pPr>
            <a:r>
              <a:rPr lang="en"/>
              <a:t>Automated API tests are the best bang for the buck wrt tests that are easy to write and stable and a reliable signal. </a:t>
            </a:r>
          </a:p>
          <a:p>
            <a:pPr rtl="0">
              <a:spcBef>
                <a:spcPts val="0"/>
              </a:spcBef>
              <a:buNone/>
            </a:pPr>
            <a:r>
              <a:rPr lang="en"/>
              <a:t>Integration Tests are always valuable; but we need to ration the number of integration tests one writes as they can be more difficult to debug and have a high noise factor due to all the moving pieces</a:t>
            </a:r>
          </a:p>
          <a:p>
            <a:pPr rtl="0">
              <a:spcBef>
                <a:spcPts val="0"/>
              </a:spcBef>
              <a:buNone/>
            </a:pPr>
            <a:r>
              <a:rPr lang="en"/>
              <a:t>Automated component testing allows one to test a particular component (server) in isolation. you mock everything else out and ensure this component behaves as intended</a:t>
            </a:r>
          </a:p>
          <a:p>
            <a:pPr rtl="0">
              <a:spcBef>
                <a:spcPts val="0"/>
              </a:spcBef>
              <a:buNone/>
            </a:pPr>
            <a:r>
              <a:t/>
            </a:r>
            <a:endParaRPr/>
          </a:p>
          <a:p>
            <a:pPr>
              <a:spcBef>
                <a:spcPts val="0"/>
              </a:spcBef>
              <a:buNone/>
            </a:pPr>
            <a:r>
              <a:rPr lang="en"/>
              <a:t>As evident; the cone needs to be inverted in a lot of teams and companies. There is too much focus on Automated UI testing. At Google; we realized that half a decade back and have been putting in the required effort in the Integration testing and unit testing layer.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 took a step back and summarize the key things we did to get from “driving at the same speed as walking” to “driving at the same speed as flying” </a:t>
            </a:r>
          </a:p>
          <a:p>
            <a:pPr lvl="0" rtl="0">
              <a:spcBef>
                <a:spcPts val="0"/>
              </a:spcBef>
              <a:buClr>
                <a:schemeClr val="dk1"/>
              </a:buClr>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Push on Amber: Yes. Amber and not Green.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First a detour to “Push on Green”</a:t>
            </a:r>
          </a:p>
          <a:p>
            <a:pPr rtl="0">
              <a:spcBef>
                <a:spcPts val="0"/>
              </a:spcBef>
              <a:buNone/>
            </a:pPr>
            <a:r>
              <a:rPr lang="en"/>
              <a:t>Kent Beck in 2003 came up with the idea. </a:t>
            </a:r>
          </a:p>
          <a:p>
            <a:pPr rtl="0">
              <a:spcBef>
                <a:spcPts val="0"/>
              </a:spcBef>
              <a:buNone/>
            </a:pPr>
            <a:r>
              <a:t/>
            </a:r>
            <a:endParaRPr/>
          </a:p>
          <a:p>
            <a:pPr lvl="0" rtl="0">
              <a:spcBef>
                <a:spcPts val="0"/>
              </a:spcBef>
              <a:buClr>
                <a:schemeClr val="dk1"/>
              </a:buClr>
              <a:buSzPct val="100000"/>
              <a:buFont typeface="Arial"/>
              <a:buNone/>
            </a:pPr>
            <a:r>
              <a:rPr lang="en"/>
              <a:t>This is a great step in the right direction. if you are not doing this already; please do so. </a:t>
            </a:r>
          </a:p>
          <a:p>
            <a:pPr lvl="0" rtl="0">
              <a:spcBef>
                <a:spcPts val="0"/>
              </a:spcBef>
              <a:buClr>
                <a:schemeClr val="dk1"/>
              </a:buClr>
              <a:buSzPct val="100000"/>
              <a:buFont typeface="Arial"/>
              <a:buNone/>
            </a:pPr>
            <a:r>
              <a:rPr lang="en"/>
              <a:t>@ Google we started reaching the limits of Push on Green and it enabling or limiting us in what we wanted to do. </a:t>
            </a:r>
          </a:p>
          <a:p>
            <a:pPr lvl="0" rtl="0">
              <a:spcBef>
                <a:spcPts val="0"/>
              </a:spcBef>
              <a:buClr>
                <a:schemeClr val="dk1"/>
              </a:buClr>
              <a:buSzPct val="100000"/>
              <a:buFont typeface="Arial"/>
              <a:buNone/>
            </a:pPr>
            <a:r>
              <a:rPr lang="en"/>
              <a:t>In an ideal world; we should push on green; but we live in a practical world. </a:t>
            </a:r>
          </a:p>
          <a:p>
            <a:pPr lvl="0" rtl="0">
              <a:spcBef>
                <a:spcPts val="0"/>
              </a:spcBef>
              <a:buClr>
                <a:schemeClr val="dk1"/>
              </a:buClr>
              <a:buSzPct val="100000"/>
              <a:buFont typeface="Arial"/>
              <a:buNone/>
            </a:pPr>
            <a:r>
              <a:rPr lang="en"/>
              <a:t>I want baby carriers with beer holders; but they don’t make them. so I improvise and use my denim back pocket as my beer holder.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Coming back to Google: </a:t>
            </a:r>
          </a:p>
          <a:p>
            <a:pPr lvl="0" rtl="0">
              <a:spcBef>
                <a:spcPts val="0"/>
              </a:spcBef>
              <a:buClr>
                <a:schemeClr val="dk1"/>
              </a:buClr>
              <a:buSzPct val="100000"/>
              <a:buFont typeface="Arial"/>
              <a:buNone/>
            </a:pPr>
            <a:r>
              <a:rPr lang="en"/>
              <a:t>Some teams have non-hermetic tests or tests that are hermetic; but at some point depend on some staging/dev server. </a:t>
            </a:r>
          </a:p>
          <a:p>
            <a:pPr lvl="0" rtl="0">
              <a:spcBef>
                <a:spcPts val="0"/>
              </a:spcBef>
              <a:buClr>
                <a:schemeClr val="dk1"/>
              </a:buClr>
              <a:buSzPct val="100000"/>
              <a:buFont typeface="Arial"/>
              <a:buNone/>
            </a:pPr>
            <a:r>
              <a:rPr lang="en"/>
              <a:t>A test (manual or automated) might be failing due to a backend bug; should the frontend be blocked on that bug?</a:t>
            </a:r>
          </a:p>
          <a:p>
            <a:pPr lvl="0" rtl="0">
              <a:spcBef>
                <a:spcPts val="0"/>
              </a:spcBef>
              <a:buClr>
                <a:schemeClr val="dk1"/>
              </a:buClr>
              <a:buFont typeface="Arial"/>
              <a:buNone/>
            </a:pPr>
            <a:r>
              <a:t/>
            </a:r>
            <a:endParaRPr/>
          </a:p>
          <a:p>
            <a:pPr lvl="0">
              <a:spcBef>
                <a:spcPts val="0"/>
              </a:spcBef>
              <a:buNone/>
            </a:pPr>
            <a:r>
              <a:rPr lang="en"/>
              <a:t>The point I am trying to make is; folks need to assess and make educated judgement calls. and we do that and that’s what I refer to as “Push on Amber”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Push on Green was the past.. </a:t>
            </a:r>
          </a:p>
          <a:p>
            <a:pPr rtl="0">
              <a:spcBef>
                <a:spcPts val="0"/>
              </a:spcBef>
              <a:buNone/>
            </a:pPr>
            <a:r>
              <a:t/>
            </a:r>
            <a:endParaRPr/>
          </a:p>
          <a:p>
            <a:pPr rtl="0">
              <a:spcBef>
                <a:spcPts val="0"/>
              </a:spcBef>
              <a:buNone/>
            </a:pPr>
            <a:r>
              <a:rPr lang="en">
                <a:solidFill>
                  <a:schemeClr val="dk1"/>
                </a:solidFill>
              </a:rPr>
              <a:t>The expectation we set and try to meet almost every day is that you check in your code at 4PM today; it will be launched by 4PM tomorrow. </a:t>
            </a:r>
          </a:p>
          <a:p>
            <a:pPr lvl="0" rtl="0">
              <a:spcBef>
                <a:spcPts val="0"/>
              </a:spcBef>
              <a:buClr>
                <a:schemeClr val="dk1"/>
              </a:buClr>
              <a:buSzPct val="100000"/>
              <a:buFont typeface="Arial"/>
              <a:buNone/>
            </a:pPr>
            <a:r>
              <a:rPr lang="en">
                <a:solidFill>
                  <a:schemeClr val="dk1"/>
                </a:solidFill>
              </a:rPr>
              <a:t>We have hourly release cuts and at 6PM we graduate the latest cut to a release headed to prod. </a:t>
            </a:r>
          </a:p>
          <a:p>
            <a:pPr lvl="0" rtl="0">
              <a:spcBef>
                <a:spcPts val="0"/>
              </a:spcBef>
              <a:buClr>
                <a:schemeClr val="dk1"/>
              </a:buClr>
              <a:buSzPct val="100000"/>
              <a:buFont typeface="Arial"/>
              <a:buNone/>
            </a:pPr>
            <a:r>
              <a:rPr lang="en">
                <a:solidFill>
                  <a:schemeClr val="dk1"/>
                </a:solidFill>
              </a:rPr>
              <a:t>We have a team of testers ready in a different timezone; we have spent years getting them calibrated on the product and they regression test and log regressions. We have folks ready to cull through change list delta and they they revert buggy code and make new patches and by the the time we come in to work next day; the release is ready to go to prod. We do some final verification in early AM; push to canary; look at numbers and then push to prod. At every step all automated tests are re-run to ensure nothing has regressed further or no new regressions have been introduced. </a:t>
            </a:r>
          </a:p>
          <a:p>
            <a:pPr rtl="0">
              <a:spcBef>
                <a:spcPts val="0"/>
              </a:spcBef>
              <a:buNone/>
            </a:pPr>
            <a:r>
              <a:t/>
            </a:r>
            <a:endParaRPr/>
          </a:p>
          <a:p>
            <a:pPr rtl="0">
              <a:spcBef>
                <a:spcPts val="0"/>
              </a:spcBef>
              <a:buNone/>
            </a:pPr>
            <a:r>
              <a:rPr lang="en"/>
              <a:t>Some things we do wrt smarter regression testing:</a:t>
            </a:r>
          </a:p>
          <a:p>
            <a:pPr rtl="0">
              <a:spcBef>
                <a:spcPts val="0"/>
              </a:spcBef>
              <a:buNone/>
            </a:pPr>
            <a:r>
              <a:rPr lang="en"/>
              <a:t>Just regression test affected part of the code base for patches</a:t>
            </a:r>
          </a:p>
          <a:p>
            <a:pPr rtl="0">
              <a:spcBef>
                <a:spcPts val="0"/>
              </a:spcBef>
              <a:buNone/>
            </a:pPr>
            <a:r>
              <a:rPr lang="en"/>
              <a:t>We instrumented servers to help us evaluate code coverage of manual testing. </a:t>
            </a:r>
          </a:p>
          <a:p>
            <a:pPr rtl="0">
              <a:spcBef>
                <a:spcPts val="0"/>
              </a:spcBef>
              <a:buNone/>
            </a:pPr>
            <a:r>
              <a:rPr lang="en"/>
              <a:t>Have 7 parallel test stacks to help narrow down regressions</a:t>
            </a:r>
          </a:p>
          <a:p>
            <a:pPr rtl="0">
              <a:spcBef>
                <a:spcPts val="0"/>
              </a:spcBef>
              <a:buNone/>
            </a:pPr>
            <a:r>
              <a:t/>
            </a:r>
            <a:endParaRP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Prevent bugs: Ideally code checked in produces perfect products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While catching bugs is great; my mantra is: “Prevent bugs and not catch them”. That helped the team think beyond just manual and automated testing and also about hermetic automation. more about that later.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To stay ahead of the curve; you need less bugs in the product to start with and one way to achieve that is via preventing crappy code from been checked in. </a:t>
            </a:r>
          </a:p>
          <a:p>
            <a:pPr lvl="0" rtl="0">
              <a:spcBef>
                <a:spcPts val="0"/>
              </a:spcBef>
              <a:buClr>
                <a:schemeClr val="dk1"/>
              </a:buClr>
              <a:buSzPct val="100000"/>
              <a:buFont typeface="Arial"/>
              <a:buNone/>
            </a:pPr>
            <a:r>
              <a:rPr lang="en"/>
              <a:t>On the products I have worked on; we made our automation framework a feature of the product; it compiled along with the product; code for that feature didn’t ship to prod and hence users didn’t have to download it. </a:t>
            </a:r>
          </a:p>
          <a:p>
            <a:pPr lvl="0" rtl="0">
              <a:spcBef>
                <a:spcPts val="0"/>
              </a:spcBef>
              <a:buClr>
                <a:schemeClr val="dk1"/>
              </a:buClr>
              <a:buSzPct val="100000"/>
              <a:buFont typeface="Arial"/>
              <a:buNone/>
            </a:pPr>
            <a:r>
              <a:rPr lang="en"/>
              <a:t>It also allowed us to just test the SUT and fake everything else out. </a:t>
            </a:r>
          </a:p>
          <a:p>
            <a:pPr lvl="0" rtl="0">
              <a:spcBef>
                <a:spcPts val="0"/>
              </a:spcBef>
              <a:buClr>
                <a:schemeClr val="dk1"/>
              </a:buClr>
              <a:buSzPct val="100000"/>
              <a:buFont typeface="Arial"/>
              <a:buNone/>
            </a:pPr>
            <a:r>
              <a:rPr lang="en"/>
              <a:t>Over the last couple of years; we have taken it to the next level and we don’t even have the fake servers. we push back recorded responses to the SUT and verify it’s behavior and the responses are auto updated as changes are made to the server. This has helped us speed up our tests further.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For e.g.</a:t>
            </a:r>
          </a:p>
          <a:p>
            <a:pPr lvl="0" rtl="0">
              <a:spcBef>
                <a:spcPts val="0"/>
              </a:spcBef>
              <a:buClr>
                <a:schemeClr val="dk1"/>
              </a:buClr>
              <a:buSzPct val="100000"/>
              <a:buFont typeface="Arial"/>
              <a:buNone/>
            </a:pPr>
            <a:r>
              <a:rPr lang="en"/>
              <a:t>200 total bugs/5 bugs fixed per day = 40 days</a:t>
            </a:r>
          </a:p>
          <a:p>
            <a:pPr lvl="0" rtl="0">
              <a:spcBef>
                <a:spcPts val="0"/>
              </a:spcBef>
              <a:buClr>
                <a:schemeClr val="dk1"/>
              </a:buClr>
              <a:buSzPct val="100000"/>
              <a:buFont typeface="Arial"/>
              <a:buNone/>
            </a:pPr>
            <a:r>
              <a:rPr lang="en"/>
              <a:t>10 total bugs/2 bugs fixed per day = 5 days</a:t>
            </a:r>
          </a:p>
          <a:p>
            <a:pPr rtl="0">
              <a:spcBef>
                <a:spcPts val="0"/>
              </a:spcBef>
              <a:buNone/>
            </a:pPr>
            <a:r>
              <a:t/>
            </a:r>
            <a:endParaRPr/>
          </a:p>
          <a:p>
            <a:pPr lvl="0">
              <a:spcBef>
                <a:spcPts val="0"/>
              </a:spcBef>
              <a:buNone/>
            </a:pPr>
            <a:r>
              <a:rPr lang="en"/>
              <a:t>Which one of these 2 scenarios is better. the choice is clear.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This is another concept on which I have made my living @ Google. </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What do I mean by hermetic: Google says complete and airtight.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I was frustrated seeing tests randomly switch from green to red and back to green. It didn’t help an ounce wrt motivation for the test team and/or to get SWEs excited about the automation we had and/or to write more automation. For a good year or so on Gmail; we didn’t write any new automation; till we came up with a way to write hermetic tests. </a:t>
            </a:r>
          </a:p>
          <a:p>
            <a:pPr lvl="0" rtl="0">
              <a:spcBef>
                <a:spcPts val="0"/>
              </a:spcBef>
              <a:buClr>
                <a:schemeClr val="dk1"/>
              </a:buClr>
              <a:buSzPct val="100000"/>
              <a:buFont typeface="Arial"/>
              <a:buNone/>
            </a:pPr>
            <a:r>
              <a:rPr lang="en"/>
              <a:t>If you can start up the entire test on a single machine that has no network connection AND the test works as expected, you have a hermetic test! This is a special case of the more general “hermetic” concept which applies to an isolated system not necessarily on a single machine. </a:t>
            </a:r>
          </a:p>
          <a:p>
            <a:pPr lvl="0" rtl="0">
              <a:spcBef>
                <a:spcPts val="0"/>
              </a:spcBef>
              <a:buClr>
                <a:schemeClr val="dk1"/>
              </a:buClr>
              <a:buFont typeface="Arial"/>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Welcome to GTAC 2014. This time we wanted to make this a bright and sunny GTAC. so Seattle was the obvious choice</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SzPct val="110000"/>
              <a:buFont typeface="Arial"/>
              <a:buNone/>
            </a:pPr>
            <a:r>
              <a:rPr lang="en" sz="1000">
                <a:solidFill>
                  <a:schemeClr val="dk1"/>
                </a:solidFill>
              </a:rPr>
              <a:t>Last year it was in NY and hugely successful.  It was thematic and this year we elected to keep it open as some felt constrained by a theme.  Last year there were 500 submissions for talks and this year over 1500 so this continues to be something the community is highly engaged with.</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SzPct val="110000"/>
              <a:buFont typeface="Arial"/>
              <a:buNone/>
            </a:pPr>
            <a:r>
              <a:rPr lang="en" sz="1000">
                <a:solidFill>
                  <a:srgbClr val="222222"/>
                </a:solidFill>
              </a:rPr>
              <a:t>1524 applicants (238 Googler, 1286 external) - about 3x as many as last year</a:t>
            </a:r>
          </a:p>
          <a:p>
            <a:pPr lvl="0" rtl="0">
              <a:lnSpc>
                <a:spcPct val="115000"/>
              </a:lnSpc>
              <a:spcBef>
                <a:spcPts val="0"/>
              </a:spcBef>
              <a:buClr>
                <a:schemeClr val="dk1"/>
              </a:buClr>
              <a:buSzPct val="110000"/>
              <a:buFont typeface="Arial"/>
              <a:buNone/>
            </a:pPr>
            <a:r>
              <a:rPr lang="en" sz="1000">
                <a:solidFill>
                  <a:srgbClr val="222222"/>
                </a:solidFill>
              </a:rPr>
              <a:t>250 attendees selected (including speakers)</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Over the next 2 days; prepare to be amazed by how much people can talk and even more amazed by how much you can listen to. </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What excites me about GTAC: Booze. though well at Google; we get lots of it</a:t>
            </a:r>
          </a:p>
          <a:p>
            <a:pPr lvl="0" rtl="0">
              <a:lnSpc>
                <a:spcPct val="115000"/>
              </a:lnSpc>
              <a:spcBef>
                <a:spcPts val="0"/>
              </a:spcBef>
              <a:buNone/>
            </a:pPr>
            <a:r>
              <a:rPr lang="en">
                <a:solidFill>
                  <a:schemeClr val="dk1"/>
                </a:solidFill>
              </a:rPr>
              <a:t>On a more serious note; I continue to be amazed every year with all the stuff folks are doing in the industry and the huge variance if how we approach testing. Google especially has a different take on Testing and it immensely helps us share with all of you what we do and learn from you all wrt how you guys approach testing.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3636"/>
              </a:lnSpc>
              <a:spcBef>
                <a:spcPts val="0"/>
              </a:spcBef>
              <a:buClr>
                <a:schemeClr val="dk1"/>
              </a:buClr>
              <a:buSzPct val="100000"/>
              <a:buFont typeface="Arial"/>
              <a:buNone/>
            </a:pPr>
            <a:r>
              <a:rPr lang="en">
                <a:solidFill>
                  <a:srgbClr val="444444"/>
                </a:solidFill>
              </a:rPr>
              <a:t>Consider a complex and rich web app. Under the hood, it is probably a maze of servers, each performing a different task and most talking to each other. Any user action navigates this server maze on its round-trip from the user to the datastores and back. A lot of Google’s web apps are like this. So how do we write end-to-end tests for them?</a:t>
            </a:r>
          </a:p>
          <a:p>
            <a:pPr lvl="0" rtl="0">
              <a:lnSpc>
                <a:spcPct val="133636"/>
              </a:lnSpc>
              <a:spcBef>
                <a:spcPts val="0"/>
              </a:spcBef>
              <a:buClr>
                <a:schemeClr val="dk1"/>
              </a:buClr>
              <a:buSzPct val="100000"/>
              <a:buFont typeface="Arial"/>
              <a:buNone/>
            </a:pPr>
            <a:r>
              <a:rPr lang="en">
                <a:solidFill>
                  <a:srgbClr val="444444"/>
                </a:solidFill>
              </a:rPr>
              <a:t>An end-to-end test in the Google testing world is a test that exercises the entire server stack from a user request to response. Here is a simplified view of the System Under Test (SUT) that an end-to-end test would assert. Note that the frontend server in the SUT connects to a third backend which this particular user request does not need.</a:t>
            </a:r>
          </a:p>
          <a:p>
            <a:pPr>
              <a:spcBef>
                <a:spcPts val="0"/>
              </a:spcBef>
              <a:buNone/>
            </a:pPr>
            <a:r>
              <a:rPr lang="en">
                <a:solidFill>
                  <a:srgbClr val="444444"/>
                </a:solidFill>
              </a:rPr>
              <a:t>One of the challenges to writing a </a:t>
            </a:r>
            <a:r>
              <a:rPr b="1" lang="en">
                <a:solidFill>
                  <a:srgbClr val="444444"/>
                </a:solidFill>
              </a:rPr>
              <a:t>fast</a:t>
            </a:r>
            <a:r>
              <a:rPr lang="en">
                <a:solidFill>
                  <a:srgbClr val="444444"/>
                </a:solidFill>
              </a:rPr>
              <a:t> and </a:t>
            </a:r>
            <a:r>
              <a:rPr b="1" lang="en">
                <a:solidFill>
                  <a:srgbClr val="444444"/>
                </a:solidFill>
              </a:rPr>
              <a:t>reliable</a:t>
            </a:r>
            <a:r>
              <a:rPr lang="en">
                <a:solidFill>
                  <a:srgbClr val="444444"/>
                </a:solidFill>
              </a:rPr>
              <a:t> end-to-end test for such a system is avoiding network access. Tests involving network access are slower than their counterparts that only access local resources, and accessing external servers might lead to </a:t>
            </a:r>
            <a:r>
              <a:rPr lang="en">
                <a:solidFill>
                  <a:srgbClr val="3778CD"/>
                </a:solidFill>
                <a:hlinkClick r:id="rId2"/>
              </a:rPr>
              <a:t>flakiness</a:t>
            </a:r>
            <a:r>
              <a:rPr lang="en">
                <a:solidFill>
                  <a:srgbClr val="444444"/>
                </a:solidFill>
              </a:rPr>
              <a:t> due to lack of determinism or unavailability of the external servers.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3636"/>
              </a:lnSpc>
              <a:spcBef>
                <a:spcPts val="0"/>
              </a:spcBef>
              <a:buClr>
                <a:schemeClr val="dk1"/>
              </a:buClr>
              <a:buSzPct val="100000"/>
              <a:buFont typeface="Arial"/>
              <a:buNone/>
            </a:pPr>
            <a:r>
              <a:rPr lang="en">
                <a:solidFill>
                  <a:srgbClr val="444444"/>
                </a:solidFill>
              </a:rPr>
              <a:t>One of the tricks we use at Google to design end-to-end tests is </a:t>
            </a:r>
            <a:r>
              <a:rPr b="1" lang="en">
                <a:solidFill>
                  <a:srgbClr val="444444"/>
                </a:solidFill>
              </a:rPr>
              <a:t>Hermetic Servers</a:t>
            </a:r>
            <a:r>
              <a:rPr lang="en">
                <a:solidFill>
                  <a:srgbClr val="444444"/>
                </a:solidFill>
              </a:rPr>
              <a:t>.</a:t>
            </a:r>
          </a:p>
          <a:p>
            <a:pPr lvl="0" rtl="0">
              <a:lnSpc>
                <a:spcPct val="133636"/>
              </a:lnSpc>
              <a:spcBef>
                <a:spcPts val="0"/>
              </a:spcBef>
              <a:buClr>
                <a:schemeClr val="dk1"/>
              </a:buClr>
              <a:buFont typeface="Arial"/>
              <a:buNone/>
            </a:pPr>
            <a:r>
              <a:t/>
            </a:r>
            <a:endParaRPr>
              <a:solidFill>
                <a:srgbClr val="444444"/>
              </a:solidFill>
            </a:endParaRPr>
          </a:p>
          <a:p>
            <a:pPr lvl="0" rtl="0">
              <a:lnSpc>
                <a:spcPct val="133636"/>
              </a:lnSpc>
              <a:spcBef>
                <a:spcPts val="0"/>
              </a:spcBef>
              <a:buClr>
                <a:schemeClr val="dk1"/>
              </a:buClr>
              <a:buSzPct val="100000"/>
              <a:buFont typeface="Arial"/>
              <a:buNone/>
            </a:pPr>
            <a:r>
              <a:rPr lang="en">
                <a:solidFill>
                  <a:srgbClr val="444444"/>
                </a:solidFill>
              </a:rPr>
              <a:t>What is a Hermetic Server? The short definition would be a “</a:t>
            </a:r>
            <a:r>
              <a:rPr i="1" lang="en">
                <a:solidFill>
                  <a:srgbClr val="444444"/>
                </a:solidFill>
              </a:rPr>
              <a:t>server in a box</a:t>
            </a:r>
            <a:r>
              <a:rPr lang="en">
                <a:solidFill>
                  <a:srgbClr val="444444"/>
                </a:solidFill>
              </a:rPr>
              <a:t>”. If you can start up the entire server on a single machine that has no network connection AND the server works as expected, you have a hermetic server! This is a special case of the more general “hermetic” concept which applies to an isolated system not necessarily on a single machine. </a:t>
            </a:r>
          </a:p>
          <a:p>
            <a:pPr lvl="0" rtl="0">
              <a:lnSpc>
                <a:spcPct val="133636"/>
              </a:lnSpc>
              <a:spcBef>
                <a:spcPts val="0"/>
              </a:spcBef>
              <a:buClr>
                <a:schemeClr val="dk1"/>
              </a:buClr>
              <a:buFont typeface="Arial"/>
              <a:buNone/>
            </a:pPr>
            <a:r>
              <a:t/>
            </a:r>
            <a:endParaRPr>
              <a:solidFill>
                <a:srgbClr val="444444"/>
              </a:solidFill>
            </a:endParaRPr>
          </a:p>
          <a:p>
            <a:pPr lvl="0" rtl="0">
              <a:lnSpc>
                <a:spcPct val="133636"/>
              </a:lnSpc>
              <a:spcBef>
                <a:spcPts val="0"/>
              </a:spcBef>
              <a:buClr>
                <a:schemeClr val="dk1"/>
              </a:buClr>
              <a:buSzPct val="100000"/>
              <a:buFont typeface="Arial"/>
              <a:buNone/>
            </a:pPr>
            <a:r>
              <a:rPr lang="en">
                <a:solidFill>
                  <a:srgbClr val="444444"/>
                </a:solidFill>
              </a:rPr>
              <a:t>Why is it useful to have a hermetic server? Because if your entire SUT is composed of hermetic servers, it could all be started on a single machine for testing; no network connection necessary! The single machine could be a physical or virtual machine.</a:t>
            </a:r>
          </a:p>
          <a:p>
            <a:pPr lvl="0" rtl="0">
              <a:lnSpc>
                <a:spcPct val="133636"/>
              </a:lnSpc>
              <a:spcBef>
                <a:spcPts val="0"/>
              </a:spcBef>
              <a:buClr>
                <a:schemeClr val="dk1"/>
              </a:buClr>
              <a:buSzPct val="100000"/>
              <a:buFont typeface="Arial"/>
              <a:buNone/>
            </a:pPr>
            <a:r>
              <a:rPr lang="en">
                <a:solidFill>
                  <a:srgbClr val="444444"/>
                </a:solidFill>
              </a:rPr>
              <a:t>The end-to-end test does the following steps:</a:t>
            </a:r>
          </a:p>
          <a:p>
            <a:pPr indent="-298450" lvl="0" marL="457200" rtl="0">
              <a:lnSpc>
                <a:spcPct val="140000"/>
              </a:lnSpc>
              <a:spcBef>
                <a:spcPts val="600"/>
              </a:spcBef>
              <a:spcAft>
                <a:spcPts val="900"/>
              </a:spcAft>
              <a:buClr>
                <a:srgbClr val="444444"/>
              </a:buClr>
              <a:buSzPct val="100000"/>
              <a:buFont typeface="Arial"/>
              <a:buChar char="●"/>
            </a:pPr>
            <a:r>
              <a:rPr lang="en">
                <a:solidFill>
                  <a:srgbClr val="444444"/>
                </a:solidFill>
              </a:rPr>
              <a:t>starts the entire SUT as shown in the diagram on a single machine</a:t>
            </a:r>
          </a:p>
          <a:p>
            <a:pPr indent="-298450" lvl="0" marL="457200" rtl="0">
              <a:lnSpc>
                <a:spcPct val="140000"/>
              </a:lnSpc>
              <a:spcBef>
                <a:spcPts val="600"/>
              </a:spcBef>
              <a:spcAft>
                <a:spcPts val="900"/>
              </a:spcAft>
              <a:buClr>
                <a:srgbClr val="444444"/>
              </a:buClr>
              <a:buSzPct val="100000"/>
              <a:buFont typeface="Arial"/>
              <a:buChar char="●"/>
            </a:pPr>
            <a:r>
              <a:rPr lang="en">
                <a:solidFill>
                  <a:srgbClr val="444444"/>
                </a:solidFill>
              </a:rPr>
              <a:t>makes requests to the server via the test client</a:t>
            </a:r>
          </a:p>
          <a:p>
            <a:pPr indent="-298450" lvl="0" marL="457200" rtl="0">
              <a:lnSpc>
                <a:spcPct val="140000"/>
              </a:lnSpc>
              <a:spcBef>
                <a:spcPts val="600"/>
              </a:spcBef>
              <a:spcAft>
                <a:spcPts val="900"/>
              </a:spcAft>
              <a:buClr>
                <a:srgbClr val="444444"/>
              </a:buClr>
              <a:buSzPct val="100000"/>
              <a:buFont typeface="Arial"/>
              <a:buChar char="●"/>
            </a:pPr>
            <a:r>
              <a:rPr lang="en">
                <a:solidFill>
                  <a:srgbClr val="444444"/>
                </a:solidFill>
              </a:rPr>
              <a:t>validates responses from the server</a:t>
            </a:r>
          </a:p>
          <a:p>
            <a:pPr lvl="0" rtl="0">
              <a:lnSpc>
                <a:spcPct val="133636"/>
              </a:lnSpc>
              <a:spcBef>
                <a:spcPts val="0"/>
              </a:spcBef>
              <a:buNone/>
            </a:pPr>
            <a:r>
              <a:rPr lang="en">
                <a:solidFill>
                  <a:srgbClr val="444444"/>
                </a:solidFill>
              </a:rPr>
              <a:t>This end-to-end test is more reliable because it uses no network connection. It is faster because everything it needs is available in-memory or in the local hard disk. We run such tests on our continuous builds, so they run at each changelist affecting any of the servers in the SUT. If the test fails, the logging module helps track where the failure occurred in the SUT.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Push Testing upstream: Don’t try to do it all yourself. Spread the love of testing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was probably the single most important prioritization work I did for my team @ Google. and as with all good things; this was by accident :)</a:t>
            </a:r>
          </a:p>
          <a:p>
            <a:pPr rtl="0">
              <a:spcBef>
                <a:spcPts val="0"/>
              </a:spcBef>
              <a:buNone/>
            </a:pPr>
            <a:r>
              <a:rPr lang="en"/>
              <a:t>I drew this up mostly to help me understand how we would scale our testing needs; but it immediately helped the team and other disciplines understand our SLA</a:t>
            </a:r>
          </a:p>
          <a:p>
            <a:pPr rtl="0">
              <a:spcBef>
                <a:spcPts val="0"/>
              </a:spcBef>
              <a:buNone/>
            </a:pPr>
            <a:r>
              <a:t/>
            </a:r>
            <a:endParaRPr/>
          </a:p>
          <a:p>
            <a:pPr rtl="0">
              <a:spcBef>
                <a:spcPts val="0"/>
              </a:spcBef>
              <a:buNone/>
            </a:pPr>
            <a:r>
              <a:rPr lang="en"/>
              <a:t>we require integration tests for only large features. ideally we should have tests for all features; but with lots of features launching all the time; we throttle the number of tests. </a:t>
            </a:r>
          </a:p>
          <a:p>
            <a:pPr rtl="0">
              <a:spcBef>
                <a:spcPts val="0"/>
              </a:spcBef>
              <a:buNone/>
            </a:pPr>
            <a:r>
              <a:rPr lang="en"/>
              <a:t>Highly encourage you all to do something similar if you are dealing with trying to test too much…</a:t>
            </a:r>
          </a:p>
          <a:p>
            <a:pPr rtl="0">
              <a:spcBef>
                <a:spcPts val="0"/>
              </a:spcBef>
              <a:buNone/>
            </a:pPr>
            <a:r>
              <a:t/>
            </a:r>
            <a:endParaRPr/>
          </a:p>
          <a:p>
            <a:pPr lvl="0" rtl="0">
              <a:spcBef>
                <a:spcPts val="0"/>
              </a:spcBef>
              <a:buClr>
                <a:schemeClr val="dk1"/>
              </a:buClr>
              <a:buSzPct val="100000"/>
              <a:buFont typeface="Arial"/>
              <a:buNone/>
            </a:pPr>
            <a:r>
              <a:rPr lang="en">
                <a:solidFill>
                  <a:schemeClr val="dk1"/>
                </a:solidFill>
              </a:rPr>
              <a:t>One of the mismatches I realized was the feature owner and the automation owner were 2 different folks. that led to the tests getting out of sync with the product and some teams were in forever test maintenance mode. When I asked the SWEs why they were not writing tests; they said the framework was too complicated; they didn’t want to learn and/or write their tests in java; when they were building complex AJAX apps in js. for the FE. so we built a framework which made writing UI tests as simple as unit tests and rest is history. We reduced the barrier for writing tests. Let me repeat that: “We reduced the barrier for writing tests”</a:t>
            </a:r>
          </a:p>
          <a:p>
            <a:pPr lvl="0" rtl="0">
              <a:spcBef>
                <a:spcPts val="0"/>
              </a:spcBef>
              <a:buClr>
                <a:schemeClr val="dk1"/>
              </a:buClr>
              <a:buSzPct val="100000"/>
              <a:buFont typeface="Arial"/>
              <a:buNone/>
            </a:pPr>
            <a:r>
              <a:rPr lang="en">
                <a:solidFill>
                  <a:schemeClr val="dk1"/>
                </a:solidFill>
              </a:rPr>
              <a:t>On the Test engineer aspect; Google+ for example launches 100 features in it’s first 100 days. It was impossible to test all the features. so we helped the SWEs and PMs involved in testing. We mentored them to write test plans and organize their own bug bashes and we would triage the bugs together. We made bug bashes self service. Again repeating myself: we made the bug bashes self service.</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TODO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This disengages the release train from feature specs/changes. It helps us ensure one feature doesn’t block another and/or none of the features restrain our ability to reach to critical flaws quickly. What do I mean by a feature. When we launch Inbox by Gmail; that’s a new product. When we launch stuff like Polls in Google+; that’s a feature.</a:t>
            </a:r>
          </a:p>
          <a:p>
            <a:pPr lvl="0" rtl="0">
              <a:spcBef>
                <a:spcPts val="0"/>
              </a:spcBef>
              <a:buClr>
                <a:schemeClr val="dk1"/>
              </a:buClr>
              <a:buSzPct val="100000"/>
              <a:buFont typeface="Arial"/>
              <a:buNone/>
            </a:pPr>
            <a:r>
              <a:rPr lang="en"/>
              <a:t>It also helps us test new features/backends silently wrt how they react in the existing stack. </a:t>
            </a:r>
          </a:p>
          <a:p>
            <a:pPr lvl="0">
              <a:spcBef>
                <a:spcPts val="0"/>
              </a:spcBef>
              <a:buClr>
                <a:schemeClr val="dk1"/>
              </a:buClr>
              <a:buSzPct val="100000"/>
              <a:buFont typeface="Arial"/>
              <a:buNone/>
            </a:pPr>
            <a:r>
              <a:rPr lang="en"/>
              <a:t>Most importantly; if we launch a feature which has a critical flaw; It helps us immediately turn it off without having to do an expensive binary rollout or rollback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4" name="Shape 4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Productivity First: Care about yourself and your product team too. Users come first; but to me my product team is my second family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tests pass; no one notices them…</a:t>
            </a:r>
          </a:p>
          <a:p>
            <a:pPr rtl="0">
              <a:spcBef>
                <a:spcPts val="0"/>
              </a:spcBef>
              <a:buNone/>
            </a:pPr>
            <a:r>
              <a:rPr lang="en"/>
              <a:t>under 5 min UI automation tests</a:t>
            </a:r>
          </a:p>
          <a:p>
            <a:pPr rtl="0">
              <a:spcBef>
                <a:spcPts val="0"/>
              </a:spcBef>
              <a:buNone/>
            </a:pPr>
            <a:r>
              <a:rPr lang="en"/>
              <a:t>How tests have become a nightmare. due to flakiness. stability.</a:t>
            </a:r>
          </a:p>
          <a:p>
            <a:pPr>
              <a:spcBef>
                <a:spcPts val="0"/>
              </a:spcBef>
              <a:buNone/>
            </a:pPr>
            <a:r>
              <a:rPr lang="en"/>
              <a:t>I remember when I joined a team about 7 years back; I was excited; to be in server world @ Google. had been on client stuff before. When I asked around folks told me they had 1000s of end2end automated tests. I was like w00t! Turns out only 100s of them were providing real enough signal. some were flaky; some were broken forever.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1" name="Shape 4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Identify the bad tests. There are 2 kinds of bad tests.. Slow and flaky. even 1 flaky test out of 5000 tests would cause submits to fail and slow everything down. and if tests take too long to run; a) folks will be more likely to skip them and b) that doesn’t exactly help motivate folks to write more tests. </a:t>
            </a:r>
          </a:p>
          <a:p>
            <a:pPr rtl="0">
              <a:spcBef>
                <a:spcPts val="0"/>
              </a:spcBef>
              <a:buNone/>
            </a:pPr>
            <a:r>
              <a:t/>
            </a:r>
            <a:endParaRPr/>
          </a:p>
          <a:p>
            <a:pPr lvl="0" rtl="0">
              <a:spcBef>
                <a:spcPts val="0"/>
              </a:spcBef>
              <a:buClr>
                <a:schemeClr val="dk1"/>
              </a:buClr>
              <a:buSzPct val="100000"/>
              <a:buFont typeface="Arial"/>
              <a:buNone/>
            </a:pPr>
            <a:r>
              <a:rPr lang="en"/>
              <a:t>For e.g on Google+ we had </a:t>
            </a:r>
            <a:r>
              <a:rPr i="1" lang="en" sz="1000">
                <a:solidFill>
                  <a:srgbClr val="222222"/>
                </a:solidFill>
              </a:rPr>
              <a:t>Communities UI test that we had before which took 11 mins is now: Communities component test ( test process time ~ 1 min) and Stream component test  (~1 min as well).</a:t>
            </a:r>
          </a:p>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we kicked off a major flakiness effort</a:t>
            </a:r>
          </a:p>
          <a:p>
            <a:pPr rtl="0">
              <a:spcBef>
                <a:spcPts val="0"/>
              </a:spcBef>
              <a:buNone/>
            </a:pPr>
            <a:r>
              <a:rPr lang="en"/>
              <a:t>wrt flakiness we wanted to pass on the onus of flakiness to the person who introduced it and not to everyone else on the team. we started making more tests hermetic; breaking enormous tests into large and medium ones. making sure our tests were not dependent on each other and the order in which they were run. </a:t>
            </a:r>
          </a:p>
          <a:p>
            <a:pPr>
              <a:spcBef>
                <a:spcPts val="0"/>
              </a:spcBef>
              <a:buNone/>
            </a:pPr>
            <a:r>
              <a:rPr lang="en"/>
              <a:t>We bundled bunch of fixes into an experiment and we were able to measure  the impact.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MAD (Millions of Automated Documents): had to create millions of docs to stress test Google Search Appliance and Desktop. automated word excel AIM etc.</a:t>
            </a:r>
          </a:p>
          <a:p>
            <a:pPr lvl="0" rtl="0">
              <a:spcBef>
                <a:spcPts val="0"/>
              </a:spcBef>
              <a:buClr>
                <a:schemeClr val="dk1"/>
              </a:buClr>
              <a:buSzPct val="100000"/>
              <a:buFont typeface="Arial"/>
              <a:buNone/>
            </a:pPr>
            <a:r>
              <a:rPr lang="en">
                <a:solidFill>
                  <a:schemeClr val="dk1"/>
                </a:solidFill>
              </a:rPr>
              <a:t>Scale Google’s bug DB: Whoever was maintaining it; one fine day left it under my desk as my team/product accounted for 1/5th of the bugs @ Google. and then I sped it up  to 10x (12x to be exact) via drum roll.. moving it to a datacenter from under my desk :)</a:t>
            </a:r>
          </a:p>
          <a:p>
            <a:pPr lvl="0" rtl="0">
              <a:spcBef>
                <a:spcPts val="0"/>
              </a:spcBef>
              <a:buClr>
                <a:schemeClr val="dk1"/>
              </a:buClr>
              <a:buSzPct val="100000"/>
              <a:buFont typeface="Arial"/>
              <a:buNone/>
            </a:pPr>
            <a:r>
              <a:rPr lang="en">
                <a:solidFill>
                  <a:schemeClr val="dk1"/>
                </a:solidFill>
              </a:rPr>
              <a:t>Thankfully; Google replaced that with a better state of the art bug database. so googlers weren’t left to deal with bugs I encountered while backing up db, updating packages in the bugs DB. Yes. we must do deeper.. </a:t>
            </a:r>
          </a:p>
          <a:p>
            <a:pPr lvl="0" rtl="0">
              <a:spcBef>
                <a:spcPts val="0"/>
              </a:spcBef>
              <a:buClr>
                <a:schemeClr val="dk1"/>
              </a:buClr>
              <a:buFont typeface="Arial"/>
              <a:buNone/>
            </a:pPr>
            <a:r>
              <a:t/>
            </a:r>
            <a:endParaRPr>
              <a:solidFill>
                <a:schemeClr val="dk1"/>
              </a:solidFill>
            </a:endParaRPr>
          </a:p>
          <a:p>
            <a:pPr lvl="0" rtl="0">
              <a:spcBef>
                <a:spcPts val="0"/>
              </a:spcBef>
              <a:buNone/>
            </a:pPr>
            <a:r>
              <a:rPr lang="en">
                <a:solidFill>
                  <a:schemeClr val="dk1"/>
                </a:solidFill>
              </a:rPr>
              <a:t>Surveytool. My learning wrt how not to scale products. 20% project. App engine, Google Forms and Google+ Polls didn’t exist back then. Much to my initial joy and later dismay; it took on too much traction; that one year Google HR deduced to use it for Google’s annual survey. Within mins of the email going out; it melted. </a:t>
            </a:r>
          </a:p>
          <a:p>
            <a:pPr lvl="0" rtl="0">
              <a:spcBef>
                <a:spcPts val="0"/>
              </a:spcBef>
              <a:buClr>
                <a:schemeClr val="dk1"/>
              </a:buClr>
              <a:buSzPct val="100000"/>
              <a:buFont typeface="Arial"/>
              <a:buNone/>
            </a:pPr>
            <a:r>
              <a:rPr lang="en">
                <a:solidFill>
                  <a:schemeClr val="dk1"/>
                </a:solidFill>
              </a:rPr>
              <a:t>I spent the next 2 days recovering all data happily retired the tool a month after that :)</a:t>
            </a:r>
          </a:p>
          <a:p>
            <a:pPr lvl="0" rtl="0">
              <a:spcBef>
                <a:spcPts val="0"/>
              </a:spcBef>
              <a:buClr>
                <a:schemeClr val="dk1"/>
              </a:buClr>
              <a:buFont typeface="Arial"/>
              <a:buNone/>
            </a:pPr>
            <a:r>
              <a:t/>
            </a:r>
            <a:endParaRPr>
              <a:solidFill>
                <a:schemeClr val="dk1"/>
              </a:solidFill>
            </a:endParaRPr>
          </a:p>
          <a:p>
            <a:pPr lvl="0" rtl="0">
              <a:spcBef>
                <a:spcPts val="0"/>
              </a:spcBef>
              <a:buNone/>
            </a:pPr>
            <a:r>
              <a:rPr lang="en">
                <a:solidFill>
                  <a:schemeClr val="dk1"/>
                </a:solidFill>
              </a:rPr>
              <a:t>Before Google worked on a Robot with a buddy; Learned that software is much easier than hardware to mold.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8" name="Shape 4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Automatically removes flaky and slow tests out of critical path (presubmit postsubmit and releases)</a:t>
            </a:r>
          </a:p>
          <a:p>
            <a:pPr rtl="0">
              <a:spcBef>
                <a:spcPts val="0"/>
              </a:spcBef>
              <a:buNone/>
            </a:pPr>
            <a:r>
              <a:rPr lang="en"/>
              <a:t>We are close to adding culprit finding; which will help us identify which cls made the test slow or flaky</a:t>
            </a:r>
          </a:p>
          <a:p>
            <a:pPr>
              <a:spcBef>
                <a:spcPts val="0"/>
              </a:spcBef>
              <a:buNone/>
            </a:pPr>
            <a:r>
              <a:rPr lang="en"/>
              <a:t>This automatically logs the bug and automatically moves the tests back once they are faster and/or stable.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162" y="685800"/>
            <a:ext cx="609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Average presubmit time is rapidly on its way down thanks to 5 min UI tests</a:t>
            </a:r>
          </a:p>
          <a:p>
            <a:pPr rtl="0">
              <a:spcBef>
                <a:spcPts val="0"/>
              </a:spcBef>
              <a:buNone/>
            </a:pPr>
            <a:r>
              <a:rPr lang="en"/>
              <a:t>Code coverage has been on the way up</a:t>
            </a:r>
          </a:p>
          <a:p>
            <a:pPr rtl="0">
              <a:spcBef>
                <a:spcPts val="0"/>
              </a:spcBef>
              <a:buNone/>
            </a:pPr>
            <a:r>
              <a:rPr lang="en"/>
              <a:t>Big focus on effective tests has helped get green cycles up</a:t>
            </a:r>
          </a:p>
          <a:p>
            <a:pPr rtl="0">
              <a:spcBef>
                <a:spcPts val="0"/>
              </a:spcBef>
              <a:buNone/>
            </a:pPr>
            <a:r>
              <a:rPr lang="en"/>
              <a:t>while submit to prod time seems to have gone up; it’s much less; on Mobile; we don’t have as many builds going to prod.</a:t>
            </a:r>
          </a:p>
          <a:p>
            <a:pPr rtl="0">
              <a:spcBef>
                <a:spcPts val="0"/>
              </a:spcBef>
              <a:buNone/>
            </a:pPr>
            <a:r>
              <a:rPr lang="en"/>
              <a:t>Total presubmit and automation; is increasing as we continue to add more tests. Reason I have it as a red is I expect us to make tests faster </a:t>
            </a:r>
          </a:p>
          <a:p>
            <a:pPr lvl="0" rtl="0">
              <a:spcBef>
                <a:spcPts val="0"/>
              </a:spcBef>
              <a:buNone/>
            </a:pPr>
            <a:r>
              <a:rPr lang="en"/>
              <a:t>We have had a heavy emphasis on bug hygiene to ensure we handle incoming user feedback to ensure any big issues are not missed.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Fishfood: Isn’t very tasty and is barely edible. But helps build up immune system.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dogfood is common in the industry. we decided to take it a step further via fishfood</a:t>
            </a:r>
          </a:p>
          <a:p>
            <a:pPr rtl="0">
              <a:spcBef>
                <a:spcPts val="0"/>
              </a:spcBef>
              <a:buNone/>
            </a:pPr>
            <a:r>
              <a:rPr lang="en"/>
              <a:t>Fishfood is internal, confidential alpha testing. </a:t>
            </a:r>
          </a:p>
          <a:p>
            <a:pPr rtl="0">
              <a:spcBef>
                <a:spcPts val="0"/>
              </a:spcBef>
              <a:buNone/>
            </a:pPr>
            <a:r>
              <a:rPr lang="en"/>
              <a:t>Expose the goodness and the pain. Some things get fixed out of necessity.</a:t>
            </a:r>
          </a:p>
          <a:p>
            <a:pPr rtl="0">
              <a:spcBef>
                <a:spcPts val="0"/>
              </a:spcBef>
              <a:buNone/>
            </a:pPr>
            <a:r>
              <a:rPr lang="en"/>
              <a:t>Bugs like can’t send emails or can’t make posts or notifications too noisy will get fixed as they get in the team’s way itself</a:t>
            </a:r>
          </a:p>
          <a:p>
            <a:pPr rtl="0">
              <a:spcBef>
                <a:spcPts val="0"/>
              </a:spcBef>
              <a:buNone/>
            </a:pPr>
            <a:r>
              <a:rPr lang="en"/>
              <a:t>I don’t sign up to test fishfood as lots of moving pieces. In general. try to keep manual testing as hermetic in a way as possible. </a:t>
            </a:r>
          </a:p>
          <a:p>
            <a:pPr rtl="0">
              <a:spcBef>
                <a:spcPts val="0"/>
              </a:spcBef>
              <a:buNone/>
            </a:pPr>
            <a:r>
              <a:rPr lang="en"/>
              <a:t>fishfood talks to too many dev servers which are been pushed/updated all the time. </a:t>
            </a:r>
          </a:p>
          <a:p>
            <a:pPr rtl="0">
              <a:spcBef>
                <a:spcPts val="0"/>
              </a:spcBef>
              <a:buNone/>
            </a:pPr>
            <a:r>
              <a:rPr lang="en"/>
              <a:t>lot of features are not fully implemented and hence lot of noise in bugs logged. </a:t>
            </a:r>
          </a:p>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Prioritize Releases: Grass is greener where you water more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3" name="Shape 5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Make postmortems a part of the culture. encourage them. learn from then. </a:t>
            </a:r>
          </a:p>
          <a:p>
            <a:pPr rtl="0">
              <a:spcBef>
                <a:spcPts val="0"/>
              </a:spcBef>
              <a:buNone/>
            </a:pPr>
            <a:r>
              <a:rPr lang="en"/>
              <a:t>Have Best portmortem of the month awards. </a:t>
            </a:r>
          </a:p>
          <a:p>
            <a:pPr rtl="0">
              <a:spcBef>
                <a:spcPts val="0"/>
              </a:spcBef>
              <a:buNone/>
            </a:pPr>
            <a:r>
              <a:rPr lang="en"/>
              <a:t>Have an onduty rotations. That helps everyone understand how the part they work on; that piece of the puzzle fits into the overall puzzle. the big picture. They have a better understanding of the stack/product from the inside out and that in turn helps them build better features and a better product. </a:t>
            </a:r>
          </a:p>
          <a:p>
            <a:pPr>
              <a:spcBef>
                <a:spcPts val="0"/>
              </a:spcBef>
              <a:buNone/>
            </a:pPr>
            <a:r>
              <a:rPr lang="en"/>
              <a:t>all tech disciplines need to understand how it works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9" name="Shape 5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Treat Regressions as build blockers: knitting. i did this decades back in school. </a:t>
            </a:r>
          </a:p>
          <a:p>
            <a:pPr lvl="0" rtl="0">
              <a:spcBef>
                <a:spcPts val="0"/>
              </a:spcBef>
              <a:buClr>
                <a:schemeClr val="dk1"/>
              </a:buClr>
              <a:buSzPct val="100000"/>
              <a:buFont typeface="Arial"/>
              <a:buNone/>
            </a:pPr>
            <a:r>
              <a:rPr lang="en">
                <a:solidFill>
                  <a:schemeClr val="dk1"/>
                </a:solidFill>
              </a:rPr>
              <a:t>i remember undoing more; than making progress.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7" name="Shape 58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one requires a huge cultural and mindset shift. </a:t>
            </a:r>
          </a:p>
          <a:p>
            <a:pPr rtl="0">
              <a:spcBef>
                <a:spcPts val="0"/>
              </a:spcBef>
              <a:buNone/>
            </a:pPr>
            <a:r>
              <a:rPr lang="en"/>
              <a:t>I stopped doing rollbacks at Google when I crossed 1000 rollbacks. </a:t>
            </a:r>
          </a:p>
          <a:p>
            <a:pPr rtl="0">
              <a:spcBef>
                <a:spcPts val="0"/>
              </a:spcBef>
              <a:buNone/>
            </a:pPr>
            <a:r>
              <a:rPr lang="en"/>
              <a:t>Now continuous build system auto rolls back cls that don’t compile and break 1000+ targets</a:t>
            </a:r>
          </a:p>
          <a:p>
            <a:pPr>
              <a:spcBef>
                <a:spcPts val="0"/>
              </a:spcBef>
              <a:buNone/>
            </a:pPr>
            <a:r>
              <a:rPr lang="en"/>
              <a:t>Most of the times; we rollback 5 cls instead of taking a speculative 10 line fix.</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3" name="Shape 6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remember Muphy’s Law: Anything that can go wrong will go wrong</a:t>
            </a:r>
          </a:p>
          <a:p>
            <a:pPr lvl="0" rtl="0">
              <a:spcBef>
                <a:spcPts val="0"/>
              </a:spcBef>
              <a:buClr>
                <a:schemeClr val="dk1"/>
              </a:buClr>
              <a:buSzPct val="100000"/>
              <a:buFont typeface="Arial"/>
              <a:buNone/>
            </a:pPr>
            <a:r>
              <a:rPr lang="en">
                <a:solidFill>
                  <a:schemeClr val="dk1"/>
                </a:solidFill>
              </a:rPr>
              <a:t>We carry extra pair of clothes for kids. extra copy of boarding pass. Most of us still carry some cash around and 2 credit cards when maybe all we need is our phones or watches!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1" name="Shape 6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22222"/>
                </a:solidFill>
              </a:rPr>
              <a:t>Again: Anything that can go wrong will go wrong.</a:t>
            </a:r>
          </a:p>
          <a:p>
            <a:pPr rtl="0">
              <a:spcBef>
                <a:spcPts val="0"/>
              </a:spcBef>
              <a:buNone/>
            </a:pPr>
            <a:r>
              <a:rPr lang="en">
                <a:solidFill>
                  <a:srgbClr val="222222"/>
                </a:solidFill>
              </a:rPr>
              <a:t>Be a pessimist. Hope for the best; but expect the worst</a:t>
            </a:r>
          </a:p>
          <a:p>
            <a:pPr rtl="0">
              <a:spcBef>
                <a:spcPts val="0"/>
              </a:spcBef>
              <a:buNone/>
            </a:pPr>
            <a:r>
              <a:rPr lang="en">
                <a:solidFill>
                  <a:srgbClr val="222222"/>
                </a:solidFill>
              </a:rPr>
              <a:t>Put on your tester aka how do I break things hat here.</a:t>
            </a:r>
          </a:p>
          <a:p>
            <a:pPr rtl="0">
              <a:spcBef>
                <a:spcPts val="0"/>
              </a:spcBef>
              <a:buNone/>
            </a:pPr>
            <a:r>
              <a:rPr lang="en">
                <a:solidFill>
                  <a:srgbClr val="222222"/>
                </a:solidFill>
              </a:rPr>
              <a:t>Some of the things we have done here:  Missing backend testing. to help eek out hard dependencies and so that your product grcefully degrades. </a:t>
            </a:r>
          </a:p>
          <a:p>
            <a:pPr rtl="0">
              <a:spcBef>
                <a:spcPts val="0"/>
              </a:spcBef>
              <a:buNone/>
            </a:pPr>
            <a:r>
              <a:rPr lang="en">
                <a:solidFill>
                  <a:srgbClr val="222222"/>
                </a:solidFill>
              </a:rPr>
              <a:t>An outage google services had earlier in the year:</a:t>
            </a:r>
          </a:p>
          <a:p>
            <a:pPr rtl="0">
              <a:spcBef>
                <a:spcPts val="0"/>
              </a:spcBef>
              <a:buNone/>
            </a:pPr>
            <a:r>
              <a:rPr lang="en">
                <a:solidFill>
                  <a:srgbClr val="444444"/>
                </a:solidFill>
              </a:rPr>
              <a:t>most Google users who use logged-in services like Gmail, Google+, Calendar and Documents found they were unable to access those services for approximately 25 minutes</a:t>
            </a:r>
          </a:p>
          <a:p>
            <a:pPr>
              <a:spcBef>
                <a:spcPts val="0"/>
              </a:spcBef>
              <a:buNone/>
            </a:pPr>
            <a:r>
              <a:rPr lang="en">
                <a:solidFill>
                  <a:srgbClr val="222222"/>
                </a:solidFill>
              </a:rPr>
              <a:t> an internal system that generates configurations—essentially, information that tells other systems how to behave—encountered a software bug and generated an incorrect configuration. The incorrect configuration was sent to live services over the next 15 minutes, caused users’ requests for their data to be ignored, and those services, in turn, generated errors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lnSpc>
                <a:spcPct val="115000"/>
              </a:lnSpc>
              <a:spcBef>
                <a:spcPts val="0"/>
              </a:spcBef>
              <a:buNone/>
            </a:pPr>
            <a:r>
              <a:rPr lang="en">
                <a:solidFill>
                  <a:schemeClr val="dk1"/>
                </a:solidFill>
              </a:rPr>
              <a:t>This is what we believe Test Engineering @ Google is about. </a:t>
            </a:r>
          </a:p>
          <a:p>
            <a:pPr indent="0" marL="0" rtl="0">
              <a:lnSpc>
                <a:spcPct val="115000"/>
              </a:lnSpc>
              <a:spcBef>
                <a:spcPts val="0"/>
              </a:spcBef>
              <a:buNone/>
            </a:pPr>
            <a:r>
              <a:rPr lang="en">
                <a:solidFill>
                  <a:schemeClr val="dk1"/>
                </a:solidFill>
              </a:rPr>
              <a:t>Dual focus. building infrastructure and tooling that helps us test things at a scale no one else has before; and </a:t>
            </a:r>
          </a:p>
          <a:p>
            <a:pPr indent="0" lvl="0" marL="0" rtl="0">
              <a:lnSpc>
                <a:spcPct val="115000"/>
              </a:lnSpc>
              <a:spcBef>
                <a:spcPts val="0"/>
              </a:spcBef>
              <a:buNone/>
            </a:pPr>
            <a:r>
              <a:rPr lang="en">
                <a:solidFill>
                  <a:schemeClr val="dk1"/>
                </a:solidFill>
              </a:rPr>
              <a:t>Testing and automating things right from autonomous cars to glass to how blue is this blue wrt our Photo editing software.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7" name="Shape 6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Balance velocity and quality: Making Sangria. you can keep trying to make the perfect one; at some point you just want to drink the damn sangria.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5" name="Shape 6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Don’t try to block releases/features. </a:t>
            </a:r>
          </a:p>
          <a:p>
            <a:pPr rtl="0">
              <a:spcBef>
                <a:spcPts val="0"/>
              </a:spcBef>
              <a:buNone/>
            </a:pPr>
            <a:r>
              <a:rPr lang="en"/>
              <a:t>Provide risk analysis and block on bugs in non-negotiable areas like ACLs, data, security, upgrades etc</a:t>
            </a:r>
          </a:p>
          <a:p>
            <a:pPr>
              <a:spcBef>
                <a:spcPts val="0"/>
              </a:spcBef>
              <a:buNone/>
            </a:pPr>
            <a:r>
              <a:rPr lang="en"/>
              <a:t>Get power users involved in helping find corner cases. This also helps get great feedback from end users on what they like/dislike about the product; which in turn helps pivot the product in the right direction.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1" name="Shape 6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This was our journey</a:t>
            </a:r>
          </a:p>
          <a:p>
            <a:pPr lvl="0" rtl="0">
              <a:spcBef>
                <a:spcPts val="0"/>
              </a:spcBef>
              <a:buClr>
                <a:schemeClr val="dk1"/>
              </a:buClr>
              <a:buSzPct val="100000"/>
              <a:buFont typeface="Arial"/>
              <a:buNone/>
            </a:pPr>
            <a:r>
              <a:rPr lang="en"/>
              <a:t>If you have worked with me over the last 5 years @ Google; this will be boring to you as you have probably heard me say a lot of these things and see me drive a lot of these practices in my daily work and how my teams approach testing.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1" name="Shape 6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graph shouldn’t surprise anyone. Majority of our usage comes from mobile. </a:t>
            </a:r>
          </a:p>
          <a:p>
            <a:pPr>
              <a:spcBef>
                <a:spcPts val="0"/>
              </a:spcBef>
              <a:buNone/>
            </a:pPr>
            <a:r>
              <a:rPr lang="en"/>
              <a:t>Over the last couple of years we have started to adapted our test strategies for mobile, including retooling our test infrastructure for mobile.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9" name="Shape 6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Mobile Development imposes a lot of constraints and we have to adapt our test strategy accordingly. For example:</a:t>
            </a:r>
          </a:p>
          <a:p>
            <a:pPr rtl="0">
              <a:spcBef>
                <a:spcPts val="0"/>
              </a:spcBef>
              <a:buNone/>
            </a:pPr>
            <a:r>
              <a:t/>
            </a:r>
            <a:endParaRPr/>
          </a:p>
          <a:p>
            <a:pPr indent="-317500" lvl="0" marL="457200" rtl="0">
              <a:spcBef>
                <a:spcPts val="0"/>
              </a:spcBef>
              <a:buClr>
                <a:srgbClr val="000000"/>
              </a:buClr>
              <a:buSzPct val="127272"/>
              <a:buFont typeface="Arial"/>
              <a:buAutoNum type="arabicPeriod"/>
            </a:pPr>
            <a:r>
              <a:rPr lang="en"/>
              <a:t>We cannot update apps on our user’s devices daily. Each app update costs money and consumes battery. </a:t>
            </a:r>
          </a:p>
          <a:p>
            <a:pPr indent="-317500" lvl="0" marL="457200" rtl="0">
              <a:spcBef>
                <a:spcPts val="0"/>
              </a:spcBef>
              <a:buClr>
                <a:srgbClr val="000000"/>
              </a:buClr>
              <a:buSzPct val="127272"/>
              <a:buFont typeface="Arial"/>
              <a:buAutoNum type="arabicPeriod"/>
            </a:pPr>
            <a:r>
              <a:rPr lang="en"/>
              <a:t>Making our mobile app tests run faster is a big challenge due to the low resource environment.</a:t>
            </a:r>
          </a:p>
          <a:p>
            <a:pPr indent="-317500" lvl="0" marL="457200" rtl="0">
              <a:spcBef>
                <a:spcPts val="0"/>
              </a:spcBef>
              <a:buClr>
                <a:srgbClr val="000000"/>
              </a:buClr>
              <a:buSzPct val="127272"/>
              <a:buFont typeface="Arial"/>
              <a:buAutoNum type="arabicPeriod"/>
            </a:pPr>
            <a:r>
              <a:rPr lang="en"/>
              <a:t>App performance on mobile matters a lot. Do not want to drain user’s phone batteries or cause high cellular data usage.</a:t>
            </a:r>
          </a:p>
          <a:p>
            <a:pPr indent="-317500" lvl="0" marL="457200">
              <a:spcBef>
                <a:spcPts val="0"/>
              </a:spcBef>
              <a:buClr>
                <a:srgbClr val="000000"/>
              </a:buClr>
              <a:buSzPct val="127272"/>
              <a:buFont typeface="Arial"/>
              <a:buAutoNum type="arabicPeriod"/>
            </a:pPr>
            <a:r>
              <a:rPr lang="en"/>
              <a:t>Integration testing needs to be rethought for mobile.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6" name="Shape 7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Lastly; the steps I outlined are a combination of cultural, tooling and a combination of both.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Of course it’s Google; the land of Chrome, Gmail, Youtube.. free food.. shuttles.. best place to work.. Google makes so many cool products. I am sure. it’s fun to code within Google and it is depending on your definition of fun and what codebase you are working with. </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Complex products, integrations, legacy code bases.. </a:t>
            </a:r>
          </a:p>
          <a:p>
            <a:pPr lvl="0" rtl="0">
              <a:spcBef>
                <a:spcPts val="0"/>
              </a:spcBef>
              <a:buClr>
                <a:schemeClr val="dk1"/>
              </a:buClr>
              <a:buSzPct val="100000"/>
              <a:buFont typeface="Arial"/>
              <a:buNone/>
            </a:pPr>
            <a:r>
              <a:rPr lang="en"/>
              <a:t>remember when I had to add a feature in Gmail 5 years back: google feedback in Gmail; It took me almost 2 month to do so. </a:t>
            </a:r>
          </a:p>
          <a:p>
            <a:pPr lvl="0" rtl="0">
              <a:spcBef>
                <a:spcPts val="0"/>
              </a:spcBef>
              <a:buClr>
                <a:schemeClr val="dk1"/>
              </a:buClr>
              <a:buSzPct val="100000"/>
              <a:buFont typeface="Arial"/>
              <a:buNone/>
            </a:pPr>
            <a:r>
              <a:rPr lang="en"/>
              <a:t>had to create a separate module (every feature in Gmail is a module); had  to refactor another another module, deal with race conditions; had to lazily load the js; had to keep the additional javascript to a bare minimum. write unit tests; write the automated UI test. </a:t>
            </a:r>
          </a:p>
          <a:p>
            <a:pPr lvl="0" rtl="0">
              <a:spcBef>
                <a:spcPts val="0"/>
              </a:spcBef>
              <a:buClr>
                <a:schemeClr val="dk1"/>
              </a:buClr>
              <a:buSzPct val="100000"/>
              <a:buFont typeface="Arial"/>
              <a:buNone/>
            </a:pPr>
            <a:r>
              <a:rPr lang="en"/>
              <a:t>I had a set of rules I had set for all feature additions to Gmail and I revised them after this experience :)</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I have been tracking this data for the last few years. and my assumption was that this would slow down as we kept hiring more folks. </a:t>
            </a:r>
          </a:p>
          <a:p>
            <a:pPr lvl="0" rtl="0">
              <a:spcBef>
                <a:spcPts val="0"/>
              </a:spcBef>
              <a:buClr>
                <a:schemeClr val="dk1"/>
              </a:buClr>
              <a:buSzPct val="100000"/>
              <a:buFont typeface="Arial"/>
              <a:buNone/>
            </a:pPr>
            <a:r>
              <a:rPr lang="en"/>
              <a:t>It hasn’t. </a:t>
            </a:r>
          </a:p>
          <a:p>
            <a:pPr lvl="0" rtl="0">
              <a:spcBef>
                <a:spcPts val="0"/>
              </a:spcBef>
              <a:buClr>
                <a:schemeClr val="dk1"/>
              </a:buClr>
              <a:buSzPct val="100000"/>
              <a:buFont typeface="Arial"/>
              <a:buNone/>
            </a:pPr>
            <a:r>
              <a:rPr lang="en"/>
              <a:t>As you can see in the graphs; things get really exciting in Nov; before the holidays. have no idea why we still have 10K+ cls checked in over Dec. who are all these ppl!</a:t>
            </a:r>
          </a:p>
          <a:p>
            <a:pPr lvl="0" rtl="0">
              <a:spcBef>
                <a:spcPts val="0"/>
              </a:spcBef>
              <a:buClr>
                <a:schemeClr val="dk1"/>
              </a:buClr>
              <a:buSzPct val="100000"/>
              <a:buFont typeface="Arial"/>
              <a:buNone/>
            </a:pPr>
            <a:r>
              <a:rPr lang="en"/>
              <a:t>and then you see the bumps post holidays and before IO. </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en"/>
              <a:t>Lastly; if anything I now expect these numbers to grow even more with Google (as the rest of the industry) getting more actively in Mobile App development. </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Newer teams; newer projects like Fiber, Google x projects, increased efficiency wrt presubmits and postsubmits, higher velocity have led to teams building more products and shipping them more frequently. </a:t>
            </a:r>
          </a:p>
          <a:p>
            <a:pPr lvl="0" rtl="0">
              <a:spcBef>
                <a:spcPts val="0"/>
              </a:spcBef>
              <a:buClr>
                <a:schemeClr val="dk1"/>
              </a:buClr>
              <a:buSzPct val="100000"/>
              <a:buFont typeface="Arial"/>
              <a:buNone/>
            </a:pPr>
            <a:r>
              <a:rPr lang="en"/>
              <a:t>One of the other reasons we are doing more releases is we are aggressively going Mobile first ; we are buiding our apps in more platforms: Android iOS, Mobile Basic.</a:t>
            </a:r>
          </a:p>
          <a:p>
            <a:pPr lvl="0" rtl="0">
              <a:spcBef>
                <a:spcPts val="0"/>
              </a:spcBef>
              <a:buClr>
                <a:schemeClr val="dk1"/>
              </a:buClr>
              <a:buSzPct val="100000"/>
              <a:buFont typeface="Arial"/>
              <a:buNone/>
            </a:pPr>
            <a:r>
              <a:rPr lang="en"/>
              <a:t>It is also a testament to the Release Engineers @ Google with how well they have automated the release process/tooling that a lot of teams can self sustain themselves wrt their release needs. and of course Our SREs are the best. They ensure Google is always up and most of our products infrastructures have very high availability. Google publishes these numbers. </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Few years back on Gmail; we realized while we had weekly releases; we were getting releases out to prod every 3 weeks.</a:t>
            </a:r>
          </a:p>
          <a:p>
            <a:pPr lvl="0" rtl="0">
              <a:spcBef>
                <a:spcPts val="0"/>
              </a:spcBef>
              <a:buClr>
                <a:schemeClr val="dk1"/>
              </a:buClr>
              <a:buSzPct val="100000"/>
              <a:buFont typeface="Arial"/>
              <a:buNone/>
            </a:pPr>
            <a:r>
              <a:rPr lang="en">
                <a:solidFill>
                  <a:schemeClr val="dk1"/>
                </a:solidFill>
              </a:rPr>
              <a:t>We set a goal to iterate faster and we decided to embark on the journey of daily releases.</a:t>
            </a:r>
          </a:p>
          <a:p>
            <a:pPr lvl="0" rtl="0">
              <a:spcBef>
                <a:spcPts val="0"/>
              </a:spcBef>
              <a:buClr>
                <a:schemeClr val="dk1"/>
              </a:buClr>
              <a:buSzPct val="100000"/>
              <a:buFont typeface="Arial"/>
              <a:buNone/>
            </a:pPr>
            <a:r>
              <a:rPr lang="en">
                <a:solidFill>
                  <a:schemeClr val="dk1"/>
                </a:solidFill>
              </a:rPr>
              <a:t>One e.g. motivator was a latency issue in IE related to adding a pseudo hover rule which triggers a reevaluation of style rules every time the cursor is moved from one element to another and in case of IE it was trigger all rules. We had a sophisticated latency regression system which was capable of detecting 25 ms regressions; but that didn’t notice this as we didn’t have hover related automation. We had to use prod for narrowing down cl delta and the iterations; given the 3 week cltoprod took us almost a quarter to find the culprit cl.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799"/>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685800" y="2840053"/>
            <a:ext cx="7772400" cy="784799"/>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274300" y="205725"/>
            <a:ext cx="8595299" cy="617099"/>
          </a:xfrm>
          <a:prstGeom prst="rect">
            <a:avLst/>
          </a:prstGeom>
          <a:noFill/>
          <a:ln>
            <a:noFill/>
          </a:ln>
        </p:spPr>
        <p:txBody>
          <a:bodyPr anchorCtr="0" anchor="t" bIns="91425" lIns="91425" rIns="91425" tIns="91425"/>
          <a:lstStyle>
            <a:lvl1pPr>
              <a:spcBef>
                <a:spcPts val="0"/>
              </a:spcBef>
              <a:buNone/>
              <a:defRPr sz="3200">
                <a:solidFill>
                  <a:srgbClr val="333333"/>
                </a:solidFill>
              </a:defRPr>
            </a:lvl1pPr>
          </a:lstStyle>
          <a:p/>
        </p:txBody>
      </p:sp>
      <p:sp>
        <p:nvSpPr>
          <p:cNvPr id="32" name="Shape 32"/>
          <p:cNvSpPr txBox="1"/>
          <p:nvPr>
            <p:ph idx="1" type="body"/>
          </p:nvPr>
        </p:nvSpPr>
        <p:spPr>
          <a:xfrm>
            <a:off x="274300" y="1234425"/>
            <a:ext cx="4023299" cy="3703200"/>
          </a:xfrm>
          <a:prstGeom prst="rect">
            <a:avLst/>
          </a:prstGeom>
          <a:noFill/>
          <a:ln>
            <a:noFill/>
          </a:ln>
        </p:spPr>
        <p:txBody>
          <a:bodyPr anchorCtr="0" anchor="t" bIns="91425" lIns="91425" rIns="91425" tIns="91425"/>
          <a:lstStyle>
            <a:lvl1pPr>
              <a:spcBef>
                <a:spcPts val="0"/>
              </a:spcBef>
              <a:defRPr sz="2000">
                <a:solidFill>
                  <a:srgbClr val="333333"/>
                </a:solidFill>
              </a:defRPr>
            </a:lvl1pPr>
            <a:lvl2pPr>
              <a:spcBef>
                <a:spcPts val="0"/>
              </a:spcBef>
              <a:defRPr sz="2000">
                <a:solidFill>
                  <a:srgbClr val="333333"/>
                </a:solidFill>
              </a:defRPr>
            </a:lvl2pPr>
            <a:lvl3pPr>
              <a:spcBef>
                <a:spcPts val="0"/>
              </a:spcBef>
              <a:defRPr sz="2000">
                <a:solidFill>
                  <a:srgbClr val="333333"/>
                </a:solidFill>
              </a:defRPr>
            </a:lvl3pPr>
            <a:lvl4pPr>
              <a:spcBef>
                <a:spcPts val="0"/>
              </a:spcBef>
              <a:defRPr sz="2000">
                <a:solidFill>
                  <a:srgbClr val="333333"/>
                </a:solidFill>
              </a:defRPr>
            </a:lvl4pPr>
            <a:lvl5pPr>
              <a:spcBef>
                <a:spcPts val="0"/>
              </a:spcBef>
              <a:defRPr sz="2000">
                <a:solidFill>
                  <a:srgbClr val="333333"/>
                </a:solidFill>
              </a:defRPr>
            </a:lvl5pPr>
            <a:lvl6pPr>
              <a:spcBef>
                <a:spcPts val="0"/>
              </a:spcBef>
              <a:defRPr sz="2000">
                <a:solidFill>
                  <a:srgbClr val="333333"/>
                </a:solidFill>
              </a:defRPr>
            </a:lvl6pPr>
            <a:lvl7pPr>
              <a:spcBef>
                <a:spcPts val="0"/>
              </a:spcBef>
              <a:defRPr sz="2000">
                <a:solidFill>
                  <a:srgbClr val="333333"/>
                </a:solidFill>
              </a:defRPr>
            </a:lvl7pPr>
            <a:lvl8pPr>
              <a:spcBef>
                <a:spcPts val="0"/>
              </a:spcBef>
              <a:defRPr sz="2000">
                <a:solidFill>
                  <a:srgbClr val="333333"/>
                </a:solidFill>
              </a:defRPr>
            </a:lvl8pPr>
            <a:lvl9pPr>
              <a:spcBef>
                <a:spcPts val="0"/>
              </a:spcBef>
              <a:defRPr sz="2000">
                <a:solidFill>
                  <a:srgbClr val="333333"/>
                </a:solidFill>
              </a:defRPr>
            </a:lvl9pPr>
          </a:lstStyle>
          <a:p/>
        </p:txBody>
      </p:sp>
      <p:sp>
        <p:nvSpPr>
          <p:cNvPr id="33" name="Shape 33"/>
          <p:cNvSpPr txBox="1"/>
          <p:nvPr>
            <p:ph idx="2" type="body"/>
          </p:nvPr>
        </p:nvSpPr>
        <p:spPr>
          <a:xfrm>
            <a:off x="4846300" y="1234425"/>
            <a:ext cx="4023299" cy="3703200"/>
          </a:xfrm>
          <a:prstGeom prst="rect">
            <a:avLst/>
          </a:prstGeom>
          <a:noFill/>
          <a:ln>
            <a:noFill/>
          </a:ln>
        </p:spPr>
        <p:txBody>
          <a:bodyPr anchorCtr="0" anchor="t" bIns="91425" lIns="91425" rIns="91425" tIns="91425"/>
          <a:lstStyle>
            <a:lvl1pPr>
              <a:spcBef>
                <a:spcPts val="0"/>
              </a:spcBef>
              <a:defRPr sz="2000">
                <a:solidFill>
                  <a:srgbClr val="333333"/>
                </a:solidFill>
              </a:defRPr>
            </a:lvl1pPr>
            <a:lvl2pPr>
              <a:spcBef>
                <a:spcPts val="0"/>
              </a:spcBef>
              <a:defRPr sz="2000">
                <a:solidFill>
                  <a:srgbClr val="333333"/>
                </a:solidFill>
              </a:defRPr>
            </a:lvl2pPr>
            <a:lvl3pPr>
              <a:spcBef>
                <a:spcPts val="0"/>
              </a:spcBef>
              <a:defRPr sz="2000">
                <a:solidFill>
                  <a:srgbClr val="333333"/>
                </a:solidFill>
              </a:defRPr>
            </a:lvl3pPr>
            <a:lvl4pPr>
              <a:spcBef>
                <a:spcPts val="0"/>
              </a:spcBef>
              <a:defRPr sz="2000">
                <a:solidFill>
                  <a:srgbClr val="333333"/>
                </a:solidFill>
              </a:defRPr>
            </a:lvl4pPr>
            <a:lvl5pPr>
              <a:spcBef>
                <a:spcPts val="0"/>
              </a:spcBef>
              <a:defRPr sz="2000">
                <a:solidFill>
                  <a:srgbClr val="333333"/>
                </a:solidFill>
              </a:defRPr>
            </a:lvl5pPr>
            <a:lvl6pPr>
              <a:spcBef>
                <a:spcPts val="0"/>
              </a:spcBef>
              <a:defRPr sz="2000">
                <a:solidFill>
                  <a:srgbClr val="333333"/>
                </a:solidFill>
              </a:defRPr>
            </a:lvl6pPr>
            <a:lvl7pPr>
              <a:spcBef>
                <a:spcPts val="0"/>
              </a:spcBef>
              <a:defRPr sz="2000">
                <a:solidFill>
                  <a:srgbClr val="333333"/>
                </a:solidFill>
              </a:defRPr>
            </a:lvl7pPr>
            <a:lvl8pPr>
              <a:spcBef>
                <a:spcPts val="0"/>
              </a:spcBef>
              <a:defRPr sz="2000">
                <a:solidFill>
                  <a:srgbClr val="333333"/>
                </a:solidFill>
              </a:defRPr>
            </a:lvl8pPr>
            <a:lvl9pPr>
              <a:spcBef>
                <a:spcPts val="0"/>
              </a:spcBef>
              <a:defRPr sz="2000">
                <a:solidFill>
                  <a:srgbClr val="33333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274300" y="4526268"/>
            <a:ext cx="8595299" cy="411599"/>
          </a:xfrm>
          <a:prstGeom prst="rect">
            <a:avLst/>
          </a:prstGeom>
          <a:noFill/>
          <a:ln>
            <a:noFill/>
          </a:ln>
        </p:spPr>
        <p:txBody>
          <a:bodyPr anchorCtr="0" anchor="t" bIns="91425" lIns="91425" rIns="91425" tIns="91425"/>
          <a:lstStyle>
            <a:lvl1pPr algn="ctr">
              <a:spcBef>
                <a:spcPts val="0"/>
              </a:spcBef>
              <a:defRPr sz="2400">
                <a:solidFill>
                  <a:srgbClr val="333333"/>
                </a:solidFill>
              </a:defRPr>
            </a:lvl1pPr>
            <a:lvl2pPr algn="ctr">
              <a:spcBef>
                <a:spcPts val="0"/>
              </a:spcBef>
              <a:defRPr sz="2400">
                <a:solidFill>
                  <a:srgbClr val="333333"/>
                </a:solidFill>
              </a:defRPr>
            </a:lvl2pPr>
            <a:lvl3pPr algn="ctr">
              <a:spcBef>
                <a:spcPts val="0"/>
              </a:spcBef>
              <a:defRPr sz="2400">
                <a:solidFill>
                  <a:srgbClr val="333333"/>
                </a:solidFill>
              </a:defRPr>
            </a:lvl3pPr>
            <a:lvl4pPr algn="ctr">
              <a:spcBef>
                <a:spcPts val="0"/>
              </a:spcBef>
              <a:defRPr sz="2400">
                <a:solidFill>
                  <a:srgbClr val="333333"/>
                </a:solidFill>
              </a:defRPr>
            </a:lvl4pPr>
            <a:lvl5pPr algn="ctr">
              <a:spcBef>
                <a:spcPts val="0"/>
              </a:spcBef>
              <a:defRPr sz="2400">
                <a:solidFill>
                  <a:srgbClr val="333333"/>
                </a:solidFill>
              </a:defRPr>
            </a:lvl5pPr>
            <a:lvl6pPr algn="ctr">
              <a:spcBef>
                <a:spcPts val="0"/>
              </a:spcBef>
              <a:defRPr sz="2400">
                <a:solidFill>
                  <a:srgbClr val="333333"/>
                </a:solidFill>
              </a:defRPr>
            </a:lvl6pPr>
            <a:lvl7pPr algn="ctr">
              <a:spcBef>
                <a:spcPts val="0"/>
              </a:spcBef>
              <a:defRPr sz="2400">
                <a:solidFill>
                  <a:srgbClr val="333333"/>
                </a:solidFill>
              </a:defRPr>
            </a:lvl7pPr>
            <a:lvl8pPr algn="ctr">
              <a:spcBef>
                <a:spcPts val="0"/>
              </a:spcBef>
              <a:defRPr sz="2400">
                <a:solidFill>
                  <a:srgbClr val="333333"/>
                </a:solidFill>
              </a:defRPr>
            </a:lvl8pPr>
            <a:lvl9pPr algn="ctr">
              <a:spcBef>
                <a:spcPts val="0"/>
              </a:spcBef>
              <a:defRPr sz="2400">
                <a:solidFill>
                  <a:srgbClr val="333333"/>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9" name="Shape 39"/>
        <p:cNvGrpSpPr/>
        <p:nvPr/>
      </p:nvGrpSpPr>
      <p:grpSpPr>
        <a:xfrm>
          <a:off x="0" y="0"/>
          <a:ext cx="0" cy="0"/>
          <a:chOff x="0" y="0"/>
          <a:chExt cx="0" cy="0"/>
        </a:xfrm>
      </p:grpSpPr>
      <p:sp>
        <p:nvSpPr>
          <p:cNvPr id="40" name="Shape 40"/>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41" name="Shape 41"/>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7" name="Shape 47"/>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8" name="Shape 48"/>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7" name="Shape 57"/>
        <p:cNvGrpSpPr/>
        <p:nvPr/>
      </p:nvGrpSpPr>
      <p:grpSpPr>
        <a:xfrm>
          <a:off x="0" y="0"/>
          <a:ext cx="0" cy="0"/>
          <a:chOff x="0" y="0"/>
          <a:chExt cx="0" cy="0"/>
        </a:xfrm>
      </p:grpSpPr>
      <p:sp>
        <p:nvSpPr>
          <p:cNvPr id="58" name="Shape 58"/>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59" name="Shape 59"/>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9" name="Shape 69"/>
        <p:cNvGrpSpPr/>
        <p:nvPr/>
      </p:nvGrpSpPr>
      <p:grpSpPr>
        <a:xfrm>
          <a:off x="0" y="0"/>
          <a:ext cx="0" cy="0"/>
          <a:chOff x="0" y="0"/>
          <a:chExt cx="0" cy="0"/>
        </a:xfrm>
      </p:grpSpPr>
      <p:sp>
        <p:nvSpPr>
          <p:cNvPr id="70" name="Shape 70"/>
          <p:cNvSpPr txBox="1"/>
          <p:nvPr>
            <p:ph idx="1" type="body"/>
          </p:nvPr>
        </p:nvSpPr>
        <p:spPr>
          <a:xfrm>
            <a:off x="457200" y="4406309"/>
            <a:ext cx="8229600" cy="519599"/>
          </a:xfrm>
          <a:prstGeom prst="rect">
            <a:avLst/>
          </a:prstGeom>
        </p:spPr>
        <p:txBody>
          <a:bodyPr anchorCtr="0" anchor="t" bIns="91425" lIns="91425" rIns="91425" tIns="91425"/>
          <a:lstStyle>
            <a:lvl1pPr rtl="0" algn="ctr">
              <a:spcBef>
                <a:spcPts val="360"/>
              </a:spcBef>
              <a:buSzPct val="100000"/>
              <a:buNone/>
              <a:defRPr sz="1800"/>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77" name="Shape 77"/>
        <p:cNvGrpSpPr/>
        <p:nvPr/>
      </p:nvGrpSpPr>
      <p:grpSpPr>
        <a:xfrm>
          <a:off x="0" y="0"/>
          <a:ext cx="0" cy="0"/>
          <a:chOff x="0" y="0"/>
          <a:chExt cx="0" cy="0"/>
        </a:xfrm>
      </p:grpSpPr>
      <p:sp>
        <p:nvSpPr>
          <p:cNvPr id="78" name="Shape 78"/>
          <p:cNvSpPr txBox="1"/>
          <p:nvPr>
            <p:ph type="title"/>
          </p:nvPr>
        </p:nvSpPr>
        <p:spPr>
          <a:xfrm rot="5400000">
            <a:off x="5463749" y="1371628"/>
            <a:ext cx="4388700" cy="2057400"/>
          </a:xfrm>
          <a:prstGeom prst="rect">
            <a:avLst/>
          </a:prstGeom>
          <a:noFill/>
          <a:ln>
            <a:noFill/>
          </a:ln>
        </p:spPr>
        <p:txBody>
          <a:bodyPr anchorCtr="0" anchor="t" bIns="91425" lIns="91425" rIns="91425" tIns="91425"/>
          <a:lstStyle>
            <a:lvl1pPr rtl="0" algn="l">
              <a:spcBef>
                <a:spcPts val="0"/>
              </a:spcBef>
              <a:spcAft>
                <a:spcPts val="0"/>
              </a:spcAft>
              <a:defRPr sz="2800">
                <a:solidFill>
                  <a:srgbClr val="262626"/>
                </a:solidFill>
                <a:latin typeface="Arial"/>
                <a:ea typeface="Arial"/>
                <a:cs typeface="Arial"/>
                <a:sym typeface="Arial"/>
              </a:defRPr>
            </a:lvl1pPr>
            <a:lvl2pPr rtl="0" algn="l">
              <a:spcBef>
                <a:spcPts val="0"/>
              </a:spcBef>
              <a:spcAft>
                <a:spcPts val="0"/>
              </a:spcAft>
              <a:defRPr sz="2800">
                <a:solidFill>
                  <a:srgbClr val="262626"/>
                </a:solidFill>
                <a:latin typeface="Arial"/>
                <a:ea typeface="Arial"/>
                <a:cs typeface="Arial"/>
                <a:sym typeface="Arial"/>
              </a:defRPr>
            </a:lvl2pPr>
            <a:lvl3pPr rtl="0" algn="l">
              <a:spcBef>
                <a:spcPts val="0"/>
              </a:spcBef>
              <a:spcAft>
                <a:spcPts val="0"/>
              </a:spcAft>
              <a:defRPr sz="2800">
                <a:solidFill>
                  <a:srgbClr val="262626"/>
                </a:solidFill>
                <a:latin typeface="Arial"/>
                <a:ea typeface="Arial"/>
                <a:cs typeface="Arial"/>
                <a:sym typeface="Arial"/>
              </a:defRPr>
            </a:lvl3pPr>
            <a:lvl4pPr rtl="0" algn="l">
              <a:spcBef>
                <a:spcPts val="0"/>
              </a:spcBef>
              <a:spcAft>
                <a:spcPts val="0"/>
              </a:spcAft>
              <a:defRPr sz="2800">
                <a:solidFill>
                  <a:srgbClr val="262626"/>
                </a:solidFill>
                <a:latin typeface="Arial"/>
                <a:ea typeface="Arial"/>
                <a:cs typeface="Arial"/>
                <a:sym typeface="Arial"/>
              </a:defRPr>
            </a:lvl4pPr>
            <a:lvl5pPr rtl="0" algn="l">
              <a:spcBef>
                <a:spcPts val="0"/>
              </a:spcBef>
              <a:spcAft>
                <a:spcPts val="0"/>
              </a:spcAft>
              <a:defRPr sz="2800">
                <a:solidFill>
                  <a:srgbClr val="262626"/>
                </a:solidFill>
                <a:latin typeface="Arial"/>
                <a:ea typeface="Arial"/>
                <a:cs typeface="Arial"/>
                <a:sym typeface="Arial"/>
              </a:defRPr>
            </a:lvl5pPr>
            <a:lvl6pPr marL="457200" rtl="0" algn="l">
              <a:spcBef>
                <a:spcPts val="0"/>
              </a:spcBef>
              <a:spcAft>
                <a:spcPts val="0"/>
              </a:spcAft>
              <a:defRPr sz="2800">
                <a:solidFill>
                  <a:srgbClr val="262626"/>
                </a:solidFill>
                <a:latin typeface="Arial"/>
                <a:ea typeface="Arial"/>
                <a:cs typeface="Arial"/>
                <a:sym typeface="Arial"/>
              </a:defRPr>
            </a:lvl6pPr>
            <a:lvl7pPr marL="914400" rtl="0" algn="l">
              <a:spcBef>
                <a:spcPts val="0"/>
              </a:spcBef>
              <a:spcAft>
                <a:spcPts val="0"/>
              </a:spcAft>
              <a:defRPr sz="2800">
                <a:solidFill>
                  <a:srgbClr val="262626"/>
                </a:solidFill>
                <a:latin typeface="Arial"/>
                <a:ea typeface="Arial"/>
                <a:cs typeface="Arial"/>
                <a:sym typeface="Arial"/>
              </a:defRPr>
            </a:lvl7pPr>
            <a:lvl8pPr marL="1371600" rtl="0" algn="l">
              <a:spcBef>
                <a:spcPts val="0"/>
              </a:spcBef>
              <a:spcAft>
                <a:spcPts val="0"/>
              </a:spcAft>
              <a:defRPr sz="2800">
                <a:solidFill>
                  <a:srgbClr val="262626"/>
                </a:solidFill>
                <a:latin typeface="Arial"/>
                <a:ea typeface="Arial"/>
                <a:cs typeface="Arial"/>
                <a:sym typeface="Arial"/>
              </a:defRPr>
            </a:lvl8pPr>
            <a:lvl9pPr marL="1828800" rtl="0" algn="l">
              <a:spcBef>
                <a:spcPts val="0"/>
              </a:spcBef>
              <a:spcAft>
                <a:spcPts val="0"/>
              </a:spcAft>
              <a:defRPr sz="2800">
                <a:solidFill>
                  <a:srgbClr val="262626"/>
                </a:solidFill>
                <a:latin typeface="Arial"/>
                <a:ea typeface="Arial"/>
                <a:cs typeface="Arial"/>
                <a:sym typeface="Arial"/>
              </a:defRPr>
            </a:lvl9pPr>
          </a:lstStyle>
          <a:p/>
        </p:txBody>
      </p:sp>
      <p:sp>
        <p:nvSpPr>
          <p:cNvPr id="79" name="Shape 79"/>
          <p:cNvSpPr txBox="1"/>
          <p:nvPr>
            <p:ph idx="1" type="body"/>
          </p:nvPr>
        </p:nvSpPr>
        <p:spPr>
          <a:xfrm rot="5400000">
            <a:off x="1272750" y="-609571"/>
            <a:ext cx="4388700" cy="6019799"/>
          </a:xfrm>
          <a:prstGeom prst="rect">
            <a:avLst/>
          </a:prstGeom>
          <a:noFill/>
          <a:ln>
            <a:noFill/>
          </a:ln>
        </p:spPr>
        <p:txBody>
          <a:bodyPr anchorCtr="0" anchor="t" bIns="91425" lIns="91425" rIns="91425" tIns="91425"/>
          <a:lstStyle>
            <a:lvl1pPr indent="-222250" marL="342900" rtl="0" algn="l">
              <a:spcBef>
                <a:spcPts val="640"/>
              </a:spcBef>
              <a:spcAft>
                <a:spcPts val="0"/>
              </a:spcAft>
              <a:buClr>
                <a:schemeClr val="dk1"/>
              </a:buClr>
              <a:buFont typeface="Arial"/>
              <a:buChar char="●"/>
              <a:defRPr sz="3200">
                <a:solidFill>
                  <a:schemeClr val="dk1"/>
                </a:solidFill>
              </a:defRPr>
            </a:lvl1pPr>
            <a:lvl2pPr indent="-177800" marL="742950" rtl="0" algn="l">
              <a:spcBef>
                <a:spcPts val="560"/>
              </a:spcBef>
              <a:spcAft>
                <a:spcPts val="0"/>
              </a:spcAft>
              <a:buClr>
                <a:schemeClr val="dk1"/>
              </a:buClr>
              <a:buFont typeface="Arial"/>
              <a:buChar char="●"/>
              <a:defRPr sz="2800">
                <a:solidFill>
                  <a:schemeClr val="dk1"/>
                </a:solidFill>
              </a:defRPr>
            </a:lvl2pPr>
            <a:lvl3pPr indent="-136525" marL="1143000" rtl="0" algn="l">
              <a:spcBef>
                <a:spcPts val="480"/>
              </a:spcBef>
              <a:spcAft>
                <a:spcPts val="0"/>
              </a:spcAft>
              <a:buClr>
                <a:schemeClr val="dk1"/>
              </a:buClr>
              <a:buFont typeface="Arial"/>
              <a:buChar char="●"/>
              <a:defRPr sz="2400">
                <a:solidFill>
                  <a:schemeClr val="dk1"/>
                </a:solidFill>
              </a:defRPr>
            </a:lvl3pPr>
            <a:lvl4pPr indent="-152400" marL="1600200" rtl="0" algn="l">
              <a:spcBef>
                <a:spcPts val="400"/>
              </a:spcBef>
              <a:spcAft>
                <a:spcPts val="0"/>
              </a:spcAft>
              <a:buClr>
                <a:schemeClr val="dk1"/>
              </a:buClr>
              <a:buFont typeface="Arial"/>
              <a:buChar char="●"/>
              <a:defRPr sz="2000">
                <a:solidFill>
                  <a:schemeClr val="dk1"/>
                </a:solidFill>
              </a:defRPr>
            </a:lvl4pPr>
            <a:lvl5pPr indent="-152400" marL="2057400" rtl="0" algn="l">
              <a:spcBef>
                <a:spcPts val="400"/>
              </a:spcBef>
              <a:spcAft>
                <a:spcPts val="0"/>
              </a:spcAft>
              <a:buClr>
                <a:schemeClr val="dk1"/>
              </a:buClr>
              <a:buFont typeface="Arial"/>
              <a:buChar char="●"/>
              <a:defRPr sz="2000">
                <a:solidFill>
                  <a:schemeClr val="dk1"/>
                </a:solidFill>
              </a:defRPr>
            </a:lvl5pPr>
            <a:lvl6pPr indent="-152400" marL="2514600" rtl="0" algn="l">
              <a:spcBef>
                <a:spcPts val="400"/>
              </a:spcBef>
              <a:buClr>
                <a:schemeClr val="dk1"/>
              </a:buClr>
              <a:buFont typeface="Arial"/>
              <a:buChar char="●"/>
              <a:defRPr sz="2000">
                <a:solidFill>
                  <a:schemeClr val="dk1"/>
                </a:solidFill>
              </a:defRPr>
            </a:lvl6pPr>
            <a:lvl7pPr indent="-152400" marL="2971800" rtl="0" algn="l">
              <a:spcBef>
                <a:spcPts val="400"/>
              </a:spcBef>
              <a:buClr>
                <a:schemeClr val="dk1"/>
              </a:buClr>
              <a:buFont typeface="Arial"/>
              <a:buChar char="●"/>
              <a:defRPr sz="2000">
                <a:solidFill>
                  <a:schemeClr val="dk1"/>
                </a:solidFill>
              </a:defRPr>
            </a:lvl7pPr>
            <a:lvl8pPr indent="-152400" marL="3429000" rtl="0" algn="l">
              <a:spcBef>
                <a:spcPts val="400"/>
              </a:spcBef>
              <a:buClr>
                <a:schemeClr val="dk1"/>
              </a:buClr>
              <a:buFont typeface="Arial"/>
              <a:buChar char="●"/>
              <a:defRPr sz="2000">
                <a:solidFill>
                  <a:schemeClr val="dk1"/>
                </a:solidFill>
              </a:defRPr>
            </a:lvl8pPr>
            <a:lvl9pPr indent="-152400" marL="3886200" rtl="0" algn="l">
              <a:spcBef>
                <a:spcPts val="400"/>
              </a:spcBef>
              <a:buClr>
                <a:schemeClr val="dk1"/>
              </a:buClr>
              <a:buFont typeface="Arial"/>
              <a:buChar char="●"/>
              <a:defRPr sz="20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80" name="Shape 80"/>
        <p:cNvGrpSpPr/>
        <p:nvPr/>
      </p:nvGrpSpPr>
      <p:grpSpPr>
        <a:xfrm>
          <a:off x="0" y="0"/>
          <a:ext cx="0" cy="0"/>
          <a:chOff x="0" y="0"/>
          <a:chExt cx="0" cy="0"/>
        </a:xfrm>
      </p:grpSpPr>
      <p:sp>
        <p:nvSpPr>
          <p:cNvPr id="81" name="Shape 81"/>
          <p:cNvSpPr txBox="1"/>
          <p:nvPr>
            <p:ph type="title"/>
          </p:nvPr>
        </p:nvSpPr>
        <p:spPr>
          <a:xfrm>
            <a:off x="292100" y="117871"/>
            <a:ext cx="8056499" cy="508499"/>
          </a:xfrm>
          <a:prstGeom prst="rect">
            <a:avLst/>
          </a:prstGeom>
          <a:noFill/>
          <a:ln>
            <a:noFill/>
          </a:ln>
        </p:spPr>
        <p:txBody>
          <a:bodyPr anchorCtr="0" anchor="t" bIns="91425" lIns="91425" rIns="91425" tIns="91425"/>
          <a:lstStyle>
            <a:lvl1pPr rtl="0" algn="l">
              <a:spcBef>
                <a:spcPts val="0"/>
              </a:spcBef>
              <a:spcAft>
                <a:spcPts val="0"/>
              </a:spcAft>
              <a:defRPr sz="2800">
                <a:solidFill>
                  <a:srgbClr val="262626"/>
                </a:solidFill>
                <a:latin typeface="Arial"/>
                <a:ea typeface="Arial"/>
                <a:cs typeface="Arial"/>
                <a:sym typeface="Arial"/>
              </a:defRPr>
            </a:lvl1pPr>
            <a:lvl2pPr rtl="0" algn="l">
              <a:spcBef>
                <a:spcPts val="0"/>
              </a:spcBef>
              <a:spcAft>
                <a:spcPts val="0"/>
              </a:spcAft>
              <a:defRPr sz="2800">
                <a:solidFill>
                  <a:srgbClr val="262626"/>
                </a:solidFill>
                <a:latin typeface="Arial"/>
                <a:ea typeface="Arial"/>
                <a:cs typeface="Arial"/>
                <a:sym typeface="Arial"/>
              </a:defRPr>
            </a:lvl2pPr>
            <a:lvl3pPr rtl="0" algn="l">
              <a:spcBef>
                <a:spcPts val="0"/>
              </a:spcBef>
              <a:spcAft>
                <a:spcPts val="0"/>
              </a:spcAft>
              <a:defRPr sz="2800">
                <a:solidFill>
                  <a:srgbClr val="262626"/>
                </a:solidFill>
                <a:latin typeface="Arial"/>
                <a:ea typeface="Arial"/>
                <a:cs typeface="Arial"/>
                <a:sym typeface="Arial"/>
              </a:defRPr>
            </a:lvl3pPr>
            <a:lvl4pPr rtl="0" algn="l">
              <a:spcBef>
                <a:spcPts val="0"/>
              </a:spcBef>
              <a:spcAft>
                <a:spcPts val="0"/>
              </a:spcAft>
              <a:defRPr sz="2800">
                <a:solidFill>
                  <a:srgbClr val="262626"/>
                </a:solidFill>
                <a:latin typeface="Arial"/>
                <a:ea typeface="Arial"/>
                <a:cs typeface="Arial"/>
                <a:sym typeface="Arial"/>
              </a:defRPr>
            </a:lvl4pPr>
            <a:lvl5pPr rtl="0" algn="l">
              <a:spcBef>
                <a:spcPts val="0"/>
              </a:spcBef>
              <a:spcAft>
                <a:spcPts val="0"/>
              </a:spcAft>
              <a:defRPr sz="2800">
                <a:solidFill>
                  <a:srgbClr val="262626"/>
                </a:solidFill>
                <a:latin typeface="Arial"/>
                <a:ea typeface="Arial"/>
                <a:cs typeface="Arial"/>
                <a:sym typeface="Arial"/>
              </a:defRPr>
            </a:lvl5pPr>
            <a:lvl6pPr marL="457200" rtl="0" algn="l">
              <a:spcBef>
                <a:spcPts val="0"/>
              </a:spcBef>
              <a:spcAft>
                <a:spcPts val="0"/>
              </a:spcAft>
              <a:defRPr sz="2800">
                <a:solidFill>
                  <a:srgbClr val="262626"/>
                </a:solidFill>
                <a:latin typeface="Arial"/>
                <a:ea typeface="Arial"/>
                <a:cs typeface="Arial"/>
                <a:sym typeface="Arial"/>
              </a:defRPr>
            </a:lvl6pPr>
            <a:lvl7pPr marL="914400" rtl="0" algn="l">
              <a:spcBef>
                <a:spcPts val="0"/>
              </a:spcBef>
              <a:spcAft>
                <a:spcPts val="0"/>
              </a:spcAft>
              <a:defRPr sz="2800">
                <a:solidFill>
                  <a:srgbClr val="262626"/>
                </a:solidFill>
                <a:latin typeface="Arial"/>
                <a:ea typeface="Arial"/>
                <a:cs typeface="Arial"/>
                <a:sym typeface="Arial"/>
              </a:defRPr>
            </a:lvl7pPr>
            <a:lvl8pPr marL="1371600" rtl="0" algn="l">
              <a:spcBef>
                <a:spcPts val="0"/>
              </a:spcBef>
              <a:spcAft>
                <a:spcPts val="0"/>
              </a:spcAft>
              <a:defRPr sz="2800">
                <a:solidFill>
                  <a:srgbClr val="262626"/>
                </a:solidFill>
                <a:latin typeface="Arial"/>
                <a:ea typeface="Arial"/>
                <a:cs typeface="Arial"/>
                <a:sym typeface="Arial"/>
              </a:defRPr>
            </a:lvl8pPr>
            <a:lvl9pPr marL="1828800" rtl="0" algn="l">
              <a:spcBef>
                <a:spcPts val="0"/>
              </a:spcBef>
              <a:spcAft>
                <a:spcPts val="0"/>
              </a:spcAft>
              <a:defRPr sz="2800">
                <a:solidFill>
                  <a:srgbClr val="262626"/>
                </a:solidFill>
                <a:latin typeface="Arial"/>
                <a:ea typeface="Arial"/>
                <a:cs typeface="Arial"/>
                <a:sym typeface="Arial"/>
              </a:defRPr>
            </a:lvl9pPr>
          </a:lstStyle>
          <a:p/>
        </p:txBody>
      </p:sp>
      <p:sp>
        <p:nvSpPr>
          <p:cNvPr id="82" name="Shape 82"/>
          <p:cNvSpPr txBox="1"/>
          <p:nvPr>
            <p:ph idx="1" type="body"/>
          </p:nvPr>
        </p:nvSpPr>
        <p:spPr>
          <a:xfrm rot="5400000">
            <a:off x="2874749" y="-1217400"/>
            <a:ext cx="3394500" cy="8229600"/>
          </a:xfrm>
          <a:prstGeom prst="rect">
            <a:avLst/>
          </a:prstGeom>
          <a:noFill/>
          <a:ln>
            <a:noFill/>
          </a:ln>
        </p:spPr>
        <p:txBody>
          <a:bodyPr anchorCtr="0" anchor="t" bIns="91425" lIns="91425" rIns="91425" tIns="91425"/>
          <a:lstStyle>
            <a:lvl1pPr indent="-222250" marL="342900" rtl="0" algn="l">
              <a:spcBef>
                <a:spcPts val="640"/>
              </a:spcBef>
              <a:spcAft>
                <a:spcPts val="0"/>
              </a:spcAft>
              <a:buClr>
                <a:schemeClr val="dk1"/>
              </a:buClr>
              <a:buFont typeface="Arial"/>
              <a:buChar char="●"/>
              <a:defRPr sz="3200">
                <a:solidFill>
                  <a:schemeClr val="dk1"/>
                </a:solidFill>
              </a:defRPr>
            </a:lvl1pPr>
            <a:lvl2pPr indent="-177800" marL="742950" rtl="0" algn="l">
              <a:spcBef>
                <a:spcPts val="560"/>
              </a:spcBef>
              <a:spcAft>
                <a:spcPts val="0"/>
              </a:spcAft>
              <a:buClr>
                <a:schemeClr val="dk1"/>
              </a:buClr>
              <a:buFont typeface="Arial"/>
              <a:buChar char="●"/>
              <a:defRPr sz="2800">
                <a:solidFill>
                  <a:schemeClr val="dk1"/>
                </a:solidFill>
              </a:defRPr>
            </a:lvl2pPr>
            <a:lvl3pPr indent="-136525" marL="1143000" rtl="0" algn="l">
              <a:spcBef>
                <a:spcPts val="480"/>
              </a:spcBef>
              <a:spcAft>
                <a:spcPts val="0"/>
              </a:spcAft>
              <a:buClr>
                <a:schemeClr val="dk1"/>
              </a:buClr>
              <a:buFont typeface="Arial"/>
              <a:buChar char="●"/>
              <a:defRPr sz="2400">
                <a:solidFill>
                  <a:schemeClr val="dk1"/>
                </a:solidFill>
              </a:defRPr>
            </a:lvl3pPr>
            <a:lvl4pPr indent="-152400" marL="1600200" rtl="0" algn="l">
              <a:spcBef>
                <a:spcPts val="400"/>
              </a:spcBef>
              <a:spcAft>
                <a:spcPts val="0"/>
              </a:spcAft>
              <a:buClr>
                <a:schemeClr val="dk1"/>
              </a:buClr>
              <a:buFont typeface="Arial"/>
              <a:buChar char="●"/>
              <a:defRPr sz="2000">
                <a:solidFill>
                  <a:schemeClr val="dk1"/>
                </a:solidFill>
              </a:defRPr>
            </a:lvl4pPr>
            <a:lvl5pPr indent="-152400" marL="2057400" rtl="0" algn="l">
              <a:spcBef>
                <a:spcPts val="400"/>
              </a:spcBef>
              <a:spcAft>
                <a:spcPts val="0"/>
              </a:spcAft>
              <a:buClr>
                <a:schemeClr val="dk1"/>
              </a:buClr>
              <a:buFont typeface="Arial"/>
              <a:buChar char="●"/>
              <a:defRPr sz="2000">
                <a:solidFill>
                  <a:schemeClr val="dk1"/>
                </a:solidFill>
              </a:defRPr>
            </a:lvl5pPr>
            <a:lvl6pPr indent="-152400" marL="2514600" rtl="0" algn="l">
              <a:spcBef>
                <a:spcPts val="400"/>
              </a:spcBef>
              <a:buClr>
                <a:schemeClr val="dk1"/>
              </a:buClr>
              <a:buFont typeface="Arial"/>
              <a:buChar char="●"/>
              <a:defRPr sz="2000">
                <a:solidFill>
                  <a:schemeClr val="dk1"/>
                </a:solidFill>
              </a:defRPr>
            </a:lvl6pPr>
            <a:lvl7pPr indent="-152400" marL="2971800" rtl="0" algn="l">
              <a:spcBef>
                <a:spcPts val="400"/>
              </a:spcBef>
              <a:buClr>
                <a:schemeClr val="dk1"/>
              </a:buClr>
              <a:buFont typeface="Arial"/>
              <a:buChar char="●"/>
              <a:defRPr sz="2000">
                <a:solidFill>
                  <a:schemeClr val="dk1"/>
                </a:solidFill>
              </a:defRPr>
            </a:lvl7pPr>
            <a:lvl8pPr indent="-152400" marL="3429000" rtl="0" algn="l">
              <a:spcBef>
                <a:spcPts val="400"/>
              </a:spcBef>
              <a:buClr>
                <a:schemeClr val="dk1"/>
              </a:buClr>
              <a:buFont typeface="Arial"/>
              <a:buChar char="●"/>
              <a:defRPr sz="2000">
                <a:solidFill>
                  <a:schemeClr val="dk1"/>
                </a:solidFill>
              </a:defRPr>
            </a:lvl8pPr>
            <a:lvl9pPr indent="-152400" marL="3886200" rtl="0" algn="l">
              <a:spcBef>
                <a:spcPts val="400"/>
              </a:spcBef>
              <a:buClr>
                <a:schemeClr val="dk1"/>
              </a:buClr>
              <a:buFont typeface="Arial"/>
              <a:buChar char="●"/>
              <a:defRPr sz="20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1792288" y="3600450"/>
            <a:ext cx="5486399" cy="42509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p:nvPr>
            <p:ph idx="2" type="pic"/>
          </p:nvPr>
        </p:nvSpPr>
        <p:spPr>
          <a:xfrm>
            <a:off x="1792288" y="459581"/>
            <a:ext cx="5486399" cy="3086099"/>
          </a:xfrm>
          <a:prstGeom prst="rect">
            <a:avLst/>
          </a:prstGeom>
          <a:noFill/>
          <a:ln>
            <a:noFill/>
          </a:ln>
        </p:spPr>
        <p:txBody>
          <a:bodyPr anchorCtr="0" anchor="t" bIns="91425" lIns="91425" rIns="91425" tIns="91425"/>
          <a:lstStyle>
            <a:lvl1pPr indent="0" marL="0" marR="0" rtl="0" algn="l">
              <a:spcBef>
                <a:spcPts val="0"/>
              </a:spcBef>
              <a:buClr>
                <a:srgbClr val="898989"/>
              </a:buClr>
              <a:buFont typeface="Arial"/>
              <a:buNone/>
              <a:defRPr b="0" baseline="0" i="0" sz="3200" u="none" cap="none" strike="noStrike">
                <a:solidFill>
                  <a:srgbClr val="898989"/>
                </a:solidFill>
                <a:latin typeface="Arial"/>
                <a:ea typeface="Arial"/>
                <a:cs typeface="Arial"/>
                <a:sym typeface="Arial"/>
              </a:defRPr>
            </a:lvl1pPr>
            <a:lvl2pPr indent="0" marL="457200" marR="0" rtl="0" algn="l">
              <a:spcBef>
                <a:spcPts val="0"/>
              </a:spcBef>
              <a:buFont typeface="Arial"/>
              <a:buNone/>
              <a:defRPr b="0" baseline="0" i="0" sz="2800" u="none" cap="none" strike="noStrike"/>
            </a:lvl2pPr>
            <a:lvl3pPr indent="0" marL="914400" marR="0" rtl="0" algn="l">
              <a:spcBef>
                <a:spcPts val="0"/>
              </a:spcBef>
              <a:buFont typeface="Arial"/>
              <a:buNone/>
              <a:defRPr b="0" baseline="0" i="0" sz="2400" u="none" cap="none" strike="noStrike"/>
            </a:lvl3pPr>
            <a:lvl4pPr indent="0" marL="1371600" marR="0" rtl="0" algn="l">
              <a:spcBef>
                <a:spcPts val="0"/>
              </a:spcBef>
              <a:buFont typeface="Arial"/>
              <a:buNone/>
              <a:defRPr b="0" baseline="0" i="0" sz="2000" u="none" cap="none" strike="noStrike"/>
            </a:lvl4pPr>
            <a:lvl5pPr indent="0" marL="1828800" marR="0" rtl="0" algn="l">
              <a:spcBef>
                <a:spcPts val="0"/>
              </a:spcBef>
              <a:buFont typeface="Arial"/>
              <a:buNone/>
              <a:defRPr b="0" baseline="0" i="0" sz="2000" u="none" cap="none" strike="noStrike"/>
            </a:lvl5pPr>
            <a:lvl6pPr indent="0" marL="2286000" marR="0" rtl="0" algn="l">
              <a:spcBef>
                <a:spcPts val="0"/>
              </a:spcBef>
              <a:buFont typeface="Arial"/>
              <a:buNone/>
              <a:defRPr b="0" baseline="0" i="0" sz="2000" u="none" cap="none" strike="noStrike"/>
            </a:lvl6pPr>
            <a:lvl7pPr indent="0" marL="2743200" marR="0" rtl="0" algn="l">
              <a:spcBef>
                <a:spcPts val="0"/>
              </a:spcBef>
              <a:buFont typeface="Arial"/>
              <a:buNone/>
              <a:defRPr b="0" baseline="0" i="0" sz="2000" u="none" cap="none" strike="noStrike"/>
            </a:lvl7pPr>
            <a:lvl8pPr indent="0" marL="3200400" marR="0" rtl="0" algn="l">
              <a:spcBef>
                <a:spcPts val="0"/>
              </a:spcBef>
              <a:buFont typeface="Arial"/>
              <a:buNone/>
              <a:defRPr b="0" baseline="0" i="0" sz="2000" u="none" cap="none" strike="noStrike"/>
            </a:lvl8pPr>
            <a:lvl9pPr indent="0" marL="3657600" marR="0" rtl="0" algn="l">
              <a:spcBef>
                <a:spcPts val="0"/>
              </a:spcBef>
              <a:buFont typeface="Arial"/>
              <a:buNone/>
              <a:defRPr b="0" baseline="0" i="0" sz="2000" u="none" cap="none" strike="noStrike"/>
            </a:lvl9pPr>
          </a:lstStyle>
          <a:p/>
        </p:txBody>
      </p:sp>
      <p:sp>
        <p:nvSpPr>
          <p:cNvPr id="86" name="Shape 86"/>
          <p:cNvSpPr txBox="1"/>
          <p:nvPr>
            <p:ph idx="1" type="body"/>
          </p:nvPr>
        </p:nvSpPr>
        <p:spPr>
          <a:xfrm>
            <a:off x="1792288" y="4025503"/>
            <a:ext cx="5486399" cy="603599"/>
          </a:xfrm>
          <a:prstGeom prst="rect">
            <a:avLst/>
          </a:prstGeom>
          <a:noFill/>
          <a:ln>
            <a:noFill/>
          </a:ln>
        </p:spPr>
        <p:txBody>
          <a:bodyPr anchorCtr="0" anchor="t" bIns="91425" lIns="91425" rIns="91425" tIns="91425"/>
          <a:lstStyle>
            <a:lvl1pPr indent="0" marL="0" rtl="0">
              <a:spcBef>
                <a:spcPts val="0"/>
              </a:spcBef>
              <a:buNone/>
              <a:defRPr sz="1400"/>
            </a:lvl1pPr>
            <a:lvl2pPr indent="0" marL="457200" rtl="0">
              <a:spcBef>
                <a:spcPts val="0"/>
              </a:spcBef>
              <a:buNone/>
              <a:defRPr sz="1200"/>
            </a:lvl2pPr>
            <a:lvl3pPr indent="0" marL="914400" rtl="0">
              <a:spcBef>
                <a:spcPts val="0"/>
              </a:spcBef>
              <a:buNone/>
              <a:defRPr sz="1000"/>
            </a:lvl3pPr>
            <a:lvl4pPr indent="0" marL="1371600" rtl="0">
              <a:spcBef>
                <a:spcPts val="0"/>
              </a:spcBef>
              <a:buNone/>
              <a:defRPr sz="900"/>
            </a:lvl4pPr>
            <a:lvl5pPr indent="0" marL="1828800" rtl="0">
              <a:spcBef>
                <a:spcPts val="0"/>
              </a:spcBef>
              <a:buNone/>
              <a:defRPr sz="900"/>
            </a:lvl5pPr>
            <a:lvl6pPr indent="0" marL="2286000" rtl="0">
              <a:spcBef>
                <a:spcPts val="0"/>
              </a:spcBef>
              <a:buNone/>
              <a:defRPr sz="900"/>
            </a:lvl6pPr>
            <a:lvl7pPr indent="0" marL="2743200" rtl="0">
              <a:spcBef>
                <a:spcPts val="0"/>
              </a:spcBef>
              <a:buNone/>
              <a:defRPr sz="900"/>
            </a:lvl7pPr>
            <a:lvl8pPr indent="0" marL="3200400" rtl="0">
              <a:spcBef>
                <a:spcPts val="0"/>
              </a:spcBef>
              <a:buNone/>
              <a:defRPr sz="900"/>
            </a:lvl8pPr>
            <a:lvl9pPr indent="0" marL="3657600" rtl="0">
              <a:spcBef>
                <a:spcPts val="0"/>
              </a:spcBef>
              <a:buNone/>
              <a:defRPr sz="9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87" name="Shape 87"/>
        <p:cNvGrpSpPr/>
        <p:nvPr/>
      </p:nvGrpSpPr>
      <p:grpSpPr>
        <a:xfrm>
          <a:off x="0" y="0"/>
          <a:ext cx="0" cy="0"/>
          <a:chOff x="0" y="0"/>
          <a:chExt cx="0" cy="0"/>
        </a:xfrm>
      </p:grpSpPr>
      <p:sp>
        <p:nvSpPr>
          <p:cNvPr id="88" name="Shape 88"/>
          <p:cNvSpPr txBox="1"/>
          <p:nvPr>
            <p:ph type="title"/>
          </p:nvPr>
        </p:nvSpPr>
        <p:spPr>
          <a:xfrm>
            <a:off x="457200" y="204787"/>
            <a:ext cx="3008399" cy="87149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9" name="Shape 89"/>
          <p:cNvSpPr txBox="1"/>
          <p:nvPr>
            <p:ph idx="1" type="body"/>
          </p:nvPr>
        </p:nvSpPr>
        <p:spPr>
          <a:xfrm>
            <a:off x="3575050" y="204787"/>
            <a:ext cx="5111699" cy="4389599"/>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90" name="Shape 90"/>
          <p:cNvSpPr txBox="1"/>
          <p:nvPr>
            <p:ph idx="2" type="body"/>
          </p:nvPr>
        </p:nvSpPr>
        <p:spPr>
          <a:xfrm>
            <a:off x="457200" y="1076325"/>
            <a:ext cx="3008399" cy="3518399"/>
          </a:xfrm>
          <a:prstGeom prst="rect">
            <a:avLst/>
          </a:prstGeom>
          <a:noFill/>
          <a:ln>
            <a:noFill/>
          </a:ln>
        </p:spPr>
        <p:txBody>
          <a:bodyPr anchorCtr="0" anchor="t" bIns="91425" lIns="91425" rIns="91425" tIns="91425"/>
          <a:lstStyle>
            <a:lvl1pPr indent="0" marL="0" rtl="0">
              <a:spcBef>
                <a:spcPts val="0"/>
              </a:spcBef>
              <a:buNone/>
              <a:defRPr sz="1400"/>
            </a:lvl1pPr>
            <a:lvl2pPr indent="0" marL="457200" rtl="0">
              <a:spcBef>
                <a:spcPts val="0"/>
              </a:spcBef>
              <a:buNone/>
              <a:defRPr sz="1200"/>
            </a:lvl2pPr>
            <a:lvl3pPr indent="0" marL="914400" rtl="0">
              <a:spcBef>
                <a:spcPts val="0"/>
              </a:spcBef>
              <a:buNone/>
              <a:defRPr sz="1000"/>
            </a:lvl3pPr>
            <a:lvl4pPr indent="0" marL="1371600" rtl="0">
              <a:spcBef>
                <a:spcPts val="0"/>
              </a:spcBef>
              <a:buNone/>
              <a:defRPr sz="900"/>
            </a:lvl4pPr>
            <a:lvl5pPr indent="0" marL="1828800" rtl="0">
              <a:spcBef>
                <a:spcPts val="0"/>
              </a:spcBef>
              <a:buNone/>
              <a:defRPr sz="900"/>
            </a:lvl5pPr>
            <a:lvl6pPr indent="0" marL="2286000" rtl="0">
              <a:spcBef>
                <a:spcPts val="0"/>
              </a:spcBef>
              <a:buNone/>
              <a:defRPr sz="900"/>
            </a:lvl6pPr>
            <a:lvl7pPr indent="0" marL="2743200" rtl="0">
              <a:spcBef>
                <a:spcPts val="0"/>
              </a:spcBef>
              <a:buNone/>
              <a:defRPr sz="900"/>
            </a:lvl7pPr>
            <a:lvl8pPr indent="0" marL="3200400" rtl="0">
              <a:spcBef>
                <a:spcPts val="0"/>
              </a:spcBef>
              <a:buNone/>
              <a:defRPr sz="900"/>
            </a:lvl8pPr>
            <a:lvl9pPr indent="0" marL="3657600" rtl="0">
              <a:spcBef>
                <a:spcPts val="0"/>
              </a:spcBef>
              <a:buNone/>
              <a:defRPr sz="9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2" name="Shape 92"/>
        <p:cNvGrpSpPr/>
        <p:nvPr/>
      </p:nvGrpSpPr>
      <p:grpSpPr>
        <a:xfrm>
          <a:off x="0" y="0"/>
          <a:ext cx="0" cy="0"/>
          <a:chOff x="0" y="0"/>
          <a:chExt cx="0" cy="0"/>
        </a:xfrm>
      </p:grpSpPr>
      <p:sp>
        <p:nvSpPr>
          <p:cNvPr id="93" name="Shape 93"/>
          <p:cNvSpPr txBox="1"/>
          <p:nvPr>
            <p:ph type="title"/>
          </p:nvPr>
        </p:nvSpPr>
        <p:spPr>
          <a:xfrm>
            <a:off x="292100" y="117871"/>
            <a:ext cx="8056499" cy="508499"/>
          </a:xfrm>
          <a:prstGeom prst="rect">
            <a:avLst/>
          </a:prstGeom>
          <a:noFill/>
          <a:ln>
            <a:noFill/>
          </a:ln>
        </p:spPr>
        <p:txBody>
          <a:bodyPr anchorCtr="0" anchor="t" bIns="91425" lIns="91425" rIns="91425" tIns="91425"/>
          <a:lstStyle>
            <a:lvl1pPr rtl="0" algn="l">
              <a:spcBef>
                <a:spcPts val="0"/>
              </a:spcBef>
              <a:spcAft>
                <a:spcPts val="0"/>
              </a:spcAft>
              <a:defRPr sz="2800">
                <a:solidFill>
                  <a:srgbClr val="262626"/>
                </a:solidFill>
                <a:latin typeface="Arial"/>
                <a:ea typeface="Arial"/>
                <a:cs typeface="Arial"/>
                <a:sym typeface="Arial"/>
              </a:defRPr>
            </a:lvl1pPr>
            <a:lvl2pPr rtl="0" algn="l">
              <a:spcBef>
                <a:spcPts val="0"/>
              </a:spcBef>
              <a:spcAft>
                <a:spcPts val="0"/>
              </a:spcAft>
              <a:defRPr sz="2800">
                <a:solidFill>
                  <a:srgbClr val="262626"/>
                </a:solidFill>
                <a:latin typeface="Arial"/>
                <a:ea typeface="Arial"/>
                <a:cs typeface="Arial"/>
                <a:sym typeface="Arial"/>
              </a:defRPr>
            </a:lvl2pPr>
            <a:lvl3pPr rtl="0" algn="l">
              <a:spcBef>
                <a:spcPts val="0"/>
              </a:spcBef>
              <a:spcAft>
                <a:spcPts val="0"/>
              </a:spcAft>
              <a:defRPr sz="2800">
                <a:solidFill>
                  <a:srgbClr val="262626"/>
                </a:solidFill>
                <a:latin typeface="Arial"/>
                <a:ea typeface="Arial"/>
                <a:cs typeface="Arial"/>
                <a:sym typeface="Arial"/>
              </a:defRPr>
            </a:lvl3pPr>
            <a:lvl4pPr rtl="0" algn="l">
              <a:spcBef>
                <a:spcPts val="0"/>
              </a:spcBef>
              <a:spcAft>
                <a:spcPts val="0"/>
              </a:spcAft>
              <a:defRPr sz="2800">
                <a:solidFill>
                  <a:srgbClr val="262626"/>
                </a:solidFill>
                <a:latin typeface="Arial"/>
                <a:ea typeface="Arial"/>
                <a:cs typeface="Arial"/>
                <a:sym typeface="Arial"/>
              </a:defRPr>
            </a:lvl4pPr>
            <a:lvl5pPr rtl="0" algn="l">
              <a:spcBef>
                <a:spcPts val="0"/>
              </a:spcBef>
              <a:spcAft>
                <a:spcPts val="0"/>
              </a:spcAft>
              <a:defRPr sz="2800">
                <a:solidFill>
                  <a:srgbClr val="262626"/>
                </a:solidFill>
                <a:latin typeface="Arial"/>
                <a:ea typeface="Arial"/>
                <a:cs typeface="Arial"/>
                <a:sym typeface="Arial"/>
              </a:defRPr>
            </a:lvl5pPr>
            <a:lvl6pPr marL="457200" rtl="0" algn="l">
              <a:spcBef>
                <a:spcPts val="0"/>
              </a:spcBef>
              <a:spcAft>
                <a:spcPts val="0"/>
              </a:spcAft>
              <a:defRPr sz="2800">
                <a:solidFill>
                  <a:srgbClr val="262626"/>
                </a:solidFill>
                <a:latin typeface="Arial"/>
                <a:ea typeface="Arial"/>
                <a:cs typeface="Arial"/>
                <a:sym typeface="Arial"/>
              </a:defRPr>
            </a:lvl6pPr>
            <a:lvl7pPr marL="914400" rtl="0" algn="l">
              <a:spcBef>
                <a:spcPts val="0"/>
              </a:spcBef>
              <a:spcAft>
                <a:spcPts val="0"/>
              </a:spcAft>
              <a:defRPr sz="2800">
                <a:solidFill>
                  <a:srgbClr val="262626"/>
                </a:solidFill>
                <a:latin typeface="Arial"/>
                <a:ea typeface="Arial"/>
                <a:cs typeface="Arial"/>
                <a:sym typeface="Arial"/>
              </a:defRPr>
            </a:lvl7pPr>
            <a:lvl8pPr marL="1371600" rtl="0" algn="l">
              <a:spcBef>
                <a:spcPts val="0"/>
              </a:spcBef>
              <a:spcAft>
                <a:spcPts val="0"/>
              </a:spcAft>
              <a:defRPr sz="2800">
                <a:solidFill>
                  <a:srgbClr val="262626"/>
                </a:solidFill>
                <a:latin typeface="Arial"/>
                <a:ea typeface="Arial"/>
                <a:cs typeface="Arial"/>
                <a:sym typeface="Arial"/>
              </a:defRPr>
            </a:lvl8pPr>
            <a:lvl9pPr marL="1828800" rtl="0" algn="l">
              <a:spcBef>
                <a:spcPts val="0"/>
              </a:spcBef>
              <a:spcAft>
                <a:spcPts val="0"/>
              </a:spcAft>
              <a:defRPr sz="2800">
                <a:solidFill>
                  <a:srgbClr val="262626"/>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94" name="Shape 94"/>
        <p:cNvGrpSpPr/>
        <p:nvPr/>
      </p:nvGrpSpPr>
      <p:grpSpPr>
        <a:xfrm>
          <a:off x="0" y="0"/>
          <a:ext cx="0" cy="0"/>
          <a:chOff x="0" y="0"/>
          <a:chExt cx="0" cy="0"/>
        </a:xfrm>
      </p:grpSpPr>
      <p:sp>
        <p:nvSpPr>
          <p:cNvPr id="95" name="Shape 95"/>
          <p:cNvSpPr txBox="1"/>
          <p:nvPr>
            <p:ph type="title"/>
          </p:nvPr>
        </p:nvSpPr>
        <p:spPr>
          <a:xfrm>
            <a:off x="292100" y="117871"/>
            <a:ext cx="8056499" cy="5084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x="457200" y="1151334"/>
            <a:ext cx="4040099" cy="479999"/>
          </a:xfrm>
          <a:prstGeom prst="rect">
            <a:avLst/>
          </a:prstGeom>
          <a:noFill/>
          <a:ln>
            <a:noFill/>
          </a:ln>
        </p:spPr>
        <p:txBody>
          <a:bodyPr anchorCtr="0" anchor="b" bIns="91425" lIns="91425" rIns="91425" tIns="91425"/>
          <a:lstStyle>
            <a:lvl1pPr indent="0" marL="0" rtl="0">
              <a:spcBef>
                <a:spcPts val="0"/>
              </a:spcBef>
              <a:buNone/>
              <a:defRPr b="1" sz="2400"/>
            </a:lvl1pPr>
            <a:lvl2pPr indent="0" marL="457200" rtl="0">
              <a:spcBef>
                <a:spcPts val="0"/>
              </a:spcBef>
              <a:buNone/>
              <a:defRPr b="1" sz="2000"/>
            </a:lvl2pPr>
            <a:lvl3pPr indent="0" marL="914400" rtl="0">
              <a:spcBef>
                <a:spcPts val="0"/>
              </a:spcBef>
              <a:buNone/>
              <a:defRPr b="1" sz="1800"/>
            </a:lvl3pPr>
            <a:lvl4pPr indent="0" marL="1371600" rtl="0">
              <a:spcBef>
                <a:spcPts val="0"/>
              </a:spcBef>
              <a:buNone/>
              <a:defRPr b="1" sz="1600"/>
            </a:lvl4pPr>
            <a:lvl5pPr indent="0" marL="1828800" rtl="0">
              <a:spcBef>
                <a:spcPts val="0"/>
              </a:spcBef>
              <a:buNone/>
              <a:defRPr b="1" sz="1600"/>
            </a:lvl5pPr>
            <a:lvl6pPr indent="0" marL="2286000" rtl="0">
              <a:spcBef>
                <a:spcPts val="0"/>
              </a:spcBef>
              <a:buNone/>
              <a:defRPr b="1" sz="1600"/>
            </a:lvl6pPr>
            <a:lvl7pPr indent="0" marL="2743200" rtl="0">
              <a:spcBef>
                <a:spcPts val="0"/>
              </a:spcBef>
              <a:buNone/>
              <a:defRPr b="1" sz="1600"/>
            </a:lvl7pPr>
            <a:lvl8pPr indent="0" marL="3200400" rtl="0">
              <a:spcBef>
                <a:spcPts val="0"/>
              </a:spcBef>
              <a:buNone/>
              <a:defRPr b="1" sz="1600"/>
            </a:lvl8pPr>
            <a:lvl9pPr indent="0" marL="3657600" rtl="0">
              <a:spcBef>
                <a:spcPts val="0"/>
              </a:spcBef>
              <a:buNone/>
              <a:defRPr b="1" sz="1600"/>
            </a:lvl9pPr>
          </a:lstStyle>
          <a:p/>
        </p:txBody>
      </p:sp>
      <p:sp>
        <p:nvSpPr>
          <p:cNvPr id="97" name="Shape 97"/>
          <p:cNvSpPr txBox="1"/>
          <p:nvPr>
            <p:ph idx="2" type="body"/>
          </p:nvPr>
        </p:nvSpPr>
        <p:spPr>
          <a:xfrm>
            <a:off x="457200" y="1631156"/>
            <a:ext cx="4040099" cy="2963400"/>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98" name="Shape 98"/>
          <p:cNvSpPr txBox="1"/>
          <p:nvPr>
            <p:ph idx="3" type="body"/>
          </p:nvPr>
        </p:nvSpPr>
        <p:spPr>
          <a:xfrm>
            <a:off x="4645025" y="1151334"/>
            <a:ext cx="4041900" cy="479999"/>
          </a:xfrm>
          <a:prstGeom prst="rect">
            <a:avLst/>
          </a:prstGeom>
          <a:noFill/>
          <a:ln>
            <a:noFill/>
          </a:ln>
        </p:spPr>
        <p:txBody>
          <a:bodyPr anchorCtr="0" anchor="b" bIns="91425" lIns="91425" rIns="91425" tIns="91425"/>
          <a:lstStyle>
            <a:lvl1pPr indent="0" marL="0" rtl="0">
              <a:spcBef>
                <a:spcPts val="0"/>
              </a:spcBef>
              <a:buNone/>
              <a:defRPr b="1" sz="2400"/>
            </a:lvl1pPr>
            <a:lvl2pPr indent="0" marL="457200" rtl="0">
              <a:spcBef>
                <a:spcPts val="0"/>
              </a:spcBef>
              <a:buNone/>
              <a:defRPr b="1" sz="2000"/>
            </a:lvl2pPr>
            <a:lvl3pPr indent="0" marL="914400" rtl="0">
              <a:spcBef>
                <a:spcPts val="0"/>
              </a:spcBef>
              <a:buNone/>
              <a:defRPr b="1" sz="1800"/>
            </a:lvl3pPr>
            <a:lvl4pPr indent="0" marL="1371600" rtl="0">
              <a:spcBef>
                <a:spcPts val="0"/>
              </a:spcBef>
              <a:buNone/>
              <a:defRPr b="1" sz="1600"/>
            </a:lvl4pPr>
            <a:lvl5pPr indent="0" marL="1828800" rtl="0">
              <a:spcBef>
                <a:spcPts val="0"/>
              </a:spcBef>
              <a:buNone/>
              <a:defRPr b="1" sz="1600"/>
            </a:lvl5pPr>
            <a:lvl6pPr indent="0" marL="2286000" rtl="0">
              <a:spcBef>
                <a:spcPts val="0"/>
              </a:spcBef>
              <a:buNone/>
              <a:defRPr b="1" sz="1600"/>
            </a:lvl6pPr>
            <a:lvl7pPr indent="0" marL="2743200" rtl="0">
              <a:spcBef>
                <a:spcPts val="0"/>
              </a:spcBef>
              <a:buNone/>
              <a:defRPr b="1" sz="1600"/>
            </a:lvl7pPr>
            <a:lvl8pPr indent="0" marL="3200400" rtl="0">
              <a:spcBef>
                <a:spcPts val="0"/>
              </a:spcBef>
              <a:buNone/>
              <a:defRPr b="1" sz="1600"/>
            </a:lvl8pPr>
            <a:lvl9pPr indent="0" marL="3657600" rtl="0">
              <a:spcBef>
                <a:spcPts val="0"/>
              </a:spcBef>
              <a:buNone/>
              <a:defRPr b="1" sz="1600"/>
            </a:lvl9pPr>
          </a:lstStyle>
          <a:p/>
        </p:txBody>
      </p:sp>
      <p:sp>
        <p:nvSpPr>
          <p:cNvPr id="99" name="Shape 99"/>
          <p:cNvSpPr txBox="1"/>
          <p:nvPr>
            <p:ph idx="4" type="body"/>
          </p:nvPr>
        </p:nvSpPr>
        <p:spPr>
          <a:xfrm>
            <a:off x="4645025" y="1631156"/>
            <a:ext cx="4041900" cy="2963400"/>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100" name="Shape 100"/>
        <p:cNvGrpSpPr/>
        <p:nvPr/>
      </p:nvGrpSpPr>
      <p:grpSpPr>
        <a:xfrm>
          <a:off x="0" y="0"/>
          <a:ext cx="0" cy="0"/>
          <a:chOff x="0" y="0"/>
          <a:chExt cx="0" cy="0"/>
        </a:xfrm>
      </p:grpSpPr>
      <p:sp>
        <p:nvSpPr>
          <p:cNvPr id="101" name="Shape 101"/>
          <p:cNvSpPr txBox="1"/>
          <p:nvPr>
            <p:ph type="title"/>
          </p:nvPr>
        </p:nvSpPr>
        <p:spPr>
          <a:xfrm>
            <a:off x="292100" y="117871"/>
            <a:ext cx="8056499" cy="508499"/>
          </a:xfrm>
          <a:prstGeom prst="rect">
            <a:avLst/>
          </a:prstGeom>
          <a:noFill/>
          <a:ln>
            <a:noFill/>
          </a:ln>
        </p:spPr>
        <p:txBody>
          <a:bodyPr anchorCtr="0" anchor="t" bIns="91425" lIns="91425" rIns="91425" tIns="91425"/>
          <a:lstStyle>
            <a:lvl1pPr rtl="0" algn="l">
              <a:spcBef>
                <a:spcPts val="0"/>
              </a:spcBef>
              <a:spcAft>
                <a:spcPts val="0"/>
              </a:spcAft>
              <a:defRPr sz="2800">
                <a:solidFill>
                  <a:srgbClr val="262626"/>
                </a:solidFill>
                <a:latin typeface="Arial"/>
                <a:ea typeface="Arial"/>
                <a:cs typeface="Arial"/>
                <a:sym typeface="Arial"/>
              </a:defRPr>
            </a:lvl1pPr>
            <a:lvl2pPr rtl="0" algn="l">
              <a:spcBef>
                <a:spcPts val="0"/>
              </a:spcBef>
              <a:spcAft>
                <a:spcPts val="0"/>
              </a:spcAft>
              <a:defRPr sz="2800">
                <a:solidFill>
                  <a:srgbClr val="262626"/>
                </a:solidFill>
                <a:latin typeface="Arial"/>
                <a:ea typeface="Arial"/>
                <a:cs typeface="Arial"/>
                <a:sym typeface="Arial"/>
              </a:defRPr>
            </a:lvl2pPr>
            <a:lvl3pPr rtl="0" algn="l">
              <a:spcBef>
                <a:spcPts val="0"/>
              </a:spcBef>
              <a:spcAft>
                <a:spcPts val="0"/>
              </a:spcAft>
              <a:defRPr sz="2800">
                <a:solidFill>
                  <a:srgbClr val="262626"/>
                </a:solidFill>
                <a:latin typeface="Arial"/>
                <a:ea typeface="Arial"/>
                <a:cs typeface="Arial"/>
                <a:sym typeface="Arial"/>
              </a:defRPr>
            </a:lvl3pPr>
            <a:lvl4pPr rtl="0" algn="l">
              <a:spcBef>
                <a:spcPts val="0"/>
              </a:spcBef>
              <a:spcAft>
                <a:spcPts val="0"/>
              </a:spcAft>
              <a:defRPr sz="2800">
                <a:solidFill>
                  <a:srgbClr val="262626"/>
                </a:solidFill>
                <a:latin typeface="Arial"/>
                <a:ea typeface="Arial"/>
                <a:cs typeface="Arial"/>
                <a:sym typeface="Arial"/>
              </a:defRPr>
            </a:lvl4pPr>
            <a:lvl5pPr rtl="0" algn="l">
              <a:spcBef>
                <a:spcPts val="0"/>
              </a:spcBef>
              <a:spcAft>
                <a:spcPts val="0"/>
              </a:spcAft>
              <a:defRPr sz="2800">
                <a:solidFill>
                  <a:srgbClr val="262626"/>
                </a:solidFill>
                <a:latin typeface="Arial"/>
                <a:ea typeface="Arial"/>
                <a:cs typeface="Arial"/>
                <a:sym typeface="Arial"/>
              </a:defRPr>
            </a:lvl5pPr>
            <a:lvl6pPr marL="457200" rtl="0" algn="l">
              <a:spcBef>
                <a:spcPts val="0"/>
              </a:spcBef>
              <a:spcAft>
                <a:spcPts val="0"/>
              </a:spcAft>
              <a:defRPr sz="2800">
                <a:solidFill>
                  <a:srgbClr val="262626"/>
                </a:solidFill>
                <a:latin typeface="Arial"/>
                <a:ea typeface="Arial"/>
                <a:cs typeface="Arial"/>
                <a:sym typeface="Arial"/>
              </a:defRPr>
            </a:lvl6pPr>
            <a:lvl7pPr marL="914400" rtl="0" algn="l">
              <a:spcBef>
                <a:spcPts val="0"/>
              </a:spcBef>
              <a:spcAft>
                <a:spcPts val="0"/>
              </a:spcAft>
              <a:defRPr sz="2800">
                <a:solidFill>
                  <a:srgbClr val="262626"/>
                </a:solidFill>
                <a:latin typeface="Arial"/>
                <a:ea typeface="Arial"/>
                <a:cs typeface="Arial"/>
                <a:sym typeface="Arial"/>
              </a:defRPr>
            </a:lvl7pPr>
            <a:lvl8pPr marL="1371600" rtl="0" algn="l">
              <a:spcBef>
                <a:spcPts val="0"/>
              </a:spcBef>
              <a:spcAft>
                <a:spcPts val="0"/>
              </a:spcAft>
              <a:defRPr sz="2800">
                <a:solidFill>
                  <a:srgbClr val="262626"/>
                </a:solidFill>
                <a:latin typeface="Arial"/>
                <a:ea typeface="Arial"/>
                <a:cs typeface="Arial"/>
                <a:sym typeface="Arial"/>
              </a:defRPr>
            </a:lvl8pPr>
            <a:lvl9pPr marL="1828800" rtl="0" algn="l">
              <a:spcBef>
                <a:spcPts val="0"/>
              </a:spcBef>
              <a:spcAft>
                <a:spcPts val="0"/>
              </a:spcAft>
              <a:defRPr sz="2800">
                <a:solidFill>
                  <a:srgbClr val="262626"/>
                </a:solidFill>
                <a:latin typeface="Arial"/>
                <a:ea typeface="Arial"/>
                <a:cs typeface="Arial"/>
                <a:sym typeface="Arial"/>
              </a:defRPr>
            </a:lvl9pPr>
          </a:lstStyle>
          <a:p/>
        </p:txBody>
      </p:sp>
      <p:sp>
        <p:nvSpPr>
          <p:cNvPr id="102" name="Shape 102"/>
          <p:cNvSpPr txBox="1"/>
          <p:nvPr>
            <p:ph idx="1" type="body"/>
          </p:nvPr>
        </p:nvSpPr>
        <p:spPr>
          <a:xfrm>
            <a:off x="457200" y="1200150"/>
            <a:ext cx="4038599" cy="3394500"/>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03" name="Shape 103"/>
          <p:cNvSpPr txBox="1"/>
          <p:nvPr>
            <p:ph idx="2" type="body"/>
          </p:nvPr>
        </p:nvSpPr>
        <p:spPr>
          <a:xfrm>
            <a:off x="4648200" y="1200150"/>
            <a:ext cx="4038599" cy="3394500"/>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04" name="Shape 104"/>
        <p:cNvGrpSpPr/>
        <p:nvPr/>
      </p:nvGrpSpPr>
      <p:grpSpPr>
        <a:xfrm>
          <a:off x="0" y="0"/>
          <a:ext cx="0" cy="0"/>
          <a:chOff x="0" y="0"/>
          <a:chExt cx="0" cy="0"/>
        </a:xfrm>
      </p:grpSpPr>
      <p:sp>
        <p:nvSpPr>
          <p:cNvPr id="105" name="Shape 105"/>
          <p:cNvSpPr txBox="1"/>
          <p:nvPr>
            <p:ph type="title"/>
          </p:nvPr>
        </p:nvSpPr>
        <p:spPr>
          <a:xfrm>
            <a:off x="722312" y="3305175"/>
            <a:ext cx="7772400" cy="1021499"/>
          </a:xfrm>
          <a:prstGeom prst="rect">
            <a:avLst/>
          </a:prstGeom>
          <a:noFill/>
          <a:ln>
            <a:noFill/>
          </a:ln>
        </p:spPr>
        <p:txBody>
          <a:bodyPr anchorCtr="0" anchor="t" bIns="91425" lIns="91425" rIns="91425" tIns="91425"/>
          <a:lstStyle>
            <a:lvl1pPr rtl="0" algn="l">
              <a:spcBef>
                <a:spcPts val="0"/>
              </a:spcBef>
              <a:defRPr b="1" sz="4000" cap="small"/>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1" type="body"/>
          </p:nvPr>
        </p:nvSpPr>
        <p:spPr>
          <a:xfrm>
            <a:off x="722312" y="2180034"/>
            <a:ext cx="7772400" cy="1125299"/>
          </a:xfrm>
          <a:prstGeom prst="rect">
            <a:avLst/>
          </a:prstGeom>
          <a:noFill/>
          <a:ln>
            <a:noFill/>
          </a:ln>
        </p:spPr>
        <p:txBody>
          <a:bodyPr anchorCtr="0" anchor="b" bIns="91425" lIns="91425" rIns="91425" tIns="91425"/>
          <a:lstStyle>
            <a:lvl1pPr indent="0" marL="0" rtl="0">
              <a:spcBef>
                <a:spcPts val="0"/>
              </a:spcBef>
              <a:buClr>
                <a:srgbClr val="3F3F3F"/>
              </a:buClr>
              <a:buNone/>
              <a:defRPr sz="2000">
                <a:solidFill>
                  <a:srgbClr val="3F3F3F"/>
                </a:solidFill>
              </a:defRPr>
            </a:lvl1pPr>
            <a:lvl2pPr indent="0" marL="457200" rtl="0">
              <a:spcBef>
                <a:spcPts val="0"/>
              </a:spcBef>
              <a:buClr>
                <a:srgbClr val="3F3F3F"/>
              </a:buClr>
              <a:buNone/>
              <a:defRPr sz="1800">
                <a:solidFill>
                  <a:srgbClr val="3F3F3F"/>
                </a:solidFill>
              </a:defRPr>
            </a:lvl2pPr>
            <a:lvl3pPr indent="0" marL="914400" rtl="0">
              <a:spcBef>
                <a:spcPts val="0"/>
              </a:spcBef>
              <a:buClr>
                <a:srgbClr val="3F3F3F"/>
              </a:buClr>
              <a:buNone/>
              <a:defRPr sz="1600">
                <a:solidFill>
                  <a:srgbClr val="3F3F3F"/>
                </a:solidFill>
              </a:defRPr>
            </a:lvl3pPr>
            <a:lvl4pPr indent="0" marL="1371600" rtl="0">
              <a:spcBef>
                <a:spcPts val="0"/>
              </a:spcBef>
              <a:buClr>
                <a:srgbClr val="3F3F3F"/>
              </a:buClr>
              <a:buNone/>
              <a:defRPr sz="1400">
                <a:solidFill>
                  <a:srgbClr val="3F3F3F"/>
                </a:solidFill>
              </a:defRPr>
            </a:lvl4pPr>
            <a:lvl5pPr indent="0" marL="1828800" rtl="0">
              <a:spcBef>
                <a:spcPts val="0"/>
              </a:spcBef>
              <a:buClr>
                <a:srgbClr val="3F3F3F"/>
              </a:buClr>
              <a:buNone/>
              <a:defRPr sz="1400">
                <a:solidFill>
                  <a:srgbClr val="3F3F3F"/>
                </a:solidFill>
              </a:defRPr>
            </a:lvl5pPr>
            <a:lvl6pPr indent="0" marL="2286000" rtl="0">
              <a:spcBef>
                <a:spcPts val="0"/>
              </a:spcBef>
              <a:buClr>
                <a:srgbClr val="3F3F3F"/>
              </a:buClr>
              <a:buNone/>
              <a:defRPr sz="1400">
                <a:solidFill>
                  <a:srgbClr val="3F3F3F"/>
                </a:solidFill>
              </a:defRPr>
            </a:lvl6pPr>
            <a:lvl7pPr indent="0" marL="2743200" rtl="0">
              <a:spcBef>
                <a:spcPts val="0"/>
              </a:spcBef>
              <a:buClr>
                <a:srgbClr val="3F3F3F"/>
              </a:buClr>
              <a:buNone/>
              <a:defRPr sz="1400">
                <a:solidFill>
                  <a:srgbClr val="3F3F3F"/>
                </a:solidFill>
              </a:defRPr>
            </a:lvl7pPr>
            <a:lvl8pPr indent="0" marL="3200400" rtl="0">
              <a:spcBef>
                <a:spcPts val="0"/>
              </a:spcBef>
              <a:buClr>
                <a:srgbClr val="3F3F3F"/>
              </a:buClr>
              <a:buNone/>
              <a:defRPr sz="1400">
                <a:solidFill>
                  <a:srgbClr val="3F3F3F"/>
                </a:solidFill>
              </a:defRPr>
            </a:lvl8pPr>
            <a:lvl9pPr indent="0" marL="3657600" rtl="0">
              <a:spcBef>
                <a:spcPts val="0"/>
              </a:spcBef>
              <a:buClr>
                <a:srgbClr val="3F3F3F"/>
              </a:buClr>
              <a:buNone/>
              <a:defRPr sz="1400">
                <a:solidFill>
                  <a:srgbClr val="3F3F3F"/>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107" name="Shape 107"/>
        <p:cNvGrpSpPr/>
        <p:nvPr/>
      </p:nvGrpSpPr>
      <p:grpSpPr>
        <a:xfrm>
          <a:off x="0" y="0"/>
          <a:ext cx="0" cy="0"/>
          <a:chOff x="0" y="0"/>
          <a:chExt cx="0" cy="0"/>
        </a:xfrm>
      </p:grpSpPr>
      <p:sp>
        <p:nvSpPr>
          <p:cNvPr id="108" name="Shape 108"/>
          <p:cNvSpPr txBox="1"/>
          <p:nvPr>
            <p:ph type="title"/>
          </p:nvPr>
        </p:nvSpPr>
        <p:spPr>
          <a:xfrm>
            <a:off x="292100" y="117871"/>
            <a:ext cx="8056499" cy="508499"/>
          </a:xfrm>
          <a:prstGeom prst="rect">
            <a:avLst/>
          </a:prstGeom>
          <a:noFill/>
          <a:ln>
            <a:noFill/>
          </a:ln>
        </p:spPr>
        <p:txBody>
          <a:bodyPr anchorCtr="0" anchor="t" bIns="91425" lIns="91425" rIns="91425" tIns="91425"/>
          <a:lstStyle>
            <a:lvl1pPr rtl="0" algn="l">
              <a:spcBef>
                <a:spcPts val="0"/>
              </a:spcBef>
              <a:spcAft>
                <a:spcPts val="0"/>
              </a:spcAft>
              <a:defRPr sz="2800">
                <a:solidFill>
                  <a:srgbClr val="262626"/>
                </a:solidFill>
                <a:latin typeface="Arial"/>
                <a:ea typeface="Arial"/>
                <a:cs typeface="Arial"/>
                <a:sym typeface="Arial"/>
              </a:defRPr>
            </a:lvl1pPr>
            <a:lvl2pPr rtl="0" algn="l">
              <a:spcBef>
                <a:spcPts val="0"/>
              </a:spcBef>
              <a:spcAft>
                <a:spcPts val="0"/>
              </a:spcAft>
              <a:defRPr sz="2800">
                <a:solidFill>
                  <a:srgbClr val="262626"/>
                </a:solidFill>
                <a:latin typeface="Arial"/>
                <a:ea typeface="Arial"/>
                <a:cs typeface="Arial"/>
                <a:sym typeface="Arial"/>
              </a:defRPr>
            </a:lvl2pPr>
            <a:lvl3pPr rtl="0" algn="l">
              <a:spcBef>
                <a:spcPts val="0"/>
              </a:spcBef>
              <a:spcAft>
                <a:spcPts val="0"/>
              </a:spcAft>
              <a:defRPr sz="2800">
                <a:solidFill>
                  <a:srgbClr val="262626"/>
                </a:solidFill>
                <a:latin typeface="Arial"/>
                <a:ea typeface="Arial"/>
                <a:cs typeface="Arial"/>
                <a:sym typeface="Arial"/>
              </a:defRPr>
            </a:lvl3pPr>
            <a:lvl4pPr rtl="0" algn="l">
              <a:spcBef>
                <a:spcPts val="0"/>
              </a:spcBef>
              <a:spcAft>
                <a:spcPts val="0"/>
              </a:spcAft>
              <a:defRPr sz="2800">
                <a:solidFill>
                  <a:srgbClr val="262626"/>
                </a:solidFill>
                <a:latin typeface="Arial"/>
                <a:ea typeface="Arial"/>
                <a:cs typeface="Arial"/>
                <a:sym typeface="Arial"/>
              </a:defRPr>
            </a:lvl4pPr>
            <a:lvl5pPr rtl="0" algn="l">
              <a:spcBef>
                <a:spcPts val="0"/>
              </a:spcBef>
              <a:spcAft>
                <a:spcPts val="0"/>
              </a:spcAft>
              <a:defRPr sz="2800">
                <a:solidFill>
                  <a:srgbClr val="262626"/>
                </a:solidFill>
                <a:latin typeface="Arial"/>
                <a:ea typeface="Arial"/>
                <a:cs typeface="Arial"/>
                <a:sym typeface="Arial"/>
              </a:defRPr>
            </a:lvl5pPr>
            <a:lvl6pPr marL="457200" rtl="0" algn="l">
              <a:spcBef>
                <a:spcPts val="0"/>
              </a:spcBef>
              <a:spcAft>
                <a:spcPts val="0"/>
              </a:spcAft>
              <a:defRPr sz="2800">
                <a:solidFill>
                  <a:srgbClr val="262626"/>
                </a:solidFill>
                <a:latin typeface="Arial"/>
                <a:ea typeface="Arial"/>
                <a:cs typeface="Arial"/>
                <a:sym typeface="Arial"/>
              </a:defRPr>
            </a:lvl6pPr>
            <a:lvl7pPr marL="914400" rtl="0" algn="l">
              <a:spcBef>
                <a:spcPts val="0"/>
              </a:spcBef>
              <a:spcAft>
                <a:spcPts val="0"/>
              </a:spcAft>
              <a:defRPr sz="2800">
                <a:solidFill>
                  <a:srgbClr val="262626"/>
                </a:solidFill>
                <a:latin typeface="Arial"/>
                <a:ea typeface="Arial"/>
                <a:cs typeface="Arial"/>
                <a:sym typeface="Arial"/>
              </a:defRPr>
            </a:lvl7pPr>
            <a:lvl8pPr marL="1371600" rtl="0" algn="l">
              <a:spcBef>
                <a:spcPts val="0"/>
              </a:spcBef>
              <a:spcAft>
                <a:spcPts val="0"/>
              </a:spcAft>
              <a:defRPr sz="2800">
                <a:solidFill>
                  <a:srgbClr val="262626"/>
                </a:solidFill>
                <a:latin typeface="Arial"/>
                <a:ea typeface="Arial"/>
                <a:cs typeface="Arial"/>
                <a:sym typeface="Arial"/>
              </a:defRPr>
            </a:lvl8pPr>
            <a:lvl9pPr marL="1828800" rtl="0" algn="l">
              <a:spcBef>
                <a:spcPts val="0"/>
              </a:spcBef>
              <a:spcAft>
                <a:spcPts val="0"/>
              </a:spcAft>
              <a:defRPr sz="2800">
                <a:solidFill>
                  <a:srgbClr val="262626"/>
                </a:solidFill>
                <a:latin typeface="Arial"/>
                <a:ea typeface="Arial"/>
                <a:cs typeface="Arial"/>
                <a:sym typeface="Arial"/>
              </a:defRPr>
            </a:lvl9pPr>
          </a:lstStyle>
          <a:p/>
        </p:txBody>
      </p:sp>
      <p:sp>
        <p:nvSpPr>
          <p:cNvPr id="109" name="Shape 109"/>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222250" marL="342900" rtl="0" algn="l">
              <a:spcBef>
                <a:spcPts val="640"/>
              </a:spcBef>
              <a:spcAft>
                <a:spcPts val="0"/>
              </a:spcAft>
              <a:buClr>
                <a:schemeClr val="dk1"/>
              </a:buClr>
              <a:buFont typeface="Arial"/>
              <a:buChar char="●"/>
              <a:defRPr sz="3200">
                <a:solidFill>
                  <a:schemeClr val="dk1"/>
                </a:solidFill>
              </a:defRPr>
            </a:lvl1pPr>
            <a:lvl2pPr indent="-177800" marL="742950" rtl="0" algn="l">
              <a:spcBef>
                <a:spcPts val="560"/>
              </a:spcBef>
              <a:spcAft>
                <a:spcPts val="0"/>
              </a:spcAft>
              <a:buClr>
                <a:schemeClr val="dk1"/>
              </a:buClr>
              <a:buFont typeface="Arial"/>
              <a:buChar char="●"/>
              <a:defRPr sz="2800">
                <a:solidFill>
                  <a:schemeClr val="dk1"/>
                </a:solidFill>
              </a:defRPr>
            </a:lvl2pPr>
            <a:lvl3pPr indent="-136525" marL="1143000" rtl="0" algn="l">
              <a:spcBef>
                <a:spcPts val="480"/>
              </a:spcBef>
              <a:spcAft>
                <a:spcPts val="0"/>
              </a:spcAft>
              <a:buClr>
                <a:schemeClr val="dk1"/>
              </a:buClr>
              <a:buFont typeface="Arial"/>
              <a:buChar char="●"/>
              <a:defRPr sz="2400">
                <a:solidFill>
                  <a:schemeClr val="dk1"/>
                </a:solidFill>
              </a:defRPr>
            </a:lvl3pPr>
            <a:lvl4pPr indent="-152400" marL="1600200" rtl="0" algn="l">
              <a:spcBef>
                <a:spcPts val="400"/>
              </a:spcBef>
              <a:spcAft>
                <a:spcPts val="0"/>
              </a:spcAft>
              <a:buClr>
                <a:schemeClr val="dk1"/>
              </a:buClr>
              <a:buFont typeface="Arial"/>
              <a:buChar char="●"/>
              <a:defRPr sz="2000">
                <a:solidFill>
                  <a:schemeClr val="dk1"/>
                </a:solidFill>
              </a:defRPr>
            </a:lvl4pPr>
            <a:lvl5pPr indent="-152400" marL="2057400" rtl="0" algn="l">
              <a:spcBef>
                <a:spcPts val="400"/>
              </a:spcBef>
              <a:spcAft>
                <a:spcPts val="0"/>
              </a:spcAft>
              <a:buClr>
                <a:schemeClr val="dk1"/>
              </a:buClr>
              <a:buFont typeface="Arial"/>
              <a:buChar char="●"/>
              <a:defRPr sz="2000">
                <a:solidFill>
                  <a:schemeClr val="dk1"/>
                </a:solidFill>
              </a:defRPr>
            </a:lvl5pPr>
            <a:lvl6pPr indent="-152400" marL="2514600" rtl="0" algn="l">
              <a:spcBef>
                <a:spcPts val="400"/>
              </a:spcBef>
              <a:buClr>
                <a:schemeClr val="dk1"/>
              </a:buClr>
              <a:buFont typeface="Arial"/>
              <a:buChar char="●"/>
              <a:defRPr sz="2000">
                <a:solidFill>
                  <a:schemeClr val="dk1"/>
                </a:solidFill>
              </a:defRPr>
            </a:lvl6pPr>
            <a:lvl7pPr indent="-152400" marL="2971800" rtl="0" algn="l">
              <a:spcBef>
                <a:spcPts val="400"/>
              </a:spcBef>
              <a:buClr>
                <a:schemeClr val="dk1"/>
              </a:buClr>
              <a:buFont typeface="Arial"/>
              <a:buChar char="●"/>
              <a:defRPr sz="2000">
                <a:solidFill>
                  <a:schemeClr val="dk1"/>
                </a:solidFill>
              </a:defRPr>
            </a:lvl7pPr>
            <a:lvl8pPr indent="-152400" marL="3429000" rtl="0" algn="l">
              <a:spcBef>
                <a:spcPts val="400"/>
              </a:spcBef>
              <a:buClr>
                <a:schemeClr val="dk1"/>
              </a:buClr>
              <a:buFont typeface="Arial"/>
              <a:buChar char="●"/>
              <a:defRPr sz="2000">
                <a:solidFill>
                  <a:schemeClr val="dk1"/>
                </a:solidFill>
              </a:defRPr>
            </a:lvl8pPr>
            <a:lvl9pPr indent="-152400" marL="3886200" rtl="0" algn="l">
              <a:spcBef>
                <a:spcPts val="400"/>
              </a:spcBef>
              <a:buClr>
                <a:schemeClr val="dk1"/>
              </a:buClr>
              <a:buFont typeface="Arial"/>
              <a:buChar char="●"/>
              <a:defRPr sz="20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0" name="Shape 110"/>
        <p:cNvGrpSpPr/>
        <p:nvPr/>
      </p:nvGrpSpPr>
      <p:grpSpPr>
        <a:xfrm>
          <a:off x="0" y="0"/>
          <a:ext cx="0" cy="0"/>
          <a:chOff x="0" y="0"/>
          <a:chExt cx="0" cy="0"/>
        </a:xfrm>
      </p:grpSpPr>
      <p:sp>
        <p:nvSpPr>
          <p:cNvPr id="111" name="Shape 111"/>
          <p:cNvSpPr txBox="1"/>
          <p:nvPr>
            <p:ph type="ctrTitle"/>
          </p:nvPr>
        </p:nvSpPr>
        <p:spPr>
          <a:xfrm>
            <a:off x="685800" y="1597818"/>
            <a:ext cx="7772400" cy="11025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1pPr>
            <a:lvl2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2pPr>
            <a:lvl3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3pPr>
            <a:lvl4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4pPr>
            <a:lvl5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5pPr>
            <a:lvl6pPr indent="0" marL="457200" marR="0" rtl="0" algn="l">
              <a:spcBef>
                <a:spcPts val="0"/>
              </a:spcBef>
              <a:spcAft>
                <a:spcPts val="0"/>
              </a:spcAft>
              <a:defRPr b="0" baseline="0" i="0" sz="2800" u="none" cap="none" strike="noStrike">
                <a:solidFill>
                  <a:srgbClr val="262626"/>
                </a:solidFill>
                <a:latin typeface="Arial"/>
                <a:ea typeface="Arial"/>
                <a:cs typeface="Arial"/>
                <a:sym typeface="Arial"/>
              </a:defRPr>
            </a:lvl6pPr>
            <a:lvl7pPr indent="0" marL="914400" marR="0" rtl="0" algn="l">
              <a:spcBef>
                <a:spcPts val="0"/>
              </a:spcBef>
              <a:spcAft>
                <a:spcPts val="0"/>
              </a:spcAft>
              <a:defRPr b="0" baseline="0" i="0" sz="2800" u="none" cap="none" strike="noStrike">
                <a:solidFill>
                  <a:srgbClr val="262626"/>
                </a:solidFill>
                <a:latin typeface="Arial"/>
                <a:ea typeface="Arial"/>
                <a:cs typeface="Arial"/>
                <a:sym typeface="Arial"/>
              </a:defRPr>
            </a:lvl7pPr>
            <a:lvl8pPr indent="0" marL="1371600" marR="0" rtl="0" algn="l">
              <a:spcBef>
                <a:spcPts val="0"/>
              </a:spcBef>
              <a:spcAft>
                <a:spcPts val="0"/>
              </a:spcAft>
              <a:defRPr b="0" baseline="0" i="0" sz="2800" u="none" cap="none" strike="noStrike">
                <a:solidFill>
                  <a:srgbClr val="262626"/>
                </a:solidFill>
                <a:latin typeface="Arial"/>
                <a:ea typeface="Arial"/>
                <a:cs typeface="Arial"/>
                <a:sym typeface="Arial"/>
              </a:defRPr>
            </a:lvl8pPr>
            <a:lvl9pPr indent="0" marL="1828800" marR="0" rtl="0" algn="l">
              <a:spcBef>
                <a:spcPts val="0"/>
              </a:spcBef>
              <a:spcAft>
                <a:spcPts val="0"/>
              </a:spcAft>
              <a:defRPr b="0" baseline="0" i="0" sz="2800" u="none" cap="none" strike="noStrike">
                <a:solidFill>
                  <a:srgbClr val="262626"/>
                </a:solidFill>
                <a:latin typeface="Arial"/>
                <a:ea typeface="Arial"/>
                <a:cs typeface="Arial"/>
                <a:sym typeface="Arial"/>
              </a:defRPr>
            </a:lvl9pPr>
          </a:lstStyle>
          <a:p/>
        </p:txBody>
      </p:sp>
      <p:sp>
        <p:nvSpPr>
          <p:cNvPr id="112" name="Shape 112"/>
          <p:cNvSpPr txBox="1"/>
          <p:nvPr>
            <p:ph idx="1" type="subTitle"/>
          </p:nvPr>
        </p:nvSpPr>
        <p:spPr>
          <a:xfrm>
            <a:off x="1371600" y="2914650"/>
            <a:ext cx="6400799" cy="1314599"/>
          </a:xfrm>
          <a:prstGeom prst="rect">
            <a:avLst/>
          </a:prstGeom>
          <a:noFill/>
          <a:ln>
            <a:noFill/>
          </a:ln>
        </p:spPr>
        <p:txBody>
          <a:bodyPr anchorCtr="0" anchor="t" bIns="91425" lIns="91425" rIns="91425" tIns="91425"/>
          <a:lstStyle>
            <a:lvl1pPr indent="0" marL="0" marR="0" rtl="0" algn="ctr">
              <a:spcBef>
                <a:spcPts val="640"/>
              </a:spcBef>
              <a:spcAft>
                <a:spcPts val="0"/>
              </a:spcAft>
              <a:buClr>
                <a:srgbClr val="3F3F3F"/>
              </a:buClr>
              <a:buFont typeface="Arial"/>
              <a:buNone/>
              <a:defRPr b="0" baseline="0" i="0" sz="3200" u="none" cap="none" strike="noStrike">
                <a:solidFill>
                  <a:srgbClr val="3F3F3F"/>
                </a:solidFill>
                <a:latin typeface="Arial"/>
                <a:ea typeface="Arial"/>
                <a:cs typeface="Arial"/>
                <a:sym typeface="Arial"/>
              </a:defRPr>
            </a:lvl1pPr>
            <a:lvl2pPr indent="0" marL="457200" marR="0" rtl="0" algn="ctr">
              <a:spcBef>
                <a:spcPts val="560"/>
              </a:spcBef>
              <a:spcAft>
                <a:spcPts val="0"/>
              </a:spcAft>
              <a:buClr>
                <a:srgbClr val="3F3F3F"/>
              </a:buClr>
              <a:buFont typeface="Arial"/>
              <a:buNone/>
              <a:defRPr b="0" baseline="0" i="0" sz="2800" u="none" cap="none" strike="noStrike">
                <a:solidFill>
                  <a:srgbClr val="3F3F3F"/>
                </a:solidFill>
                <a:latin typeface="Arial"/>
                <a:ea typeface="Arial"/>
                <a:cs typeface="Arial"/>
                <a:sym typeface="Arial"/>
              </a:defRPr>
            </a:lvl2pPr>
            <a:lvl3pPr indent="0" marL="914400" marR="0" rtl="0" algn="ctr">
              <a:spcBef>
                <a:spcPts val="480"/>
              </a:spcBef>
              <a:spcAft>
                <a:spcPts val="0"/>
              </a:spcAft>
              <a:buClr>
                <a:srgbClr val="3F3F3F"/>
              </a:buClr>
              <a:buFont typeface="Arial"/>
              <a:buNone/>
              <a:defRPr b="0" baseline="0" i="0" sz="2400" u="none" cap="none" strike="noStrike">
                <a:solidFill>
                  <a:srgbClr val="3F3F3F"/>
                </a:solidFill>
                <a:latin typeface="Arial"/>
                <a:ea typeface="Arial"/>
                <a:cs typeface="Arial"/>
                <a:sym typeface="Arial"/>
              </a:defRPr>
            </a:lvl3pPr>
            <a:lvl4pPr indent="0" marL="1371600" marR="0" rtl="0" algn="ctr">
              <a:spcBef>
                <a:spcPts val="400"/>
              </a:spcBef>
              <a:spcAft>
                <a:spcPts val="0"/>
              </a:spcAft>
              <a:buClr>
                <a:srgbClr val="3F3F3F"/>
              </a:buClr>
              <a:buFont typeface="Arial"/>
              <a:buNone/>
              <a:defRPr b="0" baseline="0" i="0" sz="2000" u="none" cap="none" strike="noStrike">
                <a:solidFill>
                  <a:srgbClr val="3F3F3F"/>
                </a:solidFill>
                <a:latin typeface="Arial"/>
                <a:ea typeface="Arial"/>
                <a:cs typeface="Arial"/>
                <a:sym typeface="Arial"/>
              </a:defRPr>
            </a:lvl4pPr>
            <a:lvl5pPr indent="0" marL="1828800" marR="0" rtl="0" algn="ctr">
              <a:spcBef>
                <a:spcPts val="400"/>
              </a:spcBef>
              <a:spcAft>
                <a:spcPts val="0"/>
              </a:spcAft>
              <a:buClr>
                <a:srgbClr val="3F3F3F"/>
              </a:buClr>
              <a:buFont typeface="Arial"/>
              <a:buNone/>
              <a:defRPr b="0" baseline="0" i="0" sz="2000" u="none" cap="none" strike="noStrike">
                <a:solidFill>
                  <a:srgbClr val="3F3F3F"/>
                </a:solidFill>
                <a:latin typeface="Arial"/>
                <a:ea typeface="Arial"/>
                <a:cs typeface="Arial"/>
                <a:sym typeface="Arial"/>
              </a:defRPr>
            </a:lvl5pPr>
            <a:lvl6pPr indent="0" marL="2286000" marR="0" rtl="0" algn="ctr">
              <a:spcBef>
                <a:spcPts val="400"/>
              </a:spcBef>
              <a:buClr>
                <a:srgbClr val="3F3F3F"/>
              </a:buClr>
              <a:buFont typeface="Arial"/>
              <a:buNone/>
              <a:defRPr b="0" baseline="0" i="0" sz="2000" u="none" cap="none" strike="noStrike">
                <a:solidFill>
                  <a:srgbClr val="3F3F3F"/>
                </a:solidFill>
                <a:latin typeface="Arial"/>
                <a:ea typeface="Arial"/>
                <a:cs typeface="Arial"/>
                <a:sym typeface="Arial"/>
              </a:defRPr>
            </a:lvl6pPr>
            <a:lvl7pPr indent="0" marL="2743200" marR="0" rtl="0" algn="ctr">
              <a:spcBef>
                <a:spcPts val="400"/>
              </a:spcBef>
              <a:buClr>
                <a:srgbClr val="3F3F3F"/>
              </a:buClr>
              <a:buFont typeface="Arial"/>
              <a:buNone/>
              <a:defRPr b="0" baseline="0" i="0" sz="2000" u="none" cap="none" strike="noStrike">
                <a:solidFill>
                  <a:srgbClr val="3F3F3F"/>
                </a:solidFill>
                <a:latin typeface="Arial"/>
                <a:ea typeface="Arial"/>
                <a:cs typeface="Arial"/>
                <a:sym typeface="Arial"/>
              </a:defRPr>
            </a:lvl7pPr>
            <a:lvl8pPr indent="0" marL="3200400" marR="0" rtl="0" algn="ctr">
              <a:spcBef>
                <a:spcPts val="400"/>
              </a:spcBef>
              <a:buClr>
                <a:srgbClr val="3F3F3F"/>
              </a:buClr>
              <a:buFont typeface="Arial"/>
              <a:buNone/>
              <a:defRPr b="0" baseline="0" i="0" sz="2000" u="none" cap="none" strike="noStrike">
                <a:solidFill>
                  <a:srgbClr val="3F3F3F"/>
                </a:solidFill>
                <a:latin typeface="Arial"/>
                <a:ea typeface="Arial"/>
                <a:cs typeface="Arial"/>
                <a:sym typeface="Arial"/>
              </a:defRPr>
            </a:lvl8pPr>
            <a:lvl9pPr indent="0" marL="3657600" marR="0" rtl="0" algn="ctr">
              <a:spcBef>
                <a:spcPts val="400"/>
              </a:spcBef>
              <a:buClr>
                <a:srgbClr val="3F3F3F"/>
              </a:buClr>
              <a:buFont typeface="Arial"/>
              <a:buNone/>
              <a:defRPr b="0" baseline="0" i="0" sz="2000" u="none" cap="none" strike="noStrike">
                <a:solidFill>
                  <a:srgbClr val="3F3F3F"/>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99"/>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 name="Shape 24"/>
        <p:cNvGrpSpPr/>
        <p:nvPr/>
      </p:nvGrpSpPr>
      <p:grpSpPr>
        <a:xfrm>
          <a:off x="0" y="0"/>
          <a:ext cx="0" cy="0"/>
          <a:chOff x="0" y="0"/>
          <a:chExt cx="0" cy="0"/>
        </a:xfrm>
      </p:grpSpPr>
      <p:sp>
        <p:nvSpPr>
          <p:cNvPr id="25" name="Shape 25"/>
          <p:cNvSpPr txBox="1"/>
          <p:nvPr>
            <p:ph type="ctrTitle"/>
          </p:nvPr>
        </p:nvSpPr>
        <p:spPr>
          <a:xfrm>
            <a:off x="822950" y="2057400"/>
            <a:ext cx="7498199" cy="822900"/>
          </a:xfrm>
          <a:prstGeom prst="rect">
            <a:avLst/>
          </a:prstGeom>
          <a:noFill/>
          <a:ln>
            <a:noFill/>
          </a:ln>
        </p:spPr>
        <p:txBody>
          <a:bodyPr anchorCtr="0" anchor="t" bIns="91425" lIns="91425" rIns="91425" tIns="91425"/>
          <a:lstStyle>
            <a:lvl1pPr algn="ctr">
              <a:spcBef>
                <a:spcPts val="0"/>
              </a:spcBef>
              <a:buNone/>
              <a:defRPr sz="3600">
                <a:solidFill>
                  <a:srgbClr val="333333"/>
                </a:solidFill>
              </a:defRPr>
            </a:lvl1pPr>
          </a:lstStyle>
          <a:p/>
        </p:txBody>
      </p:sp>
      <p:sp>
        <p:nvSpPr>
          <p:cNvPr id="26" name="Shape 26"/>
          <p:cNvSpPr txBox="1"/>
          <p:nvPr>
            <p:ph idx="1" type="subTitle"/>
          </p:nvPr>
        </p:nvSpPr>
        <p:spPr>
          <a:xfrm>
            <a:off x="1645900" y="3086100"/>
            <a:ext cx="5852100" cy="617099"/>
          </a:xfrm>
          <a:prstGeom prst="rect">
            <a:avLst/>
          </a:prstGeom>
          <a:noFill/>
          <a:ln>
            <a:noFill/>
          </a:ln>
        </p:spPr>
        <p:txBody>
          <a:bodyPr anchorCtr="0" anchor="t" bIns="91425" lIns="91425" rIns="91425" tIns="91425"/>
          <a:lstStyle>
            <a:lvl1pPr algn="ctr">
              <a:spcBef>
                <a:spcPts val="0"/>
              </a:spcBef>
              <a:buNone/>
              <a:defRPr sz="2400">
                <a:solidFill>
                  <a:srgbClr val="333333"/>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7" name="Shape 27"/>
        <p:cNvGrpSpPr/>
        <p:nvPr/>
      </p:nvGrpSpPr>
      <p:grpSpPr>
        <a:xfrm>
          <a:off x="0" y="0"/>
          <a:ext cx="0" cy="0"/>
          <a:chOff x="0" y="0"/>
          <a:chExt cx="0" cy="0"/>
        </a:xfrm>
      </p:grpSpPr>
      <p:sp>
        <p:nvSpPr>
          <p:cNvPr id="28" name="Shape 28"/>
          <p:cNvSpPr txBox="1"/>
          <p:nvPr>
            <p:ph type="title"/>
          </p:nvPr>
        </p:nvSpPr>
        <p:spPr>
          <a:xfrm>
            <a:off x="274300" y="205725"/>
            <a:ext cx="8595299" cy="617099"/>
          </a:xfrm>
          <a:prstGeom prst="rect">
            <a:avLst/>
          </a:prstGeom>
          <a:noFill/>
          <a:ln>
            <a:noFill/>
          </a:ln>
        </p:spPr>
        <p:txBody>
          <a:bodyPr anchorCtr="0" anchor="t" bIns="91425" lIns="91425" rIns="91425" tIns="91425"/>
          <a:lstStyle>
            <a:lvl1pPr>
              <a:spcBef>
                <a:spcPts val="0"/>
              </a:spcBef>
              <a:buNone/>
              <a:defRPr sz="3200">
                <a:solidFill>
                  <a:srgbClr val="333333"/>
                </a:solidFill>
              </a:defRPr>
            </a:lvl1pPr>
          </a:lstStyle>
          <a:p/>
        </p:txBody>
      </p:sp>
      <p:sp>
        <p:nvSpPr>
          <p:cNvPr id="29" name="Shape 29"/>
          <p:cNvSpPr txBox="1"/>
          <p:nvPr>
            <p:ph idx="1" type="body"/>
          </p:nvPr>
        </p:nvSpPr>
        <p:spPr>
          <a:xfrm>
            <a:off x="274300" y="1234425"/>
            <a:ext cx="8595299" cy="3703200"/>
          </a:xfrm>
          <a:prstGeom prst="rect">
            <a:avLst/>
          </a:prstGeom>
          <a:noFill/>
          <a:ln>
            <a:noFill/>
          </a:ln>
        </p:spPr>
        <p:txBody>
          <a:bodyPr anchorCtr="0" anchor="t" bIns="91425" lIns="91425" rIns="91425" tIns="91425"/>
          <a:lstStyle>
            <a:lvl1pPr>
              <a:spcBef>
                <a:spcPts val="0"/>
              </a:spcBef>
              <a:defRPr sz="2000">
                <a:solidFill>
                  <a:srgbClr val="333333"/>
                </a:solidFill>
              </a:defRPr>
            </a:lvl1pPr>
            <a:lvl2pPr>
              <a:spcBef>
                <a:spcPts val="0"/>
              </a:spcBef>
              <a:defRPr sz="2000">
                <a:solidFill>
                  <a:srgbClr val="333333"/>
                </a:solidFill>
              </a:defRPr>
            </a:lvl2pPr>
            <a:lvl3pPr>
              <a:spcBef>
                <a:spcPts val="0"/>
              </a:spcBef>
              <a:defRPr sz="2000">
                <a:solidFill>
                  <a:srgbClr val="333333"/>
                </a:solidFill>
              </a:defRPr>
            </a:lvl3pPr>
            <a:lvl4pPr>
              <a:spcBef>
                <a:spcPts val="0"/>
              </a:spcBef>
              <a:defRPr sz="2000">
                <a:solidFill>
                  <a:srgbClr val="333333"/>
                </a:solidFill>
              </a:defRPr>
            </a:lvl4pPr>
            <a:lvl5pPr>
              <a:spcBef>
                <a:spcPts val="0"/>
              </a:spcBef>
              <a:defRPr sz="2000">
                <a:solidFill>
                  <a:srgbClr val="333333"/>
                </a:solidFill>
              </a:defRPr>
            </a:lvl5pPr>
            <a:lvl6pPr>
              <a:spcBef>
                <a:spcPts val="0"/>
              </a:spcBef>
              <a:defRPr sz="2000">
                <a:solidFill>
                  <a:srgbClr val="333333"/>
                </a:solidFill>
              </a:defRPr>
            </a:lvl6pPr>
            <a:lvl7pPr>
              <a:spcBef>
                <a:spcPts val="0"/>
              </a:spcBef>
              <a:defRPr sz="2000">
                <a:solidFill>
                  <a:srgbClr val="333333"/>
                </a:solidFill>
              </a:defRPr>
            </a:lvl7pPr>
            <a:lvl8pPr>
              <a:spcBef>
                <a:spcPts val="0"/>
              </a:spcBef>
              <a:defRPr sz="2000">
                <a:solidFill>
                  <a:srgbClr val="333333"/>
                </a:solidFill>
              </a:defRPr>
            </a:lvl8pPr>
            <a:lvl9pPr>
              <a:spcBef>
                <a:spcPts val="0"/>
              </a:spcBef>
              <a:defRPr sz="2000">
                <a:solidFill>
                  <a:srgbClr val="33333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00.jpg"/><Relationship Id="rId4" Type="http://schemas.openxmlformats.org/officeDocument/2006/relationships/slideLayout" Target="../slideLayouts/slideLayout9.xml"/><Relationship Id="rId3" Type="http://schemas.openxmlformats.org/officeDocument/2006/relationships/slideLayout" Target="../slideLayouts/slideLayout8.xml"/><Relationship Id="rId6" Type="http://schemas.openxmlformats.org/officeDocument/2006/relationships/slideLayout" Target="../slideLayouts/slideLayout11.xml"/><Relationship Id="rId5" Type="http://schemas.openxmlformats.org/officeDocument/2006/relationships/slideLayout" Target="../slideLayouts/slideLayout10.xml"/><Relationship Id="rId7"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6" Type="http://schemas.openxmlformats.org/officeDocument/2006/relationships/slideLayout" Target="../slideLayouts/slideLayout17.xml"/><Relationship Id="rId5" Type="http://schemas.openxmlformats.org/officeDocument/2006/relationships/slideLayout" Target="../slideLayouts/slideLayout16.xml"/><Relationship Id="rId7"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slideLayout" Target="../slideLayouts/slideLayout21.xml"/><Relationship Id="rId3" Type="http://schemas.openxmlformats.org/officeDocument/2006/relationships/slideLayout" Target="../slideLayouts/slideLayout20.xml"/><Relationship Id="rId6" Type="http://schemas.openxmlformats.org/officeDocument/2006/relationships/slideLayout" Target="../slideLayouts/slideLayout23.xml"/><Relationship Id="rId5" Type="http://schemas.openxmlformats.org/officeDocument/2006/relationships/slideLayout" Target="../slideLayouts/slideLayout22.xml"/><Relationship Id="rId7"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25.xml"/><Relationship Id="rId1" Type="http://schemas.openxmlformats.org/officeDocument/2006/relationships/slideLayout" Target="../slideLayouts/slideLayout24.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11" Type="http://schemas.openxmlformats.org/officeDocument/2006/relationships/slideLayout" Target="../slideLayouts/slideLayout34.xml"/><Relationship Id="rId3" Type="http://schemas.openxmlformats.org/officeDocument/2006/relationships/slideLayout" Target="../slideLayouts/slideLayout26.xml"/><Relationship Id="rId9" Type="http://schemas.openxmlformats.org/officeDocument/2006/relationships/slideLayout" Target="../slideLayouts/slideLayout32.xml"/><Relationship Id="rId6" Type="http://schemas.openxmlformats.org/officeDocument/2006/relationships/slideLayout" Target="../slideLayouts/slideLayout29.xml"/><Relationship Id="rId5" Type="http://schemas.openxmlformats.org/officeDocument/2006/relationships/slideLayout" Target="../slideLayouts/slideLayout28.xml"/><Relationship Id="rId8" Type="http://schemas.openxmlformats.org/officeDocument/2006/relationships/slideLayout" Target="../slideLayouts/slideLayout31.xml"/><Relationship Id="rId7"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22" name="Shape 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38" name="Shape 38"/>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chemeClr val="dk1"/>
              </a:buClr>
              <a:buSzPct val="100000"/>
              <a:buNone/>
              <a:defRPr b="1" sz="3600">
                <a:solidFill>
                  <a:schemeClr val="dk1"/>
                </a:solidFill>
              </a:defRPr>
            </a:lvl1pPr>
            <a:lvl2pPr rtl="0">
              <a:spcBef>
                <a:spcPts val="0"/>
              </a:spcBef>
              <a:buClr>
                <a:schemeClr val="dk1"/>
              </a:buClr>
              <a:buSzPct val="100000"/>
              <a:buNone/>
              <a:defRPr b="1" sz="3600">
                <a:solidFill>
                  <a:schemeClr val="dk1"/>
                </a:solidFill>
              </a:defRPr>
            </a:lvl2pPr>
            <a:lvl3pPr rtl="0">
              <a:spcBef>
                <a:spcPts val="0"/>
              </a:spcBef>
              <a:buClr>
                <a:schemeClr val="dk1"/>
              </a:buClr>
              <a:buSzPct val="100000"/>
              <a:buNone/>
              <a:defRPr b="1" sz="3600">
                <a:solidFill>
                  <a:schemeClr val="dk1"/>
                </a:solidFill>
              </a:defRPr>
            </a:lvl3pPr>
            <a:lvl4pPr rtl="0">
              <a:spcBef>
                <a:spcPts val="0"/>
              </a:spcBef>
              <a:buClr>
                <a:schemeClr val="dk1"/>
              </a:buClr>
              <a:buSzPct val="100000"/>
              <a:buNone/>
              <a:defRPr b="1" sz="3600">
                <a:solidFill>
                  <a:schemeClr val="dk1"/>
                </a:solidFill>
              </a:defRPr>
            </a:lvl4pPr>
            <a:lvl5pPr rtl="0">
              <a:spcBef>
                <a:spcPts val="0"/>
              </a:spcBef>
              <a:buClr>
                <a:schemeClr val="dk1"/>
              </a:buClr>
              <a:buSzPct val="100000"/>
              <a:buNone/>
              <a:defRPr b="1" sz="3600">
                <a:solidFill>
                  <a:schemeClr val="dk1"/>
                </a:solidFill>
              </a:defRPr>
            </a:lvl5pPr>
            <a:lvl6pPr rtl="0">
              <a:spcBef>
                <a:spcPts val="0"/>
              </a:spcBef>
              <a:buClr>
                <a:schemeClr val="dk1"/>
              </a:buClr>
              <a:buSzPct val="100000"/>
              <a:buNone/>
              <a:defRPr b="1" sz="3600">
                <a:solidFill>
                  <a:schemeClr val="dk1"/>
                </a:solidFill>
              </a:defRPr>
            </a:lvl6pPr>
            <a:lvl7pPr rtl="0">
              <a:spcBef>
                <a:spcPts val="0"/>
              </a:spcBef>
              <a:buClr>
                <a:schemeClr val="dk1"/>
              </a:buClr>
              <a:buSzPct val="100000"/>
              <a:buNone/>
              <a:defRPr b="1" sz="3600">
                <a:solidFill>
                  <a:schemeClr val="dk1"/>
                </a:solidFill>
              </a:defRPr>
            </a:lvl7pPr>
            <a:lvl8pPr rtl="0">
              <a:spcBef>
                <a:spcPts val="0"/>
              </a:spcBef>
              <a:buClr>
                <a:schemeClr val="dk1"/>
              </a:buClr>
              <a:buSzPct val="100000"/>
              <a:buNone/>
              <a:defRPr b="1" sz="3600">
                <a:solidFill>
                  <a:schemeClr val="dk1"/>
                </a:solidFill>
              </a:defRPr>
            </a:lvl8pPr>
            <a:lvl9pPr rtl="0">
              <a:spcBef>
                <a:spcPts val="0"/>
              </a:spcBef>
              <a:buClr>
                <a:schemeClr val="dk1"/>
              </a:buClr>
              <a:buSzPct val="100000"/>
              <a:buNone/>
              <a:defRPr b="1" sz="3600">
                <a:solidFill>
                  <a:schemeClr val="dk1"/>
                </a:solidFill>
              </a:defRPr>
            </a:lvl9pPr>
          </a:lstStyle>
          <a:p/>
        </p:txBody>
      </p:sp>
      <p:sp>
        <p:nvSpPr>
          <p:cNvPr id="56" name="Shape 5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292100" y="117871"/>
            <a:ext cx="8056499" cy="508499"/>
          </a:xfrm>
          <a:prstGeom prst="rect">
            <a:avLst/>
          </a:prstGeom>
          <a:noFill/>
          <a:ln>
            <a:noFill/>
          </a:ln>
        </p:spPr>
        <p:txBody>
          <a:bodyPr anchorCtr="0" anchor="ctr" bIns="91425" lIns="91425" rIns="91425" tIns="91425"/>
          <a:lstStyle>
            <a:lvl1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1pPr>
            <a:lvl2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2pPr>
            <a:lvl3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3pPr>
            <a:lvl4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4pPr>
            <a:lvl5pPr indent="0" marL="0" marR="0" rtl="0" algn="l">
              <a:spcBef>
                <a:spcPts val="0"/>
              </a:spcBef>
              <a:spcAft>
                <a:spcPts val="0"/>
              </a:spcAft>
              <a:defRPr b="0" baseline="0" i="0" sz="2800" u="none" cap="none" strike="noStrike">
                <a:solidFill>
                  <a:srgbClr val="262626"/>
                </a:solidFill>
                <a:latin typeface="Arial"/>
                <a:ea typeface="Arial"/>
                <a:cs typeface="Arial"/>
                <a:sym typeface="Arial"/>
              </a:defRPr>
            </a:lvl5pPr>
            <a:lvl6pPr indent="0" marL="457200" marR="0" rtl="0" algn="l">
              <a:spcBef>
                <a:spcPts val="0"/>
              </a:spcBef>
              <a:spcAft>
                <a:spcPts val="0"/>
              </a:spcAft>
              <a:defRPr b="0" baseline="0" i="0" sz="2800" u="none" cap="none" strike="noStrike">
                <a:solidFill>
                  <a:srgbClr val="262626"/>
                </a:solidFill>
                <a:latin typeface="Arial"/>
                <a:ea typeface="Arial"/>
                <a:cs typeface="Arial"/>
                <a:sym typeface="Arial"/>
              </a:defRPr>
            </a:lvl6pPr>
            <a:lvl7pPr indent="0" marL="914400" marR="0" rtl="0" algn="l">
              <a:spcBef>
                <a:spcPts val="0"/>
              </a:spcBef>
              <a:spcAft>
                <a:spcPts val="0"/>
              </a:spcAft>
              <a:defRPr b="0" baseline="0" i="0" sz="2800" u="none" cap="none" strike="noStrike">
                <a:solidFill>
                  <a:srgbClr val="262626"/>
                </a:solidFill>
                <a:latin typeface="Arial"/>
                <a:ea typeface="Arial"/>
                <a:cs typeface="Arial"/>
                <a:sym typeface="Arial"/>
              </a:defRPr>
            </a:lvl7pPr>
            <a:lvl8pPr indent="0" marL="1371600" marR="0" rtl="0" algn="l">
              <a:spcBef>
                <a:spcPts val="0"/>
              </a:spcBef>
              <a:spcAft>
                <a:spcPts val="0"/>
              </a:spcAft>
              <a:defRPr b="0" baseline="0" i="0" sz="2800" u="none" cap="none" strike="noStrike">
                <a:solidFill>
                  <a:srgbClr val="262626"/>
                </a:solidFill>
                <a:latin typeface="Arial"/>
                <a:ea typeface="Arial"/>
                <a:cs typeface="Arial"/>
                <a:sym typeface="Arial"/>
              </a:defRPr>
            </a:lvl8pPr>
            <a:lvl9pPr indent="0" marL="1828800" marR="0" rtl="0" algn="l">
              <a:spcBef>
                <a:spcPts val="0"/>
              </a:spcBef>
              <a:spcAft>
                <a:spcPts val="0"/>
              </a:spcAft>
              <a:defRPr b="0" baseline="0" i="0" sz="2800" u="none" cap="none" strike="noStrike">
                <a:solidFill>
                  <a:srgbClr val="262626"/>
                </a:solidFill>
                <a:latin typeface="Arial"/>
                <a:ea typeface="Arial"/>
                <a:cs typeface="Arial"/>
                <a:sym typeface="Arial"/>
              </a:defRPr>
            </a:lvl9pPr>
          </a:lstStyle>
          <a:p/>
        </p:txBody>
      </p:sp>
      <p:sp>
        <p:nvSpPr>
          <p:cNvPr id="74" name="Shape 74"/>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98989"/>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l">
              <a:spcBef>
                <a:spcPts val="0"/>
              </a:spcBef>
              <a:defRPr b="0" baseline="0" i="0" sz="18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6553200" y="4767262"/>
            <a:ext cx="2133599" cy="273900"/>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98989"/>
              </a:solidFill>
              <a:latin typeface="Arial"/>
              <a:ea typeface="Arial"/>
              <a:cs typeface="Arial"/>
              <a:sym typeface="Arial"/>
            </a:endParaRPr>
          </a:p>
          <a:p>
            <a:pPr lvl="1">
              <a:spcBef>
                <a:spcPts val="0"/>
              </a:spcBef>
              <a:buClr>
                <a:srgbClr val="000000"/>
              </a:buClr>
              <a:buFont typeface="Courier New"/>
              <a:buChar char="o"/>
            </a:pPr>
            <a:r>
              <a:t/>
            </a:r>
            <a:endParaRPr/>
          </a:p>
          <a:p>
            <a:pPr lvl="2">
              <a:spcBef>
                <a:spcPts val="0"/>
              </a:spcBef>
              <a:buClr>
                <a:srgbClr val="000000"/>
              </a:buClr>
              <a:buFont typeface="Wingdings"/>
              <a:buChar char="§"/>
            </a:pPr>
            <a:r>
              <a:t/>
            </a:r>
            <a:endParaRPr/>
          </a:p>
          <a:p>
            <a:pPr lvl="3">
              <a:spcBef>
                <a:spcPts val="0"/>
              </a:spcBef>
              <a:buClr>
                <a:srgbClr val="000000"/>
              </a:buClr>
              <a:buFont typeface="Arial"/>
              <a:buChar char="●"/>
            </a:pPr>
            <a:r>
              <a:t/>
            </a:r>
            <a:endParaRPr/>
          </a:p>
          <a:p>
            <a:pPr lvl="4">
              <a:spcBef>
                <a:spcPts val="0"/>
              </a:spcBef>
              <a:buClr>
                <a:srgbClr val="000000"/>
              </a:buClr>
              <a:buFont typeface="Courier New"/>
              <a:buChar char="o"/>
            </a:pPr>
            <a:r>
              <a:t/>
            </a:r>
            <a:endParaRPr/>
          </a:p>
          <a:p>
            <a:pPr lvl="5">
              <a:spcBef>
                <a:spcPts val="0"/>
              </a:spcBef>
              <a:buClr>
                <a:srgbClr val="000000"/>
              </a:buClr>
              <a:buFont typeface="Wingdings"/>
              <a:buChar char="§"/>
            </a:pPr>
            <a:r>
              <a:t/>
            </a:r>
            <a:endParaRPr/>
          </a:p>
          <a:p>
            <a:pPr lvl="6">
              <a:spcBef>
                <a:spcPts val="0"/>
              </a:spcBef>
              <a:buClr>
                <a:srgbClr val="000000"/>
              </a:buClr>
              <a:buFont typeface="Arial"/>
              <a:buChar char="●"/>
            </a:pPr>
            <a:r>
              <a:t/>
            </a:r>
            <a:endParaRPr/>
          </a:p>
          <a:p>
            <a:pPr lvl="7">
              <a:spcBef>
                <a:spcPts val="0"/>
              </a:spcBef>
              <a:buClr>
                <a:srgbClr val="000000"/>
              </a:buClr>
              <a:buFont typeface="Courier New"/>
              <a:buChar char="o"/>
            </a:pPr>
            <a:r>
              <a:t/>
            </a:r>
            <a:endParaRPr/>
          </a:p>
          <a:p>
            <a:pPr lvl="8">
              <a:spcBef>
                <a:spcPts val="0"/>
              </a:spcBef>
              <a:buClr>
                <a:srgbClr val="000000"/>
              </a:buClr>
              <a:buFont typeface="Wingdings"/>
              <a:buChar char="§"/>
            </a:pPr>
            <a:r>
              <a:t/>
            </a:r>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04.png"/><Relationship Id="rId3" Type="http://schemas.openxmlformats.org/officeDocument/2006/relationships/image" Target="../media/image01.png"/><Relationship Id="rId5" Type="http://schemas.openxmlformats.org/officeDocument/2006/relationships/image" Target="../media/image0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07.png"/><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01.png"/><Relationship Id="rId3" Type="http://schemas.openxmlformats.org/officeDocument/2006/relationships/image" Target="../media/image11.png"/><Relationship Id="rId5"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01.png"/><Relationship Id="rId3" Type="http://schemas.openxmlformats.org/officeDocument/2006/relationships/image" Target="../media/image0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01.png"/><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 Id="rId4" Type="http://schemas.openxmlformats.org/officeDocument/2006/relationships/image" Target="../media/image14.jpg"/><Relationship Id="rId3" Type="http://schemas.openxmlformats.org/officeDocument/2006/relationships/image" Target="../media/image0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01.png"/><Relationship Id="rId3" Type="http://schemas.openxmlformats.org/officeDocument/2006/relationships/image" Target="../media/image13.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2.jpg"/><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7.jpg"/><Relationship Id="rId3" Type="http://schemas.openxmlformats.org/officeDocument/2006/relationships/image" Target="../media/image01.png"/><Relationship Id="rId5" Type="http://schemas.openxmlformats.org/officeDocument/2006/relationships/image" Target="../media/image18.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 Id="rId3" Type="http://schemas.openxmlformats.org/officeDocument/2006/relationships/image" Target="../media/image0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01.png"/><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01.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p:nvPr/>
        </p:nvSpPr>
        <p:spPr>
          <a:xfrm>
            <a:off x="-8250" y="-6187"/>
            <a:ext cx="9160499" cy="51558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spcBef>
                <a:spcPts val="0"/>
              </a:spcBef>
              <a:buNone/>
            </a:pPr>
            <a:r>
              <a:t/>
            </a:r>
            <a:endParaRPr sz="3000">
              <a:solidFill>
                <a:srgbClr val="FFFFFF"/>
              </a:solidFill>
              <a:latin typeface="Open Sans"/>
              <a:ea typeface="Open Sans"/>
              <a:cs typeface="Open Sans"/>
              <a:sym typeface="Open Sans"/>
            </a:endParaRPr>
          </a:p>
          <a:p>
            <a:pPr lvl="0" rtl="0" algn="l">
              <a:spcBef>
                <a:spcPts val="0"/>
              </a:spcBef>
              <a:buNone/>
            </a:pPr>
            <a:r>
              <a:t/>
            </a:r>
            <a:endParaRPr sz="3600">
              <a:latin typeface="Open Sans"/>
              <a:ea typeface="Open Sans"/>
              <a:cs typeface="Open Sans"/>
              <a:sym typeface="Open Sans"/>
            </a:endParaRPr>
          </a:p>
          <a:p>
            <a:pPr lvl="0" rtl="0" algn="ctr">
              <a:spcBef>
                <a:spcPts val="0"/>
              </a:spcBef>
              <a:buNone/>
            </a:pPr>
            <a:r>
              <a:rPr lang="en" sz="3200">
                <a:solidFill>
                  <a:srgbClr val="434343"/>
                </a:solidFill>
                <a:latin typeface="Open Sans"/>
                <a:ea typeface="Open Sans"/>
                <a:cs typeface="Open Sans"/>
                <a:sym typeface="Open Sans"/>
              </a:rPr>
              <a:t>Move Fast &amp; Don't Break Things</a:t>
            </a:r>
          </a:p>
          <a:p>
            <a:pPr lvl="0" rtl="0" algn="ctr">
              <a:spcBef>
                <a:spcPts val="0"/>
              </a:spcBef>
              <a:buNone/>
            </a:pPr>
            <a:r>
              <a:t/>
            </a:r>
            <a:endParaRPr sz="1500">
              <a:solidFill>
                <a:srgbClr val="434343"/>
              </a:solidFill>
              <a:latin typeface="Open Sans"/>
              <a:ea typeface="Open Sans"/>
              <a:cs typeface="Open Sans"/>
              <a:sym typeface="Open Sans"/>
            </a:endParaRPr>
          </a:p>
          <a:p>
            <a:pPr lvl="0" rtl="0" algn="ctr">
              <a:spcBef>
                <a:spcPts val="0"/>
              </a:spcBef>
              <a:buNone/>
            </a:pPr>
            <a:r>
              <a:rPr lang="en" sz="2600">
                <a:solidFill>
                  <a:srgbClr val="434343"/>
                </a:solidFill>
                <a:latin typeface="Open Sans"/>
                <a:ea typeface="Open Sans"/>
                <a:cs typeface="Open Sans"/>
                <a:sym typeface="Open Sans"/>
              </a:rPr>
              <a:t>Ankit Mehta, Google</a:t>
            </a:r>
          </a:p>
          <a:p>
            <a:pPr lvl="0" rtl="0" algn="ctr">
              <a:spcBef>
                <a:spcPts val="0"/>
              </a:spcBef>
              <a:buNone/>
            </a:pPr>
            <a:r>
              <a:t/>
            </a:r>
            <a:endParaRPr sz="3600">
              <a:solidFill>
                <a:srgbClr val="434343"/>
              </a:solidFill>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p:txBody>
      </p:sp>
      <p:pic>
        <p:nvPicPr>
          <p:cNvPr id="115" name="Shape 115"/>
          <p:cNvPicPr preferRelativeResize="0"/>
          <p:nvPr/>
        </p:nvPicPr>
        <p:blipFill>
          <a:blip r:embed="rId3">
            <a:alphaModFix/>
          </a:blip>
          <a:stretch>
            <a:fillRect/>
          </a:stretch>
        </p:blipFill>
        <p:spPr>
          <a:xfrm>
            <a:off x="2889174" y="241850"/>
            <a:ext cx="3365662" cy="3365662"/>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0" name="Shape 190"/>
        <p:cNvGrpSpPr/>
        <p:nvPr/>
      </p:nvGrpSpPr>
      <p:grpSpPr>
        <a:xfrm>
          <a:off x="0" y="0"/>
          <a:ext cx="0" cy="0"/>
          <a:chOff x="0" y="0"/>
          <a:chExt cx="0" cy="0"/>
        </a:xfrm>
      </p:grpSpPr>
      <p:pic>
        <p:nvPicPr>
          <p:cNvPr id="191" name="Shape 191"/>
          <p:cNvPicPr preferRelativeResize="0"/>
          <p:nvPr/>
        </p:nvPicPr>
        <p:blipFill>
          <a:blip r:embed="rId3">
            <a:alphaModFix amt="38000"/>
          </a:blip>
          <a:stretch>
            <a:fillRect/>
          </a:stretch>
        </p:blipFill>
        <p:spPr>
          <a:xfrm>
            <a:off x="0" y="0"/>
            <a:ext cx="9143999" cy="5143499"/>
          </a:xfrm>
          <a:prstGeom prst="rect">
            <a:avLst/>
          </a:prstGeom>
          <a:noFill/>
          <a:ln>
            <a:noFill/>
          </a:ln>
        </p:spPr>
      </p:pic>
      <p:pic>
        <p:nvPicPr>
          <p:cNvPr id="192" name="Shape 192"/>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93" name="Shape 19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194" name="Shape 194"/>
          <p:cNvSpPr txBox="1"/>
          <p:nvPr>
            <p:ph idx="1" type="body"/>
          </p:nvPr>
        </p:nvSpPr>
        <p:spPr>
          <a:xfrm>
            <a:off x="92850" y="939575"/>
            <a:ext cx="3668700"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Moving Fast is Good!</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Innovate</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Address flaws quickly</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Better productivity</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Better Code Health</a:t>
            </a:r>
          </a:p>
        </p:txBody>
      </p:sp>
      <p:cxnSp>
        <p:nvCxnSpPr>
          <p:cNvPr id="195" name="Shape 195"/>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mt="70000"/>
          </a:blip>
          <a:stretch>
            <a:fillRect/>
          </a:stretch>
        </p:blipFill>
        <p:spPr>
          <a:xfrm>
            <a:off x="0" y="0"/>
            <a:ext cx="9144000" cy="5143499"/>
          </a:xfrm>
          <a:prstGeom prst="rect">
            <a:avLst/>
          </a:prstGeom>
          <a:noFill/>
          <a:ln>
            <a:noFill/>
          </a:ln>
        </p:spPr>
      </p:pic>
      <p:pic>
        <p:nvPicPr>
          <p:cNvPr id="201" name="Shape 201"/>
          <p:cNvPicPr preferRelativeResize="0"/>
          <p:nvPr/>
        </p:nvPicPr>
        <p:blipFill>
          <a:blip r:embed="rId4">
            <a:alphaModFix/>
          </a:blip>
          <a:stretch>
            <a:fillRect/>
          </a:stretch>
        </p:blipFill>
        <p:spPr>
          <a:xfrm>
            <a:off x="-2975" y="0"/>
            <a:ext cx="485750" cy="485750"/>
          </a:xfrm>
          <a:prstGeom prst="rect">
            <a:avLst/>
          </a:prstGeom>
          <a:noFill/>
          <a:ln>
            <a:noFill/>
          </a:ln>
        </p:spPr>
      </p:pic>
      <p:sp>
        <p:nvSpPr>
          <p:cNvPr id="202" name="Shape 202"/>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203" name="Shape 203"/>
          <p:cNvSpPr txBox="1"/>
          <p:nvPr>
            <p:ph idx="1" type="body"/>
          </p:nvPr>
        </p:nvSpPr>
        <p:spPr>
          <a:xfrm>
            <a:off x="92850" y="939575"/>
            <a:ext cx="3668700"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 But Breaking things isn’t</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User trust/satisfaction</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Uphold the brand</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Launch products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Set a high bar</a:t>
            </a:r>
          </a:p>
        </p:txBody>
      </p:sp>
      <p:cxnSp>
        <p:nvCxnSpPr>
          <p:cNvPr id="204" name="Shape 204"/>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chemeClr val="lt1"/>
                </a:solidFill>
                <a:latin typeface="Roboto Condensed"/>
                <a:ea typeface="Roboto Condensed"/>
                <a:cs typeface="Roboto Condensed"/>
                <a:sym typeface="Roboto Condensed"/>
              </a:rPr>
              <a:t>                  My Testing Philosophy</a:t>
            </a:r>
          </a:p>
        </p:txBody>
      </p:sp>
      <p:sp>
        <p:nvSpPr>
          <p:cNvPr id="210" name="Shape 210"/>
          <p:cNvSpPr txBox="1"/>
          <p:nvPr>
            <p:ph idx="1" type="body"/>
          </p:nvPr>
        </p:nvSpPr>
        <p:spPr>
          <a:xfrm>
            <a:off x="457200" y="1063375"/>
            <a:ext cx="3994500" cy="3725699"/>
          </a:xfrm>
          <a:prstGeom prst="rect">
            <a:avLst/>
          </a:prstGeom>
        </p:spPr>
        <p:txBody>
          <a:bodyPr anchorCtr="0" anchor="t" bIns="91425" lIns="91425" rIns="91425" tIns="91425">
            <a:noAutofit/>
          </a:bodyPr>
          <a:lstStyle/>
          <a:p>
            <a:pPr>
              <a:spcBef>
                <a:spcPts val="0"/>
              </a:spcBef>
              <a:buNone/>
            </a:pPr>
            <a:r>
              <a:rPr lang="en" sz="2400">
                <a:solidFill>
                  <a:schemeClr val="lt1"/>
                </a:solidFill>
                <a:latin typeface="Roboto Condensed"/>
                <a:ea typeface="Roboto Condensed"/>
                <a:cs typeface="Roboto Condensed"/>
                <a:sym typeface="Roboto Condensed"/>
              </a:rPr>
              <a:t>What many teams do</a:t>
            </a:r>
          </a:p>
        </p:txBody>
      </p:sp>
      <p:sp>
        <p:nvSpPr>
          <p:cNvPr id="211" name="Shape 211"/>
          <p:cNvSpPr txBox="1"/>
          <p:nvPr>
            <p:ph idx="2" type="body"/>
          </p:nvPr>
        </p:nvSpPr>
        <p:spPr>
          <a:xfrm>
            <a:off x="4692273" y="1063375"/>
            <a:ext cx="3994500" cy="3725699"/>
          </a:xfrm>
          <a:prstGeom prst="rect">
            <a:avLst/>
          </a:prstGeom>
        </p:spPr>
        <p:txBody>
          <a:bodyPr anchorCtr="0" anchor="t" bIns="91425" lIns="91425" rIns="91425" tIns="91425">
            <a:noAutofit/>
          </a:bodyPr>
          <a:lstStyle/>
          <a:p>
            <a:pPr>
              <a:spcBef>
                <a:spcPts val="0"/>
              </a:spcBef>
              <a:buNone/>
            </a:pPr>
            <a:r>
              <a:rPr lang="en" sz="2400">
                <a:solidFill>
                  <a:schemeClr val="lt1"/>
                </a:solidFill>
                <a:latin typeface="Roboto Condensed"/>
                <a:ea typeface="Roboto Condensed"/>
                <a:cs typeface="Roboto Condensed"/>
                <a:sym typeface="Roboto Condensed"/>
              </a:rPr>
              <a:t>        How it should be done</a:t>
            </a:r>
          </a:p>
        </p:txBody>
      </p:sp>
      <p:pic>
        <p:nvPicPr>
          <p:cNvPr id="212" name="Shape 212"/>
          <p:cNvPicPr preferRelativeResize="0"/>
          <p:nvPr/>
        </p:nvPicPr>
        <p:blipFill>
          <a:blip r:embed="rId3">
            <a:alphaModFix/>
          </a:blip>
          <a:stretch>
            <a:fillRect/>
          </a:stretch>
        </p:blipFill>
        <p:spPr>
          <a:xfrm>
            <a:off x="-2975" y="0"/>
            <a:ext cx="485750" cy="485750"/>
          </a:xfrm>
          <a:prstGeom prst="rect">
            <a:avLst/>
          </a:prstGeom>
          <a:noFill/>
          <a:ln>
            <a:noFill/>
          </a:ln>
        </p:spPr>
      </p:pic>
      <p:sp>
        <p:nvSpPr>
          <p:cNvPr id="213" name="Shape 21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pic>
        <p:nvPicPr>
          <p:cNvPr id="214" name="Shape 214"/>
          <p:cNvPicPr preferRelativeResize="0"/>
          <p:nvPr/>
        </p:nvPicPr>
        <p:blipFill>
          <a:blip r:embed="rId4">
            <a:alphaModFix/>
          </a:blip>
          <a:stretch>
            <a:fillRect/>
          </a:stretch>
        </p:blipFill>
        <p:spPr>
          <a:xfrm>
            <a:off x="497738" y="1670086"/>
            <a:ext cx="2652656" cy="3274893"/>
          </a:xfrm>
          <a:prstGeom prst="rect">
            <a:avLst/>
          </a:prstGeom>
          <a:noFill/>
          <a:ln>
            <a:noFill/>
          </a:ln>
        </p:spPr>
      </p:pic>
      <p:pic>
        <p:nvPicPr>
          <p:cNvPr id="215" name="Shape 215"/>
          <p:cNvPicPr preferRelativeResize="0"/>
          <p:nvPr/>
        </p:nvPicPr>
        <p:blipFill>
          <a:blip r:embed="rId5">
            <a:alphaModFix/>
          </a:blip>
          <a:stretch>
            <a:fillRect/>
          </a:stretch>
        </p:blipFill>
        <p:spPr>
          <a:xfrm>
            <a:off x="5062207" y="1775424"/>
            <a:ext cx="3702017" cy="3013650"/>
          </a:xfrm>
          <a:prstGeom prst="rect">
            <a:avLst/>
          </a:prstGeom>
          <a:noFill/>
          <a:ln>
            <a:noFill/>
          </a:ln>
        </p:spPr>
      </p:pic>
      <p:cxnSp>
        <p:nvCxnSpPr>
          <p:cNvPr id="216" name="Shape 216"/>
          <p:cNvCxnSpPr>
            <a:stCxn id="123" idx="0"/>
            <a:endCxn id="123" idx="0"/>
          </p:cNvCxnSpPr>
          <p:nvPr/>
        </p:nvCxnSpPr>
        <p:spPr>
          <a:xfrm rot="10800000">
            <a:off x="4680300" y="2512362"/>
            <a:ext cx="0" cy="2276700"/>
          </a:xfrm>
          <a:prstGeom prst="straightConnector1">
            <a:avLst/>
          </a:prstGeom>
          <a:noFill/>
          <a:ln cap="flat" cmpd="sng" w="76200">
            <a:solidFill>
              <a:srgbClr val="3F3F3F"/>
            </a:solidFill>
            <a:prstDash val="solid"/>
            <a:round/>
            <a:headEnd len="lg" w="lg" type="none"/>
            <a:tailEnd len="lg" w="lg" type="triangle"/>
          </a:ln>
        </p:spPr>
      </p:cxnSp>
      <p:sp>
        <p:nvSpPr>
          <p:cNvPr id="217" name="Shape 217"/>
          <p:cNvSpPr txBox="1"/>
          <p:nvPr/>
        </p:nvSpPr>
        <p:spPr>
          <a:xfrm>
            <a:off x="3378937" y="3137450"/>
            <a:ext cx="1187999" cy="857400"/>
          </a:xfrm>
          <a:prstGeom prst="rect">
            <a:avLst/>
          </a:prstGeom>
          <a:noFill/>
          <a:ln>
            <a:noFill/>
          </a:ln>
        </p:spPr>
        <p:txBody>
          <a:bodyPr anchorCtr="0" anchor="t" bIns="91425" lIns="91425" rIns="91425" tIns="91425">
            <a:noAutofit/>
          </a:bodyPr>
          <a:lstStyle/>
          <a:p>
            <a:pPr lvl="0" rtl="0" algn="ctr">
              <a:spcBef>
                <a:spcPts val="0"/>
              </a:spcBef>
              <a:buClr>
                <a:schemeClr val="dk1"/>
              </a:buClr>
              <a:buSzPct val="78571"/>
              <a:buFont typeface="Arial"/>
              <a:buNone/>
            </a:pPr>
            <a:r>
              <a:rPr lang="en">
                <a:solidFill>
                  <a:schemeClr val="lt1"/>
                </a:solidFill>
                <a:latin typeface="Roboto Condensed"/>
                <a:ea typeface="Roboto Condensed"/>
                <a:cs typeface="Roboto Condensed"/>
                <a:sym typeface="Roboto Condensed"/>
              </a:rPr>
              <a:t>Maintenance</a:t>
            </a:r>
          </a:p>
          <a:p>
            <a:pPr lvl="0" rtl="0" algn="ctr">
              <a:spcBef>
                <a:spcPts val="0"/>
              </a:spcBef>
              <a:buClr>
                <a:schemeClr val="dk1"/>
              </a:buClr>
              <a:buSzPct val="78571"/>
              <a:buFont typeface="Arial"/>
              <a:buNone/>
            </a:pPr>
            <a:r>
              <a:rPr lang="en">
                <a:solidFill>
                  <a:schemeClr val="lt1"/>
                </a:solidFill>
                <a:latin typeface="Roboto Condensed"/>
                <a:ea typeface="Roboto Condensed"/>
                <a:cs typeface="Roboto Condensed"/>
                <a:sym typeface="Roboto Condensed"/>
              </a:rPr>
              <a:t>Slower tests</a:t>
            </a:r>
          </a:p>
          <a:p>
            <a:pPr lvl="0" rtl="0" algn="ctr">
              <a:spcBef>
                <a:spcPts val="0"/>
              </a:spcBef>
              <a:buClr>
                <a:schemeClr val="dk1"/>
              </a:buClr>
              <a:buSzPct val="78571"/>
              <a:buFont typeface="Arial"/>
              <a:buNone/>
            </a:pPr>
            <a:r>
              <a:rPr lang="en">
                <a:solidFill>
                  <a:schemeClr val="lt1"/>
                </a:solidFill>
                <a:latin typeface="Roboto Condensed"/>
                <a:ea typeface="Roboto Condensed"/>
                <a:cs typeface="Roboto Condensed"/>
                <a:sym typeface="Roboto Condensed"/>
              </a:rPr>
              <a:t>Flakiness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221" name="Shape 221"/>
        <p:cNvGrpSpPr/>
        <p:nvPr/>
      </p:nvGrpSpPr>
      <p:grpSpPr>
        <a:xfrm>
          <a:off x="0" y="0"/>
          <a:ext cx="0" cy="0"/>
          <a:chOff x="0" y="0"/>
          <a:chExt cx="0" cy="0"/>
        </a:xfrm>
      </p:grpSpPr>
      <p:sp>
        <p:nvSpPr>
          <p:cNvPr id="222" name="Shape 222"/>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3" name="Shape 223"/>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4" name="Shape 224"/>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5" name="Shape 225"/>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6" name="Shape 226"/>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7" name="Shape 227"/>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8" name="Shape 228"/>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29" name="Shape 229"/>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30" name="Shape 230"/>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31" name="Shape 231"/>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232" name="Shape 232"/>
          <p:cNvCxnSpPr>
            <a:stCxn id="223" idx="3"/>
            <a:endCxn id="222"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233" name="Shape 233"/>
          <p:cNvCxnSpPr>
            <a:stCxn id="222" idx="3"/>
            <a:endCxn id="224"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234" name="Shape 234"/>
          <p:cNvCxnSpPr>
            <a:stCxn id="224" idx="2"/>
            <a:endCxn id="230"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235" name="Shape 235"/>
          <p:cNvCxnSpPr>
            <a:stCxn id="230" idx="2"/>
            <a:endCxn id="225"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236" name="Shape 236"/>
          <p:cNvCxnSpPr>
            <a:stCxn id="225" idx="1"/>
            <a:endCxn id="226"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237" name="Shape 237"/>
          <p:cNvCxnSpPr>
            <a:stCxn id="226" idx="1"/>
            <a:endCxn id="227"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238" name="Shape 238"/>
          <p:cNvCxnSpPr>
            <a:stCxn id="227" idx="0"/>
            <a:endCxn id="228"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239" name="Shape 239"/>
          <p:cNvCxnSpPr>
            <a:stCxn id="228" idx="0"/>
            <a:endCxn id="229"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240" name="Shape 240"/>
          <p:cNvCxnSpPr>
            <a:stCxn id="229" idx="0"/>
            <a:endCxn id="231"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241" name="Shape 241"/>
          <p:cNvPicPr preferRelativeResize="0"/>
          <p:nvPr/>
        </p:nvPicPr>
        <p:blipFill>
          <a:blip r:embed="rId3">
            <a:alphaModFix/>
          </a:blip>
          <a:stretch>
            <a:fillRect/>
          </a:stretch>
        </p:blipFill>
        <p:spPr>
          <a:xfrm>
            <a:off x="-2975" y="0"/>
            <a:ext cx="485750" cy="485750"/>
          </a:xfrm>
          <a:prstGeom prst="rect">
            <a:avLst/>
          </a:prstGeom>
          <a:noFill/>
          <a:ln>
            <a:noFill/>
          </a:ln>
        </p:spPr>
      </p:pic>
      <p:sp>
        <p:nvSpPr>
          <p:cNvPr id="242" name="Shape 242"/>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243" name="Shape 243"/>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247" name="Shape 247"/>
        <p:cNvGrpSpPr/>
        <p:nvPr/>
      </p:nvGrpSpPr>
      <p:grpSpPr>
        <a:xfrm>
          <a:off x="0" y="0"/>
          <a:ext cx="0" cy="0"/>
          <a:chOff x="0" y="0"/>
          <a:chExt cx="0" cy="0"/>
        </a:xfrm>
      </p:grpSpPr>
      <p:sp>
        <p:nvSpPr>
          <p:cNvPr id="248" name="Shape 248"/>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49" name="Shape 249"/>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250" name="Shape 250"/>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1" name="Shape 251"/>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2" name="Shape 252"/>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3" name="Shape 253"/>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4" name="Shape 254"/>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5" name="Shape 255"/>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6" name="Shape 256"/>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57" name="Shape 257"/>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258" name="Shape 258"/>
          <p:cNvCxnSpPr>
            <a:stCxn id="249" idx="3"/>
            <a:endCxn id="248"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259" name="Shape 259"/>
          <p:cNvCxnSpPr>
            <a:stCxn id="248" idx="3"/>
            <a:endCxn id="250"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260" name="Shape 260"/>
          <p:cNvCxnSpPr>
            <a:stCxn id="250" idx="2"/>
            <a:endCxn id="256"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261" name="Shape 261"/>
          <p:cNvCxnSpPr>
            <a:stCxn id="256" idx="2"/>
            <a:endCxn id="251"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262" name="Shape 262"/>
          <p:cNvCxnSpPr>
            <a:stCxn id="251" idx="1"/>
            <a:endCxn id="252"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263" name="Shape 263"/>
          <p:cNvCxnSpPr>
            <a:stCxn id="252" idx="1"/>
            <a:endCxn id="253"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264" name="Shape 264"/>
          <p:cNvCxnSpPr>
            <a:stCxn id="253" idx="0"/>
            <a:endCxn id="254"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265" name="Shape 265"/>
          <p:cNvCxnSpPr>
            <a:stCxn id="254" idx="0"/>
            <a:endCxn id="255"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266" name="Shape 266"/>
          <p:cNvCxnSpPr>
            <a:stCxn id="255" idx="0"/>
            <a:endCxn id="257"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267" name="Shape 267"/>
          <p:cNvPicPr preferRelativeResize="0"/>
          <p:nvPr/>
        </p:nvPicPr>
        <p:blipFill>
          <a:blip r:embed="rId3">
            <a:alphaModFix/>
          </a:blip>
          <a:stretch>
            <a:fillRect/>
          </a:stretch>
        </p:blipFill>
        <p:spPr>
          <a:xfrm>
            <a:off x="-2975" y="0"/>
            <a:ext cx="485750" cy="485750"/>
          </a:xfrm>
          <a:prstGeom prst="rect">
            <a:avLst/>
          </a:prstGeom>
          <a:noFill/>
          <a:ln>
            <a:noFill/>
          </a:ln>
        </p:spPr>
      </p:pic>
      <p:sp>
        <p:nvSpPr>
          <p:cNvPr id="268" name="Shape 268"/>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269" name="Shape 269"/>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a:off x="-2975" y="0"/>
            <a:ext cx="485750" cy="485750"/>
          </a:xfrm>
          <a:prstGeom prst="rect">
            <a:avLst/>
          </a:prstGeom>
          <a:noFill/>
          <a:ln>
            <a:noFill/>
          </a:ln>
        </p:spPr>
      </p:pic>
      <p:sp>
        <p:nvSpPr>
          <p:cNvPr id="275" name="Shape 275"/>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276" name="Shape 276"/>
          <p:cNvSpPr txBox="1"/>
          <p:nvPr>
            <p:ph idx="1" type="body"/>
          </p:nvPr>
        </p:nvSpPr>
        <p:spPr>
          <a:xfrm>
            <a:off x="92850" y="939575"/>
            <a:ext cx="7805100" cy="3220500"/>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Push on Green..</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228600" lvl="0" marL="457200" rtl="0">
              <a:spcBef>
                <a:spcPts val="0"/>
              </a:spcBef>
              <a:buClr>
                <a:srgbClr val="3F3F3F"/>
              </a:buClr>
              <a:buSzPct val="100000"/>
              <a:buFont typeface="Roboto Condensed"/>
              <a:buNone/>
            </a:pPr>
            <a:r>
              <a:rPr lang="en" sz="1800">
                <a:solidFill>
                  <a:srgbClr val="3F3F3F"/>
                </a:solidFill>
                <a:latin typeface="Roboto Condensed"/>
                <a:ea typeface="Roboto Condensed"/>
                <a:cs typeface="Roboto Condensed"/>
                <a:sym typeface="Roboto Condensed"/>
              </a:rPr>
              <a:t>“As soon as test suites go green, deployment to production is automatically started”</a:t>
            </a:r>
          </a:p>
          <a:p>
            <a:pPr indent="-228600" lvl="0" marL="457200" rtl="0">
              <a:spcBef>
                <a:spcPts val="0"/>
              </a:spcBef>
              <a:buClr>
                <a:srgbClr val="3F3F3F"/>
              </a:buClr>
              <a:buFont typeface="Roboto Condensed"/>
              <a:buNone/>
            </a:pPr>
            <a:r>
              <a:t/>
            </a:r>
            <a:endParaRPr sz="1800">
              <a:solidFill>
                <a:srgbClr val="3F3F3F"/>
              </a:solidFill>
              <a:latin typeface="Roboto Condensed"/>
              <a:ea typeface="Roboto Condensed"/>
              <a:cs typeface="Roboto Condensed"/>
              <a:sym typeface="Roboto Condensed"/>
            </a:endParaRPr>
          </a:p>
          <a:p>
            <a:pPr indent="-228600" lvl="0" marL="457200" rtl="0">
              <a:spcBef>
                <a:spcPts val="0"/>
              </a:spcBef>
              <a:buClr>
                <a:srgbClr val="3F3F3F"/>
              </a:buClr>
              <a:buSzPct val="100000"/>
              <a:buFont typeface="Roboto Condensed"/>
              <a:buNone/>
            </a:pPr>
            <a:r>
              <a:rPr lang="en" sz="1800">
                <a:solidFill>
                  <a:srgbClr val="3F3F3F"/>
                </a:solidFill>
                <a:latin typeface="Roboto Condensed"/>
                <a:ea typeface="Roboto Condensed"/>
                <a:cs typeface="Roboto Condensed"/>
                <a:sym typeface="Roboto Condensed"/>
              </a:rPr>
              <a:t>This has evolved at Google. We have tens of thousands of tests for some projects, some of which could be failing and/or flaky</a:t>
            </a:r>
          </a:p>
        </p:txBody>
      </p:sp>
      <p:cxnSp>
        <p:nvCxnSpPr>
          <p:cNvPr id="277" name="Shape 277"/>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pic>
        <p:nvPicPr>
          <p:cNvPr id="282" name="Shape 282"/>
          <p:cNvPicPr preferRelativeResize="0"/>
          <p:nvPr/>
        </p:nvPicPr>
        <p:blipFill>
          <a:blip r:embed="rId3">
            <a:alphaModFix amt="58999"/>
          </a:blip>
          <a:stretch>
            <a:fillRect/>
          </a:stretch>
        </p:blipFill>
        <p:spPr>
          <a:xfrm>
            <a:off x="0" y="0"/>
            <a:ext cx="9143999" cy="5143500"/>
          </a:xfrm>
          <a:prstGeom prst="rect">
            <a:avLst/>
          </a:prstGeom>
          <a:noFill/>
          <a:ln>
            <a:noFill/>
          </a:ln>
        </p:spPr>
      </p:pic>
      <p:pic>
        <p:nvPicPr>
          <p:cNvPr id="283" name="Shape 283"/>
          <p:cNvPicPr preferRelativeResize="0"/>
          <p:nvPr/>
        </p:nvPicPr>
        <p:blipFill>
          <a:blip r:embed="rId4">
            <a:alphaModFix/>
          </a:blip>
          <a:stretch>
            <a:fillRect/>
          </a:stretch>
        </p:blipFill>
        <p:spPr>
          <a:xfrm>
            <a:off x="-2975" y="0"/>
            <a:ext cx="485750" cy="485750"/>
          </a:xfrm>
          <a:prstGeom prst="rect">
            <a:avLst/>
          </a:prstGeom>
          <a:noFill/>
          <a:ln>
            <a:noFill/>
          </a:ln>
        </p:spPr>
      </p:pic>
      <p:sp>
        <p:nvSpPr>
          <p:cNvPr id="284" name="Shape 284"/>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285" name="Shape 285"/>
          <p:cNvSpPr txBox="1"/>
          <p:nvPr>
            <p:ph idx="1" type="body"/>
          </p:nvPr>
        </p:nvSpPr>
        <p:spPr>
          <a:xfrm>
            <a:off x="92850" y="939575"/>
            <a:ext cx="3668700"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Push on Amber</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Daily pushes to prod</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Stable top of tree</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Smarter regression testing</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Critical tests cannot be bypassed</a:t>
            </a:r>
          </a:p>
        </p:txBody>
      </p:sp>
      <p:cxnSp>
        <p:nvCxnSpPr>
          <p:cNvPr id="286" name="Shape 286"/>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290" name="Shape 290"/>
        <p:cNvGrpSpPr/>
        <p:nvPr/>
      </p:nvGrpSpPr>
      <p:grpSpPr>
        <a:xfrm>
          <a:off x="0" y="0"/>
          <a:ext cx="0" cy="0"/>
          <a:chOff x="0" y="0"/>
          <a:chExt cx="0" cy="0"/>
        </a:xfrm>
      </p:grpSpPr>
      <p:sp>
        <p:nvSpPr>
          <p:cNvPr id="291" name="Shape 291"/>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292" name="Shape 292"/>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293" name="Shape 293"/>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94" name="Shape 294"/>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95" name="Shape 295"/>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96" name="Shape 296"/>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97" name="Shape 297"/>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98" name="Shape 298"/>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299" name="Shape 299"/>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00" name="Shape 300"/>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301" name="Shape 301"/>
          <p:cNvCxnSpPr>
            <a:stCxn id="292" idx="3"/>
            <a:endCxn id="291"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302" name="Shape 302"/>
          <p:cNvCxnSpPr>
            <a:stCxn id="291" idx="3"/>
            <a:endCxn id="293"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303" name="Shape 303"/>
          <p:cNvCxnSpPr>
            <a:stCxn id="293" idx="2"/>
            <a:endCxn id="299"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304" name="Shape 304"/>
          <p:cNvCxnSpPr>
            <a:stCxn id="299" idx="2"/>
            <a:endCxn id="294"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305" name="Shape 305"/>
          <p:cNvCxnSpPr>
            <a:stCxn id="294" idx="1"/>
            <a:endCxn id="295"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306" name="Shape 306"/>
          <p:cNvCxnSpPr>
            <a:stCxn id="295" idx="1"/>
            <a:endCxn id="296"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307" name="Shape 307"/>
          <p:cNvCxnSpPr>
            <a:stCxn id="296" idx="0"/>
            <a:endCxn id="297"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308" name="Shape 308"/>
          <p:cNvCxnSpPr>
            <a:stCxn id="297" idx="0"/>
            <a:endCxn id="298"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309" name="Shape 309"/>
          <p:cNvCxnSpPr>
            <a:stCxn id="298" idx="0"/>
            <a:endCxn id="300"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310" name="Shape 310"/>
          <p:cNvPicPr preferRelativeResize="0"/>
          <p:nvPr/>
        </p:nvPicPr>
        <p:blipFill>
          <a:blip r:embed="rId3">
            <a:alphaModFix/>
          </a:blip>
          <a:stretch>
            <a:fillRect/>
          </a:stretch>
        </p:blipFill>
        <p:spPr>
          <a:xfrm>
            <a:off x="-2975" y="0"/>
            <a:ext cx="485750" cy="485750"/>
          </a:xfrm>
          <a:prstGeom prst="rect">
            <a:avLst/>
          </a:prstGeom>
          <a:noFill/>
          <a:ln>
            <a:noFill/>
          </a:ln>
        </p:spPr>
      </p:pic>
      <p:sp>
        <p:nvSpPr>
          <p:cNvPr id="311" name="Shape 311"/>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312" name="Shape 312"/>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78571"/>
              <a:buFont typeface="Arial"/>
              <a:buNone/>
            </a:pPr>
            <a:r>
              <a:rPr lang="en">
                <a:solidFill>
                  <a:schemeClr val="dk1"/>
                </a:solidFill>
                <a:latin typeface="Roboto Condensed"/>
                <a:ea typeface="Roboto Condensed"/>
                <a:cs typeface="Roboto Condensed"/>
                <a:sym typeface="Roboto Condensed"/>
              </a:rPr>
              <a:t>Move Fast &amp; Don’t Break Things</a:t>
            </a:r>
          </a:p>
          <a:p>
            <a:pPr lvl="0" rtl="0">
              <a:spcBef>
                <a:spcPts val="0"/>
              </a:spcBef>
              <a:buNone/>
            </a:pPr>
            <a:r>
              <a:t/>
            </a:r>
            <a:endParaRPr>
              <a:latin typeface="Roboto Condensed"/>
              <a:ea typeface="Roboto Condensed"/>
              <a:cs typeface="Roboto Condensed"/>
              <a:sym typeface="Roboto Condensed"/>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pic>
        <p:nvPicPr>
          <p:cNvPr id="317" name="Shape 317"/>
          <p:cNvPicPr preferRelativeResize="0"/>
          <p:nvPr/>
        </p:nvPicPr>
        <p:blipFill>
          <a:blip r:embed="rId3">
            <a:alphaModFix/>
          </a:blip>
          <a:stretch>
            <a:fillRect/>
          </a:stretch>
        </p:blipFill>
        <p:spPr>
          <a:xfrm>
            <a:off x="-2975" y="0"/>
            <a:ext cx="485750" cy="485750"/>
          </a:xfrm>
          <a:prstGeom prst="rect">
            <a:avLst/>
          </a:prstGeom>
          <a:noFill/>
          <a:ln>
            <a:noFill/>
          </a:ln>
        </p:spPr>
      </p:pic>
      <p:sp>
        <p:nvSpPr>
          <p:cNvPr id="318" name="Shape 318"/>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319" name="Shape 319"/>
          <p:cNvSpPr txBox="1"/>
          <p:nvPr>
            <p:ph idx="1" type="body"/>
          </p:nvPr>
        </p:nvSpPr>
        <p:spPr>
          <a:xfrm>
            <a:off x="92850" y="9395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Prevent Bugs</a:t>
            </a:r>
            <a:r>
              <a:rPr lang="en" sz="2400">
                <a:solidFill>
                  <a:srgbClr val="DB4437"/>
                </a:solidFill>
                <a:latin typeface="Roboto Condensed"/>
                <a:ea typeface="Roboto Condensed"/>
                <a:cs typeface="Roboto Condensed"/>
                <a:sym typeface="Roboto Condensed"/>
              </a:rPr>
              <a:t> </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chemeClr val="dk1"/>
              </a:buClr>
              <a:buSzPct val="100000"/>
              <a:buFont typeface="Arial"/>
              <a:buChar char="●"/>
            </a:pPr>
            <a:r>
              <a:rPr lang="en" sz="1800">
                <a:latin typeface="Roboto Condensed"/>
                <a:ea typeface="Roboto Condensed"/>
                <a:cs typeface="Roboto Condensed"/>
                <a:sym typeface="Roboto Condensed"/>
              </a:rPr>
              <a:t>Prevent bugs and not catch them</a:t>
            </a:r>
          </a:p>
          <a:p>
            <a:pPr indent="-342900" lvl="0" marL="457200" rtl="0">
              <a:spcBef>
                <a:spcPts val="0"/>
              </a:spcBef>
              <a:buClr>
                <a:schemeClr val="dk1"/>
              </a:buClr>
              <a:buSzPct val="100000"/>
              <a:buFont typeface="Arial"/>
              <a:buChar char="●"/>
            </a:pPr>
            <a:r>
              <a:rPr lang="en" sz="1800">
                <a:latin typeface="Roboto Condensed"/>
                <a:ea typeface="Roboto Condensed"/>
                <a:cs typeface="Roboto Condensed"/>
                <a:sym typeface="Roboto Condensed"/>
              </a:rPr>
              <a:t>Deterministic hermetic tests </a:t>
            </a:r>
          </a:p>
          <a:p>
            <a:pPr indent="-342900" lvl="0" marL="457200" rtl="0">
              <a:spcBef>
                <a:spcPts val="0"/>
              </a:spcBef>
              <a:buClr>
                <a:schemeClr val="dk1"/>
              </a:buClr>
              <a:buSzPct val="100000"/>
              <a:buFont typeface="Arial"/>
              <a:buChar char="●"/>
            </a:pPr>
            <a:r>
              <a:rPr lang="en" sz="1800">
                <a:latin typeface="Roboto Condensed"/>
                <a:ea typeface="Roboto Condensed"/>
                <a:cs typeface="Roboto Condensed"/>
                <a:sym typeface="Roboto Condensed"/>
              </a:rPr>
              <a:t>Prevent bad code from getting in</a:t>
            </a:r>
          </a:p>
          <a:p>
            <a:pPr indent="-342900" lvl="0" marL="457200" rtl="0">
              <a:spcBef>
                <a:spcPts val="0"/>
              </a:spcBef>
              <a:buClr>
                <a:schemeClr val="dk1"/>
              </a:buClr>
              <a:buSzPct val="100000"/>
              <a:buFont typeface="Arial"/>
              <a:buChar char="●"/>
            </a:pPr>
            <a:r>
              <a:rPr lang="en" sz="1800">
                <a:latin typeface="Roboto Condensed"/>
                <a:ea typeface="Roboto Condensed"/>
                <a:cs typeface="Roboto Condensed"/>
                <a:sym typeface="Roboto Condensed"/>
              </a:rPr>
              <a:t>High presubmit coverage and usage</a:t>
            </a:r>
          </a:p>
        </p:txBody>
      </p:sp>
      <p:cxnSp>
        <p:nvCxnSpPr>
          <p:cNvPr id="320" name="Shape 320"/>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pic>
        <p:nvPicPr>
          <p:cNvPr id="325" name="Shape 325"/>
          <p:cNvPicPr preferRelativeResize="0"/>
          <p:nvPr/>
        </p:nvPicPr>
        <p:blipFill>
          <a:blip r:embed="rId3">
            <a:alphaModFix/>
          </a:blip>
          <a:stretch>
            <a:fillRect/>
          </a:stretch>
        </p:blipFill>
        <p:spPr>
          <a:xfrm>
            <a:off x="-2975" y="0"/>
            <a:ext cx="485750" cy="485750"/>
          </a:xfrm>
          <a:prstGeom prst="rect">
            <a:avLst/>
          </a:prstGeom>
          <a:noFill/>
          <a:ln>
            <a:noFill/>
          </a:ln>
        </p:spPr>
      </p:pic>
      <p:sp>
        <p:nvSpPr>
          <p:cNvPr id="326" name="Shape 326"/>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pic>
        <p:nvPicPr>
          <p:cNvPr id="327" name="Shape 327"/>
          <p:cNvPicPr preferRelativeResize="0"/>
          <p:nvPr/>
        </p:nvPicPr>
        <p:blipFill>
          <a:blip r:embed="rId4">
            <a:alphaModFix/>
          </a:blip>
          <a:stretch>
            <a:fillRect/>
          </a:stretch>
        </p:blipFill>
        <p:spPr>
          <a:xfrm>
            <a:off x="4148925" y="3130525"/>
            <a:ext cx="4987999" cy="1961224"/>
          </a:xfrm>
          <a:prstGeom prst="rect">
            <a:avLst/>
          </a:prstGeom>
          <a:noFill/>
          <a:ln>
            <a:noFill/>
          </a:ln>
        </p:spPr>
      </p:pic>
      <p:sp>
        <p:nvSpPr>
          <p:cNvPr id="328" name="Shape 328"/>
          <p:cNvSpPr txBox="1"/>
          <p:nvPr>
            <p:ph idx="1" type="body"/>
          </p:nvPr>
        </p:nvSpPr>
        <p:spPr>
          <a:xfrm>
            <a:off x="92850" y="9395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What is a Hermetic Test? </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228600" lvl="0" marL="457200" rtl="0">
              <a:spcBef>
                <a:spcPts val="0"/>
              </a:spcBef>
              <a:buClr>
                <a:srgbClr val="3F3F3F"/>
              </a:buClr>
              <a:buSzPct val="100000"/>
              <a:buFont typeface="Roboto Condensed"/>
              <a:buNone/>
            </a:pPr>
            <a:r>
              <a:rPr lang="en" sz="1800">
                <a:solidFill>
                  <a:srgbClr val="3F3F3F"/>
                </a:solidFill>
                <a:latin typeface="Roboto Condensed"/>
                <a:ea typeface="Roboto Condensed"/>
                <a:cs typeface="Roboto Condensed"/>
                <a:sym typeface="Roboto Condensed"/>
              </a:rPr>
              <a:t>The short definition would be a “</a:t>
            </a:r>
            <a:r>
              <a:rPr i="1" lang="en" sz="1800">
                <a:solidFill>
                  <a:srgbClr val="3F3F3F"/>
                </a:solidFill>
                <a:latin typeface="Roboto Condensed"/>
                <a:ea typeface="Roboto Condensed"/>
                <a:cs typeface="Roboto Condensed"/>
                <a:sym typeface="Roboto Condensed"/>
              </a:rPr>
              <a:t>test in a box</a:t>
            </a:r>
            <a:r>
              <a:rPr lang="en" sz="1800">
                <a:solidFill>
                  <a:srgbClr val="3F3F3F"/>
                </a:solidFill>
                <a:latin typeface="Roboto Condensed"/>
                <a:ea typeface="Roboto Condensed"/>
                <a:cs typeface="Roboto Condensed"/>
                <a:sym typeface="Roboto Condensed"/>
              </a:rPr>
              <a:t>”.</a:t>
            </a:r>
          </a:p>
          <a:p>
            <a:pPr indent="-228600" lvl="0" marL="457200" rtl="0">
              <a:spcBef>
                <a:spcPts val="0"/>
              </a:spcBef>
              <a:buClr>
                <a:srgbClr val="3F3F3F"/>
              </a:buClr>
              <a:buSzPct val="100000"/>
              <a:buFont typeface="Roboto Condensed"/>
              <a:buNone/>
            </a:pPr>
            <a:r>
              <a:rPr lang="en" sz="1800">
                <a:solidFill>
                  <a:srgbClr val="3F3F3F"/>
                </a:solidFill>
                <a:latin typeface="Roboto Condensed"/>
                <a:ea typeface="Roboto Condensed"/>
                <a:cs typeface="Roboto Condensed"/>
                <a:sym typeface="Roboto Condensed"/>
              </a:rPr>
              <a:t>My version: run a test while on a airplane *without network </a:t>
            </a:r>
          </a:p>
        </p:txBody>
      </p:sp>
      <p:cxnSp>
        <p:nvCxnSpPr>
          <p:cNvPr id="329" name="Shape 329"/>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119" name="Shape 119"/>
        <p:cNvGrpSpPr/>
        <p:nvPr/>
      </p:nvGrpSpPr>
      <p:grpSpPr>
        <a:xfrm>
          <a:off x="0" y="0"/>
          <a:ext cx="0" cy="0"/>
          <a:chOff x="0" y="0"/>
          <a:chExt cx="0" cy="0"/>
        </a:xfrm>
      </p:grpSpPr>
      <p:sp>
        <p:nvSpPr>
          <p:cNvPr id="120" name="Shape 120"/>
          <p:cNvSpPr txBox="1"/>
          <p:nvPr>
            <p:ph idx="1" type="subTitle"/>
          </p:nvPr>
        </p:nvSpPr>
        <p:spPr>
          <a:xfrm>
            <a:off x="798700" y="4507375"/>
            <a:ext cx="2857499" cy="359700"/>
          </a:xfrm>
          <a:prstGeom prst="rect">
            <a:avLst/>
          </a:prstGeom>
        </p:spPr>
        <p:txBody>
          <a:bodyPr anchorCtr="0" anchor="t" bIns="91425" lIns="91425" rIns="91425" tIns="91425">
            <a:noAutofit/>
          </a:bodyPr>
          <a:lstStyle/>
          <a:p>
            <a:pPr lvl="0" rtl="0" algn="l">
              <a:spcBef>
                <a:spcPts val="0"/>
              </a:spcBef>
              <a:buNone/>
            </a:pPr>
            <a:r>
              <a:rPr lang="en" sz="1800">
                <a:solidFill>
                  <a:srgbClr val="FFFFFF"/>
                </a:solidFill>
                <a:latin typeface="Roboto Condensed"/>
                <a:ea typeface="Roboto Condensed"/>
                <a:cs typeface="Roboto Condensed"/>
                <a:sym typeface="Roboto Condensed"/>
              </a:rPr>
              <a:t>         Ankit Mehta, Google</a:t>
            </a:r>
          </a:p>
        </p:txBody>
      </p:sp>
      <p:pic>
        <p:nvPicPr>
          <p:cNvPr id="121" name="Shape 121"/>
          <p:cNvPicPr preferRelativeResize="0"/>
          <p:nvPr/>
        </p:nvPicPr>
        <p:blipFill>
          <a:blip r:embed="rId3">
            <a:alphaModFix/>
          </a:blip>
          <a:stretch>
            <a:fillRect/>
          </a:stretch>
        </p:blipFill>
        <p:spPr>
          <a:xfrm>
            <a:off x="4894600" y="379175"/>
            <a:ext cx="3713149" cy="4163906"/>
          </a:xfrm>
          <a:prstGeom prst="rect">
            <a:avLst/>
          </a:prstGeom>
          <a:noFill/>
          <a:ln>
            <a:noFill/>
          </a:ln>
        </p:spPr>
      </p:pic>
      <p:cxnSp>
        <p:nvCxnSpPr>
          <p:cNvPr id="122" name="Shape 122"/>
          <p:cNvCxnSpPr>
            <a:stCxn id="123" idx="0"/>
            <a:endCxn id="123" idx="0"/>
          </p:cNvCxnSpPr>
          <p:nvPr/>
        </p:nvCxnSpPr>
        <p:spPr>
          <a:xfrm>
            <a:off x="-14400" y="4521600"/>
            <a:ext cx="9187200" cy="0"/>
          </a:xfrm>
          <a:prstGeom prst="straightConnector1">
            <a:avLst/>
          </a:prstGeom>
          <a:noFill/>
          <a:ln cap="flat" cmpd="sng" w="19050">
            <a:solidFill>
              <a:srgbClr val="FFFFFF"/>
            </a:solidFill>
            <a:prstDash val="solid"/>
            <a:round/>
            <a:headEnd len="lg" w="lg" type="none"/>
            <a:tailEnd len="lg" w="lg" type="none"/>
          </a:ln>
        </p:spPr>
      </p:cxnSp>
      <p:pic>
        <p:nvPicPr>
          <p:cNvPr id="124" name="Shape 124"/>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25" name="Shape 125"/>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pic>
        <p:nvPicPr>
          <p:cNvPr id="126" name="Shape 126"/>
          <p:cNvPicPr preferRelativeResize="0"/>
          <p:nvPr/>
        </p:nvPicPr>
        <p:blipFill>
          <a:blip r:embed="rId5">
            <a:alphaModFix/>
          </a:blip>
          <a:stretch>
            <a:fillRect/>
          </a:stretch>
        </p:blipFill>
        <p:spPr>
          <a:xfrm>
            <a:off x="793800" y="837100"/>
            <a:ext cx="3089820" cy="3279338"/>
          </a:xfrm>
          <a:prstGeom prst="rect">
            <a:avLst/>
          </a:prstGeom>
          <a:noFill/>
          <a:ln>
            <a:noFill/>
          </a:ln>
        </p:spPr>
      </p:pic>
      <p:sp>
        <p:nvSpPr>
          <p:cNvPr id="127" name="Shape 127"/>
          <p:cNvSpPr txBox="1"/>
          <p:nvPr/>
        </p:nvSpPr>
        <p:spPr>
          <a:xfrm>
            <a:off x="5772300" y="4432750"/>
            <a:ext cx="3735000" cy="406499"/>
          </a:xfrm>
          <a:prstGeom prst="rect">
            <a:avLst/>
          </a:prstGeom>
          <a:noFill/>
          <a:ln>
            <a:noFill/>
          </a:ln>
        </p:spPr>
        <p:txBody>
          <a:bodyPr anchorCtr="0" anchor="t" bIns="91425" lIns="91425" rIns="91425" tIns="91425">
            <a:noAutofit/>
          </a:bodyPr>
          <a:lstStyle/>
          <a:p>
            <a:pPr lvl="0" rtl="0">
              <a:spcBef>
                <a:spcPts val="0"/>
              </a:spcBef>
              <a:buNone/>
            </a:pPr>
            <a:r>
              <a:rPr lang="en" sz="3200">
                <a:solidFill>
                  <a:srgbClr val="FFFFFF"/>
                </a:solidFill>
                <a:latin typeface="Roboto Condensed"/>
                <a:ea typeface="Roboto Condensed"/>
                <a:cs typeface="Roboto Condensed"/>
                <a:sym typeface="Roboto Condensed"/>
              </a:rPr>
              <a:t>GTAC 2014</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333" name="Shape 333"/>
        <p:cNvGrpSpPr/>
        <p:nvPr/>
      </p:nvGrpSpPr>
      <p:grpSpPr>
        <a:xfrm>
          <a:off x="0" y="0"/>
          <a:ext cx="0" cy="0"/>
          <a:chOff x="0" y="0"/>
          <a:chExt cx="0" cy="0"/>
        </a:xfrm>
      </p:grpSpPr>
      <p:sp>
        <p:nvSpPr>
          <p:cNvPr id="334" name="Shape 334"/>
          <p:cNvSpPr txBox="1"/>
          <p:nvPr>
            <p:ph type="title"/>
          </p:nvPr>
        </p:nvSpPr>
        <p:spPr>
          <a:xfrm>
            <a:off x="457200" y="586978"/>
            <a:ext cx="8229600" cy="857400"/>
          </a:xfrm>
          <a:prstGeom prst="rect">
            <a:avLst/>
          </a:prstGeom>
        </p:spPr>
        <p:txBody>
          <a:bodyPr anchorCtr="0" anchor="b" bIns="91425" lIns="91425" rIns="91425" tIns="91425">
            <a:noAutofit/>
          </a:bodyPr>
          <a:lstStyle/>
          <a:p>
            <a:pPr lvl="0" rtl="0">
              <a:spcBef>
                <a:spcPts val="0"/>
              </a:spcBef>
              <a:buNone/>
            </a:pPr>
            <a:r>
              <a:rPr lang="en">
                <a:solidFill>
                  <a:schemeClr val="lt1"/>
                </a:solidFill>
                <a:latin typeface="Roboto Condensed"/>
                <a:ea typeface="Roboto Condensed"/>
                <a:cs typeface="Roboto Condensed"/>
                <a:sym typeface="Roboto Condensed"/>
              </a:rPr>
              <a:t>Non-Hermetic Servers</a:t>
            </a:r>
          </a:p>
        </p:txBody>
      </p:sp>
      <p:sp>
        <p:nvSpPr>
          <p:cNvPr id="335" name="Shape 335"/>
          <p:cNvSpPr txBox="1"/>
          <p:nvPr>
            <p:ph idx="1" type="body"/>
          </p:nvPr>
        </p:nvSpPr>
        <p:spPr>
          <a:xfrm>
            <a:off x="7626700" y="4431175"/>
            <a:ext cx="1342800" cy="585299"/>
          </a:xfrm>
          <a:prstGeom prst="rect">
            <a:avLst/>
          </a:prstGeom>
        </p:spPr>
        <p:txBody>
          <a:bodyPr anchorCtr="0" anchor="t" bIns="91425" lIns="91425" rIns="91425" tIns="91425">
            <a:noAutofit/>
          </a:bodyPr>
          <a:lstStyle/>
          <a:p>
            <a:pPr lvl="0" rtl="0">
              <a:spcBef>
                <a:spcPts val="0"/>
              </a:spcBef>
              <a:buNone/>
            </a:pPr>
            <a:r>
              <a:rPr lang="en">
                <a:solidFill>
                  <a:schemeClr val="lt1"/>
                </a:solidFill>
                <a:latin typeface="Roboto Condensed"/>
                <a:ea typeface="Roboto Condensed"/>
                <a:cs typeface="Roboto Condensed"/>
                <a:sym typeface="Roboto Condensed"/>
              </a:rPr>
              <a:t>Before</a:t>
            </a:r>
          </a:p>
        </p:txBody>
      </p:sp>
      <p:pic>
        <p:nvPicPr>
          <p:cNvPr id="336" name="Shape 336"/>
          <p:cNvPicPr preferRelativeResize="0"/>
          <p:nvPr/>
        </p:nvPicPr>
        <p:blipFill>
          <a:blip r:embed="rId3">
            <a:alphaModFix/>
          </a:blip>
          <a:stretch>
            <a:fillRect/>
          </a:stretch>
        </p:blipFill>
        <p:spPr>
          <a:xfrm>
            <a:off x="1037625" y="1414900"/>
            <a:ext cx="7315574" cy="3291999"/>
          </a:xfrm>
          <a:prstGeom prst="rect">
            <a:avLst/>
          </a:prstGeom>
          <a:noFill/>
          <a:ln>
            <a:noFill/>
          </a:ln>
        </p:spPr>
      </p:pic>
      <p:pic>
        <p:nvPicPr>
          <p:cNvPr id="337" name="Shape 337"/>
          <p:cNvPicPr preferRelativeResize="0"/>
          <p:nvPr/>
        </p:nvPicPr>
        <p:blipFill>
          <a:blip r:embed="rId4">
            <a:alphaModFix/>
          </a:blip>
          <a:stretch>
            <a:fillRect/>
          </a:stretch>
        </p:blipFill>
        <p:spPr>
          <a:xfrm>
            <a:off x="-2975" y="0"/>
            <a:ext cx="485750" cy="485750"/>
          </a:xfrm>
          <a:prstGeom prst="rect">
            <a:avLst/>
          </a:prstGeom>
          <a:noFill/>
          <a:ln>
            <a:noFill/>
          </a:ln>
        </p:spPr>
      </p:pic>
      <p:sp>
        <p:nvSpPr>
          <p:cNvPr id="338" name="Shape 338"/>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342" name="Shape 342"/>
        <p:cNvGrpSpPr/>
        <p:nvPr/>
      </p:nvGrpSpPr>
      <p:grpSpPr>
        <a:xfrm>
          <a:off x="0" y="0"/>
          <a:ext cx="0" cy="0"/>
          <a:chOff x="0" y="0"/>
          <a:chExt cx="0" cy="0"/>
        </a:xfrm>
      </p:grpSpPr>
      <p:sp>
        <p:nvSpPr>
          <p:cNvPr id="343" name="Shape 343"/>
          <p:cNvSpPr txBox="1"/>
          <p:nvPr>
            <p:ph type="title"/>
          </p:nvPr>
        </p:nvSpPr>
        <p:spPr>
          <a:xfrm>
            <a:off x="457200" y="434578"/>
            <a:ext cx="8229600" cy="857400"/>
          </a:xfrm>
          <a:prstGeom prst="rect">
            <a:avLst/>
          </a:prstGeom>
        </p:spPr>
        <p:txBody>
          <a:bodyPr anchorCtr="0" anchor="b" bIns="91425" lIns="91425" rIns="91425" tIns="91425">
            <a:noAutofit/>
          </a:bodyPr>
          <a:lstStyle/>
          <a:p>
            <a:pPr lvl="0" rtl="0">
              <a:spcBef>
                <a:spcPts val="0"/>
              </a:spcBef>
              <a:buNone/>
            </a:pPr>
            <a:r>
              <a:rPr lang="en">
                <a:solidFill>
                  <a:schemeClr val="lt1"/>
                </a:solidFill>
                <a:latin typeface="Roboto Condensed"/>
                <a:ea typeface="Roboto Condensed"/>
                <a:cs typeface="Roboto Condensed"/>
                <a:sym typeface="Roboto Condensed"/>
              </a:rPr>
              <a:t>Hermetic Servers</a:t>
            </a:r>
          </a:p>
        </p:txBody>
      </p:sp>
      <p:sp>
        <p:nvSpPr>
          <p:cNvPr id="344" name="Shape 344"/>
          <p:cNvSpPr txBox="1"/>
          <p:nvPr>
            <p:ph idx="1" type="body"/>
          </p:nvPr>
        </p:nvSpPr>
        <p:spPr>
          <a:xfrm>
            <a:off x="7531675" y="4357250"/>
            <a:ext cx="1342800" cy="585299"/>
          </a:xfrm>
          <a:prstGeom prst="rect">
            <a:avLst/>
          </a:prstGeom>
        </p:spPr>
        <p:txBody>
          <a:bodyPr anchorCtr="0" anchor="t" bIns="91425" lIns="91425" rIns="91425" tIns="91425">
            <a:noAutofit/>
          </a:bodyPr>
          <a:lstStyle/>
          <a:p>
            <a:pPr lvl="0" rtl="0">
              <a:spcBef>
                <a:spcPts val="0"/>
              </a:spcBef>
              <a:buNone/>
            </a:pPr>
            <a:r>
              <a:rPr lang="en">
                <a:solidFill>
                  <a:schemeClr val="lt1"/>
                </a:solidFill>
                <a:latin typeface="Roboto Condensed"/>
                <a:ea typeface="Roboto Condensed"/>
                <a:cs typeface="Roboto Condensed"/>
                <a:sym typeface="Roboto Condensed"/>
              </a:rPr>
              <a:t>After</a:t>
            </a:r>
          </a:p>
        </p:txBody>
      </p:sp>
      <p:pic>
        <p:nvPicPr>
          <p:cNvPr id="345" name="Shape 345"/>
          <p:cNvPicPr preferRelativeResize="0"/>
          <p:nvPr/>
        </p:nvPicPr>
        <p:blipFill>
          <a:blip r:embed="rId3">
            <a:alphaModFix/>
          </a:blip>
          <a:stretch>
            <a:fillRect/>
          </a:stretch>
        </p:blipFill>
        <p:spPr>
          <a:xfrm>
            <a:off x="834325" y="1063375"/>
            <a:ext cx="7504748" cy="3836200"/>
          </a:xfrm>
          <a:prstGeom prst="rect">
            <a:avLst/>
          </a:prstGeom>
          <a:noFill/>
          <a:ln>
            <a:noFill/>
          </a:ln>
        </p:spPr>
      </p:pic>
      <p:pic>
        <p:nvPicPr>
          <p:cNvPr id="346" name="Shape 346"/>
          <p:cNvPicPr preferRelativeResize="0"/>
          <p:nvPr/>
        </p:nvPicPr>
        <p:blipFill>
          <a:blip r:embed="rId4">
            <a:alphaModFix/>
          </a:blip>
          <a:stretch>
            <a:fillRect/>
          </a:stretch>
        </p:blipFill>
        <p:spPr>
          <a:xfrm>
            <a:off x="-2975" y="0"/>
            <a:ext cx="485750" cy="485750"/>
          </a:xfrm>
          <a:prstGeom prst="rect">
            <a:avLst/>
          </a:prstGeom>
          <a:noFill/>
          <a:ln>
            <a:noFill/>
          </a:ln>
        </p:spPr>
      </p:pic>
      <p:sp>
        <p:nvSpPr>
          <p:cNvPr id="347" name="Shape 347"/>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351" name="Shape 351"/>
        <p:cNvGrpSpPr/>
        <p:nvPr/>
      </p:nvGrpSpPr>
      <p:grpSpPr>
        <a:xfrm>
          <a:off x="0" y="0"/>
          <a:ext cx="0" cy="0"/>
          <a:chOff x="0" y="0"/>
          <a:chExt cx="0" cy="0"/>
        </a:xfrm>
      </p:grpSpPr>
      <p:sp>
        <p:nvSpPr>
          <p:cNvPr id="352" name="Shape 352"/>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353" name="Shape 353"/>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354" name="Shape 354"/>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355" name="Shape 355"/>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56" name="Shape 356"/>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57" name="Shape 357"/>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58" name="Shape 358"/>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59" name="Shape 359"/>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60" name="Shape 360"/>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61" name="Shape 361"/>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362" name="Shape 362"/>
          <p:cNvCxnSpPr>
            <a:stCxn id="353" idx="3"/>
            <a:endCxn id="352"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363" name="Shape 363"/>
          <p:cNvCxnSpPr>
            <a:stCxn id="352" idx="3"/>
            <a:endCxn id="354"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364" name="Shape 364"/>
          <p:cNvCxnSpPr>
            <a:stCxn id="354" idx="2"/>
            <a:endCxn id="360"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365" name="Shape 365"/>
          <p:cNvCxnSpPr>
            <a:stCxn id="360" idx="2"/>
            <a:endCxn id="355"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366" name="Shape 366"/>
          <p:cNvCxnSpPr>
            <a:stCxn id="355" idx="1"/>
            <a:endCxn id="356"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367" name="Shape 367"/>
          <p:cNvCxnSpPr>
            <a:stCxn id="356" idx="1"/>
            <a:endCxn id="357"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368" name="Shape 368"/>
          <p:cNvCxnSpPr>
            <a:stCxn id="357" idx="0"/>
            <a:endCxn id="358"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369" name="Shape 369"/>
          <p:cNvCxnSpPr>
            <a:stCxn id="358" idx="0"/>
            <a:endCxn id="359"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370" name="Shape 370"/>
          <p:cNvCxnSpPr>
            <a:stCxn id="359" idx="0"/>
            <a:endCxn id="361"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371" name="Shape 371"/>
          <p:cNvPicPr preferRelativeResize="0"/>
          <p:nvPr/>
        </p:nvPicPr>
        <p:blipFill>
          <a:blip r:embed="rId3">
            <a:alphaModFix/>
          </a:blip>
          <a:stretch>
            <a:fillRect/>
          </a:stretch>
        </p:blipFill>
        <p:spPr>
          <a:xfrm>
            <a:off x="-2975" y="0"/>
            <a:ext cx="485750" cy="485750"/>
          </a:xfrm>
          <a:prstGeom prst="rect">
            <a:avLst/>
          </a:prstGeom>
          <a:noFill/>
          <a:ln>
            <a:noFill/>
          </a:ln>
        </p:spPr>
      </p:pic>
      <p:sp>
        <p:nvSpPr>
          <p:cNvPr id="372" name="Shape 372"/>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373" name="Shape 373"/>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95775" y="536571"/>
            <a:ext cx="8056499" cy="508499"/>
          </a:xfrm>
          <a:prstGeom prst="rect">
            <a:avLst/>
          </a:prstGeom>
        </p:spPr>
        <p:txBody>
          <a:bodyPr anchorCtr="0" anchor="t" bIns="91425" lIns="91425" rIns="91425" tIns="91425">
            <a:noAutofit/>
          </a:bodyPr>
          <a:lstStyle/>
          <a:p>
            <a:pPr>
              <a:spcBef>
                <a:spcPts val="0"/>
              </a:spcBef>
              <a:buNone/>
            </a:pPr>
            <a:r>
              <a:rPr b="1" lang="en" sz="3600">
                <a:solidFill>
                  <a:schemeClr val="lt1"/>
                </a:solidFill>
                <a:latin typeface="Roboto Condensed"/>
                <a:ea typeface="Roboto Condensed"/>
                <a:cs typeface="Roboto Condensed"/>
                <a:sym typeface="Roboto Condensed"/>
              </a:rPr>
              <a:t>Pushing Testing Upstream</a:t>
            </a:r>
          </a:p>
        </p:txBody>
      </p:sp>
      <p:pic>
        <p:nvPicPr>
          <p:cNvPr id="379" name="Shape 379"/>
          <p:cNvPicPr preferRelativeResize="0"/>
          <p:nvPr/>
        </p:nvPicPr>
        <p:blipFill>
          <a:blip r:embed="rId3">
            <a:alphaModFix/>
          </a:blip>
          <a:stretch>
            <a:fillRect/>
          </a:stretch>
        </p:blipFill>
        <p:spPr>
          <a:xfrm>
            <a:off x="-2975" y="0"/>
            <a:ext cx="485750" cy="485750"/>
          </a:xfrm>
          <a:prstGeom prst="rect">
            <a:avLst/>
          </a:prstGeom>
          <a:noFill/>
          <a:ln>
            <a:noFill/>
          </a:ln>
        </p:spPr>
      </p:pic>
      <p:sp>
        <p:nvSpPr>
          <p:cNvPr id="380" name="Shape 380"/>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pic>
        <p:nvPicPr>
          <p:cNvPr id="381" name="Shape 381"/>
          <p:cNvPicPr preferRelativeResize="0"/>
          <p:nvPr/>
        </p:nvPicPr>
        <p:blipFill>
          <a:blip r:embed="rId4">
            <a:alphaModFix/>
          </a:blip>
          <a:stretch>
            <a:fillRect/>
          </a:stretch>
        </p:blipFill>
        <p:spPr>
          <a:xfrm>
            <a:off x="0" y="1237760"/>
            <a:ext cx="9143999" cy="390572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385" name="Shape 385"/>
        <p:cNvGrpSpPr/>
        <p:nvPr/>
      </p:nvGrpSpPr>
      <p:grpSpPr>
        <a:xfrm>
          <a:off x="0" y="0"/>
          <a:ext cx="0" cy="0"/>
          <a:chOff x="0" y="0"/>
          <a:chExt cx="0" cy="0"/>
        </a:xfrm>
      </p:grpSpPr>
      <p:sp>
        <p:nvSpPr>
          <p:cNvPr id="386" name="Shape 386"/>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387" name="Shape 387"/>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388" name="Shape 388"/>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389" name="Shape 389"/>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90" name="Shape 390"/>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91" name="Shape 391"/>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92" name="Shape 392"/>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93" name="Shape 393"/>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394" name="Shape 394"/>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395" name="Shape 395"/>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396" name="Shape 396"/>
          <p:cNvCxnSpPr>
            <a:stCxn id="387" idx="3"/>
            <a:endCxn id="386"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397" name="Shape 397"/>
          <p:cNvCxnSpPr>
            <a:stCxn id="386" idx="3"/>
            <a:endCxn id="388"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398" name="Shape 398"/>
          <p:cNvCxnSpPr>
            <a:stCxn id="388" idx="2"/>
            <a:endCxn id="394"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399" name="Shape 399"/>
          <p:cNvCxnSpPr>
            <a:stCxn id="394" idx="2"/>
            <a:endCxn id="389"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400" name="Shape 400"/>
          <p:cNvCxnSpPr>
            <a:stCxn id="389" idx="1"/>
            <a:endCxn id="390"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401" name="Shape 401"/>
          <p:cNvCxnSpPr>
            <a:stCxn id="390" idx="1"/>
            <a:endCxn id="391"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402" name="Shape 402"/>
          <p:cNvCxnSpPr>
            <a:stCxn id="391" idx="0"/>
            <a:endCxn id="392"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403" name="Shape 403"/>
          <p:cNvCxnSpPr>
            <a:stCxn id="392" idx="0"/>
            <a:endCxn id="393"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404" name="Shape 404"/>
          <p:cNvCxnSpPr>
            <a:stCxn id="393" idx="0"/>
            <a:endCxn id="395"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405" name="Shape 405"/>
          <p:cNvPicPr preferRelativeResize="0"/>
          <p:nvPr/>
        </p:nvPicPr>
        <p:blipFill>
          <a:blip r:embed="rId3">
            <a:alphaModFix/>
          </a:blip>
          <a:stretch>
            <a:fillRect/>
          </a:stretch>
        </p:blipFill>
        <p:spPr>
          <a:xfrm>
            <a:off x="-2975" y="0"/>
            <a:ext cx="485750" cy="485750"/>
          </a:xfrm>
          <a:prstGeom prst="rect">
            <a:avLst/>
          </a:prstGeom>
          <a:noFill/>
          <a:ln>
            <a:noFill/>
          </a:ln>
        </p:spPr>
      </p:pic>
      <p:sp>
        <p:nvSpPr>
          <p:cNvPr id="406" name="Shape 406"/>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407" name="Shape 407"/>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pic>
        <p:nvPicPr>
          <p:cNvPr id="412" name="Shape 412"/>
          <p:cNvPicPr preferRelativeResize="0"/>
          <p:nvPr/>
        </p:nvPicPr>
        <p:blipFill>
          <a:blip r:embed="rId3">
            <a:alphaModFix/>
          </a:blip>
          <a:stretch>
            <a:fillRect/>
          </a:stretch>
        </p:blipFill>
        <p:spPr>
          <a:xfrm>
            <a:off x="-2975" y="0"/>
            <a:ext cx="485750" cy="485750"/>
          </a:xfrm>
          <a:prstGeom prst="rect">
            <a:avLst/>
          </a:prstGeom>
          <a:noFill/>
          <a:ln>
            <a:noFill/>
          </a:ln>
        </p:spPr>
      </p:pic>
      <p:sp>
        <p:nvSpPr>
          <p:cNvPr id="413" name="Shape 41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414" name="Shape 414"/>
          <p:cNvSpPr txBox="1"/>
          <p:nvPr>
            <p:ph idx="1" type="body"/>
          </p:nvPr>
        </p:nvSpPr>
        <p:spPr>
          <a:xfrm>
            <a:off x="92850" y="9395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Delineate product releases and features</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Releases always keep rolling</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Dark launch features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Revert features and not revert releases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Launch releases without leaking features</a:t>
            </a:r>
          </a:p>
        </p:txBody>
      </p:sp>
      <p:cxnSp>
        <p:nvCxnSpPr>
          <p:cNvPr id="415" name="Shape 415"/>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419" name="Shape 419"/>
        <p:cNvGrpSpPr/>
        <p:nvPr/>
      </p:nvGrpSpPr>
      <p:grpSpPr>
        <a:xfrm>
          <a:off x="0" y="0"/>
          <a:ext cx="0" cy="0"/>
          <a:chOff x="0" y="0"/>
          <a:chExt cx="0" cy="0"/>
        </a:xfrm>
      </p:grpSpPr>
      <p:sp>
        <p:nvSpPr>
          <p:cNvPr id="420" name="Shape 420"/>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421" name="Shape 421"/>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422" name="Shape 422"/>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423" name="Shape 423"/>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424" name="Shape 424"/>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25" name="Shape 425"/>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26" name="Shape 426"/>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27" name="Shape 427"/>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28" name="Shape 428"/>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429" name="Shape 429"/>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430" name="Shape 430"/>
          <p:cNvCxnSpPr>
            <a:stCxn id="421" idx="3"/>
            <a:endCxn id="420"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431" name="Shape 431"/>
          <p:cNvCxnSpPr>
            <a:stCxn id="420" idx="3"/>
            <a:endCxn id="422"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432" name="Shape 432"/>
          <p:cNvCxnSpPr>
            <a:stCxn id="422" idx="2"/>
            <a:endCxn id="428"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433" name="Shape 433"/>
          <p:cNvCxnSpPr>
            <a:stCxn id="428" idx="2"/>
            <a:endCxn id="423"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434" name="Shape 434"/>
          <p:cNvCxnSpPr>
            <a:stCxn id="423" idx="1"/>
            <a:endCxn id="424"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435" name="Shape 435"/>
          <p:cNvCxnSpPr>
            <a:stCxn id="424" idx="1"/>
            <a:endCxn id="425"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436" name="Shape 436"/>
          <p:cNvCxnSpPr>
            <a:stCxn id="425" idx="0"/>
            <a:endCxn id="426"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437" name="Shape 437"/>
          <p:cNvCxnSpPr>
            <a:stCxn id="426" idx="0"/>
            <a:endCxn id="427"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438" name="Shape 438"/>
          <p:cNvCxnSpPr>
            <a:stCxn id="427" idx="0"/>
            <a:endCxn id="429"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439" name="Shape 439"/>
          <p:cNvPicPr preferRelativeResize="0"/>
          <p:nvPr/>
        </p:nvPicPr>
        <p:blipFill>
          <a:blip r:embed="rId3">
            <a:alphaModFix/>
          </a:blip>
          <a:stretch>
            <a:fillRect/>
          </a:stretch>
        </p:blipFill>
        <p:spPr>
          <a:xfrm>
            <a:off x="-2975" y="0"/>
            <a:ext cx="485750" cy="485750"/>
          </a:xfrm>
          <a:prstGeom prst="rect">
            <a:avLst/>
          </a:prstGeom>
          <a:noFill/>
          <a:ln>
            <a:noFill/>
          </a:ln>
        </p:spPr>
      </p:pic>
      <p:sp>
        <p:nvSpPr>
          <p:cNvPr id="440" name="Shape 440"/>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441" name="Shape 441"/>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pic>
        <p:nvPicPr>
          <p:cNvPr id="446" name="Shape 446"/>
          <p:cNvPicPr preferRelativeResize="0"/>
          <p:nvPr/>
        </p:nvPicPr>
        <p:blipFill>
          <a:blip r:embed="rId3">
            <a:alphaModFix/>
          </a:blip>
          <a:stretch>
            <a:fillRect/>
          </a:stretch>
        </p:blipFill>
        <p:spPr>
          <a:xfrm>
            <a:off x="-2975" y="0"/>
            <a:ext cx="485750" cy="485750"/>
          </a:xfrm>
          <a:prstGeom prst="rect">
            <a:avLst/>
          </a:prstGeom>
          <a:noFill/>
          <a:ln>
            <a:noFill/>
          </a:ln>
        </p:spPr>
      </p:pic>
      <p:sp>
        <p:nvSpPr>
          <p:cNvPr id="447" name="Shape 447"/>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448" name="Shape 448"/>
          <p:cNvSpPr txBox="1"/>
          <p:nvPr>
            <p:ph idx="1" type="body"/>
          </p:nvPr>
        </p:nvSpPr>
        <p:spPr>
          <a:xfrm>
            <a:off x="92850" y="10157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Productivity First..</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Invisible Tests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Tests an asset and not a liability</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Fast UI Automation</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Zero tolerance on flakiness</a:t>
            </a:r>
          </a:p>
        </p:txBody>
      </p:sp>
      <p:cxnSp>
        <p:nvCxnSpPr>
          <p:cNvPr id="449" name="Shape 449"/>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453" name="Shape 453"/>
        <p:cNvGrpSpPr/>
        <p:nvPr/>
      </p:nvGrpSpPr>
      <p:grpSpPr>
        <a:xfrm>
          <a:off x="0" y="0"/>
          <a:ext cx="0" cy="0"/>
          <a:chOff x="0" y="0"/>
          <a:chExt cx="0" cy="0"/>
        </a:xfrm>
      </p:grpSpPr>
      <p:sp>
        <p:nvSpPr>
          <p:cNvPr id="454" name="Shape 454"/>
          <p:cNvSpPr txBox="1"/>
          <p:nvPr>
            <p:ph type="title"/>
          </p:nvPr>
        </p:nvSpPr>
        <p:spPr>
          <a:xfrm>
            <a:off x="457200" y="342753"/>
            <a:ext cx="8229600" cy="857400"/>
          </a:xfrm>
          <a:prstGeom prst="rect">
            <a:avLst/>
          </a:prstGeom>
        </p:spPr>
        <p:txBody>
          <a:bodyPr anchorCtr="0" anchor="b" bIns="91425" lIns="91425" rIns="91425" tIns="91425">
            <a:noAutofit/>
          </a:bodyPr>
          <a:lstStyle/>
          <a:p>
            <a:pPr>
              <a:spcBef>
                <a:spcPts val="0"/>
              </a:spcBef>
              <a:buNone/>
            </a:pPr>
            <a:r>
              <a:rPr lang="en">
                <a:solidFill>
                  <a:schemeClr val="lt1"/>
                </a:solidFill>
                <a:latin typeface="Roboto Condensed"/>
                <a:ea typeface="Roboto Condensed"/>
                <a:cs typeface="Roboto Condensed"/>
                <a:sym typeface="Roboto Condensed"/>
              </a:rPr>
              <a:t>Attack Bad Tests</a:t>
            </a:r>
          </a:p>
        </p:txBody>
      </p:sp>
      <p:pic>
        <p:nvPicPr>
          <p:cNvPr id="455" name="Shape 455"/>
          <p:cNvPicPr preferRelativeResize="0"/>
          <p:nvPr/>
        </p:nvPicPr>
        <p:blipFill>
          <a:blip r:embed="rId3">
            <a:alphaModFix/>
          </a:blip>
          <a:stretch>
            <a:fillRect/>
          </a:stretch>
        </p:blipFill>
        <p:spPr>
          <a:xfrm>
            <a:off x="4381950" y="1425600"/>
            <a:ext cx="4130575" cy="3153599"/>
          </a:xfrm>
          <a:prstGeom prst="rect">
            <a:avLst/>
          </a:prstGeom>
          <a:noFill/>
          <a:ln>
            <a:noFill/>
          </a:ln>
        </p:spPr>
      </p:pic>
      <p:sp>
        <p:nvSpPr>
          <p:cNvPr id="456" name="Shape 456"/>
          <p:cNvSpPr txBox="1"/>
          <p:nvPr/>
        </p:nvSpPr>
        <p:spPr>
          <a:xfrm>
            <a:off x="908075" y="1890050"/>
            <a:ext cx="2439000" cy="2333400"/>
          </a:xfrm>
          <a:prstGeom prst="rect">
            <a:avLst/>
          </a:prstGeom>
          <a:noFill/>
          <a:ln>
            <a:noFill/>
          </a:ln>
        </p:spPr>
        <p:txBody>
          <a:bodyPr anchorCtr="0" anchor="t" bIns="91425" lIns="91425" rIns="91425" tIns="91425">
            <a:noAutofit/>
          </a:bodyPr>
          <a:lstStyle/>
          <a:p>
            <a:pPr indent="-419100" lvl="0" marL="457200" rtl="0">
              <a:spcBef>
                <a:spcPts val="0"/>
              </a:spcBef>
              <a:buClr>
                <a:schemeClr val="lt1"/>
              </a:buClr>
              <a:buSzPct val="100000"/>
              <a:buFont typeface="Roboto Condensed"/>
              <a:buChar char="●"/>
            </a:pPr>
            <a:r>
              <a:rPr lang="en" sz="3000">
                <a:solidFill>
                  <a:schemeClr val="lt1"/>
                </a:solidFill>
                <a:latin typeface="Roboto Condensed"/>
                <a:ea typeface="Roboto Condensed"/>
                <a:cs typeface="Roboto Condensed"/>
                <a:sym typeface="Roboto Condensed"/>
              </a:rPr>
              <a:t>Slow Tests</a:t>
            </a:r>
          </a:p>
          <a:p>
            <a:pPr indent="-419100" lvl="0" marL="457200">
              <a:spcBef>
                <a:spcPts val="0"/>
              </a:spcBef>
              <a:buClr>
                <a:schemeClr val="lt1"/>
              </a:buClr>
              <a:buSzPct val="100000"/>
              <a:buFont typeface="Roboto Condensed"/>
              <a:buChar char="●"/>
            </a:pPr>
            <a:r>
              <a:rPr lang="en" sz="3000">
                <a:solidFill>
                  <a:schemeClr val="lt1"/>
                </a:solidFill>
                <a:latin typeface="Roboto Condensed"/>
                <a:ea typeface="Roboto Condensed"/>
                <a:cs typeface="Roboto Condensed"/>
                <a:sym typeface="Roboto Condensed"/>
              </a:rPr>
              <a:t>Flaky Tests</a:t>
            </a:r>
          </a:p>
        </p:txBody>
      </p:sp>
      <p:pic>
        <p:nvPicPr>
          <p:cNvPr id="457" name="Shape 457"/>
          <p:cNvPicPr preferRelativeResize="0"/>
          <p:nvPr/>
        </p:nvPicPr>
        <p:blipFill>
          <a:blip r:embed="rId4">
            <a:alphaModFix/>
          </a:blip>
          <a:stretch>
            <a:fillRect/>
          </a:stretch>
        </p:blipFill>
        <p:spPr>
          <a:xfrm>
            <a:off x="-2975" y="0"/>
            <a:ext cx="485750" cy="485750"/>
          </a:xfrm>
          <a:prstGeom prst="rect">
            <a:avLst/>
          </a:prstGeom>
          <a:noFill/>
          <a:ln>
            <a:noFill/>
          </a:ln>
        </p:spPr>
      </p:pic>
      <p:sp>
        <p:nvSpPr>
          <p:cNvPr id="458" name="Shape 458"/>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457200" y="342753"/>
            <a:ext cx="8229600" cy="857400"/>
          </a:xfrm>
          <a:prstGeom prst="rect">
            <a:avLst/>
          </a:prstGeom>
        </p:spPr>
        <p:txBody>
          <a:bodyPr anchorCtr="0" anchor="b" bIns="91425" lIns="91425" rIns="91425" tIns="91425">
            <a:noAutofit/>
          </a:bodyPr>
          <a:lstStyle/>
          <a:p>
            <a:pPr>
              <a:spcBef>
                <a:spcPts val="0"/>
              </a:spcBef>
              <a:buNone/>
            </a:pPr>
            <a:r>
              <a:rPr lang="en">
                <a:solidFill>
                  <a:schemeClr val="lt1"/>
                </a:solidFill>
                <a:latin typeface="Roboto Condensed"/>
                <a:ea typeface="Roboto Condensed"/>
                <a:cs typeface="Roboto Condensed"/>
                <a:sym typeface="Roboto Condensed"/>
              </a:rPr>
              <a:t>Flaky tests are worse than no tests</a:t>
            </a:r>
          </a:p>
        </p:txBody>
      </p:sp>
      <p:pic>
        <p:nvPicPr>
          <p:cNvPr id="464" name="Shape 464"/>
          <p:cNvPicPr preferRelativeResize="0"/>
          <p:nvPr/>
        </p:nvPicPr>
        <p:blipFill>
          <a:blip r:embed="rId3">
            <a:alphaModFix/>
          </a:blip>
          <a:stretch>
            <a:fillRect/>
          </a:stretch>
        </p:blipFill>
        <p:spPr>
          <a:xfrm>
            <a:off x="-2975" y="0"/>
            <a:ext cx="485750" cy="485750"/>
          </a:xfrm>
          <a:prstGeom prst="rect">
            <a:avLst/>
          </a:prstGeom>
          <a:noFill/>
          <a:ln>
            <a:noFill/>
          </a:ln>
        </p:spPr>
      </p:pic>
      <p:sp>
        <p:nvSpPr>
          <p:cNvPr id="465" name="Shape 465"/>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pic>
        <p:nvPicPr>
          <p:cNvPr id="466" name="Shape 466"/>
          <p:cNvPicPr preferRelativeResize="0"/>
          <p:nvPr/>
        </p:nvPicPr>
        <p:blipFill>
          <a:blip r:embed="rId4">
            <a:alphaModFix/>
          </a:blip>
          <a:stretch>
            <a:fillRect/>
          </a:stretch>
        </p:blipFill>
        <p:spPr>
          <a:xfrm>
            <a:off x="0" y="1200150"/>
            <a:ext cx="9143999" cy="38998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92850" y="939575"/>
            <a:ext cx="80237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Why am I talking @ GTAC</a:t>
            </a:r>
          </a:p>
          <a:p>
            <a:pPr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Sharing my experience of a decade @ Google in Test Engineering</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Passionate about balance between velocity and quality</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Taking an opportunity to share Google’s take at balancing velocity and quality</a:t>
            </a:r>
          </a:p>
          <a:p>
            <a:pPr rtl="0">
              <a:spcBef>
                <a:spcPts val="0"/>
              </a:spcBef>
              <a:buNone/>
            </a:pPr>
            <a:r>
              <a:t/>
            </a:r>
            <a:endParaRPr sz="1800">
              <a:solidFill>
                <a:srgbClr val="3F3F3F"/>
              </a:solidFill>
              <a:latin typeface="Roboto Condensed"/>
              <a:ea typeface="Roboto Condensed"/>
              <a:cs typeface="Roboto Condensed"/>
              <a:sym typeface="Roboto Condensed"/>
            </a:endParaRPr>
          </a:p>
          <a:p>
            <a:pPr rtl="0">
              <a:spcBef>
                <a:spcPts val="0"/>
              </a:spcBef>
              <a:buNone/>
            </a:pPr>
            <a:r>
              <a:t/>
            </a:r>
            <a:endParaRPr sz="1800">
              <a:solidFill>
                <a:srgbClr val="3F3F3F"/>
              </a:solidFill>
              <a:latin typeface="Roboto Condensed"/>
              <a:ea typeface="Roboto Condensed"/>
              <a:cs typeface="Roboto Condensed"/>
              <a:sym typeface="Roboto Condensed"/>
            </a:endParaRPr>
          </a:p>
          <a:p>
            <a:pPr rtl="0">
              <a:spcBef>
                <a:spcPts val="0"/>
              </a:spcBef>
              <a:buNone/>
            </a:pPr>
            <a:r>
              <a:rPr lang="en" sz="1800">
                <a:solidFill>
                  <a:srgbClr val="3F3F3F"/>
                </a:solidFill>
                <a:latin typeface="Roboto Condensed"/>
                <a:ea typeface="Roboto Condensed"/>
                <a:cs typeface="Roboto Condensed"/>
                <a:sym typeface="Roboto Condensed"/>
              </a:rPr>
              <a:t>Interesting side projects @ Google: </a:t>
            </a:r>
          </a:p>
          <a:p>
            <a:pPr indent="457200" rtl="0">
              <a:spcBef>
                <a:spcPts val="0"/>
              </a:spcBef>
              <a:buNone/>
            </a:pPr>
            <a:r>
              <a:rPr lang="en" sz="1400">
                <a:solidFill>
                  <a:srgbClr val="3F3F3F"/>
                </a:solidFill>
                <a:latin typeface="Roboto Condensed"/>
                <a:ea typeface="Roboto Condensed"/>
                <a:cs typeface="Roboto Condensed"/>
                <a:sym typeface="Roboto Condensed"/>
              </a:rPr>
              <a:t>MAD (Millions of Automated Documents)</a:t>
            </a:r>
          </a:p>
          <a:p>
            <a:pPr indent="457200" rtl="0">
              <a:spcBef>
                <a:spcPts val="0"/>
              </a:spcBef>
              <a:buNone/>
            </a:pPr>
            <a:r>
              <a:rPr lang="en" sz="1400">
                <a:solidFill>
                  <a:srgbClr val="3F3F3F"/>
                </a:solidFill>
                <a:latin typeface="Roboto Condensed"/>
                <a:ea typeface="Roboto Condensed"/>
                <a:cs typeface="Roboto Condensed"/>
                <a:sym typeface="Roboto Condensed"/>
              </a:rPr>
              <a:t>Scale Google’s Bug database</a:t>
            </a:r>
          </a:p>
          <a:p>
            <a:pPr indent="457200" rtl="0">
              <a:spcBef>
                <a:spcPts val="0"/>
              </a:spcBef>
              <a:buNone/>
            </a:pPr>
            <a:r>
              <a:rPr lang="en" sz="1400">
                <a:solidFill>
                  <a:srgbClr val="3F3F3F"/>
                </a:solidFill>
                <a:latin typeface="Roboto Condensed"/>
                <a:ea typeface="Roboto Condensed"/>
                <a:cs typeface="Roboto Condensed"/>
                <a:sym typeface="Roboto Condensed"/>
              </a:rPr>
              <a:t>Surveytool</a:t>
            </a:r>
          </a:p>
          <a:p>
            <a:pPr indent="457200" rtl="0">
              <a:spcBef>
                <a:spcPts val="0"/>
              </a:spcBef>
              <a:buNone/>
            </a:pPr>
            <a:r>
              <a:rPr lang="en" sz="1400">
                <a:solidFill>
                  <a:srgbClr val="3F3F3F"/>
                </a:solidFill>
                <a:latin typeface="Roboto Condensed"/>
                <a:ea typeface="Roboto Condensed"/>
                <a:cs typeface="Roboto Condensed"/>
                <a:sym typeface="Roboto Condensed"/>
              </a:rPr>
              <a:t>Microprocessor controlled pick n place manipulator (school)</a:t>
            </a:r>
          </a:p>
          <a:p>
            <a:pPr lvl="0" rtl="0">
              <a:spcBef>
                <a:spcPts val="0"/>
              </a:spcBef>
              <a:buNone/>
            </a:pPr>
            <a:r>
              <a:t/>
            </a:r>
            <a:endParaRPr sz="2600">
              <a:solidFill>
                <a:srgbClr val="3F3F3F"/>
              </a:solidFill>
              <a:latin typeface="Roboto Condensed"/>
              <a:ea typeface="Roboto Condensed"/>
              <a:cs typeface="Roboto Condensed"/>
              <a:sym typeface="Roboto Condensed"/>
            </a:endParaRPr>
          </a:p>
        </p:txBody>
      </p:sp>
      <p:pic>
        <p:nvPicPr>
          <p:cNvPr id="133" name="Shape 133"/>
          <p:cNvPicPr preferRelativeResize="0"/>
          <p:nvPr/>
        </p:nvPicPr>
        <p:blipFill>
          <a:blip r:embed="rId3">
            <a:alphaModFix/>
          </a:blip>
          <a:stretch>
            <a:fillRect/>
          </a:stretch>
        </p:blipFill>
        <p:spPr>
          <a:xfrm>
            <a:off x="-2975" y="0"/>
            <a:ext cx="485750" cy="485750"/>
          </a:xfrm>
          <a:prstGeom prst="rect">
            <a:avLst/>
          </a:prstGeom>
          <a:noFill/>
          <a:ln>
            <a:noFill/>
          </a:ln>
        </p:spPr>
      </p:pic>
      <p:sp>
        <p:nvSpPr>
          <p:cNvPr id="134" name="Shape 134"/>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cxnSp>
        <p:nvCxnSpPr>
          <p:cNvPr id="135" name="Shape 135"/>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470" name="Shape 470"/>
        <p:cNvGrpSpPr/>
        <p:nvPr/>
      </p:nvGrpSpPr>
      <p:grpSpPr>
        <a:xfrm>
          <a:off x="0" y="0"/>
          <a:ext cx="0" cy="0"/>
          <a:chOff x="0" y="0"/>
          <a:chExt cx="0" cy="0"/>
        </a:xfrm>
      </p:grpSpPr>
      <p:sp>
        <p:nvSpPr>
          <p:cNvPr id="471" name="Shape 471"/>
          <p:cNvSpPr txBox="1"/>
          <p:nvPr>
            <p:ph type="title"/>
          </p:nvPr>
        </p:nvSpPr>
        <p:spPr>
          <a:xfrm>
            <a:off x="470596" y="315597"/>
            <a:ext cx="8229600" cy="857400"/>
          </a:xfrm>
          <a:prstGeom prst="rect">
            <a:avLst/>
          </a:prstGeom>
        </p:spPr>
        <p:txBody>
          <a:bodyPr anchorCtr="0" anchor="b" bIns="91425" lIns="91425" rIns="91425" tIns="91425">
            <a:noAutofit/>
          </a:bodyPr>
          <a:lstStyle/>
          <a:p>
            <a:pPr>
              <a:spcBef>
                <a:spcPts val="0"/>
              </a:spcBef>
              <a:buNone/>
            </a:pPr>
            <a:r>
              <a:rPr lang="en">
                <a:solidFill>
                  <a:schemeClr val="lt1"/>
                </a:solidFill>
                <a:latin typeface="Roboto Condensed"/>
                <a:ea typeface="Roboto Condensed"/>
                <a:cs typeface="Roboto Condensed"/>
                <a:sym typeface="Roboto Condensed"/>
              </a:rPr>
              <a:t>Robosheriff</a:t>
            </a:r>
          </a:p>
        </p:txBody>
      </p:sp>
      <p:pic>
        <p:nvPicPr>
          <p:cNvPr id="472" name="Shape 472"/>
          <p:cNvPicPr preferRelativeResize="0"/>
          <p:nvPr/>
        </p:nvPicPr>
        <p:blipFill>
          <a:blip r:embed="rId3">
            <a:alphaModFix/>
          </a:blip>
          <a:stretch>
            <a:fillRect/>
          </a:stretch>
        </p:blipFill>
        <p:spPr>
          <a:xfrm>
            <a:off x="-2975" y="0"/>
            <a:ext cx="485750" cy="485750"/>
          </a:xfrm>
          <a:prstGeom prst="rect">
            <a:avLst/>
          </a:prstGeom>
          <a:noFill/>
          <a:ln>
            <a:noFill/>
          </a:ln>
        </p:spPr>
      </p:pic>
      <p:sp>
        <p:nvSpPr>
          <p:cNvPr id="473" name="Shape 47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pic>
        <p:nvPicPr>
          <p:cNvPr id="474" name="Shape 474"/>
          <p:cNvPicPr preferRelativeResize="0"/>
          <p:nvPr/>
        </p:nvPicPr>
        <p:blipFill>
          <a:blip r:embed="rId4">
            <a:alphaModFix/>
          </a:blip>
          <a:stretch>
            <a:fillRect/>
          </a:stretch>
        </p:blipFill>
        <p:spPr>
          <a:xfrm>
            <a:off x="2083427" y="1394350"/>
            <a:ext cx="5224299" cy="3568174"/>
          </a:xfrm>
          <a:prstGeom prst="rect">
            <a:avLst/>
          </a:prstGeom>
          <a:noFill/>
          <a:ln>
            <a:noFill/>
          </a:ln>
        </p:spPr>
      </p:pic>
      <p:pic>
        <p:nvPicPr>
          <p:cNvPr id="475" name="Shape 475"/>
          <p:cNvPicPr preferRelativeResize="0"/>
          <p:nvPr/>
        </p:nvPicPr>
        <p:blipFill>
          <a:blip r:embed="rId5">
            <a:alphaModFix/>
          </a:blip>
          <a:stretch>
            <a:fillRect/>
          </a:stretch>
        </p:blipFill>
        <p:spPr>
          <a:xfrm>
            <a:off x="1817550" y="1308800"/>
            <a:ext cx="5508900" cy="376255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idx="1" type="body"/>
          </p:nvPr>
        </p:nvSpPr>
        <p:spPr>
          <a:xfrm>
            <a:off x="457200" y="900112"/>
            <a:ext cx="8229600" cy="2794274"/>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graphicFrame>
        <p:nvGraphicFramePr>
          <p:cNvPr id="481" name="Shape 481"/>
          <p:cNvGraphicFramePr/>
          <p:nvPr/>
        </p:nvGraphicFramePr>
        <p:xfrm>
          <a:off x="365387" y="370562"/>
          <a:ext cx="3000000" cy="3000000"/>
        </p:xfrm>
        <a:graphic>
          <a:graphicData uri="http://schemas.openxmlformats.org/drawingml/2006/table">
            <a:tbl>
              <a:tblPr>
                <a:noFill/>
                <a:tableStyleId>{AD9614A4-0829-459E-BC23-15C00230B60F}</a:tableStyleId>
              </a:tblPr>
              <a:tblGrid>
                <a:gridCol w="3105550"/>
                <a:gridCol w="1220925"/>
                <a:gridCol w="1220925"/>
                <a:gridCol w="1220925"/>
                <a:gridCol w="1644900"/>
              </a:tblGrid>
              <a:tr h="560875">
                <a:tc>
                  <a:txBody>
                    <a:bodyPr>
                      <a:noAutofit/>
                    </a:bodyPr>
                    <a:lstStyle/>
                    <a:p>
                      <a:pPr lvl="0" rtl="0">
                        <a:spcBef>
                          <a:spcPts val="0"/>
                        </a:spcBef>
                        <a:buNone/>
                      </a:pPr>
                      <a:r>
                        <a:rPr lang="en" sz="1700">
                          <a:latin typeface="Roboto Condensed"/>
                          <a:ea typeface="Roboto Condensed"/>
                          <a:cs typeface="Roboto Condensed"/>
                          <a:sym typeface="Roboto Condensed"/>
                        </a:rPr>
                        <a:t>Social @ Google</a:t>
                      </a:r>
                    </a:p>
                  </a:txBody>
                  <a:tcPr marT="91425" marB="91425" marR="91425" marL="91425"/>
                </a:tc>
                <a:tc>
                  <a:txBody>
                    <a:bodyPr>
                      <a:noAutofit/>
                    </a:bodyPr>
                    <a:lstStyle/>
                    <a:p>
                      <a:pPr lvl="0" rtl="0" algn="ctr">
                        <a:spcBef>
                          <a:spcPts val="0"/>
                        </a:spcBef>
                        <a:buNone/>
                      </a:pPr>
                      <a:r>
                        <a:rPr b="1" lang="en" sz="1700">
                          <a:latin typeface="Roboto Condensed"/>
                          <a:ea typeface="Roboto Condensed"/>
                          <a:cs typeface="Roboto Condensed"/>
                          <a:sym typeface="Roboto Condensed"/>
                        </a:rPr>
                        <a:t>2012</a:t>
                      </a:r>
                    </a:p>
                  </a:txBody>
                  <a:tcPr marT="91425" marB="91425" marR="91425" marL="91425">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 sz="1700">
                          <a:latin typeface="Roboto Condensed"/>
                          <a:ea typeface="Roboto Condensed"/>
                          <a:cs typeface="Roboto Condensed"/>
                          <a:sym typeface="Roboto Condensed"/>
                        </a:rPr>
                        <a:t>2013</a:t>
                      </a:r>
                    </a:p>
                  </a:txBody>
                  <a:tcPr marT="91425" marB="91425" marR="91425" marL="91425">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 sz="1700">
                          <a:latin typeface="Roboto Condensed"/>
                          <a:ea typeface="Roboto Condensed"/>
                          <a:cs typeface="Roboto Condensed"/>
                          <a:sym typeface="Roboto Condensed"/>
                        </a:rPr>
                        <a:t>2014</a:t>
                      </a:r>
                    </a:p>
                  </a:txBody>
                  <a:tcPr marT="91425" marB="91425" marR="91425" marL="91425">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 sz="1700">
                          <a:latin typeface="Roboto Condensed"/>
                          <a:ea typeface="Roboto Condensed"/>
                          <a:cs typeface="Roboto Condensed"/>
                          <a:sym typeface="Roboto Condensed"/>
                        </a:rPr>
                        <a:t>Assessment</a:t>
                      </a:r>
                    </a:p>
                  </a:txBody>
                  <a:tcPr marT="91425" marB="91425" marR="91425" marL="91425"/>
                </a:tc>
              </a:tr>
              <a:tr h="576300">
                <a:tc>
                  <a:txBody>
                    <a:bodyPr>
                      <a:noAutofit/>
                    </a:bodyPr>
                    <a:lstStyle/>
                    <a:p>
                      <a:pPr lvl="0" rtl="0">
                        <a:spcBef>
                          <a:spcPts val="0"/>
                        </a:spcBef>
                        <a:buNone/>
                      </a:pPr>
                      <a:r>
                        <a:rPr i="1" lang="en" sz="1400">
                          <a:solidFill>
                            <a:srgbClr val="666666"/>
                          </a:solidFill>
                          <a:latin typeface="Roboto Condensed"/>
                          <a:ea typeface="Roboto Condensed"/>
                          <a:cs typeface="Roboto Condensed"/>
                          <a:sym typeface="Roboto Condensed"/>
                        </a:rPr>
                        <a:t>Average presubmit time</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lang="en" sz="1400">
                          <a:latin typeface="Roboto Condensed"/>
                          <a:ea typeface="Roboto Condensed"/>
                          <a:cs typeface="Roboto Condensed"/>
                          <a:sym typeface="Roboto Condensed"/>
                        </a:rPr>
                        <a:t>21</a:t>
                      </a:r>
                      <a:r>
                        <a:rPr lang="en" sz="1400">
                          <a:solidFill>
                            <a:srgbClr val="666666"/>
                          </a:solidFill>
                          <a:latin typeface="Roboto Condensed"/>
                          <a:ea typeface="Roboto Condensed"/>
                          <a:cs typeface="Roboto Condensed"/>
                          <a:sym typeface="Roboto Condensed"/>
                        </a:rPr>
                        <a:t> min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latin typeface="Roboto Condensed"/>
                          <a:ea typeface="Roboto Condensed"/>
                          <a:cs typeface="Roboto Condensed"/>
                          <a:sym typeface="Roboto Condensed"/>
                        </a:rPr>
                        <a:t>28</a:t>
                      </a:r>
                      <a:r>
                        <a:rPr lang="en" sz="1400">
                          <a:solidFill>
                            <a:srgbClr val="666666"/>
                          </a:solidFill>
                          <a:latin typeface="Roboto Condensed"/>
                          <a:ea typeface="Roboto Condensed"/>
                          <a:cs typeface="Roboto Condensed"/>
                          <a:sym typeface="Roboto Condensed"/>
                        </a:rPr>
                        <a:t> min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latin typeface="Roboto Condensed"/>
                          <a:ea typeface="Roboto Condensed"/>
                          <a:cs typeface="Roboto Condensed"/>
                          <a:sym typeface="Roboto Condensed"/>
                        </a:rPr>
                        <a:t>22</a:t>
                      </a:r>
                      <a:r>
                        <a:rPr lang="en" sz="1400">
                          <a:solidFill>
                            <a:srgbClr val="666666"/>
                          </a:solidFill>
                          <a:latin typeface="Roboto Condensed"/>
                          <a:ea typeface="Roboto Condensed"/>
                          <a:cs typeface="Roboto Condensed"/>
                          <a:sym typeface="Roboto Condensed"/>
                        </a:rPr>
                        <a:t> min</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solidFill>
                            <a:srgbClr val="333333"/>
                          </a:solidFill>
                          <a:latin typeface="Roboto Condensed"/>
                          <a:ea typeface="Roboto Condensed"/>
                          <a:cs typeface="Roboto Condensed"/>
                          <a:sym typeface="Roboto Condensed"/>
                        </a:rPr>
                        <a:t>Productivity</a:t>
                      </a:r>
                    </a:p>
                  </a:txBody>
                  <a:tcPr marT="91425" marB="91425" marR="91425" marL="91425">
                    <a:lnL cap="flat" cmpd="sng" w="9525">
                      <a:solidFill>
                        <a:srgbClr val="000000"/>
                      </a:solidFill>
                      <a:prstDash val="solid"/>
                      <a:round/>
                      <a:headEnd len="med" w="med" type="none"/>
                      <a:tailEnd len="med" w="med" type="none"/>
                    </a:lnL>
                    <a:solidFill>
                      <a:schemeClr val="accent2"/>
                    </a:solidFill>
                  </a:tcPr>
                </a:tc>
              </a:tr>
              <a:tr h="576300">
                <a:tc>
                  <a:txBody>
                    <a:bodyPr>
                      <a:noAutofit/>
                    </a:bodyPr>
                    <a:lstStyle/>
                    <a:p>
                      <a:pPr lvl="0" rtl="0">
                        <a:spcBef>
                          <a:spcPts val="0"/>
                        </a:spcBef>
                        <a:buNone/>
                      </a:pPr>
                      <a:r>
                        <a:rPr i="1" lang="en" sz="1400">
                          <a:solidFill>
                            <a:srgbClr val="666666"/>
                          </a:solidFill>
                          <a:latin typeface="Roboto Condensed"/>
                          <a:ea typeface="Roboto Condensed"/>
                          <a:cs typeface="Roboto Condensed"/>
                          <a:sym typeface="Roboto Condensed"/>
                        </a:rPr>
                        <a:t>Code Coverage</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spcBef>
                          <a:spcPts val="0"/>
                        </a:spcBef>
                        <a:buNone/>
                      </a:pPr>
                      <a:r>
                        <a:rPr lang="en" sz="1400">
                          <a:solidFill>
                            <a:srgbClr val="666666"/>
                          </a:solidFill>
                          <a:latin typeface="Roboto Condensed"/>
                          <a:ea typeface="Roboto Condensed"/>
                          <a:cs typeface="Roboto Condensed"/>
                          <a:sym typeface="Roboto Condensed"/>
                        </a:rPr>
                        <a:t>???</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latin typeface="Roboto Condensed"/>
                          <a:ea typeface="Roboto Condensed"/>
                          <a:cs typeface="Roboto Condensed"/>
                          <a:sym typeface="Roboto Condensed"/>
                        </a:rPr>
                        <a:t>72.80</a:t>
                      </a:r>
                      <a:r>
                        <a:rPr lang="en" sz="1400">
                          <a:solidFill>
                            <a:srgbClr val="666666"/>
                          </a:solidFill>
                          <a:latin typeface="Roboto Condensed"/>
                          <a:ea typeface="Roboto Condensed"/>
                          <a:cs typeface="Roboto Condensed"/>
                          <a:sym typeface="Roboto Condensed"/>
                        </a:rPr>
                        <a:t>%</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latin typeface="Roboto Condensed"/>
                          <a:ea typeface="Roboto Condensed"/>
                          <a:cs typeface="Roboto Condensed"/>
                          <a:sym typeface="Roboto Condensed"/>
                        </a:rPr>
                        <a:t>75.60</a:t>
                      </a:r>
                      <a:r>
                        <a:rPr lang="en" sz="1400">
                          <a:solidFill>
                            <a:srgbClr val="666666"/>
                          </a:solidFill>
                          <a:latin typeface="Roboto Condensed"/>
                          <a:ea typeface="Roboto Condensed"/>
                          <a:cs typeface="Roboto Condensed"/>
                          <a:sym typeface="Roboto Condensed"/>
                        </a:rPr>
                        <a:t>%</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solidFill>
                            <a:srgbClr val="333333"/>
                          </a:solidFill>
                          <a:latin typeface="Roboto Condensed"/>
                          <a:ea typeface="Roboto Condensed"/>
                          <a:cs typeface="Roboto Condensed"/>
                          <a:sym typeface="Roboto Condensed"/>
                        </a:rPr>
                        <a:t>Automation</a:t>
                      </a:r>
                    </a:p>
                  </a:txBody>
                  <a:tcPr marT="91425" marB="91425" marR="91425" marL="91425">
                    <a:lnL cap="flat" cmpd="sng" w="9525">
                      <a:solidFill>
                        <a:srgbClr val="000000"/>
                      </a:solidFill>
                      <a:prstDash val="solid"/>
                      <a:round/>
                      <a:headEnd len="med" w="med" type="none"/>
                      <a:tailEnd len="med" w="med" type="none"/>
                    </a:lnL>
                    <a:solidFill>
                      <a:schemeClr val="accent2"/>
                    </a:solidFill>
                  </a:tcPr>
                </a:tc>
              </a:tr>
              <a:tr h="576300">
                <a:tc>
                  <a:txBody>
                    <a:bodyPr>
                      <a:noAutofit/>
                    </a:bodyPr>
                    <a:lstStyle/>
                    <a:p>
                      <a:pPr lvl="0" rtl="0">
                        <a:spcBef>
                          <a:spcPts val="0"/>
                        </a:spcBef>
                        <a:buNone/>
                      </a:pPr>
                      <a:r>
                        <a:rPr i="1" lang="en" sz="1400">
                          <a:solidFill>
                            <a:srgbClr val="666666"/>
                          </a:solidFill>
                          <a:latin typeface="Roboto Condensed"/>
                          <a:ea typeface="Roboto Condensed"/>
                          <a:cs typeface="Roboto Condensed"/>
                          <a:sym typeface="Roboto Condensed"/>
                        </a:rPr>
                        <a:t>% Green Cycles</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71.40</a:t>
                      </a:r>
                      <a:r>
                        <a:rPr lang="en" sz="1400">
                          <a:solidFill>
                            <a:srgbClr val="666666"/>
                          </a:solidFill>
                          <a:latin typeface="Roboto Condensed"/>
                          <a:ea typeface="Roboto Condensed"/>
                          <a:cs typeface="Roboto Condensed"/>
                          <a:sym typeface="Roboto Condensed"/>
                        </a:rPr>
                        <a:t>%</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82.40</a:t>
                      </a:r>
                      <a:r>
                        <a:rPr lang="en" sz="1400">
                          <a:solidFill>
                            <a:srgbClr val="666666"/>
                          </a:solidFill>
                          <a:latin typeface="Roboto Condensed"/>
                          <a:ea typeface="Roboto Condensed"/>
                          <a:cs typeface="Roboto Condensed"/>
                          <a:sym typeface="Roboto Condensed"/>
                        </a:rPr>
                        <a:t>%</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89.60</a:t>
                      </a:r>
                      <a:r>
                        <a:rPr lang="en" sz="1400">
                          <a:solidFill>
                            <a:srgbClr val="666666"/>
                          </a:solidFill>
                          <a:latin typeface="Roboto Condensed"/>
                          <a:ea typeface="Roboto Condensed"/>
                          <a:cs typeface="Roboto Condensed"/>
                          <a:sym typeface="Roboto Condensed"/>
                        </a:rPr>
                        <a:t>%</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solidFill>
                            <a:srgbClr val="333333"/>
                          </a:solidFill>
                          <a:latin typeface="Roboto Condensed"/>
                          <a:ea typeface="Roboto Condensed"/>
                          <a:cs typeface="Roboto Condensed"/>
                          <a:sym typeface="Roboto Condensed"/>
                        </a:rPr>
                        <a:t>Test Hygiene</a:t>
                      </a:r>
                    </a:p>
                  </a:txBody>
                  <a:tcPr marT="91425" marB="91425" marR="91425" marL="91425">
                    <a:lnL cap="flat" cmpd="sng" w="9525">
                      <a:solidFill>
                        <a:srgbClr val="000000"/>
                      </a:solidFill>
                      <a:prstDash val="solid"/>
                      <a:round/>
                      <a:headEnd len="med" w="med" type="none"/>
                      <a:tailEnd len="med" w="med" type="none"/>
                    </a:lnL>
                    <a:solidFill>
                      <a:schemeClr val="accent3"/>
                    </a:solidFill>
                  </a:tcPr>
                </a:tc>
              </a:tr>
              <a:tr h="576300">
                <a:tc>
                  <a:txBody>
                    <a:bodyPr>
                      <a:noAutofit/>
                    </a:bodyPr>
                    <a:lstStyle/>
                    <a:p>
                      <a:pPr lvl="0" rtl="0">
                        <a:spcBef>
                          <a:spcPts val="0"/>
                        </a:spcBef>
                        <a:buNone/>
                      </a:pPr>
                      <a:r>
                        <a:rPr i="1" lang="en" sz="1400">
                          <a:solidFill>
                            <a:srgbClr val="666666"/>
                          </a:solidFill>
                          <a:latin typeface="Roboto Condensed"/>
                          <a:ea typeface="Roboto Condensed"/>
                          <a:cs typeface="Roboto Condensed"/>
                          <a:sym typeface="Roboto Condensed"/>
                        </a:rPr>
                        <a:t>Avg Submit to Prod Time </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17</a:t>
                      </a:r>
                      <a:r>
                        <a:rPr lang="en" sz="1400">
                          <a:solidFill>
                            <a:srgbClr val="666666"/>
                          </a:solidFill>
                          <a:latin typeface="Roboto Condensed"/>
                          <a:ea typeface="Roboto Condensed"/>
                          <a:cs typeface="Roboto Condensed"/>
                          <a:sym typeface="Roboto Condensed"/>
                        </a:rPr>
                        <a:t> hrs</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11</a:t>
                      </a:r>
                      <a:r>
                        <a:rPr lang="en" sz="1400">
                          <a:solidFill>
                            <a:srgbClr val="666666"/>
                          </a:solidFill>
                          <a:latin typeface="Roboto Condensed"/>
                          <a:ea typeface="Roboto Condensed"/>
                          <a:cs typeface="Roboto Condensed"/>
                          <a:sym typeface="Roboto Condensed"/>
                        </a:rPr>
                        <a:t> hrs</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13</a:t>
                      </a:r>
                      <a:r>
                        <a:rPr lang="en" sz="1400">
                          <a:solidFill>
                            <a:srgbClr val="666666"/>
                          </a:solidFill>
                          <a:latin typeface="Roboto Condensed"/>
                          <a:ea typeface="Roboto Condensed"/>
                          <a:cs typeface="Roboto Condensed"/>
                          <a:sym typeface="Roboto Condensed"/>
                        </a:rPr>
                        <a:t> hrs</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solidFill>
                            <a:srgbClr val="333333"/>
                          </a:solidFill>
                          <a:latin typeface="Roboto Condensed"/>
                          <a:ea typeface="Roboto Condensed"/>
                          <a:cs typeface="Roboto Condensed"/>
                          <a:sym typeface="Roboto Condensed"/>
                        </a:rPr>
                        <a:t>Velocity</a:t>
                      </a:r>
                    </a:p>
                  </a:txBody>
                  <a:tcPr marT="91425" marB="91425" marR="91425" marL="91425">
                    <a:lnL cap="flat" cmpd="sng" w="9525">
                      <a:solidFill>
                        <a:srgbClr val="000000"/>
                      </a:solidFill>
                      <a:prstDash val="solid"/>
                      <a:round/>
                      <a:headEnd len="med" w="med" type="none"/>
                      <a:tailEnd len="med" w="med" type="none"/>
                    </a:lnL>
                    <a:solidFill>
                      <a:schemeClr val="accent3"/>
                    </a:solidFill>
                  </a:tcPr>
                </a:tc>
              </a:tr>
              <a:tr h="576300">
                <a:tc>
                  <a:txBody>
                    <a:bodyPr>
                      <a:noAutofit/>
                    </a:bodyPr>
                    <a:lstStyle/>
                    <a:p>
                      <a:pPr lvl="0" rtl="0">
                        <a:spcBef>
                          <a:spcPts val="0"/>
                        </a:spcBef>
                        <a:buNone/>
                      </a:pPr>
                      <a:r>
                        <a:rPr i="1" lang="en" sz="1400">
                          <a:solidFill>
                            <a:srgbClr val="666666"/>
                          </a:solidFill>
                          <a:latin typeface="Roboto Condensed"/>
                          <a:ea typeface="Roboto Condensed"/>
                          <a:cs typeface="Roboto Condensed"/>
                          <a:sym typeface="Roboto Condensed"/>
                        </a:rPr>
                        <a:t>Total presubmit run time</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196</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11392</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8033</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solidFill>
                            <a:srgbClr val="333333"/>
                          </a:solidFill>
                          <a:latin typeface="Roboto Condensed"/>
                          <a:ea typeface="Roboto Condensed"/>
                          <a:cs typeface="Roboto Condensed"/>
                          <a:sym typeface="Roboto Condensed"/>
                        </a:rPr>
                        <a:t>Better Tests</a:t>
                      </a:r>
                    </a:p>
                  </a:txBody>
                  <a:tcPr marT="91425" marB="91425" marR="91425" marL="91425">
                    <a:lnL cap="flat" cmpd="sng" w="9525">
                      <a:solidFill>
                        <a:srgbClr val="000000"/>
                      </a:solidFill>
                      <a:prstDash val="solid"/>
                      <a:round/>
                      <a:headEnd len="med" w="med" type="none"/>
                      <a:tailEnd len="med" w="med" type="none"/>
                    </a:lnL>
                    <a:solidFill>
                      <a:srgbClr val="E06666"/>
                    </a:solidFill>
                  </a:tcPr>
                </a:tc>
              </a:tr>
              <a:tr h="576300">
                <a:tc>
                  <a:txBody>
                    <a:bodyPr>
                      <a:noAutofit/>
                    </a:bodyPr>
                    <a:lstStyle/>
                    <a:p>
                      <a:pPr lvl="0" rtl="0">
                        <a:spcBef>
                          <a:spcPts val="0"/>
                        </a:spcBef>
                        <a:buNone/>
                      </a:pPr>
                      <a:r>
                        <a:rPr i="1" lang="en" sz="1400">
                          <a:solidFill>
                            <a:srgbClr val="666666"/>
                          </a:solidFill>
                          <a:latin typeface="Roboto Condensed"/>
                          <a:ea typeface="Roboto Condensed"/>
                          <a:cs typeface="Roboto Condensed"/>
                          <a:sym typeface="Roboto Condensed"/>
                        </a:rPr>
                        <a:t>Total </a:t>
                      </a:r>
                      <a:r>
                        <a:rPr i="1" lang="en">
                          <a:solidFill>
                            <a:srgbClr val="666666"/>
                          </a:solidFill>
                          <a:latin typeface="Roboto Condensed"/>
                          <a:ea typeface="Roboto Condensed"/>
                          <a:cs typeface="Roboto Condensed"/>
                          <a:sym typeface="Roboto Condensed"/>
                        </a:rPr>
                        <a:t>automation</a:t>
                      </a:r>
                      <a:r>
                        <a:rPr i="1" lang="en" sz="1400">
                          <a:solidFill>
                            <a:srgbClr val="666666"/>
                          </a:solidFill>
                          <a:latin typeface="Roboto Condensed"/>
                          <a:ea typeface="Roboto Condensed"/>
                          <a:cs typeface="Roboto Condensed"/>
                          <a:sym typeface="Roboto Condensed"/>
                        </a:rPr>
                        <a:t> time</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22697</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52785</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114040</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solidFill>
                            <a:srgbClr val="333333"/>
                          </a:solidFill>
                          <a:latin typeface="Roboto Condensed"/>
                          <a:ea typeface="Roboto Condensed"/>
                          <a:cs typeface="Roboto Condensed"/>
                          <a:sym typeface="Roboto Condensed"/>
                        </a:rPr>
                        <a:t>Better Tests</a:t>
                      </a:r>
                    </a:p>
                  </a:txBody>
                  <a:tcPr marT="91425" marB="91425" marR="91425" marL="91425">
                    <a:lnL cap="flat" cmpd="sng" w="9525">
                      <a:solidFill>
                        <a:srgbClr val="000000"/>
                      </a:solidFill>
                      <a:prstDash val="solid"/>
                      <a:round/>
                      <a:headEnd len="med" w="med" type="none"/>
                      <a:tailEnd len="med" w="med" type="none"/>
                    </a:lnL>
                    <a:solidFill>
                      <a:srgbClr val="E06666"/>
                    </a:solidFill>
                  </a:tcPr>
                </a:tc>
              </a:tr>
              <a:tr h="576300">
                <a:tc>
                  <a:txBody>
                    <a:bodyPr>
                      <a:noAutofit/>
                    </a:bodyPr>
                    <a:lstStyle/>
                    <a:p>
                      <a:pPr lvl="0" rtl="0">
                        <a:spcBef>
                          <a:spcPts val="0"/>
                        </a:spcBef>
                        <a:buNone/>
                      </a:pPr>
                      <a:r>
                        <a:rPr i="1" lang="en" sz="1400">
                          <a:solidFill>
                            <a:schemeClr val="dk2"/>
                          </a:solidFill>
                          <a:latin typeface="Roboto Condensed"/>
                          <a:ea typeface="Roboto Condensed"/>
                          <a:cs typeface="Roboto Condensed"/>
                          <a:sym typeface="Roboto Condensed"/>
                        </a:rPr>
                        <a:t>P1 bugs a</a:t>
                      </a:r>
                      <a:r>
                        <a:rPr i="1" lang="en" sz="1400">
                          <a:solidFill>
                            <a:srgbClr val="666666"/>
                          </a:solidFill>
                          <a:latin typeface="Roboto Condensed"/>
                          <a:ea typeface="Roboto Condensed"/>
                          <a:cs typeface="Roboto Condensed"/>
                          <a:sym typeface="Roboto Condensed"/>
                        </a:rPr>
                        <a:t>vg resolution time</a:t>
                      </a:r>
                    </a:p>
                  </a:txBody>
                  <a:tcPr marT="91425" marB="91425" marR="91425" marL="91425">
                    <a:lnR cap="flat" cmpd="sng" w="9525">
                      <a:solidFill>
                        <a:srgbClr val="000000"/>
                      </a:solidFill>
                      <a:prstDash val="solid"/>
                      <a:round/>
                      <a:headEnd len="med" w="med" type="none"/>
                      <a:tailEnd len="med" w="med" type="none"/>
                    </a:lnR>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69</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n" sz="1400">
                          <a:latin typeface="Roboto Condensed"/>
                          <a:ea typeface="Roboto Condensed"/>
                          <a:cs typeface="Roboto Condensed"/>
                          <a:sym typeface="Roboto Condensed"/>
                        </a:rPr>
                        <a:t>28</a:t>
                      </a:r>
                      <a:r>
                        <a:rPr lang="en" sz="1400">
                          <a:solidFill>
                            <a:srgbClr val="666666"/>
                          </a:solidFill>
                          <a:latin typeface="Roboto Condensed"/>
                          <a:ea typeface="Roboto Condensed"/>
                          <a:cs typeface="Roboto Condensed"/>
                          <a:sym typeface="Roboto Condensed"/>
                        </a:rPr>
                        <a:t> d</a:t>
                      </a:r>
                    </a:p>
                  </a:txBody>
                  <a:tcPr marT="19050" marB="19050" marR="28575" marL="285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spcBef>
                          <a:spcPts val="0"/>
                        </a:spcBef>
                        <a:buNone/>
                      </a:pPr>
                      <a:r>
                        <a:rPr lang="en" sz="1400">
                          <a:latin typeface="Roboto Condensed"/>
                          <a:ea typeface="Roboto Condensed"/>
                          <a:cs typeface="Roboto Condensed"/>
                          <a:sym typeface="Roboto Condensed"/>
                        </a:rPr>
                        <a:t>13</a:t>
                      </a:r>
                      <a:r>
                        <a:rPr lang="en" sz="1400">
                          <a:solidFill>
                            <a:srgbClr val="666666"/>
                          </a:solidFill>
                          <a:latin typeface="Roboto Condensed"/>
                          <a:ea typeface="Roboto Condensed"/>
                          <a:cs typeface="Roboto Condensed"/>
                          <a:sym typeface="Roboto Condensed"/>
                        </a:rPr>
                        <a:t> d</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lvl="0" rtl="0" algn="ctr">
                        <a:lnSpc>
                          <a:spcPct val="100000"/>
                        </a:lnSpc>
                        <a:spcBef>
                          <a:spcPts val="0"/>
                        </a:spcBef>
                        <a:buNone/>
                      </a:pPr>
                      <a:r>
                        <a:rPr lang="en" sz="1400">
                          <a:solidFill>
                            <a:srgbClr val="333333"/>
                          </a:solidFill>
                          <a:latin typeface="Roboto Condensed"/>
                          <a:ea typeface="Roboto Condensed"/>
                          <a:cs typeface="Roboto Condensed"/>
                          <a:sym typeface="Roboto Condensed"/>
                        </a:rPr>
                        <a:t>Bug Hygiene</a:t>
                      </a:r>
                    </a:p>
                  </a:txBody>
                  <a:tcPr marT="91425" marB="91425" marR="91425" marL="91425">
                    <a:lnL cap="flat" cmpd="sng" w="9525">
                      <a:solidFill>
                        <a:srgbClr val="000000"/>
                      </a:solidFill>
                      <a:prstDash val="solid"/>
                      <a:round/>
                      <a:headEnd len="med" w="med" type="none"/>
                      <a:tailEnd len="med" w="med" type="none"/>
                    </a:lnL>
                    <a:solidFill>
                      <a:schemeClr val="accent3"/>
                    </a:solidFill>
                  </a:tcPr>
                </a:tc>
              </a:tr>
            </a:tbl>
          </a:graphicData>
        </a:graphic>
      </p:graphicFrame>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485" name="Shape 485"/>
        <p:cNvGrpSpPr/>
        <p:nvPr/>
      </p:nvGrpSpPr>
      <p:grpSpPr>
        <a:xfrm>
          <a:off x="0" y="0"/>
          <a:ext cx="0" cy="0"/>
          <a:chOff x="0" y="0"/>
          <a:chExt cx="0" cy="0"/>
        </a:xfrm>
      </p:grpSpPr>
      <p:sp>
        <p:nvSpPr>
          <p:cNvPr id="486" name="Shape 486"/>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487" name="Shape 487"/>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488" name="Shape 488"/>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489" name="Shape 489"/>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490" name="Shape 490"/>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491" name="Shape 491"/>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92" name="Shape 492"/>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93" name="Shape 493"/>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494" name="Shape 494"/>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495" name="Shape 495"/>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496" name="Shape 496"/>
          <p:cNvCxnSpPr>
            <a:stCxn id="487" idx="3"/>
            <a:endCxn id="486"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497" name="Shape 497"/>
          <p:cNvCxnSpPr>
            <a:stCxn id="486" idx="3"/>
            <a:endCxn id="488"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498" name="Shape 498"/>
          <p:cNvCxnSpPr>
            <a:stCxn id="488" idx="2"/>
            <a:endCxn id="494"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499" name="Shape 499"/>
          <p:cNvCxnSpPr>
            <a:stCxn id="494" idx="2"/>
            <a:endCxn id="489"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500" name="Shape 500"/>
          <p:cNvCxnSpPr>
            <a:stCxn id="489" idx="1"/>
            <a:endCxn id="490"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501" name="Shape 501"/>
          <p:cNvCxnSpPr>
            <a:stCxn id="490" idx="1"/>
            <a:endCxn id="491"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502" name="Shape 502"/>
          <p:cNvCxnSpPr>
            <a:stCxn id="491" idx="0"/>
            <a:endCxn id="492"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503" name="Shape 503"/>
          <p:cNvCxnSpPr>
            <a:stCxn id="492" idx="0"/>
            <a:endCxn id="493"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504" name="Shape 504"/>
          <p:cNvCxnSpPr>
            <a:stCxn id="493" idx="0"/>
            <a:endCxn id="495"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505" name="Shape 505"/>
          <p:cNvPicPr preferRelativeResize="0"/>
          <p:nvPr/>
        </p:nvPicPr>
        <p:blipFill>
          <a:blip r:embed="rId3">
            <a:alphaModFix/>
          </a:blip>
          <a:stretch>
            <a:fillRect/>
          </a:stretch>
        </p:blipFill>
        <p:spPr>
          <a:xfrm>
            <a:off x="-2975" y="0"/>
            <a:ext cx="485750" cy="485750"/>
          </a:xfrm>
          <a:prstGeom prst="rect">
            <a:avLst/>
          </a:prstGeom>
          <a:noFill/>
          <a:ln>
            <a:noFill/>
          </a:ln>
        </p:spPr>
      </p:pic>
      <p:sp>
        <p:nvSpPr>
          <p:cNvPr id="506" name="Shape 506"/>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507" name="Shape 507"/>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pic>
        <p:nvPicPr>
          <p:cNvPr id="512" name="Shape 512"/>
          <p:cNvPicPr preferRelativeResize="0"/>
          <p:nvPr/>
        </p:nvPicPr>
        <p:blipFill>
          <a:blip r:embed="rId3">
            <a:alphaModFix/>
          </a:blip>
          <a:stretch>
            <a:fillRect/>
          </a:stretch>
        </p:blipFill>
        <p:spPr>
          <a:xfrm>
            <a:off x="-2975" y="0"/>
            <a:ext cx="485750" cy="485750"/>
          </a:xfrm>
          <a:prstGeom prst="rect">
            <a:avLst/>
          </a:prstGeom>
          <a:noFill/>
          <a:ln>
            <a:noFill/>
          </a:ln>
        </p:spPr>
      </p:pic>
      <p:sp>
        <p:nvSpPr>
          <p:cNvPr id="513" name="Shape 51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514" name="Shape 514"/>
          <p:cNvSpPr txBox="1"/>
          <p:nvPr>
            <p:ph idx="1" type="body"/>
          </p:nvPr>
        </p:nvSpPr>
        <p:spPr>
          <a:xfrm>
            <a:off x="92850" y="9395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Fishfood</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Live on the bleeding edge</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Bugs get found/fixed</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No SLA for fishfood from test</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Rapid iterations. 4 hours from design to bug bash for a feature.</a:t>
            </a:r>
          </a:p>
        </p:txBody>
      </p:sp>
      <p:cxnSp>
        <p:nvCxnSpPr>
          <p:cNvPr id="515" name="Shape 515"/>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519" name="Shape 519"/>
        <p:cNvGrpSpPr/>
        <p:nvPr/>
      </p:nvGrpSpPr>
      <p:grpSpPr>
        <a:xfrm>
          <a:off x="0" y="0"/>
          <a:ext cx="0" cy="0"/>
          <a:chOff x="0" y="0"/>
          <a:chExt cx="0" cy="0"/>
        </a:xfrm>
      </p:grpSpPr>
      <p:sp>
        <p:nvSpPr>
          <p:cNvPr id="520" name="Shape 520"/>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521" name="Shape 521"/>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522" name="Shape 522"/>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523" name="Shape 523"/>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524" name="Shape 524"/>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525" name="Shape 525"/>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Prioritize Releases</a:t>
            </a:r>
          </a:p>
        </p:txBody>
      </p:sp>
      <p:sp>
        <p:nvSpPr>
          <p:cNvPr id="526" name="Shape 526"/>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527" name="Shape 527"/>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528" name="Shape 528"/>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529" name="Shape 529"/>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530" name="Shape 530"/>
          <p:cNvCxnSpPr>
            <a:stCxn id="521" idx="3"/>
            <a:endCxn id="520"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531" name="Shape 531"/>
          <p:cNvCxnSpPr>
            <a:stCxn id="520" idx="3"/>
            <a:endCxn id="522"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532" name="Shape 532"/>
          <p:cNvCxnSpPr>
            <a:stCxn id="522" idx="2"/>
            <a:endCxn id="528"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533" name="Shape 533"/>
          <p:cNvCxnSpPr>
            <a:stCxn id="528" idx="2"/>
            <a:endCxn id="523"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534" name="Shape 534"/>
          <p:cNvCxnSpPr>
            <a:stCxn id="523" idx="1"/>
            <a:endCxn id="524"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535" name="Shape 535"/>
          <p:cNvCxnSpPr>
            <a:stCxn id="524" idx="1"/>
            <a:endCxn id="525"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536" name="Shape 536"/>
          <p:cNvCxnSpPr>
            <a:stCxn id="525" idx="0"/>
            <a:endCxn id="526"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537" name="Shape 537"/>
          <p:cNvCxnSpPr>
            <a:stCxn id="526" idx="0"/>
            <a:endCxn id="527"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538" name="Shape 538"/>
          <p:cNvCxnSpPr>
            <a:stCxn id="527" idx="0"/>
            <a:endCxn id="529"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539" name="Shape 539"/>
          <p:cNvPicPr preferRelativeResize="0"/>
          <p:nvPr/>
        </p:nvPicPr>
        <p:blipFill>
          <a:blip r:embed="rId3">
            <a:alphaModFix/>
          </a:blip>
          <a:stretch>
            <a:fillRect/>
          </a:stretch>
        </p:blipFill>
        <p:spPr>
          <a:xfrm>
            <a:off x="-2975" y="0"/>
            <a:ext cx="485750" cy="485750"/>
          </a:xfrm>
          <a:prstGeom prst="rect">
            <a:avLst/>
          </a:prstGeom>
          <a:noFill/>
          <a:ln>
            <a:noFill/>
          </a:ln>
        </p:spPr>
      </p:pic>
      <p:sp>
        <p:nvSpPr>
          <p:cNvPr id="540" name="Shape 540"/>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541" name="Shape 541"/>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pic>
        <p:nvPicPr>
          <p:cNvPr id="546" name="Shape 546"/>
          <p:cNvPicPr preferRelativeResize="0"/>
          <p:nvPr/>
        </p:nvPicPr>
        <p:blipFill>
          <a:blip r:embed="rId3">
            <a:alphaModFix amt="23000"/>
          </a:blip>
          <a:stretch>
            <a:fillRect/>
          </a:stretch>
        </p:blipFill>
        <p:spPr>
          <a:xfrm>
            <a:off x="0" y="0"/>
            <a:ext cx="9143999" cy="5143500"/>
          </a:xfrm>
          <a:prstGeom prst="rect">
            <a:avLst/>
          </a:prstGeom>
          <a:noFill/>
          <a:ln>
            <a:noFill/>
          </a:ln>
        </p:spPr>
      </p:pic>
      <p:sp>
        <p:nvSpPr>
          <p:cNvPr id="547" name="Shape 547"/>
          <p:cNvSpPr txBox="1"/>
          <p:nvPr>
            <p:ph idx="1" type="body"/>
          </p:nvPr>
        </p:nvSpPr>
        <p:spPr>
          <a:xfrm>
            <a:off x="457200" y="12153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b="1" lang="en" sz="2400">
                <a:solidFill>
                  <a:srgbClr val="DB4437"/>
                </a:solidFill>
                <a:latin typeface="Roboto Condensed"/>
                <a:ea typeface="Roboto Condensed"/>
                <a:cs typeface="Roboto Condensed"/>
                <a:sym typeface="Roboto Condensed"/>
              </a:rPr>
              <a:t>Prioritize Releases</a:t>
            </a:r>
          </a:p>
          <a:p>
            <a:pPr rtl="0">
              <a:spcBef>
                <a:spcPts val="0"/>
              </a:spcBef>
              <a:buNone/>
            </a:pPr>
            <a:r>
              <a:t/>
            </a:r>
            <a:endParaRPr b="1" sz="2400">
              <a:solidFill>
                <a:srgbClr val="20124D"/>
              </a:solidFill>
              <a:latin typeface="Roboto Condensed"/>
              <a:ea typeface="Roboto Condensed"/>
              <a:cs typeface="Roboto Condensed"/>
              <a:sym typeface="Roboto Condensed"/>
            </a:endParaRPr>
          </a:p>
          <a:p>
            <a:pPr rtl="0">
              <a:spcBef>
                <a:spcPts val="0"/>
              </a:spcBef>
              <a:buNone/>
            </a:pPr>
            <a:r>
              <a:t/>
            </a:r>
            <a:endParaRPr b="1" sz="2400">
              <a:solidFill>
                <a:srgbClr val="20124D"/>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Must be an ongoing commitment</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All must want to fix root problems (post-mortem!)</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Have a dedicated release team</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Make sure everyone understands it</a:t>
            </a:r>
          </a:p>
          <a:p>
            <a:pPr lvl="0" rtl="0">
              <a:spcBef>
                <a:spcPts val="0"/>
              </a:spcBef>
              <a:buNone/>
            </a:pPr>
            <a:r>
              <a:t/>
            </a:r>
            <a:endParaRPr sz="2400"/>
          </a:p>
        </p:txBody>
      </p:sp>
      <p:cxnSp>
        <p:nvCxnSpPr>
          <p:cNvPr id="548" name="Shape 548"/>
          <p:cNvCxnSpPr>
            <a:endCxn id="123" idx="0"/>
          </p:cNvCxnSpPr>
          <p:nvPr/>
        </p:nvCxnSpPr>
        <p:spPr>
          <a:xfrm>
            <a:off x="568200" y="1689566"/>
            <a:ext cx="6922200" cy="0"/>
          </a:xfrm>
          <a:prstGeom prst="straightConnector1">
            <a:avLst/>
          </a:prstGeom>
          <a:noFill/>
          <a:ln cap="flat" cmpd="sng" w="9525">
            <a:solidFill>
              <a:srgbClr val="CCCCCC"/>
            </a:solidFill>
            <a:prstDash val="solid"/>
            <a:round/>
            <a:headEnd len="lg" w="lg" type="none"/>
            <a:tailEnd len="lg" w="lg" type="none"/>
          </a:ln>
        </p:spPr>
      </p:cxnSp>
      <p:pic>
        <p:nvPicPr>
          <p:cNvPr id="549" name="Shape 549"/>
          <p:cNvPicPr preferRelativeResize="0"/>
          <p:nvPr/>
        </p:nvPicPr>
        <p:blipFill>
          <a:blip r:embed="rId4">
            <a:alphaModFix/>
          </a:blip>
          <a:stretch>
            <a:fillRect/>
          </a:stretch>
        </p:blipFill>
        <p:spPr>
          <a:xfrm>
            <a:off x="-2975" y="0"/>
            <a:ext cx="485750" cy="485750"/>
          </a:xfrm>
          <a:prstGeom prst="rect">
            <a:avLst/>
          </a:prstGeom>
          <a:noFill/>
          <a:ln>
            <a:noFill/>
          </a:ln>
        </p:spPr>
      </p:pic>
      <p:sp>
        <p:nvSpPr>
          <p:cNvPr id="550" name="Shape 550"/>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554" name="Shape 554"/>
        <p:cNvGrpSpPr/>
        <p:nvPr/>
      </p:nvGrpSpPr>
      <p:grpSpPr>
        <a:xfrm>
          <a:off x="0" y="0"/>
          <a:ext cx="0" cy="0"/>
          <a:chOff x="0" y="0"/>
          <a:chExt cx="0" cy="0"/>
        </a:xfrm>
      </p:grpSpPr>
      <p:sp>
        <p:nvSpPr>
          <p:cNvPr id="555" name="Shape 555"/>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556" name="Shape 556"/>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557" name="Shape 557"/>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558" name="Shape 558"/>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559" name="Shape 559"/>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560" name="Shape 560"/>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Prioritize Releases</a:t>
            </a:r>
          </a:p>
        </p:txBody>
      </p:sp>
      <p:sp>
        <p:nvSpPr>
          <p:cNvPr id="561" name="Shape 561"/>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Treat Regressions as build blockers</a:t>
            </a:r>
          </a:p>
        </p:txBody>
      </p:sp>
      <p:sp>
        <p:nvSpPr>
          <p:cNvPr id="562" name="Shape 562"/>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sp>
        <p:nvSpPr>
          <p:cNvPr id="563" name="Shape 563"/>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564" name="Shape 564"/>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565" name="Shape 565"/>
          <p:cNvCxnSpPr>
            <a:stCxn id="556" idx="3"/>
            <a:endCxn id="555"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566" name="Shape 566"/>
          <p:cNvCxnSpPr>
            <a:stCxn id="555" idx="3"/>
            <a:endCxn id="557"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567" name="Shape 567"/>
          <p:cNvCxnSpPr>
            <a:stCxn id="557" idx="2"/>
            <a:endCxn id="563"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568" name="Shape 568"/>
          <p:cNvCxnSpPr>
            <a:stCxn id="563" idx="2"/>
            <a:endCxn id="558"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569" name="Shape 569"/>
          <p:cNvCxnSpPr>
            <a:stCxn id="558" idx="1"/>
            <a:endCxn id="559"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570" name="Shape 570"/>
          <p:cNvCxnSpPr>
            <a:stCxn id="559" idx="1"/>
            <a:endCxn id="560"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571" name="Shape 571"/>
          <p:cNvCxnSpPr>
            <a:stCxn id="560" idx="0"/>
            <a:endCxn id="561"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572" name="Shape 572"/>
          <p:cNvCxnSpPr>
            <a:stCxn id="561" idx="0"/>
            <a:endCxn id="562"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573" name="Shape 573"/>
          <p:cNvCxnSpPr>
            <a:stCxn id="562" idx="0"/>
            <a:endCxn id="564"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574" name="Shape 574"/>
          <p:cNvPicPr preferRelativeResize="0"/>
          <p:nvPr/>
        </p:nvPicPr>
        <p:blipFill>
          <a:blip r:embed="rId3">
            <a:alphaModFix/>
          </a:blip>
          <a:stretch>
            <a:fillRect/>
          </a:stretch>
        </p:blipFill>
        <p:spPr>
          <a:xfrm>
            <a:off x="-2975" y="0"/>
            <a:ext cx="485750" cy="485750"/>
          </a:xfrm>
          <a:prstGeom prst="rect">
            <a:avLst/>
          </a:prstGeom>
          <a:noFill/>
          <a:ln>
            <a:noFill/>
          </a:ln>
        </p:spPr>
      </p:pic>
      <p:sp>
        <p:nvSpPr>
          <p:cNvPr id="575" name="Shape 575"/>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576" name="Shape 576"/>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580" name="Shape 580"/>
        <p:cNvGrpSpPr/>
        <p:nvPr/>
      </p:nvGrpSpPr>
      <p:grpSpPr>
        <a:xfrm>
          <a:off x="0" y="0"/>
          <a:ext cx="0" cy="0"/>
          <a:chOff x="0" y="0"/>
          <a:chExt cx="0" cy="0"/>
        </a:xfrm>
      </p:grpSpPr>
      <p:sp>
        <p:nvSpPr>
          <p:cNvPr id="581" name="Shape 581"/>
          <p:cNvSpPr txBox="1"/>
          <p:nvPr>
            <p:ph type="title"/>
          </p:nvPr>
        </p:nvSpPr>
        <p:spPr>
          <a:xfrm>
            <a:off x="457200" y="752352"/>
            <a:ext cx="8229600" cy="606899"/>
          </a:xfrm>
          <a:prstGeom prst="rect">
            <a:avLst/>
          </a:prstGeom>
        </p:spPr>
        <p:txBody>
          <a:bodyPr anchorCtr="0" anchor="b" bIns="91425" lIns="91425" rIns="91425" tIns="91425">
            <a:noAutofit/>
          </a:bodyPr>
          <a:lstStyle/>
          <a:p>
            <a:pPr lvl="0">
              <a:spcBef>
                <a:spcPts val="0"/>
              </a:spcBef>
              <a:buNone/>
            </a:pPr>
            <a:r>
              <a:rPr b="0" lang="en" sz="4266">
                <a:solidFill>
                  <a:schemeClr val="lt1"/>
                </a:solidFill>
                <a:latin typeface="Roboto Condensed"/>
                <a:ea typeface="Roboto Condensed"/>
                <a:cs typeface="Roboto Condensed"/>
                <a:sym typeface="Roboto Condensed"/>
              </a:rPr>
              <a:t>Treat regressions as build breaks</a:t>
            </a:r>
          </a:p>
        </p:txBody>
      </p:sp>
      <p:sp>
        <p:nvSpPr>
          <p:cNvPr id="582" name="Shape 58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a:solidFill>
                <a:schemeClr val="lt1"/>
              </a:solidFill>
              <a:latin typeface="Roboto Condensed"/>
              <a:ea typeface="Roboto Condensed"/>
              <a:cs typeface="Roboto Condensed"/>
              <a:sym typeface="Roboto Condensed"/>
            </a:endParaRPr>
          </a:p>
          <a:p>
            <a:pPr rtl="0">
              <a:spcBef>
                <a:spcPts val="0"/>
              </a:spcBef>
              <a:buNone/>
            </a:pPr>
            <a:r>
              <a:rPr lang="en">
                <a:solidFill>
                  <a:schemeClr val="lt1"/>
                </a:solidFill>
                <a:latin typeface="Roboto Condensed"/>
                <a:ea typeface="Roboto Condensed"/>
                <a:cs typeface="Roboto Condensed"/>
                <a:sym typeface="Roboto Condensed"/>
              </a:rPr>
              <a:t>Cultural shift</a:t>
            </a:r>
          </a:p>
          <a:p>
            <a:pPr rtl="0">
              <a:spcBef>
                <a:spcPts val="0"/>
              </a:spcBef>
              <a:buNone/>
            </a:pPr>
            <a:r>
              <a:rPr lang="en">
                <a:solidFill>
                  <a:schemeClr val="lt1"/>
                </a:solidFill>
                <a:latin typeface="Roboto Condensed"/>
                <a:ea typeface="Roboto Condensed"/>
                <a:cs typeface="Roboto Condensed"/>
                <a:sym typeface="Roboto Condensed"/>
              </a:rPr>
              <a:t>Rollback == guaranteed fix</a:t>
            </a:r>
          </a:p>
          <a:p>
            <a:pPr rtl="0">
              <a:spcBef>
                <a:spcPts val="0"/>
              </a:spcBef>
              <a:buNone/>
            </a:pPr>
            <a:r>
              <a:rPr lang="en">
                <a:solidFill>
                  <a:schemeClr val="lt1"/>
                </a:solidFill>
                <a:latin typeface="Roboto Condensed"/>
                <a:ea typeface="Roboto Condensed"/>
                <a:cs typeface="Roboto Condensed"/>
                <a:sym typeface="Roboto Condensed"/>
              </a:rPr>
              <a:t>Verifications are simpler</a:t>
            </a:r>
          </a:p>
          <a:p>
            <a:pPr rtl="0">
              <a:spcBef>
                <a:spcPts val="0"/>
              </a:spcBef>
              <a:buNone/>
            </a:pPr>
            <a:r>
              <a:rPr lang="en">
                <a:solidFill>
                  <a:schemeClr val="lt1"/>
                </a:solidFill>
                <a:latin typeface="Roboto Condensed"/>
                <a:ea typeface="Roboto Condensed"/>
                <a:cs typeface="Roboto Condensed"/>
                <a:sym typeface="Roboto Condensed"/>
              </a:rPr>
              <a:t>Devs not under gun for fix</a:t>
            </a:r>
          </a:p>
          <a:p>
            <a:pPr rtl="0">
              <a:spcBef>
                <a:spcPts val="0"/>
              </a:spcBef>
              <a:buNone/>
            </a:pPr>
            <a:r>
              <a:t/>
            </a:r>
            <a:endParaRPr/>
          </a:p>
          <a:p>
            <a:pPr>
              <a:spcBef>
                <a:spcPts val="0"/>
              </a:spcBef>
              <a:buNone/>
            </a:pPr>
            <a:r>
              <a:t/>
            </a:r>
            <a:endParaRPr/>
          </a:p>
        </p:txBody>
      </p:sp>
      <p:pic>
        <p:nvPicPr>
          <p:cNvPr id="583" name="Shape 583"/>
          <p:cNvPicPr preferRelativeResize="0"/>
          <p:nvPr/>
        </p:nvPicPr>
        <p:blipFill>
          <a:blip r:embed="rId3">
            <a:alphaModFix/>
          </a:blip>
          <a:stretch>
            <a:fillRect/>
          </a:stretch>
        </p:blipFill>
        <p:spPr>
          <a:xfrm>
            <a:off x="-2975" y="0"/>
            <a:ext cx="485750" cy="485750"/>
          </a:xfrm>
          <a:prstGeom prst="rect">
            <a:avLst/>
          </a:prstGeom>
          <a:noFill/>
          <a:ln>
            <a:noFill/>
          </a:ln>
        </p:spPr>
      </p:pic>
      <p:sp>
        <p:nvSpPr>
          <p:cNvPr id="584" name="Shape 584"/>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588" name="Shape 588"/>
        <p:cNvGrpSpPr/>
        <p:nvPr/>
      </p:nvGrpSpPr>
      <p:grpSpPr>
        <a:xfrm>
          <a:off x="0" y="0"/>
          <a:ext cx="0" cy="0"/>
          <a:chOff x="0" y="0"/>
          <a:chExt cx="0" cy="0"/>
        </a:xfrm>
      </p:grpSpPr>
      <p:sp>
        <p:nvSpPr>
          <p:cNvPr id="589" name="Shape 589"/>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590" name="Shape 590"/>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591" name="Shape 591"/>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592" name="Shape 592"/>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593" name="Shape 593"/>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594" name="Shape 594"/>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Prioritize Releases</a:t>
            </a:r>
          </a:p>
        </p:txBody>
      </p:sp>
      <p:sp>
        <p:nvSpPr>
          <p:cNvPr id="595" name="Shape 595"/>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Treat Regressions as build blockers</a:t>
            </a:r>
          </a:p>
        </p:txBody>
      </p:sp>
      <p:sp>
        <p:nvSpPr>
          <p:cNvPr id="596" name="Shape 596"/>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Remember Murphy’s Law</a:t>
            </a:r>
          </a:p>
        </p:txBody>
      </p:sp>
      <p:sp>
        <p:nvSpPr>
          <p:cNvPr id="597" name="Shape 597"/>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598" name="Shape 598"/>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Roboto Condensed"/>
              <a:ea typeface="Roboto Condensed"/>
              <a:cs typeface="Roboto Condensed"/>
              <a:sym typeface="Roboto Condensed"/>
            </a:endParaRPr>
          </a:p>
        </p:txBody>
      </p:sp>
      <p:cxnSp>
        <p:nvCxnSpPr>
          <p:cNvPr id="599" name="Shape 599"/>
          <p:cNvCxnSpPr>
            <a:stCxn id="590" idx="3"/>
            <a:endCxn id="589"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600" name="Shape 600"/>
          <p:cNvCxnSpPr>
            <a:stCxn id="589" idx="3"/>
            <a:endCxn id="591"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601" name="Shape 601"/>
          <p:cNvCxnSpPr>
            <a:stCxn id="591" idx="2"/>
            <a:endCxn id="597"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602" name="Shape 602"/>
          <p:cNvCxnSpPr>
            <a:stCxn id="597" idx="2"/>
            <a:endCxn id="592"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603" name="Shape 603"/>
          <p:cNvCxnSpPr>
            <a:stCxn id="592" idx="1"/>
            <a:endCxn id="593"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604" name="Shape 604"/>
          <p:cNvCxnSpPr>
            <a:stCxn id="593" idx="1"/>
            <a:endCxn id="594"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605" name="Shape 605"/>
          <p:cNvCxnSpPr>
            <a:stCxn id="594" idx="0"/>
            <a:endCxn id="595"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606" name="Shape 606"/>
          <p:cNvCxnSpPr>
            <a:stCxn id="595" idx="0"/>
            <a:endCxn id="596"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607" name="Shape 607"/>
          <p:cNvCxnSpPr>
            <a:stCxn id="596" idx="0"/>
            <a:endCxn id="598"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608" name="Shape 608"/>
          <p:cNvPicPr preferRelativeResize="0"/>
          <p:nvPr/>
        </p:nvPicPr>
        <p:blipFill>
          <a:blip r:embed="rId3">
            <a:alphaModFix/>
          </a:blip>
          <a:stretch>
            <a:fillRect/>
          </a:stretch>
        </p:blipFill>
        <p:spPr>
          <a:xfrm>
            <a:off x="-2975" y="0"/>
            <a:ext cx="485750" cy="485750"/>
          </a:xfrm>
          <a:prstGeom prst="rect">
            <a:avLst/>
          </a:prstGeom>
          <a:noFill/>
          <a:ln>
            <a:noFill/>
          </a:ln>
        </p:spPr>
      </p:pic>
      <p:sp>
        <p:nvSpPr>
          <p:cNvPr id="609" name="Shape 609"/>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610" name="Shape 610"/>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pic>
        <p:nvPicPr>
          <p:cNvPr id="615" name="Shape 615"/>
          <p:cNvPicPr preferRelativeResize="0"/>
          <p:nvPr/>
        </p:nvPicPr>
        <p:blipFill>
          <a:blip r:embed="rId3">
            <a:alphaModFix/>
          </a:blip>
          <a:stretch>
            <a:fillRect/>
          </a:stretch>
        </p:blipFill>
        <p:spPr>
          <a:xfrm>
            <a:off x="-2975" y="0"/>
            <a:ext cx="485750" cy="485750"/>
          </a:xfrm>
          <a:prstGeom prst="rect">
            <a:avLst/>
          </a:prstGeom>
          <a:noFill/>
          <a:ln>
            <a:noFill/>
          </a:ln>
        </p:spPr>
      </p:pic>
      <p:sp>
        <p:nvSpPr>
          <p:cNvPr id="616" name="Shape 616"/>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617" name="Shape 617"/>
          <p:cNvSpPr txBox="1"/>
          <p:nvPr>
            <p:ph idx="1" type="body"/>
          </p:nvPr>
        </p:nvSpPr>
        <p:spPr>
          <a:xfrm>
            <a:off x="92850" y="9395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Remember Murphy’s Law</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Kill switches for features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Big refactorings behind flags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All user visible changes behind experiments</a:t>
            </a:r>
          </a:p>
        </p:txBody>
      </p:sp>
      <p:cxnSp>
        <p:nvCxnSpPr>
          <p:cNvPr id="618" name="Shape 618"/>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139" name="Shape 139"/>
        <p:cNvGrpSpPr/>
        <p:nvPr/>
      </p:nvGrpSpPr>
      <p:grpSpPr>
        <a:xfrm>
          <a:off x="0" y="0"/>
          <a:ext cx="0" cy="0"/>
          <a:chOff x="0" y="0"/>
          <a:chExt cx="0" cy="0"/>
        </a:xfrm>
      </p:grpSpPr>
      <p:sp>
        <p:nvSpPr>
          <p:cNvPr id="140" name="Shape 140"/>
          <p:cNvSpPr txBox="1"/>
          <p:nvPr/>
        </p:nvSpPr>
        <p:spPr>
          <a:xfrm>
            <a:off x="4400700" y="1283200"/>
            <a:ext cx="3735000" cy="406499"/>
          </a:xfrm>
          <a:prstGeom prst="rect">
            <a:avLst/>
          </a:prstGeom>
          <a:noFill/>
          <a:ln>
            <a:noFill/>
          </a:ln>
        </p:spPr>
        <p:txBody>
          <a:bodyPr anchorCtr="0" anchor="t" bIns="91425" lIns="91425" rIns="91425" tIns="91425">
            <a:noAutofit/>
          </a:bodyPr>
          <a:lstStyle/>
          <a:p>
            <a:pPr lvl="0" rtl="0">
              <a:spcBef>
                <a:spcPts val="0"/>
              </a:spcBef>
              <a:buNone/>
            </a:pPr>
            <a:r>
              <a:rPr lang="en" sz="3200">
                <a:solidFill>
                  <a:srgbClr val="FFFFFF"/>
                </a:solidFill>
                <a:latin typeface="Roboto Condensed"/>
                <a:ea typeface="Roboto Condensed"/>
                <a:cs typeface="Roboto Condensed"/>
                <a:sym typeface="Roboto Condensed"/>
              </a:rPr>
              <a:t>Test Engineering</a:t>
            </a:r>
          </a:p>
        </p:txBody>
      </p:sp>
      <p:sp>
        <p:nvSpPr>
          <p:cNvPr id="141" name="Shape 141"/>
          <p:cNvSpPr txBox="1"/>
          <p:nvPr/>
        </p:nvSpPr>
        <p:spPr>
          <a:xfrm>
            <a:off x="4464075" y="1882050"/>
            <a:ext cx="3735000" cy="4064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EA9999"/>
                </a:solidFill>
                <a:latin typeface="Roboto Condensed"/>
                <a:ea typeface="Roboto Condensed"/>
                <a:cs typeface="Roboto Condensed"/>
                <a:sym typeface="Roboto Condensed"/>
              </a:rPr>
              <a:t>“what is our purpose?”</a:t>
            </a:r>
          </a:p>
        </p:txBody>
      </p:sp>
      <p:pic>
        <p:nvPicPr>
          <p:cNvPr id="142" name="Shape 142"/>
          <p:cNvPicPr preferRelativeResize="0"/>
          <p:nvPr/>
        </p:nvPicPr>
        <p:blipFill>
          <a:blip r:embed="rId3">
            <a:alphaModFix/>
          </a:blip>
          <a:stretch>
            <a:fillRect/>
          </a:stretch>
        </p:blipFill>
        <p:spPr>
          <a:xfrm>
            <a:off x="793800" y="837100"/>
            <a:ext cx="3268799" cy="3469299"/>
          </a:xfrm>
          <a:prstGeom prst="rect">
            <a:avLst/>
          </a:prstGeom>
          <a:noFill/>
          <a:ln>
            <a:noFill/>
          </a:ln>
        </p:spPr>
      </p:pic>
      <p:pic>
        <p:nvPicPr>
          <p:cNvPr id="143" name="Shape 143"/>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44" name="Shape 144"/>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145" name="Shape 145"/>
          <p:cNvSpPr txBox="1"/>
          <p:nvPr/>
        </p:nvSpPr>
        <p:spPr>
          <a:xfrm>
            <a:off x="4433550" y="2819225"/>
            <a:ext cx="3669299" cy="1003199"/>
          </a:xfrm>
          <a:prstGeom prst="rect">
            <a:avLst/>
          </a:prstGeom>
          <a:noFill/>
          <a:ln>
            <a:noFill/>
          </a:ln>
        </p:spPr>
        <p:txBody>
          <a:bodyPr anchorCtr="0" anchor="t" bIns="91425" lIns="91425" rIns="91425" tIns="91425">
            <a:noAutofit/>
          </a:bodyPr>
          <a:lstStyle/>
          <a:p>
            <a:pPr>
              <a:spcBef>
                <a:spcPts val="0"/>
              </a:spcBef>
              <a:buNone/>
            </a:pPr>
            <a:r>
              <a:rPr i="1" lang="en" sz="1800">
                <a:solidFill>
                  <a:schemeClr val="lt1"/>
                </a:solidFill>
                <a:latin typeface="Roboto Condensed"/>
                <a:ea typeface="Roboto Condensed"/>
                <a:cs typeface="Roboto Condensed"/>
                <a:sym typeface="Roboto Condensed"/>
              </a:rPr>
              <a:t>Build world class infrastructure to launch high quality innovative products fast that delight our users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622" name="Shape 622"/>
        <p:cNvGrpSpPr/>
        <p:nvPr/>
      </p:nvGrpSpPr>
      <p:grpSpPr>
        <a:xfrm>
          <a:off x="0" y="0"/>
          <a:ext cx="0" cy="0"/>
          <a:chOff x="0" y="0"/>
          <a:chExt cx="0" cy="0"/>
        </a:xfrm>
      </p:grpSpPr>
      <p:sp>
        <p:nvSpPr>
          <p:cNvPr id="623" name="Shape 623"/>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624" name="Shape 624"/>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625" name="Shape 625"/>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626" name="Shape 626"/>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627" name="Shape 627"/>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628" name="Shape 628"/>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Prioritize Releases</a:t>
            </a:r>
          </a:p>
        </p:txBody>
      </p:sp>
      <p:sp>
        <p:nvSpPr>
          <p:cNvPr id="629" name="Shape 629"/>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Treat Regressions as build blockers</a:t>
            </a:r>
          </a:p>
        </p:txBody>
      </p:sp>
      <p:sp>
        <p:nvSpPr>
          <p:cNvPr id="630" name="Shape 630"/>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Remember Murphy’s Law</a:t>
            </a:r>
          </a:p>
        </p:txBody>
      </p:sp>
      <p:sp>
        <p:nvSpPr>
          <p:cNvPr id="631" name="Shape 631"/>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632" name="Shape 632"/>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Balance Velocity vs Quality</a:t>
            </a:r>
          </a:p>
        </p:txBody>
      </p:sp>
      <p:cxnSp>
        <p:nvCxnSpPr>
          <p:cNvPr id="633" name="Shape 633"/>
          <p:cNvCxnSpPr>
            <a:stCxn id="624" idx="3"/>
            <a:endCxn id="623"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634" name="Shape 634"/>
          <p:cNvCxnSpPr>
            <a:stCxn id="623" idx="3"/>
            <a:endCxn id="625"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635" name="Shape 635"/>
          <p:cNvCxnSpPr>
            <a:stCxn id="625" idx="2"/>
            <a:endCxn id="631"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636" name="Shape 636"/>
          <p:cNvCxnSpPr>
            <a:stCxn id="631" idx="2"/>
            <a:endCxn id="626"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637" name="Shape 637"/>
          <p:cNvCxnSpPr>
            <a:stCxn id="626" idx="1"/>
            <a:endCxn id="627"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638" name="Shape 638"/>
          <p:cNvCxnSpPr>
            <a:stCxn id="627" idx="1"/>
            <a:endCxn id="628"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639" name="Shape 639"/>
          <p:cNvCxnSpPr>
            <a:stCxn id="628" idx="0"/>
            <a:endCxn id="629"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640" name="Shape 640"/>
          <p:cNvCxnSpPr>
            <a:stCxn id="629" idx="0"/>
            <a:endCxn id="630"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641" name="Shape 641"/>
          <p:cNvCxnSpPr>
            <a:stCxn id="630" idx="0"/>
            <a:endCxn id="632"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642" name="Shape 642"/>
          <p:cNvPicPr preferRelativeResize="0"/>
          <p:nvPr/>
        </p:nvPicPr>
        <p:blipFill>
          <a:blip r:embed="rId3">
            <a:alphaModFix/>
          </a:blip>
          <a:stretch>
            <a:fillRect/>
          </a:stretch>
        </p:blipFill>
        <p:spPr>
          <a:xfrm>
            <a:off x="-2975" y="0"/>
            <a:ext cx="485750" cy="485750"/>
          </a:xfrm>
          <a:prstGeom prst="rect">
            <a:avLst/>
          </a:prstGeom>
          <a:noFill/>
          <a:ln>
            <a:noFill/>
          </a:ln>
        </p:spPr>
      </p:pic>
      <p:sp>
        <p:nvSpPr>
          <p:cNvPr id="643" name="Shape 64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644" name="Shape 644"/>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pic>
        <p:nvPicPr>
          <p:cNvPr id="649" name="Shape 649"/>
          <p:cNvPicPr preferRelativeResize="0"/>
          <p:nvPr/>
        </p:nvPicPr>
        <p:blipFill>
          <a:blip r:embed="rId3">
            <a:alphaModFix/>
          </a:blip>
          <a:stretch>
            <a:fillRect/>
          </a:stretch>
        </p:blipFill>
        <p:spPr>
          <a:xfrm>
            <a:off x="-2975" y="0"/>
            <a:ext cx="485750" cy="485750"/>
          </a:xfrm>
          <a:prstGeom prst="rect">
            <a:avLst/>
          </a:prstGeom>
          <a:noFill/>
          <a:ln>
            <a:noFill/>
          </a:ln>
        </p:spPr>
      </p:pic>
      <p:sp>
        <p:nvSpPr>
          <p:cNvPr id="650" name="Shape 650"/>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651" name="Shape 651"/>
          <p:cNvSpPr txBox="1"/>
          <p:nvPr>
            <p:ph idx="1" type="body"/>
          </p:nvPr>
        </p:nvSpPr>
        <p:spPr>
          <a:xfrm>
            <a:off x="92850" y="939575"/>
            <a:ext cx="7016399"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Balance Velocity vs Quality</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strike="sngStrike">
                <a:solidFill>
                  <a:srgbClr val="3F3F3F"/>
                </a:solidFill>
                <a:latin typeface="Roboto Condensed"/>
                <a:ea typeface="Roboto Condensed"/>
                <a:cs typeface="Roboto Condensed"/>
                <a:sym typeface="Roboto Condensed"/>
              </a:rPr>
              <a:t>Gate keepers </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Provide risk assessment</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Trusted Testers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Things that can’t be risked with: ACLs, data, security, upgrades, migrations</a:t>
            </a:r>
          </a:p>
        </p:txBody>
      </p:sp>
      <p:cxnSp>
        <p:nvCxnSpPr>
          <p:cNvPr id="652" name="Shape 652"/>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656" name="Shape 656"/>
        <p:cNvGrpSpPr/>
        <p:nvPr/>
      </p:nvGrpSpPr>
      <p:grpSpPr>
        <a:xfrm>
          <a:off x="0" y="0"/>
          <a:ext cx="0" cy="0"/>
          <a:chOff x="0" y="0"/>
          <a:chExt cx="0" cy="0"/>
        </a:xfrm>
      </p:grpSpPr>
      <p:sp>
        <p:nvSpPr>
          <p:cNvPr id="657" name="Shape 657"/>
          <p:cNvSpPr/>
          <p:nvPr/>
        </p:nvSpPr>
        <p:spPr>
          <a:xfrm>
            <a:off x="6103023" y="1321062"/>
            <a:ext cx="1309283"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658" name="Shape 658"/>
          <p:cNvSpPr/>
          <p:nvPr/>
        </p:nvSpPr>
        <p:spPr>
          <a:xfrm>
            <a:off x="4698700" y="360400"/>
            <a:ext cx="1404324"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659" name="Shape 659"/>
          <p:cNvSpPr/>
          <p:nvPr/>
        </p:nvSpPr>
        <p:spPr>
          <a:xfrm>
            <a:off x="6905500" y="2318325"/>
            <a:ext cx="202732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660" name="Shape 660"/>
          <p:cNvSpPr/>
          <p:nvPr/>
        </p:nvSpPr>
        <p:spPr>
          <a:xfrm>
            <a:off x="459842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661" name="Shape 661"/>
          <p:cNvSpPr/>
          <p:nvPr/>
        </p:nvSpPr>
        <p:spPr>
          <a:xfrm>
            <a:off x="2052271" y="4437950"/>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662" name="Shape 662"/>
          <p:cNvSpPr/>
          <p:nvPr/>
        </p:nvSpPr>
        <p:spPr>
          <a:xfrm>
            <a:off x="789100" y="3531687"/>
            <a:ext cx="1780542"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Prioritize Releases</a:t>
            </a:r>
          </a:p>
        </p:txBody>
      </p:sp>
      <p:sp>
        <p:nvSpPr>
          <p:cNvPr id="663" name="Shape 663"/>
          <p:cNvSpPr/>
          <p:nvPr/>
        </p:nvSpPr>
        <p:spPr>
          <a:xfrm>
            <a:off x="139546" y="2366387"/>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Treat Regressions as build blockers</a:t>
            </a:r>
          </a:p>
        </p:txBody>
      </p:sp>
      <p:sp>
        <p:nvSpPr>
          <p:cNvPr id="664" name="Shape 664"/>
          <p:cNvSpPr/>
          <p:nvPr/>
        </p:nvSpPr>
        <p:spPr>
          <a:xfrm>
            <a:off x="789096" y="1321062"/>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Remember Murphy’s Law</a:t>
            </a:r>
          </a:p>
        </p:txBody>
      </p:sp>
      <p:sp>
        <p:nvSpPr>
          <p:cNvPr id="665" name="Shape 665"/>
          <p:cNvSpPr/>
          <p:nvPr/>
        </p:nvSpPr>
        <p:spPr>
          <a:xfrm>
            <a:off x="6103025" y="3486950"/>
            <a:ext cx="1918133" cy="596322"/>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666" name="Shape 666"/>
          <p:cNvSpPr/>
          <p:nvPr/>
        </p:nvSpPr>
        <p:spPr>
          <a:xfrm>
            <a:off x="2324046" y="410775"/>
            <a:ext cx="1604879" cy="506844"/>
          </a:xfrm>
          <a:prstGeom prst="flowChartTerminator">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Balance Velocity vs Quality</a:t>
            </a:r>
          </a:p>
        </p:txBody>
      </p:sp>
      <p:cxnSp>
        <p:nvCxnSpPr>
          <p:cNvPr id="667" name="Shape 667"/>
          <p:cNvCxnSpPr>
            <a:stCxn id="658" idx="3"/>
            <a:endCxn id="657"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668" name="Shape 668"/>
          <p:cNvCxnSpPr>
            <a:stCxn id="657" idx="3"/>
            <a:endCxn id="659"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669" name="Shape 669"/>
          <p:cNvCxnSpPr>
            <a:stCxn id="659" idx="2"/>
            <a:endCxn id="665"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670" name="Shape 670"/>
          <p:cNvCxnSpPr>
            <a:stCxn id="665" idx="2"/>
            <a:endCxn id="660"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671" name="Shape 671"/>
          <p:cNvCxnSpPr>
            <a:stCxn id="660" idx="1"/>
            <a:endCxn id="661"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672" name="Shape 672"/>
          <p:cNvCxnSpPr>
            <a:stCxn id="661" idx="1"/>
            <a:endCxn id="662"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673" name="Shape 673"/>
          <p:cNvCxnSpPr>
            <a:stCxn id="662" idx="0"/>
            <a:endCxn id="663"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674" name="Shape 674"/>
          <p:cNvCxnSpPr>
            <a:stCxn id="663" idx="0"/>
            <a:endCxn id="664"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675" name="Shape 675"/>
          <p:cNvCxnSpPr>
            <a:stCxn id="664" idx="0"/>
            <a:endCxn id="666"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676" name="Shape 676"/>
          <p:cNvPicPr preferRelativeResize="0"/>
          <p:nvPr/>
        </p:nvPicPr>
        <p:blipFill>
          <a:blip r:embed="rId3">
            <a:alphaModFix/>
          </a:blip>
          <a:stretch>
            <a:fillRect/>
          </a:stretch>
        </p:blipFill>
        <p:spPr>
          <a:xfrm>
            <a:off x="-2975" y="0"/>
            <a:ext cx="485750" cy="485750"/>
          </a:xfrm>
          <a:prstGeom prst="rect">
            <a:avLst/>
          </a:prstGeom>
          <a:noFill/>
          <a:ln>
            <a:noFill/>
          </a:ln>
        </p:spPr>
      </p:pic>
      <p:sp>
        <p:nvSpPr>
          <p:cNvPr id="677" name="Shape 677"/>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678" name="Shape 678"/>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682" name="Shape 682"/>
        <p:cNvGrpSpPr/>
        <p:nvPr/>
      </p:nvGrpSpPr>
      <p:grpSpPr>
        <a:xfrm>
          <a:off x="0" y="0"/>
          <a:ext cx="0" cy="0"/>
          <a:chOff x="0" y="0"/>
          <a:chExt cx="0" cy="0"/>
        </a:xfrm>
      </p:grpSpPr>
      <p:pic>
        <p:nvPicPr>
          <p:cNvPr id="683" name="Shape 683"/>
          <p:cNvPicPr preferRelativeResize="0"/>
          <p:nvPr/>
        </p:nvPicPr>
        <p:blipFill>
          <a:blip r:embed="rId3">
            <a:alphaModFix/>
          </a:blip>
          <a:stretch>
            <a:fillRect/>
          </a:stretch>
        </p:blipFill>
        <p:spPr>
          <a:xfrm>
            <a:off x="592825" y="1582398"/>
            <a:ext cx="8106575" cy="2269075"/>
          </a:xfrm>
          <a:prstGeom prst="rect">
            <a:avLst/>
          </a:prstGeom>
          <a:noFill/>
          <a:ln>
            <a:noFill/>
          </a:ln>
        </p:spPr>
      </p:pic>
      <p:sp>
        <p:nvSpPr>
          <p:cNvPr id="684" name="Shape 684"/>
          <p:cNvSpPr txBox="1"/>
          <p:nvPr/>
        </p:nvSpPr>
        <p:spPr>
          <a:xfrm>
            <a:off x="1622700" y="776725"/>
            <a:ext cx="5898599" cy="406499"/>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latin typeface="Roboto Condensed"/>
                <a:ea typeface="Roboto Condensed"/>
                <a:cs typeface="Roboto Condensed"/>
                <a:sym typeface="Roboto Condensed"/>
              </a:rPr>
              <a:t>It’s no secret mobile is taking over.</a:t>
            </a:r>
          </a:p>
        </p:txBody>
      </p:sp>
      <p:sp>
        <p:nvSpPr>
          <p:cNvPr id="685" name="Shape 685"/>
          <p:cNvSpPr txBox="1"/>
          <p:nvPr/>
        </p:nvSpPr>
        <p:spPr>
          <a:xfrm>
            <a:off x="3204825" y="3199425"/>
            <a:ext cx="901199" cy="341699"/>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Roboto"/>
                <a:ea typeface="Roboto"/>
                <a:cs typeface="Roboto"/>
                <a:sym typeface="Roboto"/>
              </a:rPr>
              <a:t>PCS</a:t>
            </a:r>
          </a:p>
        </p:txBody>
      </p:sp>
      <p:sp>
        <p:nvSpPr>
          <p:cNvPr id="686" name="Shape 686"/>
          <p:cNvSpPr txBox="1"/>
          <p:nvPr/>
        </p:nvSpPr>
        <p:spPr>
          <a:xfrm>
            <a:off x="6940250" y="2357325"/>
            <a:ext cx="1350300" cy="341699"/>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DB4437"/>
                </a:solidFill>
                <a:latin typeface="Roboto"/>
                <a:ea typeface="Roboto"/>
                <a:cs typeface="Roboto"/>
                <a:sym typeface="Roboto"/>
              </a:rPr>
              <a:t>SMARTPHONES &amp; TABLETS</a:t>
            </a:r>
          </a:p>
        </p:txBody>
      </p:sp>
      <p:pic>
        <p:nvPicPr>
          <p:cNvPr id="687" name="Shape 687"/>
          <p:cNvPicPr preferRelativeResize="0"/>
          <p:nvPr/>
        </p:nvPicPr>
        <p:blipFill>
          <a:blip r:embed="rId4">
            <a:alphaModFix/>
          </a:blip>
          <a:stretch>
            <a:fillRect/>
          </a:stretch>
        </p:blipFill>
        <p:spPr>
          <a:xfrm>
            <a:off x="-2975" y="0"/>
            <a:ext cx="485750" cy="485750"/>
          </a:xfrm>
          <a:prstGeom prst="rect">
            <a:avLst/>
          </a:prstGeom>
          <a:noFill/>
          <a:ln>
            <a:noFill/>
          </a:ln>
        </p:spPr>
      </p:pic>
      <p:sp>
        <p:nvSpPr>
          <p:cNvPr id="688" name="Shape 688"/>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692" name="Shape 692"/>
        <p:cNvGrpSpPr/>
        <p:nvPr/>
      </p:nvGrpSpPr>
      <p:grpSpPr>
        <a:xfrm>
          <a:off x="0" y="0"/>
          <a:ext cx="0" cy="0"/>
          <a:chOff x="0" y="0"/>
          <a:chExt cx="0" cy="0"/>
        </a:xfrm>
      </p:grpSpPr>
      <p:sp>
        <p:nvSpPr>
          <p:cNvPr id="693" name="Shape 693"/>
          <p:cNvSpPr txBox="1"/>
          <p:nvPr>
            <p:ph type="title"/>
          </p:nvPr>
        </p:nvSpPr>
        <p:spPr>
          <a:xfrm>
            <a:off x="457200" y="510778"/>
            <a:ext cx="8229600" cy="857400"/>
          </a:xfrm>
          <a:prstGeom prst="rect">
            <a:avLst/>
          </a:prstGeom>
        </p:spPr>
        <p:txBody>
          <a:bodyPr anchorCtr="0" anchor="b" bIns="91425" lIns="91425" rIns="91425" tIns="91425">
            <a:noAutofit/>
          </a:bodyPr>
          <a:lstStyle/>
          <a:p>
            <a:pPr>
              <a:spcBef>
                <a:spcPts val="0"/>
              </a:spcBef>
              <a:buNone/>
            </a:pPr>
            <a:r>
              <a:rPr lang="en">
                <a:solidFill>
                  <a:schemeClr val="lt1"/>
                </a:solidFill>
                <a:latin typeface="Roboto Condensed"/>
                <a:ea typeface="Roboto Condensed"/>
                <a:cs typeface="Roboto Condensed"/>
                <a:sym typeface="Roboto Condensed"/>
              </a:rPr>
              <a:t>“Mobile First” Challenges</a:t>
            </a:r>
          </a:p>
        </p:txBody>
      </p:sp>
      <p:sp>
        <p:nvSpPr>
          <p:cNvPr id="694" name="Shape 694"/>
          <p:cNvSpPr txBox="1"/>
          <p:nvPr>
            <p:ph idx="1" type="body"/>
          </p:nvPr>
        </p:nvSpPr>
        <p:spPr>
          <a:xfrm>
            <a:off x="457200" y="1809750"/>
            <a:ext cx="8229600" cy="3725699"/>
          </a:xfrm>
          <a:prstGeom prst="rect">
            <a:avLst/>
          </a:prstGeom>
        </p:spPr>
        <p:txBody>
          <a:bodyPr anchorCtr="0" anchor="t" bIns="91425" lIns="91425" rIns="91425" tIns="91425">
            <a:noAutofit/>
          </a:bodyPr>
          <a:lstStyle/>
          <a:p>
            <a:pPr indent="-342900" lvl="0" marL="457200" rtl="0">
              <a:lnSpc>
                <a:spcPct val="115000"/>
              </a:lnSpc>
              <a:spcBef>
                <a:spcPts val="0"/>
              </a:spcBef>
              <a:buClr>
                <a:schemeClr val="lt1"/>
              </a:buClr>
              <a:buSzPct val="100000"/>
              <a:buFont typeface="Arial"/>
              <a:buChar char="●"/>
            </a:pPr>
            <a:r>
              <a:rPr lang="en" sz="1800">
                <a:solidFill>
                  <a:schemeClr val="lt1"/>
                </a:solidFill>
                <a:latin typeface="Roboto Condensed"/>
                <a:ea typeface="Roboto Condensed"/>
                <a:cs typeface="Roboto Condensed"/>
                <a:sym typeface="Roboto Condensed"/>
              </a:rPr>
              <a:t>Balance release velocity - can’t push daily to users.</a:t>
            </a:r>
          </a:p>
          <a:p>
            <a:pPr indent="-342900" lvl="0" marL="457200" rtl="0">
              <a:lnSpc>
                <a:spcPct val="115000"/>
              </a:lnSpc>
              <a:spcBef>
                <a:spcPts val="0"/>
              </a:spcBef>
              <a:buClr>
                <a:schemeClr val="lt1"/>
              </a:buClr>
              <a:buSzPct val="100000"/>
              <a:buFont typeface="Arial"/>
              <a:buChar char="●"/>
            </a:pPr>
            <a:r>
              <a:rPr lang="en" sz="1800">
                <a:solidFill>
                  <a:schemeClr val="lt1"/>
                </a:solidFill>
                <a:latin typeface="Roboto Condensed"/>
                <a:ea typeface="Roboto Condensed"/>
                <a:cs typeface="Roboto Condensed"/>
                <a:sym typeface="Roboto Condensed"/>
              </a:rPr>
              <a:t>Mobile app updates use battery and cellular data.</a:t>
            </a:r>
          </a:p>
          <a:p>
            <a:pPr indent="-342900" lvl="0" marL="457200" rtl="0">
              <a:lnSpc>
                <a:spcPct val="115000"/>
              </a:lnSpc>
              <a:spcBef>
                <a:spcPts val="0"/>
              </a:spcBef>
              <a:buClr>
                <a:schemeClr val="lt1"/>
              </a:buClr>
              <a:buSzPct val="100000"/>
              <a:buFont typeface="Arial"/>
              <a:buChar char="●"/>
            </a:pPr>
            <a:r>
              <a:rPr lang="en" sz="1800">
                <a:solidFill>
                  <a:schemeClr val="lt1"/>
                </a:solidFill>
                <a:latin typeface="Roboto Condensed"/>
                <a:ea typeface="Roboto Condensed"/>
                <a:cs typeface="Roboto Condensed"/>
                <a:sym typeface="Roboto Condensed"/>
              </a:rPr>
              <a:t>Cannot roll back a bad mobile app easily; higher quality bar needed.</a:t>
            </a:r>
          </a:p>
          <a:p>
            <a:pPr rtl="0">
              <a:lnSpc>
                <a:spcPct val="115000"/>
              </a:lnSpc>
              <a:spcBef>
                <a:spcPts val="0"/>
              </a:spcBef>
              <a:buNone/>
            </a:pPr>
            <a:r>
              <a:t/>
            </a:r>
            <a:endParaRPr sz="1800">
              <a:solidFill>
                <a:schemeClr val="lt1"/>
              </a:solidFill>
              <a:latin typeface="Roboto Condensed"/>
              <a:ea typeface="Roboto Condensed"/>
              <a:cs typeface="Roboto Condensed"/>
              <a:sym typeface="Roboto Condensed"/>
            </a:endParaRPr>
          </a:p>
          <a:p>
            <a:pPr lvl="0" rtl="0">
              <a:lnSpc>
                <a:spcPct val="115000"/>
              </a:lnSpc>
              <a:spcBef>
                <a:spcPts val="0"/>
              </a:spcBef>
              <a:buNone/>
            </a:pPr>
            <a:r>
              <a:t/>
            </a:r>
            <a:endParaRPr sz="1800">
              <a:solidFill>
                <a:schemeClr val="lt1"/>
              </a:solidFill>
              <a:latin typeface="Roboto Condensed"/>
              <a:ea typeface="Roboto Condensed"/>
              <a:cs typeface="Roboto Condensed"/>
              <a:sym typeface="Roboto Condensed"/>
            </a:endParaRPr>
          </a:p>
          <a:p>
            <a:pPr rtl="0">
              <a:spcBef>
                <a:spcPts val="0"/>
              </a:spcBef>
              <a:buNone/>
            </a:pPr>
            <a:r>
              <a:rPr lang="en" sz="1800">
                <a:solidFill>
                  <a:schemeClr val="lt1"/>
                </a:solidFill>
                <a:latin typeface="Roboto Condensed"/>
                <a:ea typeface="Roboto Condensed"/>
                <a:cs typeface="Roboto Condensed"/>
                <a:sym typeface="Roboto Condensed"/>
              </a:rPr>
              <a:t>Come join the discussion @ “Move Fast &amp; Don’t Break Things” G+ Community</a:t>
            </a:r>
          </a:p>
          <a:p>
            <a:pPr lvl="0" rtl="0">
              <a:lnSpc>
                <a:spcPct val="115000"/>
              </a:lnSpc>
              <a:spcBef>
                <a:spcPts val="0"/>
              </a:spcBef>
              <a:buNone/>
            </a:pPr>
            <a:r>
              <a:t/>
            </a:r>
            <a:endParaRPr>
              <a:solidFill>
                <a:schemeClr val="lt1"/>
              </a:solidFill>
              <a:latin typeface="Roboto Condensed"/>
              <a:ea typeface="Roboto Condensed"/>
              <a:cs typeface="Roboto Condensed"/>
              <a:sym typeface="Roboto Condensed"/>
            </a:endParaRPr>
          </a:p>
        </p:txBody>
      </p:sp>
      <p:pic>
        <p:nvPicPr>
          <p:cNvPr id="695" name="Shape 695"/>
          <p:cNvPicPr preferRelativeResize="0"/>
          <p:nvPr/>
        </p:nvPicPr>
        <p:blipFill>
          <a:blip r:embed="rId3">
            <a:alphaModFix/>
          </a:blip>
          <a:stretch>
            <a:fillRect/>
          </a:stretch>
        </p:blipFill>
        <p:spPr>
          <a:xfrm>
            <a:off x="-2975" y="0"/>
            <a:ext cx="485750" cy="485750"/>
          </a:xfrm>
          <a:prstGeom prst="rect">
            <a:avLst/>
          </a:prstGeom>
          <a:noFill/>
          <a:ln>
            <a:noFill/>
          </a:ln>
        </p:spPr>
      </p:pic>
      <p:sp>
        <p:nvSpPr>
          <p:cNvPr id="696" name="Shape 696"/>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B4437"/>
        </a:solidFill>
      </p:bgPr>
    </p:bg>
    <p:spTree>
      <p:nvGrpSpPr>
        <p:cNvPr id="700" name="Shape 700"/>
        <p:cNvGrpSpPr/>
        <p:nvPr/>
      </p:nvGrpSpPr>
      <p:grpSpPr>
        <a:xfrm>
          <a:off x="0" y="0"/>
          <a:ext cx="0" cy="0"/>
          <a:chOff x="0" y="0"/>
          <a:chExt cx="0" cy="0"/>
        </a:xfrm>
      </p:grpSpPr>
      <p:sp>
        <p:nvSpPr>
          <p:cNvPr id="701" name="Shape 701"/>
          <p:cNvSpPr/>
          <p:nvPr/>
        </p:nvSpPr>
        <p:spPr>
          <a:xfrm>
            <a:off x="6103023" y="1321062"/>
            <a:ext cx="1309283" cy="506844"/>
          </a:xfrm>
          <a:prstGeom prst="flowChartTerminator">
            <a:avLst/>
          </a:prstGeom>
          <a:solidFill>
            <a:schemeClr val="accen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Prevent Bugs</a:t>
            </a:r>
          </a:p>
        </p:txBody>
      </p:sp>
      <p:sp>
        <p:nvSpPr>
          <p:cNvPr id="702" name="Shape 702"/>
          <p:cNvSpPr/>
          <p:nvPr/>
        </p:nvSpPr>
        <p:spPr>
          <a:xfrm>
            <a:off x="4698700" y="360400"/>
            <a:ext cx="1404324" cy="506844"/>
          </a:xfrm>
          <a:prstGeom prst="flowChartTerminator">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on Amber</a:t>
            </a:r>
          </a:p>
        </p:txBody>
      </p:sp>
      <p:sp>
        <p:nvSpPr>
          <p:cNvPr id="703" name="Shape 703"/>
          <p:cNvSpPr/>
          <p:nvPr/>
        </p:nvSpPr>
        <p:spPr>
          <a:xfrm>
            <a:off x="6905500" y="2318325"/>
            <a:ext cx="2027322" cy="506844"/>
          </a:xfrm>
          <a:prstGeom prst="flowChartTerminator">
            <a:avLst/>
          </a:prstGeom>
          <a:solidFill>
            <a:schemeClr val="accen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Push Testing Upstream</a:t>
            </a:r>
          </a:p>
        </p:txBody>
      </p:sp>
      <p:sp>
        <p:nvSpPr>
          <p:cNvPr id="704" name="Shape 704"/>
          <p:cNvSpPr/>
          <p:nvPr/>
        </p:nvSpPr>
        <p:spPr>
          <a:xfrm>
            <a:off x="4598421" y="4437950"/>
            <a:ext cx="1604879" cy="506844"/>
          </a:xfrm>
          <a:prstGeom prst="flowChartTerminator">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Productivity First</a:t>
            </a:r>
          </a:p>
        </p:txBody>
      </p:sp>
      <p:sp>
        <p:nvSpPr>
          <p:cNvPr id="705" name="Shape 705"/>
          <p:cNvSpPr/>
          <p:nvPr/>
        </p:nvSpPr>
        <p:spPr>
          <a:xfrm>
            <a:off x="2052271" y="4437950"/>
            <a:ext cx="1604879" cy="506844"/>
          </a:xfrm>
          <a:prstGeom prst="flowChartTerminator">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Fishfood</a:t>
            </a:r>
          </a:p>
        </p:txBody>
      </p:sp>
      <p:sp>
        <p:nvSpPr>
          <p:cNvPr id="706" name="Shape 706"/>
          <p:cNvSpPr/>
          <p:nvPr/>
        </p:nvSpPr>
        <p:spPr>
          <a:xfrm>
            <a:off x="789100" y="3531687"/>
            <a:ext cx="1780542" cy="506844"/>
          </a:xfrm>
          <a:prstGeom prst="flowChartTerminator">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Prioritize Releases</a:t>
            </a:r>
          </a:p>
        </p:txBody>
      </p:sp>
      <p:sp>
        <p:nvSpPr>
          <p:cNvPr id="707" name="Shape 707"/>
          <p:cNvSpPr/>
          <p:nvPr/>
        </p:nvSpPr>
        <p:spPr>
          <a:xfrm>
            <a:off x="139546" y="2366387"/>
            <a:ext cx="1604879" cy="506844"/>
          </a:xfrm>
          <a:prstGeom prst="flowChartTerminator">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Treat Regressions as build blockers</a:t>
            </a:r>
          </a:p>
        </p:txBody>
      </p:sp>
      <p:sp>
        <p:nvSpPr>
          <p:cNvPr id="708" name="Shape 708"/>
          <p:cNvSpPr/>
          <p:nvPr/>
        </p:nvSpPr>
        <p:spPr>
          <a:xfrm>
            <a:off x="789096" y="1321062"/>
            <a:ext cx="1604879" cy="506844"/>
          </a:xfrm>
          <a:prstGeom prst="flowChartTerminator">
            <a:avLst/>
          </a:prstGeom>
          <a:solidFill>
            <a:schemeClr val="accen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Remember Murphy’s Law</a:t>
            </a:r>
          </a:p>
        </p:txBody>
      </p:sp>
      <p:sp>
        <p:nvSpPr>
          <p:cNvPr id="709" name="Shape 709"/>
          <p:cNvSpPr/>
          <p:nvPr/>
        </p:nvSpPr>
        <p:spPr>
          <a:xfrm>
            <a:off x="6103025" y="3486950"/>
            <a:ext cx="1918133" cy="596322"/>
          </a:xfrm>
          <a:prstGeom prst="flowChartTerminator">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Delineate product releases and features</a:t>
            </a:r>
          </a:p>
        </p:txBody>
      </p:sp>
      <p:sp>
        <p:nvSpPr>
          <p:cNvPr id="710" name="Shape 710"/>
          <p:cNvSpPr/>
          <p:nvPr/>
        </p:nvSpPr>
        <p:spPr>
          <a:xfrm>
            <a:off x="2324046" y="410775"/>
            <a:ext cx="1604879" cy="506844"/>
          </a:xfrm>
          <a:prstGeom prst="flowChartTerminator">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Condensed"/>
                <a:ea typeface="Roboto Condensed"/>
                <a:cs typeface="Roboto Condensed"/>
                <a:sym typeface="Roboto Condensed"/>
              </a:rPr>
              <a:t>Balance Velocity vs Quality</a:t>
            </a:r>
          </a:p>
        </p:txBody>
      </p:sp>
      <p:cxnSp>
        <p:nvCxnSpPr>
          <p:cNvPr id="711" name="Shape 711"/>
          <p:cNvCxnSpPr>
            <a:stCxn id="702" idx="3"/>
            <a:endCxn id="701" idx="0"/>
          </p:cNvCxnSpPr>
          <p:nvPr/>
        </p:nvCxnSpPr>
        <p:spPr>
          <a:xfrm>
            <a:off x="6103024" y="613822"/>
            <a:ext cx="654600" cy="707100"/>
          </a:xfrm>
          <a:prstGeom prst="curvedConnector2">
            <a:avLst/>
          </a:prstGeom>
          <a:noFill/>
          <a:ln cap="flat" cmpd="sng" w="19050">
            <a:solidFill>
              <a:srgbClr val="333333"/>
            </a:solidFill>
            <a:prstDash val="solid"/>
            <a:round/>
            <a:headEnd len="lg" w="lg" type="none"/>
            <a:tailEnd len="lg" w="lg" type="none"/>
          </a:ln>
        </p:spPr>
      </p:cxnSp>
      <p:cxnSp>
        <p:nvCxnSpPr>
          <p:cNvPr id="712" name="Shape 712"/>
          <p:cNvCxnSpPr>
            <a:stCxn id="701" idx="3"/>
            <a:endCxn id="703" idx="0"/>
          </p:cNvCxnSpPr>
          <p:nvPr/>
        </p:nvCxnSpPr>
        <p:spPr>
          <a:xfrm>
            <a:off x="7412307" y="1574484"/>
            <a:ext cx="507000" cy="743700"/>
          </a:xfrm>
          <a:prstGeom prst="curvedConnector2">
            <a:avLst/>
          </a:prstGeom>
          <a:noFill/>
          <a:ln cap="flat" cmpd="sng" w="19050">
            <a:solidFill>
              <a:srgbClr val="333333"/>
            </a:solidFill>
            <a:prstDash val="solid"/>
            <a:round/>
            <a:headEnd len="lg" w="lg" type="none"/>
            <a:tailEnd len="lg" w="lg" type="none"/>
          </a:ln>
        </p:spPr>
      </p:cxnSp>
      <p:cxnSp>
        <p:nvCxnSpPr>
          <p:cNvPr id="713" name="Shape 713"/>
          <p:cNvCxnSpPr>
            <a:stCxn id="703" idx="2"/>
            <a:endCxn id="709" idx="0"/>
          </p:cNvCxnSpPr>
          <p:nvPr/>
        </p:nvCxnSpPr>
        <p:spPr>
          <a:xfrm rot="5400000">
            <a:off x="7159711" y="2727519"/>
            <a:ext cx="661800" cy="857100"/>
          </a:xfrm>
          <a:prstGeom prst="curvedConnector3">
            <a:avLst>
              <a:gd fmla="val 49999" name="adj1"/>
            </a:avLst>
          </a:prstGeom>
          <a:noFill/>
          <a:ln cap="flat" cmpd="sng" w="19050">
            <a:solidFill>
              <a:srgbClr val="333333"/>
            </a:solidFill>
            <a:prstDash val="solid"/>
            <a:round/>
            <a:headEnd len="lg" w="lg" type="none"/>
            <a:tailEnd len="lg" w="lg" type="none"/>
          </a:ln>
        </p:spPr>
      </p:cxnSp>
      <p:cxnSp>
        <p:nvCxnSpPr>
          <p:cNvPr id="714" name="Shape 714"/>
          <p:cNvCxnSpPr>
            <a:stCxn id="709" idx="2"/>
            <a:endCxn id="704" idx="3"/>
          </p:cNvCxnSpPr>
          <p:nvPr/>
        </p:nvCxnSpPr>
        <p:spPr>
          <a:xfrm rot="5400000">
            <a:off x="6328592" y="3957872"/>
            <a:ext cx="608100" cy="858900"/>
          </a:xfrm>
          <a:prstGeom prst="curvedConnector2">
            <a:avLst/>
          </a:prstGeom>
          <a:noFill/>
          <a:ln cap="flat" cmpd="sng" w="19050">
            <a:solidFill>
              <a:srgbClr val="333333"/>
            </a:solidFill>
            <a:prstDash val="solid"/>
            <a:round/>
            <a:headEnd len="lg" w="lg" type="none"/>
            <a:tailEnd len="lg" w="lg" type="none"/>
          </a:ln>
        </p:spPr>
      </p:cxnSp>
      <p:cxnSp>
        <p:nvCxnSpPr>
          <p:cNvPr id="715" name="Shape 715"/>
          <p:cNvCxnSpPr>
            <a:stCxn id="704" idx="1"/>
            <a:endCxn id="705" idx="3"/>
          </p:cNvCxnSpPr>
          <p:nvPr/>
        </p:nvCxnSpPr>
        <p:spPr>
          <a:xfrm flipH="1">
            <a:off x="3657021" y="4691372"/>
            <a:ext cx="941400" cy="600"/>
          </a:xfrm>
          <a:prstGeom prst="curvedConnector3">
            <a:avLst>
              <a:gd fmla="val 49993" name="adj1"/>
            </a:avLst>
          </a:prstGeom>
          <a:noFill/>
          <a:ln cap="flat" cmpd="sng" w="19050">
            <a:solidFill>
              <a:srgbClr val="333333"/>
            </a:solidFill>
            <a:prstDash val="solid"/>
            <a:round/>
            <a:headEnd len="lg" w="lg" type="none"/>
            <a:tailEnd len="lg" w="lg" type="none"/>
          </a:ln>
        </p:spPr>
      </p:cxnSp>
      <p:cxnSp>
        <p:nvCxnSpPr>
          <p:cNvPr id="716" name="Shape 716"/>
          <p:cNvCxnSpPr>
            <a:stCxn id="705" idx="1"/>
            <a:endCxn id="706" idx="2"/>
          </p:cNvCxnSpPr>
          <p:nvPr/>
        </p:nvCxnSpPr>
        <p:spPr>
          <a:xfrm rot="10800000">
            <a:off x="1679371" y="4038572"/>
            <a:ext cx="372900" cy="652800"/>
          </a:xfrm>
          <a:prstGeom prst="curvedConnector2">
            <a:avLst/>
          </a:prstGeom>
          <a:noFill/>
          <a:ln cap="flat" cmpd="sng" w="19050">
            <a:solidFill>
              <a:srgbClr val="333333"/>
            </a:solidFill>
            <a:prstDash val="solid"/>
            <a:round/>
            <a:headEnd len="lg" w="lg" type="none"/>
            <a:tailEnd len="lg" w="lg" type="none"/>
          </a:ln>
        </p:spPr>
      </p:cxnSp>
      <p:cxnSp>
        <p:nvCxnSpPr>
          <p:cNvPr id="717" name="Shape 717"/>
          <p:cNvCxnSpPr>
            <a:stCxn id="706" idx="0"/>
            <a:endCxn id="707" idx="2"/>
          </p:cNvCxnSpPr>
          <p:nvPr/>
        </p:nvCxnSpPr>
        <p:spPr>
          <a:xfrm flipH="1" rot="5400000">
            <a:off x="981421" y="2833737"/>
            <a:ext cx="658500" cy="737400"/>
          </a:xfrm>
          <a:prstGeom prst="curvedConnector3">
            <a:avLst>
              <a:gd fmla="val 49997" name="adj1"/>
            </a:avLst>
          </a:prstGeom>
          <a:noFill/>
          <a:ln cap="flat" cmpd="sng" w="19050">
            <a:solidFill>
              <a:srgbClr val="333333"/>
            </a:solidFill>
            <a:prstDash val="solid"/>
            <a:round/>
            <a:headEnd len="lg" w="lg" type="none"/>
            <a:tailEnd len="lg" w="lg" type="none"/>
          </a:ln>
        </p:spPr>
      </p:cxnSp>
      <p:cxnSp>
        <p:nvCxnSpPr>
          <p:cNvPr id="718" name="Shape 718"/>
          <p:cNvCxnSpPr>
            <a:stCxn id="707" idx="0"/>
            <a:endCxn id="708" idx="1"/>
          </p:cNvCxnSpPr>
          <p:nvPr/>
        </p:nvCxnSpPr>
        <p:spPr>
          <a:xfrm flipH="1" rot="5400000">
            <a:off x="469486" y="1893887"/>
            <a:ext cx="792000" cy="153000"/>
          </a:xfrm>
          <a:prstGeom prst="curvedConnector4">
            <a:avLst>
              <a:gd fmla="val 33995" name="adj1"/>
              <a:gd fmla="val 255565" name="adj2"/>
            </a:avLst>
          </a:prstGeom>
          <a:noFill/>
          <a:ln cap="flat" cmpd="sng" w="19050">
            <a:solidFill>
              <a:srgbClr val="333333"/>
            </a:solidFill>
            <a:prstDash val="solid"/>
            <a:round/>
            <a:headEnd len="lg" w="lg" type="none"/>
            <a:tailEnd len="lg" w="lg" type="none"/>
          </a:ln>
        </p:spPr>
      </p:cxnSp>
      <p:cxnSp>
        <p:nvCxnSpPr>
          <p:cNvPr id="719" name="Shape 719"/>
          <p:cNvCxnSpPr>
            <a:stCxn id="708" idx="0"/>
            <a:endCxn id="710" idx="1"/>
          </p:cNvCxnSpPr>
          <p:nvPr/>
        </p:nvCxnSpPr>
        <p:spPr>
          <a:xfrm rot="-5400000">
            <a:off x="1629336" y="626262"/>
            <a:ext cx="657000" cy="732600"/>
          </a:xfrm>
          <a:prstGeom prst="curvedConnector2">
            <a:avLst/>
          </a:prstGeom>
          <a:noFill/>
          <a:ln cap="flat" cmpd="sng" w="19050">
            <a:solidFill>
              <a:srgbClr val="333333"/>
            </a:solidFill>
            <a:prstDash val="solid"/>
            <a:round/>
            <a:headEnd len="lg" w="lg" type="none"/>
            <a:tailEnd len="lg" w="lg" type="none"/>
          </a:ln>
        </p:spPr>
      </p:cxnSp>
      <p:pic>
        <p:nvPicPr>
          <p:cNvPr id="720" name="Shape 720"/>
          <p:cNvPicPr preferRelativeResize="0"/>
          <p:nvPr/>
        </p:nvPicPr>
        <p:blipFill>
          <a:blip r:embed="rId3">
            <a:alphaModFix/>
          </a:blip>
          <a:stretch>
            <a:fillRect/>
          </a:stretch>
        </p:blipFill>
        <p:spPr>
          <a:xfrm>
            <a:off x="-2975" y="0"/>
            <a:ext cx="485750" cy="485750"/>
          </a:xfrm>
          <a:prstGeom prst="rect">
            <a:avLst/>
          </a:prstGeom>
          <a:noFill/>
          <a:ln>
            <a:noFill/>
          </a:ln>
        </p:spPr>
      </p:pic>
      <p:sp>
        <p:nvSpPr>
          <p:cNvPr id="721" name="Shape 721"/>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722" name="Shape 722"/>
          <p:cNvSpPr/>
          <p:nvPr/>
        </p:nvSpPr>
        <p:spPr>
          <a:xfrm>
            <a:off x="3741000" y="2037850"/>
            <a:ext cx="1167899" cy="950399"/>
          </a:xfrm>
          <a:prstGeom prst="wedgeRoundRectCallout">
            <a:avLst>
              <a:gd fmla="val -20833" name="adj1"/>
              <a:gd fmla="val 62500" name="adj2"/>
              <a:gd fmla="val 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latin typeface="Roboto Condensed"/>
                <a:ea typeface="Roboto Condensed"/>
                <a:cs typeface="Roboto Condensed"/>
                <a:sym typeface="Roboto Condensed"/>
              </a:rPr>
              <a:t>Move Fast &amp; Don’t Break Things</a:t>
            </a:r>
          </a:p>
        </p:txBody>
      </p:sp>
      <p:sp>
        <p:nvSpPr>
          <p:cNvPr id="723" name="Shape 723"/>
          <p:cNvSpPr txBox="1"/>
          <p:nvPr/>
        </p:nvSpPr>
        <p:spPr>
          <a:xfrm>
            <a:off x="6757625" y="0"/>
            <a:ext cx="2296500" cy="1097999"/>
          </a:xfrm>
          <a:prstGeom prst="rect">
            <a:avLst/>
          </a:prstGeom>
          <a:noFill/>
          <a:ln>
            <a:noFill/>
          </a:ln>
        </p:spPr>
        <p:txBody>
          <a:bodyPr anchorCtr="0" anchor="t" bIns="91425" lIns="91425" rIns="91425" tIns="91425">
            <a:noAutofit/>
          </a:bodyPr>
          <a:lstStyle/>
          <a:p>
            <a:pPr rtl="0">
              <a:spcBef>
                <a:spcPts val="0"/>
              </a:spcBef>
              <a:buNone/>
            </a:pPr>
            <a:r>
              <a:rPr lang="en" sz="1800">
                <a:solidFill>
                  <a:schemeClr val="accent3"/>
                </a:solidFill>
              </a:rPr>
              <a:t>Cultural</a:t>
            </a:r>
          </a:p>
          <a:p>
            <a:pPr rtl="0">
              <a:spcBef>
                <a:spcPts val="0"/>
              </a:spcBef>
              <a:buNone/>
            </a:pPr>
            <a:r>
              <a:rPr lang="en" sz="1800">
                <a:solidFill>
                  <a:schemeClr val="accent2"/>
                </a:solidFill>
              </a:rPr>
              <a:t>Cultural + Tooling</a:t>
            </a:r>
          </a:p>
          <a:p>
            <a:pPr>
              <a:spcBef>
                <a:spcPts val="0"/>
              </a:spcBef>
              <a:buNone/>
            </a:pPr>
            <a:r>
              <a:rPr lang="en" sz="1800">
                <a:solidFill>
                  <a:schemeClr val="accent5"/>
                </a:solidFill>
              </a:rPr>
              <a:t>Tooling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mt="51000"/>
          </a:blip>
          <a:stretch>
            <a:fillRect/>
          </a:stretch>
        </p:blipFill>
        <p:spPr>
          <a:xfrm>
            <a:off x="15574" y="22112"/>
            <a:ext cx="9112851" cy="5099274"/>
          </a:xfrm>
          <a:prstGeom prst="rect">
            <a:avLst/>
          </a:prstGeom>
          <a:noFill/>
          <a:ln>
            <a:noFill/>
          </a:ln>
        </p:spPr>
      </p:pic>
      <p:sp>
        <p:nvSpPr>
          <p:cNvPr id="151" name="Shape 1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0555"/>
              <a:buFont typeface="Arial"/>
              <a:buNone/>
            </a:pPr>
            <a:r>
              <a:rPr b="1" lang="en" sz="3600">
                <a:solidFill>
                  <a:srgbClr val="3F3F3F"/>
                </a:solidFill>
                <a:latin typeface="Roboto Condensed"/>
                <a:ea typeface="Roboto Condensed"/>
                <a:cs typeface="Roboto Condensed"/>
                <a:sym typeface="Roboto Condensed"/>
              </a:rPr>
              <a:t>Google from the outside..	</a:t>
            </a:r>
          </a:p>
          <a:p>
            <a:pPr>
              <a:spcBef>
                <a:spcPts val="0"/>
              </a:spcBef>
              <a:buNone/>
            </a:pPr>
            <a:r>
              <a:t/>
            </a:r>
            <a:endParaRPr b="1" sz="3600"/>
          </a:p>
        </p:txBody>
      </p:sp>
      <p:pic>
        <p:nvPicPr>
          <p:cNvPr id="152" name="Shape 152"/>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53" name="Shape 153"/>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157" name="Shape 157"/>
        <p:cNvGrpSpPr/>
        <p:nvPr/>
      </p:nvGrpSpPr>
      <p:grpSpPr>
        <a:xfrm>
          <a:off x="0" y="0"/>
          <a:ext cx="0" cy="0"/>
          <a:chOff x="0" y="0"/>
          <a:chExt cx="0" cy="0"/>
        </a:xfrm>
      </p:grpSpPr>
      <p:pic>
        <p:nvPicPr>
          <p:cNvPr id="158" name="Shape 158"/>
          <p:cNvPicPr preferRelativeResize="0"/>
          <p:nvPr/>
        </p:nvPicPr>
        <p:blipFill>
          <a:blip r:embed="rId3">
            <a:alphaModFix amt="60000"/>
          </a:blip>
          <a:stretch>
            <a:fillRect/>
          </a:stretch>
        </p:blipFill>
        <p:spPr>
          <a:xfrm>
            <a:off x="0" y="0"/>
            <a:ext cx="9144000" cy="5143499"/>
          </a:xfrm>
          <a:prstGeom prst="rect">
            <a:avLst/>
          </a:prstGeom>
          <a:noFill/>
          <a:ln>
            <a:noFill/>
          </a:ln>
        </p:spPr>
      </p:pic>
      <p:sp>
        <p:nvSpPr>
          <p:cNvPr id="159" name="Shape 159"/>
          <p:cNvSpPr txBox="1"/>
          <p:nvPr>
            <p:ph type="title"/>
          </p:nvPr>
        </p:nvSpPr>
        <p:spPr>
          <a:xfrm>
            <a:off x="457200" y="3711178"/>
            <a:ext cx="8229600" cy="857400"/>
          </a:xfrm>
          <a:prstGeom prst="rect">
            <a:avLst/>
          </a:prstGeom>
        </p:spPr>
        <p:txBody>
          <a:bodyPr anchorCtr="0" anchor="b" bIns="91425" lIns="91425" rIns="91425" tIns="91425">
            <a:noAutofit/>
          </a:bodyPr>
          <a:lstStyle/>
          <a:p>
            <a:pPr>
              <a:spcBef>
                <a:spcPts val="0"/>
              </a:spcBef>
              <a:buNone/>
            </a:pPr>
            <a:r>
              <a:rPr lang="en">
                <a:solidFill>
                  <a:srgbClr val="FFFFFF"/>
                </a:solidFill>
                <a:latin typeface="Roboto Condensed"/>
                <a:ea typeface="Roboto Condensed"/>
                <a:cs typeface="Roboto Condensed"/>
                <a:sym typeface="Roboto Condensed"/>
              </a:rPr>
              <a:t>Google from the inside…	</a:t>
            </a:r>
          </a:p>
        </p:txBody>
      </p:sp>
      <p:pic>
        <p:nvPicPr>
          <p:cNvPr id="160" name="Shape 160"/>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61" name="Shape 161"/>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mt="87000"/>
          </a:blip>
          <a:stretch>
            <a:fillRect/>
          </a:stretch>
        </p:blipFill>
        <p:spPr>
          <a:xfrm>
            <a:off x="0" y="1204325"/>
            <a:ext cx="9143999" cy="3895624"/>
          </a:xfrm>
          <a:prstGeom prst="rect">
            <a:avLst/>
          </a:prstGeom>
          <a:noFill/>
          <a:ln>
            <a:noFill/>
          </a:ln>
        </p:spPr>
      </p:pic>
      <p:sp>
        <p:nvSpPr>
          <p:cNvPr id="167" name="Shape 167"/>
          <p:cNvSpPr txBox="1"/>
          <p:nvPr>
            <p:ph idx="1" type="body"/>
          </p:nvPr>
        </p:nvSpPr>
        <p:spPr>
          <a:xfrm>
            <a:off x="3540550" y="95275"/>
            <a:ext cx="3668700" cy="2535299"/>
          </a:xfrm>
          <a:prstGeom prst="rect">
            <a:avLst/>
          </a:prstGeom>
        </p:spPr>
        <p:txBody>
          <a:bodyPr anchorCtr="0" anchor="t" bIns="91425" lIns="91425" rIns="91425" tIns="91425">
            <a:noAutofit/>
          </a:bodyPr>
          <a:lstStyle/>
          <a:p>
            <a:pPr lvl="0" rtl="0">
              <a:spcBef>
                <a:spcPts val="0"/>
              </a:spcBef>
              <a:buNone/>
            </a:pPr>
            <a:r>
              <a:rPr b="1" lang="en" sz="2400">
                <a:solidFill>
                  <a:schemeClr val="lt1"/>
                </a:solidFill>
                <a:latin typeface="Roboto Condensed"/>
                <a:ea typeface="Roboto Condensed"/>
                <a:cs typeface="Roboto Condensed"/>
                <a:sym typeface="Roboto Condensed"/>
              </a:rPr>
              <a:t>More code</a:t>
            </a:r>
          </a:p>
          <a:p>
            <a:pPr indent="-342900" lvl="0" marL="457200" rtl="0">
              <a:spcBef>
                <a:spcPts val="0"/>
              </a:spcBef>
              <a:buClr>
                <a:schemeClr val="lt1"/>
              </a:buClr>
              <a:buSzPct val="100000"/>
              <a:buFont typeface="Arial"/>
              <a:buChar char="●"/>
            </a:pPr>
            <a:r>
              <a:rPr lang="en" sz="1800">
                <a:solidFill>
                  <a:schemeClr val="lt1"/>
                </a:solidFill>
                <a:latin typeface="Roboto Condensed"/>
                <a:ea typeface="Roboto Condensed"/>
                <a:cs typeface="Roboto Condensed"/>
                <a:sym typeface="Roboto Condensed"/>
              </a:rPr>
              <a:t>30K check-ins per day</a:t>
            </a:r>
          </a:p>
          <a:p>
            <a:pPr indent="-342900" lvl="0" marL="457200">
              <a:spcBef>
                <a:spcPts val="0"/>
              </a:spcBef>
              <a:buClr>
                <a:schemeClr val="lt1"/>
              </a:buClr>
              <a:buSzPct val="100000"/>
              <a:buFont typeface="Arial"/>
              <a:buChar char="●"/>
            </a:pPr>
            <a:r>
              <a:rPr lang="en" sz="1800">
                <a:solidFill>
                  <a:schemeClr val="lt1"/>
                </a:solidFill>
                <a:latin typeface="Roboto Condensed"/>
                <a:ea typeface="Roboto Condensed"/>
                <a:cs typeface="Roboto Condensed"/>
                <a:sym typeface="Roboto Condensed"/>
              </a:rPr>
              <a:t>A check-in every 3s!</a:t>
            </a:r>
          </a:p>
        </p:txBody>
      </p:sp>
      <p:pic>
        <p:nvPicPr>
          <p:cNvPr id="168" name="Shape 168"/>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69" name="Shape 169"/>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B7F3"/>
        </a:solidFill>
      </p:bgPr>
    </p:bg>
    <p:spTree>
      <p:nvGrpSpPr>
        <p:cNvPr id="173" name="Shape 173"/>
        <p:cNvGrpSpPr/>
        <p:nvPr/>
      </p:nvGrpSpPr>
      <p:grpSpPr>
        <a:xfrm>
          <a:off x="0" y="0"/>
          <a:ext cx="0" cy="0"/>
          <a:chOff x="0" y="0"/>
          <a:chExt cx="0" cy="0"/>
        </a:xfrm>
      </p:grpSpPr>
      <p:pic>
        <p:nvPicPr>
          <p:cNvPr id="174" name="Shape 174"/>
          <p:cNvPicPr preferRelativeResize="0"/>
          <p:nvPr/>
        </p:nvPicPr>
        <p:blipFill>
          <a:blip r:embed="rId3">
            <a:alphaModFix/>
          </a:blip>
          <a:stretch>
            <a:fillRect/>
          </a:stretch>
        </p:blipFill>
        <p:spPr>
          <a:xfrm>
            <a:off x="0" y="951575"/>
            <a:ext cx="9144000" cy="4191925"/>
          </a:xfrm>
          <a:prstGeom prst="rect">
            <a:avLst/>
          </a:prstGeom>
          <a:noFill/>
          <a:ln>
            <a:noFill/>
          </a:ln>
        </p:spPr>
      </p:pic>
      <p:pic>
        <p:nvPicPr>
          <p:cNvPr id="175" name="Shape 175"/>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76" name="Shape 176"/>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177" name="Shape 177"/>
          <p:cNvSpPr txBox="1"/>
          <p:nvPr>
            <p:ph idx="1" type="body"/>
          </p:nvPr>
        </p:nvSpPr>
        <p:spPr>
          <a:xfrm>
            <a:off x="2991275" y="0"/>
            <a:ext cx="3668700" cy="1561199"/>
          </a:xfrm>
          <a:prstGeom prst="rect">
            <a:avLst/>
          </a:prstGeom>
        </p:spPr>
        <p:txBody>
          <a:bodyPr anchorCtr="0" anchor="t" bIns="91425" lIns="91425" rIns="91425" tIns="91425">
            <a:noAutofit/>
          </a:bodyPr>
          <a:lstStyle/>
          <a:p>
            <a:pPr lvl="0" rtl="0">
              <a:spcBef>
                <a:spcPts val="0"/>
              </a:spcBef>
              <a:buNone/>
            </a:pPr>
            <a:r>
              <a:rPr b="1" lang="en" sz="2400">
                <a:solidFill>
                  <a:schemeClr val="lt1"/>
                </a:solidFill>
                <a:latin typeface="Roboto Condensed"/>
                <a:ea typeface="Roboto Condensed"/>
                <a:cs typeface="Roboto Condensed"/>
                <a:sym typeface="Roboto Condensed"/>
              </a:rPr>
              <a:t>More releases</a:t>
            </a:r>
          </a:p>
          <a:p>
            <a:pPr indent="-342900" lvl="0" marL="457200" rtl="0">
              <a:spcBef>
                <a:spcPts val="0"/>
              </a:spcBef>
              <a:buClr>
                <a:schemeClr val="lt1"/>
              </a:buClr>
              <a:buSzPct val="100000"/>
              <a:buFont typeface="Arial"/>
              <a:buChar char="●"/>
            </a:pPr>
            <a:r>
              <a:rPr lang="en" sz="1800">
                <a:solidFill>
                  <a:schemeClr val="lt1"/>
                </a:solidFill>
                <a:latin typeface="Roboto Condensed"/>
                <a:ea typeface="Roboto Condensed"/>
                <a:cs typeface="Roboto Condensed"/>
                <a:sym typeface="Roboto Condensed"/>
              </a:rPr>
              <a:t>2x more releases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id="182" name="Shape 182"/>
          <p:cNvPicPr preferRelativeResize="0"/>
          <p:nvPr/>
        </p:nvPicPr>
        <p:blipFill>
          <a:blip r:embed="rId3">
            <a:alphaModFix amt="18000"/>
          </a:blip>
          <a:stretch>
            <a:fillRect/>
          </a:stretch>
        </p:blipFill>
        <p:spPr>
          <a:xfrm>
            <a:off x="0" y="0"/>
            <a:ext cx="9161800" cy="5143499"/>
          </a:xfrm>
          <a:prstGeom prst="rect">
            <a:avLst/>
          </a:prstGeom>
          <a:noFill/>
          <a:ln>
            <a:noFill/>
          </a:ln>
        </p:spPr>
      </p:pic>
      <p:pic>
        <p:nvPicPr>
          <p:cNvPr id="183" name="Shape 183"/>
          <p:cNvPicPr preferRelativeResize="0"/>
          <p:nvPr/>
        </p:nvPicPr>
        <p:blipFill>
          <a:blip r:embed="rId4">
            <a:alphaModFix/>
          </a:blip>
          <a:stretch>
            <a:fillRect/>
          </a:stretch>
        </p:blipFill>
        <p:spPr>
          <a:xfrm>
            <a:off x="-2975" y="0"/>
            <a:ext cx="485750" cy="485750"/>
          </a:xfrm>
          <a:prstGeom prst="rect">
            <a:avLst/>
          </a:prstGeom>
          <a:noFill/>
          <a:ln>
            <a:noFill/>
          </a:ln>
        </p:spPr>
      </p:pic>
      <p:sp>
        <p:nvSpPr>
          <p:cNvPr id="184" name="Shape 184"/>
          <p:cNvSpPr txBox="1"/>
          <p:nvPr/>
        </p:nvSpPr>
        <p:spPr>
          <a:xfrm>
            <a:off x="519925" y="95275"/>
            <a:ext cx="2434199" cy="295199"/>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F3F3F"/>
                </a:solidFill>
                <a:latin typeface="Roboto Condensed"/>
                <a:ea typeface="Roboto Condensed"/>
                <a:cs typeface="Roboto Condensed"/>
                <a:sym typeface="Roboto Condensed"/>
              </a:rPr>
              <a:t>Move Fast &amp; Don’t Break Things</a:t>
            </a:r>
          </a:p>
        </p:txBody>
      </p:sp>
      <p:sp>
        <p:nvSpPr>
          <p:cNvPr id="185" name="Shape 185"/>
          <p:cNvSpPr txBox="1"/>
          <p:nvPr>
            <p:ph idx="1" type="body"/>
          </p:nvPr>
        </p:nvSpPr>
        <p:spPr>
          <a:xfrm>
            <a:off x="92850" y="939575"/>
            <a:ext cx="7279500" cy="2535299"/>
          </a:xfrm>
          <a:prstGeom prst="rect">
            <a:avLst/>
          </a:prstGeom>
        </p:spPr>
        <p:txBody>
          <a:bodyPr anchorCtr="0" anchor="t" bIns="91425" lIns="91425" rIns="91425" tIns="91425">
            <a:noAutofit/>
          </a:bodyPr>
          <a:lstStyle/>
          <a:p>
            <a:pPr lvl="0" rtl="0">
              <a:spcBef>
                <a:spcPts val="0"/>
              </a:spcBef>
              <a:buNone/>
            </a:pPr>
            <a:r>
              <a:rPr b="1" lang="en" sz="2400">
                <a:solidFill>
                  <a:srgbClr val="DB4437"/>
                </a:solidFill>
                <a:latin typeface="Roboto Condensed"/>
                <a:ea typeface="Roboto Condensed"/>
                <a:cs typeface="Roboto Condensed"/>
                <a:sym typeface="Roboto Condensed"/>
              </a:rPr>
              <a:t>State of releases</a:t>
            </a:r>
          </a:p>
          <a:p>
            <a:pPr lvl="0" rtl="0">
              <a:spcBef>
                <a:spcPts val="0"/>
              </a:spcBef>
              <a:buNone/>
            </a:pPr>
            <a:r>
              <a:t/>
            </a:r>
            <a:endParaRPr sz="2600">
              <a:solidFill>
                <a:srgbClr val="3F3F3F"/>
              </a:solidFill>
              <a:latin typeface="Roboto Condensed"/>
              <a:ea typeface="Roboto Condensed"/>
              <a:cs typeface="Roboto Condensed"/>
              <a:sym typeface="Roboto Condensed"/>
            </a:endParaRPr>
          </a:p>
          <a:p>
            <a:pPr indent="-228600" lvl="0" marL="457200" rtl="0">
              <a:spcBef>
                <a:spcPts val="0"/>
              </a:spcBef>
              <a:buClr>
                <a:srgbClr val="3F3F3F"/>
              </a:buClr>
              <a:buFont typeface="Roboto Condensed"/>
              <a:buNone/>
            </a:pPr>
            <a:r>
              <a:t/>
            </a:r>
            <a:endParaRPr sz="1800">
              <a:solidFill>
                <a:srgbClr val="3F3F3F"/>
              </a:solidFill>
              <a:latin typeface="Roboto Condensed"/>
              <a:ea typeface="Roboto Condensed"/>
              <a:cs typeface="Roboto Condensed"/>
              <a:sym typeface="Roboto Condensed"/>
            </a:endParaRPr>
          </a:p>
          <a:p>
            <a:pPr indent="-228600" lvl="0" marL="457200" rtl="0">
              <a:spcBef>
                <a:spcPts val="0"/>
              </a:spcBef>
              <a:buClr>
                <a:srgbClr val="3F3F3F"/>
              </a:buClr>
              <a:buFont typeface="Roboto Condensed"/>
              <a:buNone/>
            </a:pPr>
            <a:r>
              <a:t/>
            </a:r>
            <a:endParaRPr sz="1800">
              <a:solidFill>
                <a:srgbClr val="3F3F3F"/>
              </a:solidFill>
              <a:latin typeface="Roboto Condensed"/>
              <a:ea typeface="Roboto Condensed"/>
              <a:cs typeface="Roboto Condensed"/>
              <a:sym typeface="Roboto Condensed"/>
            </a:endParaRP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Releases have long cycles; hence everyone wants in</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Lack of discipline/time pressure leads to regressions and further delays</a:t>
            </a:r>
          </a:p>
          <a:p>
            <a:pPr indent="-342900" lvl="0" marL="457200" rtl="0">
              <a:spcBef>
                <a:spcPts val="0"/>
              </a:spcBef>
              <a:buClr>
                <a:srgbClr val="3F3F3F"/>
              </a:buClr>
              <a:buSzPct val="100000"/>
              <a:buFont typeface="Arial"/>
              <a:buChar char="●"/>
            </a:pPr>
            <a:r>
              <a:rPr lang="en" sz="1800">
                <a:solidFill>
                  <a:srgbClr val="3F3F3F"/>
                </a:solidFill>
                <a:latin typeface="Roboto Condensed"/>
                <a:ea typeface="Roboto Condensed"/>
                <a:cs typeface="Roboto Condensed"/>
                <a:sym typeface="Roboto Condensed"/>
              </a:rPr>
              <a:t>No way to isolate issue and hence further delay and work around it</a:t>
            </a:r>
          </a:p>
        </p:txBody>
      </p:sp>
      <p:cxnSp>
        <p:nvCxnSpPr>
          <p:cNvPr id="186" name="Shape 186"/>
          <p:cNvCxnSpPr>
            <a:endCxn id="123" idx="0"/>
          </p:cNvCxnSpPr>
          <p:nvPr/>
        </p:nvCxnSpPr>
        <p:spPr>
          <a:xfrm>
            <a:off x="187200" y="1537166"/>
            <a:ext cx="69222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google">
      <a:dk1>
        <a:srgbClr val="000000"/>
      </a:dk1>
      <a:lt1>
        <a:srgbClr val="FFFFFF"/>
      </a:lt1>
      <a:dk2>
        <a:srgbClr val="0000FF"/>
      </a:dk2>
      <a:lt2>
        <a:srgbClr val="FFFFAA"/>
      </a:lt2>
      <a:accent1>
        <a:srgbClr val="FF0000"/>
      </a:accent1>
      <a:accent2>
        <a:srgbClr val="E02020"/>
      </a:accent2>
      <a:accent3>
        <a:srgbClr val="00FF00"/>
      </a:accent3>
      <a:accent4>
        <a:srgbClr val="FFFF00"/>
      </a:accent4>
      <a:accent5>
        <a:srgbClr val="20E020"/>
      </a:accent5>
      <a:accent6>
        <a:srgbClr val="2020E0"/>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7.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