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73" r:id="rId5"/>
    <p:sldId id="274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3B0F7-2B1E-4F1E-BAAD-737103E77396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BEAF5-74BE-45BE-8503-33AC978B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E4E-EF5D-4DF9-986B-9354B58D2AAB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D4BA-F811-4E8A-B8D5-5BD459BF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E4E-EF5D-4DF9-986B-9354B58D2AAB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D4BA-F811-4E8A-B8D5-5BD459BF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E4E-EF5D-4DF9-986B-9354B58D2AAB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D4BA-F811-4E8A-B8D5-5BD459BF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E4E-EF5D-4DF9-986B-9354B58D2AAB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D4BA-F811-4E8A-B8D5-5BD459BF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E4E-EF5D-4DF9-986B-9354B58D2AAB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D4BA-F811-4E8A-B8D5-5BD459BF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9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E4E-EF5D-4DF9-986B-9354B58D2AAB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D4BA-F811-4E8A-B8D5-5BD459BF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8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E4E-EF5D-4DF9-986B-9354B58D2AAB}" type="datetimeFigureOut">
              <a:rPr lang="en-US" smtClean="0"/>
              <a:t>6/9/16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D4BA-F811-4E8A-B8D5-5BD459BF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E4E-EF5D-4DF9-986B-9354B58D2AAB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D4BA-F811-4E8A-B8D5-5BD459BF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E4E-EF5D-4DF9-986B-9354B58D2AAB}" type="datetimeFigureOut">
              <a:rPr lang="en-US" smtClean="0"/>
              <a:t>6/9/16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D4BA-F811-4E8A-B8D5-5BD459BF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9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E4E-EF5D-4DF9-986B-9354B58D2AAB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D4BA-F811-4E8A-B8D5-5BD459BF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7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FE4E-EF5D-4DF9-986B-9354B58D2AAB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D4BA-F811-4E8A-B8D5-5BD459BF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9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FFE4E-EF5D-4DF9-986B-9354B58D2AAB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D4BA-F811-4E8A-B8D5-5BD459BF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>
                    <a:lumMod val="95000"/>
                  </a:schemeClr>
                </a:solidFill>
              </a:rPr>
              <a:t>SWX Road to Continuous Delivery</a:t>
            </a:r>
            <a:endParaRPr lang="en-US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Yovka Pencheva, SWX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3111" cy="1325563"/>
          </a:xfrm>
        </p:spPr>
        <p:txBody>
          <a:bodyPr/>
          <a:lstStyle/>
          <a:p>
            <a:r>
              <a:rPr lang="en-US" dirty="0" smtClean="0"/>
              <a:t>How we started – Ice-cream Anti-Pattern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6990"/>
            <a:ext cx="6525059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lot of manual RC testing before each release, test sign offs </a:t>
            </a:r>
          </a:p>
          <a:p>
            <a:r>
              <a:rPr lang="en-US" sz="2400" dirty="0" smtClean="0"/>
              <a:t>Automated acceptance tests on UI level 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utomated unit tests</a:t>
            </a:r>
          </a:p>
          <a:p>
            <a:r>
              <a:rPr lang="en-US" sz="2400" dirty="0" smtClean="0"/>
              <a:t>Software testing ice-cream cone anti-pattern </a:t>
            </a:r>
          </a:p>
          <a:p>
            <a:r>
              <a:rPr lang="en-US" sz="2400" dirty="0" smtClean="0"/>
              <a:t>Mini waterfall process, we could release max once per 3-4 weeks like that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930" y="1802573"/>
            <a:ext cx="3130741" cy="386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 </a:t>
            </a:r>
            <a:r>
              <a:rPr lang="en-US" dirty="0"/>
              <a:t>– </a:t>
            </a:r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0" y="1848172"/>
            <a:ext cx="9267896" cy="38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– </a:t>
            </a:r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7091723" cy="446422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No “silver bullet” </a:t>
            </a:r>
          </a:p>
          <a:p>
            <a:pPr lvl="1"/>
            <a:r>
              <a:rPr lang="en-US" sz="2200" dirty="0" smtClean="0"/>
              <a:t>Push as much as possible automation coverage to the bottom (low test levels)</a:t>
            </a:r>
          </a:p>
          <a:p>
            <a:pPr lvl="1"/>
            <a:r>
              <a:rPr lang="en-US" sz="2200" dirty="0" smtClean="0"/>
              <a:t>Analyze why regressions passed through automated net and “fix” the automation gap</a:t>
            </a:r>
          </a:p>
          <a:p>
            <a:r>
              <a:rPr lang="en-US" dirty="0" smtClean="0"/>
              <a:t>Unit Tests</a:t>
            </a:r>
          </a:p>
          <a:p>
            <a:pPr lvl="1"/>
            <a:r>
              <a:rPr lang="en-US" sz="2200" dirty="0" smtClean="0"/>
              <a:t>JavaScript tests, cover small units, all other units/interactions mocked </a:t>
            </a:r>
          </a:p>
          <a:p>
            <a:pPr lvl="1"/>
            <a:r>
              <a:rPr lang="en-US" sz="2200" dirty="0" smtClean="0"/>
              <a:t>Run pre-commit</a:t>
            </a:r>
          </a:p>
          <a:p>
            <a:r>
              <a:rPr lang="en-US" dirty="0" smtClean="0"/>
              <a:t>Component Tests</a:t>
            </a:r>
          </a:p>
          <a:p>
            <a:pPr lvl="1"/>
            <a:r>
              <a:rPr lang="en-US" sz="2200" dirty="0" smtClean="0"/>
              <a:t>JavaScript tests, Gherkin-like DSL, run in </a:t>
            </a:r>
            <a:r>
              <a:rPr lang="en-US" sz="2200" dirty="0" err="1" smtClean="0"/>
              <a:t>PhantomJS</a:t>
            </a:r>
            <a:r>
              <a:rPr lang="en-US" sz="2200" dirty="0" smtClean="0"/>
              <a:t>, only HTTP/network communication is mocked</a:t>
            </a:r>
          </a:p>
          <a:p>
            <a:pPr lvl="1"/>
            <a:r>
              <a:rPr lang="en-US" sz="2200" dirty="0" smtClean="0"/>
              <a:t>Run pre-commit</a:t>
            </a:r>
          </a:p>
          <a:p>
            <a:r>
              <a:rPr lang="en-US" dirty="0" smtClean="0"/>
              <a:t>Screenshots Tests</a:t>
            </a:r>
          </a:p>
          <a:p>
            <a:pPr lvl="1"/>
            <a:r>
              <a:rPr lang="en-US" sz="2200" dirty="0" smtClean="0"/>
              <a:t>Use DOM snapshots taken during component tests </a:t>
            </a:r>
            <a:r>
              <a:rPr lang="en-US" sz="2200" dirty="0" smtClean="0"/>
              <a:t>and apply CSS files to </a:t>
            </a:r>
            <a:r>
              <a:rPr lang="en-US" sz="2200" dirty="0" smtClean="0"/>
              <a:t>be committed </a:t>
            </a:r>
          </a:p>
          <a:p>
            <a:pPr lvl="1"/>
            <a:r>
              <a:rPr lang="en-US" sz="2200" dirty="0" err="1" smtClean="0"/>
              <a:t>ImageComparer</a:t>
            </a:r>
            <a:r>
              <a:rPr lang="en-US" sz="2200" dirty="0" smtClean="0"/>
              <a:t> service – Selenium grid covering all supported </a:t>
            </a:r>
            <a:r>
              <a:rPr lang="en-US" sz="2200" dirty="0" smtClean="0"/>
              <a:t>OS/browsers – </a:t>
            </a:r>
            <a:r>
              <a:rPr lang="en-US" sz="2200" dirty="0" smtClean="0"/>
              <a:t>compares component tests snapshots to “golden</a:t>
            </a:r>
            <a:r>
              <a:rPr lang="en-US" sz="2200" dirty="0" smtClean="0"/>
              <a:t>” snapshot </a:t>
            </a:r>
            <a:r>
              <a:rPr lang="en-US" sz="2200" dirty="0" smtClean="0"/>
              <a:t>images</a:t>
            </a:r>
          </a:p>
          <a:p>
            <a:pPr lvl="1"/>
            <a:r>
              <a:rPr lang="en-US" sz="2200" dirty="0" smtClean="0"/>
              <a:t>Run pre-commit</a:t>
            </a:r>
          </a:p>
          <a:p>
            <a:r>
              <a:rPr lang="en-US" dirty="0" smtClean="0"/>
              <a:t>E2E Tests</a:t>
            </a:r>
          </a:p>
          <a:p>
            <a:pPr lvl="1"/>
            <a:r>
              <a:rPr lang="en-US" sz="2200" dirty="0" smtClean="0"/>
              <a:t>UI (Selenium + </a:t>
            </a:r>
            <a:r>
              <a:rPr lang="en-US" sz="2200" dirty="0" err="1" smtClean="0"/>
              <a:t>SpecFlow</a:t>
            </a:r>
            <a:r>
              <a:rPr lang="en-US" sz="2200" dirty="0" smtClean="0"/>
              <a:t>) </a:t>
            </a:r>
            <a:r>
              <a:rPr lang="en-US" sz="2200" dirty="0" smtClean="0"/>
              <a:t>tests, Gherkin tests, ATTD/BDD tests</a:t>
            </a:r>
            <a:endParaRPr lang="en-US" sz="2200" dirty="0" smtClean="0"/>
          </a:p>
          <a:p>
            <a:pPr lvl="1"/>
            <a:r>
              <a:rPr lang="en-US" sz="2200" dirty="0" smtClean="0"/>
              <a:t>Run post-commit against test page, against Skype and Skype for Business backend services</a:t>
            </a:r>
          </a:p>
          <a:p>
            <a:r>
              <a:rPr lang="en-US" dirty="0" smtClean="0"/>
              <a:t>Long Haul Tests</a:t>
            </a:r>
          </a:p>
          <a:p>
            <a:pPr lvl="1"/>
            <a:r>
              <a:rPr lang="en-US" sz="2200" dirty="0"/>
              <a:t>UI (</a:t>
            </a:r>
            <a:r>
              <a:rPr lang="en-US" sz="2200" dirty="0" smtClean="0"/>
              <a:t>Selenium + </a:t>
            </a:r>
            <a:r>
              <a:rPr lang="en-US" sz="2200" dirty="0" err="1" smtClean="0"/>
              <a:t>SpecFlow</a:t>
            </a:r>
            <a:r>
              <a:rPr lang="en-US" sz="2200" dirty="0" smtClean="0"/>
              <a:t>) </a:t>
            </a:r>
            <a:r>
              <a:rPr lang="en-US" sz="2200" dirty="0"/>
              <a:t>tests </a:t>
            </a:r>
            <a:r>
              <a:rPr lang="en-US" sz="2200" dirty="0" smtClean="0"/>
              <a:t>, Gherkin tests</a:t>
            </a:r>
            <a:endParaRPr lang="en-US" sz="2200" dirty="0" smtClean="0"/>
          </a:p>
          <a:p>
            <a:pPr lvl="1"/>
            <a:r>
              <a:rPr lang="en-US" sz="2200" dirty="0" smtClean="0"/>
              <a:t>Run continuously against fully integrated products in DF </a:t>
            </a:r>
            <a:r>
              <a:rPr lang="en-US" sz="2200" dirty="0" err="1" smtClean="0"/>
              <a:t>env</a:t>
            </a:r>
            <a:endParaRPr lang="en-US" sz="22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341" y="2194850"/>
            <a:ext cx="3676978" cy="29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 in SWX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750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Fish-</a:t>
            </a:r>
            <a:r>
              <a:rPr lang="en-US" dirty="0" err="1" smtClean="0"/>
              <a:t>fooding</a:t>
            </a:r>
            <a:endParaRPr lang="en-US" dirty="0" smtClean="0"/>
          </a:p>
          <a:p>
            <a:pPr lvl="1"/>
            <a:r>
              <a:rPr lang="en-US" sz="2000" dirty="0" smtClean="0"/>
              <a:t>Each Dev commit deployed to CDN 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smtClean="0"/>
              <a:t>immediately used </a:t>
            </a:r>
            <a:r>
              <a:rPr lang="en-US" sz="2000" dirty="0" smtClean="0"/>
              <a:t>by whole </a:t>
            </a:r>
            <a:r>
              <a:rPr lang="en-US" sz="2000" dirty="0" smtClean="0"/>
              <a:t>SWX org 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Dog-</a:t>
            </a:r>
            <a:r>
              <a:rPr lang="en-US" dirty="0" err="1" smtClean="0"/>
              <a:t>fooding</a:t>
            </a:r>
            <a:endParaRPr lang="en-US" dirty="0" smtClean="0"/>
          </a:p>
          <a:p>
            <a:pPr lvl="1"/>
            <a:r>
              <a:rPr lang="en-US" sz="2000" dirty="0" smtClean="0"/>
              <a:t>Daily deployments </a:t>
            </a:r>
            <a:r>
              <a:rPr lang="en-US" sz="2000" dirty="0" smtClean="0"/>
              <a:t>to </a:t>
            </a:r>
            <a:r>
              <a:rPr lang="en-US" sz="2000" dirty="0" smtClean="0"/>
              <a:t>CDN Prod</a:t>
            </a:r>
            <a:endParaRPr lang="en-US" sz="2000" dirty="0" smtClean="0"/>
          </a:p>
          <a:p>
            <a:pPr lvl="1"/>
            <a:r>
              <a:rPr lang="en-US" sz="2000" dirty="0"/>
              <a:t>Difference between </a:t>
            </a:r>
            <a:r>
              <a:rPr lang="en-US" sz="2000" dirty="0" err="1"/>
              <a:t>Dogfood</a:t>
            </a:r>
            <a:r>
              <a:rPr lang="en-US" sz="2000" dirty="0"/>
              <a:t> and Production is configuration setting, no rebuild, no </a:t>
            </a:r>
            <a:r>
              <a:rPr lang="en-US" sz="2000" dirty="0" smtClean="0"/>
              <a:t>redeploy</a:t>
            </a:r>
          </a:p>
          <a:p>
            <a:pPr lvl="1"/>
            <a:r>
              <a:rPr lang="en-US" sz="2000" dirty="0" smtClean="0"/>
              <a:t>Testing </a:t>
            </a:r>
            <a:r>
              <a:rPr lang="en-US" sz="2000" dirty="0" smtClean="0"/>
              <a:t>in </a:t>
            </a:r>
            <a:r>
              <a:rPr lang="en-US" sz="2000" dirty="0" err="1" smtClean="0"/>
              <a:t>Dogfood</a:t>
            </a:r>
            <a:r>
              <a:rPr lang="en-US" sz="2000" dirty="0" smtClean="0"/>
              <a:t> </a:t>
            </a:r>
            <a:r>
              <a:rPr lang="en-US" sz="2000" dirty="0" smtClean="0"/>
              <a:t>environment (= </a:t>
            </a:r>
            <a:r>
              <a:rPr lang="en-US" sz="2000" dirty="0" smtClean="0"/>
              <a:t>Prod environment exposed to small </a:t>
            </a:r>
            <a:r>
              <a:rPr lang="en-US" sz="2000" dirty="0" smtClean="0"/>
              <a:t>number of </a:t>
            </a:r>
            <a:r>
              <a:rPr lang="en-US" sz="2000" dirty="0" smtClean="0"/>
              <a:t>users)</a:t>
            </a:r>
          </a:p>
          <a:p>
            <a:pPr lvl="1"/>
            <a:r>
              <a:rPr lang="en-US" sz="2000" dirty="0" smtClean="0"/>
              <a:t>Whole team bug bashes in </a:t>
            </a:r>
            <a:r>
              <a:rPr lang="en-US" sz="2000" dirty="0" err="1" smtClean="0"/>
              <a:t>Dogfood</a:t>
            </a:r>
            <a:r>
              <a:rPr lang="en-US" sz="2000" dirty="0" smtClean="0"/>
              <a:t> environment</a:t>
            </a:r>
          </a:p>
          <a:p>
            <a:pPr lvl="1"/>
            <a:r>
              <a:rPr lang="en-US" sz="2000" dirty="0"/>
              <a:t>Long Haul tests in </a:t>
            </a:r>
            <a:r>
              <a:rPr lang="en-US" sz="2000" dirty="0" err="1"/>
              <a:t>Dogfood</a:t>
            </a:r>
            <a:r>
              <a:rPr lang="en-US" sz="2000" dirty="0"/>
              <a:t> </a:t>
            </a:r>
            <a:r>
              <a:rPr lang="en-US" sz="2000" dirty="0" smtClean="0"/>
              <a:t>environment</a:t>
            </a:r>
            <a:endParaRPr lang="en-US" sz="2000" dirty="0" smtClean="0"/>
          </a:p>
          <a:p>
            <a:pPr lvl="1"/>
            <a:r>
              <a:rPr lang="en-US" sz="2000" dirty="0" smtClean="0"/>
              <a:t>Telemetry analysis and comparison between </a:t>
            </a:r>
            <a:r>
              <a:rPr lang="en-US" sz="2000" dirty="0" err="1" smtClean="0"/>
              <a:t>Dogfood</a:t>
            </a:r>
            <a:r>
              <a:rPr lang="en-US" sz="2000" dirty="0" smtClean="0"/>
              <a:t> and </a:t>
            </a:r>
            <a:r>
              <a:rPr lang="en-US" sz="2000" dirty="0" smtClean="0"/>
              <a:t>Production tests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Production </a:t>
            </a:r>
            <a:r>
              <a:rPr lang="en-US" dirty="0" smtClean="0"/>
              <a:t>rollouts</a:t>
            </a:r>
            <a:endParaRPr lang="en-US" dirty="0" smtClean="0"/>
          </a:p>
          <a:p>
            <a:pPr lvl="1"/>
            <a:r>
              <a:rPr lang="en-US" sz="2000" dirty="0" smtClean="0"/>
              <a:t>In phases/rings - monitor telemetry </a:t>
            </a:r>
            <a:r>
              <a:rPr lang="en-US" sz="2000" dirty="0" smtClean="0"/>
              <a:t>to decide if to go </a:t>
            </a:r>
            <a:r>
              <a:rPr lang="en-US" sz="2000" dirty="0" smtClean="0"/>
              <a:t>ahead or </a:t>
            </a:r>
            <a:r>
              <a:rPr lang="en-US" sz="2000" dirty="0" smtClean="0"/>
              <a:t>rollback</a:t>
            </a:r>
          </a:p>
          <a:p>
            <a:pPr lvl="1"/>
            <a:r>
              <a:rPr lang="en-US" sz="2000" dirty="0" smtClean="0"/>
              <a:t>Weekly rollouts to the world users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710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232B32DAE7544A68286D6D95C3A0C" ma:contentTypeVersion="0" ma:contentTypeDescription="Create a new document." ma:contentTypeScope="" ma:versionID="24abbf0e9a61d2ad06b8c25b59e15d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f02c144c7861a9972d86dbd8462907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B554C2-B180-40AB-B934-E27AE6649E6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46A622-C6CB-4023-A827-9451EB575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6E39D4-BA69-4B32-ABF7-F73A90A8E4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317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SWX Road to Continuous Delivery</vt:lpstr>
      <vt:lpstr>How we started – Ice-cream Anti-Pattern</vt:lpstr>
      <vt:lpstr>Continuous Delivery – Pipeline</vt:lpstr>
      <vt:lpstr>Continuous Delivery – Automation</vt:lpstr>
      <vt:lpstr>Continuous Delivery in SWX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Title Transition to Software Engineering</dc:title>
  <dc:creator>Cheri Schoenfish</dc:creator>
  <cp:lastModifiedBy>Yovka Pencheva</cp:lastModifiedBy>
  <cp:revision>64</cp:revision>
  <dcterms:created xsi:type="dcterms:W3CDTF">2014-09-19T21:27:03Z</dcterms:created>
  <dcterms:modified xsi:type="dcterms:W3CDTF">2016-06-09T10:17:43Z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0x010100386232B32DAE7544A68286D6D95C3A0C</vt:lpwstr>
  </property>
</Properties>
</file>