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1" r:id="rId1"/>
  </p:sldMasterIdLst>
  <p:notesMasterIdLst>
    <p:notesMasterId r:id="rId54"/>
  </p:notesMasterIdLst>
  <p:handoutMasterIdLst>
    <p:handoutMasterId r:id="rId55"/>
  </p:handoutMasterIdLst>
  <p:sldIdLst>
    <p:sldId id="256" r:id="rId2"/>
    <p:sldId id="330" r:id="rId3"/>
    <p:sldId id="331" r:id="rId4"/>
    <p:sldId id="332" r:id="rId5"/>
    <p:sldId id="333" r:id="rId6"/>
    <p:sldId id="334" r:id="rId7"/>
    <p:sldId id="367" r:id="rId8"/>
    <p:sldId id="335" r:id="rId9"/>
    <p:sldId id="513" r:id="rId10"/>
    <p:sldId id="340" r:id="rId11"/>
    <p:sldId id="341" r:id="rId12"/>
    <p:sldId id="512" r:id="rId13"/>
    <p:sldId id="343" r:id="rId14"/>
    <p:sldId id="344" r:id="rId15"/>
    <p:sldId id="345" r:id="rId16"/>
    <p:sldId id="346" r:id="rId17"/>
    <p:sldId id="347" r:id="rId18"/>
    <p:sldId id="348" r:id="rId19"/>
    <p:sldId id="349" r:id="rId20"/>
    <p:sldId id="371" r:id="rId21"/>
    <p:sldId id="373" r:id="rId22"/>
    <p:sldId id="370" r:id="rId23"/>
    <p:sldId id="374" r:id="rId24"/>
    <p:sldId id="375" r:id="rId25"/>
    <p:sldId id="382" r:id="rId26"/>
    <p:sldId id="377" r:id="rId27"/>
    <p:sldId id="378" r:id="rId28"/>
    <p:sldId id="376" r:id="rId29"/>
    <p:sldId id="379" r:id="rId30"/>
    <p:sldId id="380" r:id="rId31"/>
    <p:sldId id="383" r:id="rId32"/>
    <p:sldId id="384" r:id="rId33"/>
    <p:sldId id="385" r:id="rId34"/>
    <p:sldId id="386" r:id="rId35"/>
    <p:sldId id="387" r:id="rId36"/>
    <p:sldId id="391" r:id="rId37"/>
    <p:sldId id="388" r:id="rId38"/>
    <p:sldId id="389" r:id="rId39"/>
    <p:sldId id="390"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278" r:id="rId53"/>
  </p:sldIdLst>
  <p:sldSz cx="9144000" cy="6858000" type="screen4x3"/>
  <p:notesSz cx="6797675" cy="9926638"/>
  <p:defaultTextStyle>
    <a:defPPr>
      <a:defRPr lang="en-US"/>
    </a:defPPr>
    <a:lvl1pPr algn="l" rtl="0" eaLnBrk="0" fontAlgn="base" hangingPunct="0">
      <a:spcBef>
        <a:spcPct val="0"/>
      </a:spcBef>
      <a:spcAft>
        <a:spcPct val="0"/>
      </a:spcAft>
      <a:defRPr sz="46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46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46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46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4600" b="1" kern="1200">
        <a:solidFill>
          <a:schemeClr val="tx1"/>
        </a:solidFill>
        <a:latin typeface="Arial" charset="0"/>
        <a:ea typeface="ＭＳ Ｐゴシック" charset="-128"/>
        <a:cs typeface="+mn-cs"/>
      </a:defRPr>
    </a:lvl5pPr>
    <a:lvl6pPr marL="2286000" algn="l" defTabSz="914400" rtl="0" eaLnBrk="1" latinLnBrk="0" hangingPunct="1">
      <a:defRPr sz="4600" b="1" kern="1200">
        <a:solidFill>
          <a:schemeClr val="tx1"/>
        </a:solidFill>
        <a:latin typeface="Arial" charset="0"/>
        <a:ea typeface="ＭＳ Ｐゴシック" charset="-128"/>
        <a:cs typeface="+mn-cs"/>
      </a:defRPr>
    </a:lvl6pPr>
    <a:lvl7pPr marL="2743200" algn="l" defTabSz="914400" rtl="0" eaLnBrk="1" latinLnBrk="0" hangingPunct="1">
      <a:defRPr sz="4600" b="1" kern="1200">
        <a:solidFill>
          <a:schemeClr val="tx1"/>
        </a:solidFill>
        <a:latin typeface="Arial" charset="0"/>
        <a:ea typeface="ＭＳ Ｐゴシック" charset="-128"/>
        <a:cs typeface="+mn-cs"/>
      </a:defRPr>
    </a:lvl7pPr>
    <a:lvl8pPr marL="3200400" algn="l" defTabSz="914400" rtl="0" eaLnBrk="1" latinLnBrk="0" hangingPunct="1">
      <a:defRPr sz="4600" b="1" kern="1200">
        <a:solidFill>
          <a:schemeClr val="tx1"/>
        </a:solidFill>
        <a:latin typeface="Arial" charset="0"/>
        <a:ea typeface="ＭＳ Ｐゴシック" charset="-128"/>
        <a:cs typeface="+mn-cs"/>
      </a:defRPr>
    </a:lvl8pPr>
    <a:lvl9pPr marL="3657600" algn="l" defTabSz="914400" rtl="0" eaLnBrk="1" latinLnBrk="0" hangingPunct="1">
      <a:defRPr sz="46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FA00"/>
    <a:srgbClr val="FF40FF"/>
    <a:srgbClr val="00B901"/>
    <a:srgbClr val="B04240"/>
    <a:srgbClr val="00E601"/>
    <a:srgbClr val="3333FF"/>
    <a:srgbClr val="8EFA00"/>
    <a:srgbClr val="D5FC7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1" autoAdjust="0"/>
    <p:restoredTop sz="88903" autoAdjust="0"/>
  </p:normalViewPr>
  <p:slideViewPr>
    <p:cSldViewPr>
      <p:cViewPr>
        <p:scale>
          <a:sx n="96" d="100"/>
          <a:sy n="96" d="100"/>
        </p:scale>
        <p:origin x="1712" y="696"/>
      </p:cViewPr>
      <p:guideLst>
        <p:guide orient="horz" pos="2160"/>
        <p:guide pos="2880"/>
      </p:guideLst>
    </p:cSldViewPr>
  </p:slideViewPr>
  <p:outlineViewPr>
    <p:cViewPr>
      <p:scale>
        <a:sx n="33" d="100"/>
        <a:sy n="33" d="100"/>
      </p:scale>
      <p:origin x="0" y="35028"/>
    </p:cViewPr>
  </p:outlineViewPr>
  <p:notesTextViewPr>
    <p:cViewPr>
      <p:scale>
        <a:sx n="100" d="100"/>
        <a:sy n="100" d="100"/>
      </p:scale>
      <p:origin x="0" y="0"/>
    </p:cViewPr>
  </p:notesTextViewPr>
  <p:sorterViewPr>
    <p:cViewPr>
      <p:scale>
        <a:sx n="1" d="1"/>
        <a:sy n="1" d="1"/>
      </p:scale>
      <p:origin x="0" y="6856"/>
    </p:cViewPr>
  </p:sorterViewPr>
  <p:notesViewPr>
    <p:cSldViewPr>
      <p:cViewPr>
        <p:scale>
          <a:sx n="100" d="100"/>
          <a:sy n="100" d="100"/>
        </p:scale>
        <p:origin x="-1650" y="36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D89E9-1EF3-3246-BB1E-51A36ADA95C7}"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GB"/>
        </a:p>
      </dgm:t>
    </dgm:pt>
    <dgm:pt modelId="{CB347087-F2B6-114F-A808-B72F4A034D93}">
      <dgm:prSet phldrT="[Text]"/>
      <dgm:spPr/>
      <dgm:t>
        <a:bodyPr/>
        <a:lstStyle/>
        <a:p>
          <a:r>
            <a:rPr lang="en-GB" dirty="0">
              <a:solidFill>
                <a:srgbClr val="00FA00"/>
              </a:solidFill>
            </a:rPr>
            <a:t>Of</a:t>
          </a:r>
        </a:p>
      </dgm:t>
    </dgm:pt>
    <dgm:pt modelId="{40A04589-DC63-9A47-8333-ECD5B7EFBA72}" type="parTrans" cxnId="{7B7B2E70-9777-5744-8678-215CF9BC7D1E}">
      <dgm:prSet/>
      <dgm:spPr/>
      <dgm:t>
        <a:bodyPr/>
        <a:lstStyle/>
        <a:p>
          <a:endParaRPr lang="en-GB"/>
        </a:p>
      </dgm:t>
    </dgm:pt>
    <dgm:pt modelId="{86B5C13B-39AF-F941-91FC-D279BF8E7CF3}" type="sibTrans" cxnId="{7B7B2E70-9777-5744-8678-215CF9BC7D1E}">
      <dgm:prSet/>
      <dgm:spPr/>
      <dgm:t>
        <a:bodyPr/>
        <a:lstStyle/>
        <a:p>
          <a:endParaRPr lang="en-GB"/>
        </a:p>
      </dgm:t>
    </dgm:pt>
    <dgm:pt modelId="{7F65F5B7-4366-B241-A995-582205C2DA23}">
      <dgm:prSet phldrT="[Text]"/>
      <dgm:spPr/>
      <dgm:t>
        <a:bodyPr/>
        <a:lstStyle/>
        <a:p>
          <a:r>
            <a:rPr lang="en-GB" dirty="0">
              <a:solidFill>
                <a:srgbClr val="0432FF"/>
              </a:solidFill>
            </a:rPr>
            <a:t>Java</a:t>
          </a:r>
        </a:p>
      </dgm:t>
    </dgm:pt>
    <dgm:pt modelId="{C030568E-A4A7-3745-8BB0-0A2E13879E01}" type="parTrans" cxnId="{BB26F189-53AF-BB4F-B7E8-28576EC4FEDE}">
      <dgm:prSet/>
      <dgm:spPr/>
      <dgm:t>
        <a:bodyPr/>
        <a:lstStyle/>
        <a:p>
          <a:endParaRPr lang="en-GB"/>
        </a:p>
      </dgm:t>
    </dgm:pt>
    <dgm:pt modelId="{B7A86923-AD8D-584C-80AD-71A059106BEC}" type="sibTrans" cxnId="{BB26F189-53AF-BB4F-B7E8-28576EC4FEDE}">
      <dgm:prSet/>
      <dgm:spPr/>
      <dgm:t>
        <a:bodyPr/>
        <a:lstStyle/>
        <a:p>
          <a:endParaRPr lang="en-GB"/>
        </a:p>
      </dgm:t>
    </dgm:pt>
    <dgm:pt modelId="{4B9F27B1-6AA9-D143-9851-ACE10A071F7A}">
      <dgm:prSet phldrT="[Text]"/>
      <dgm:spPr/>
      <dgm:t>
        <a:bodyPr/>
        <a:lstStyle/>
        <a:p>
          <a:r>
            <a:rPr lang="en-GB" dirty="0">
              <a:solidFill>
                <a:srgbClr val="FF0000"/>
              </a:solidFill>
            </a:rPr>
            <a:t>Fund</a:t>
          </a:r>
          <a:r>
            <a:rPr lang="en-GB" dirty="0">
              <a:solidFill>
                <a:srgbClr val="00FA00"/>
              </a:solidFill>
            </a:rPr>
            <a:t>amen</a:t>
          </a:r>
          <a:r>
            <a:rPr lang="en-GB" dirty="0">
              <a:solidFill>
                <a:srgbClr val="0432FF"/>
              </a:solidFill>
            </a:rPr>
            <a:t>tals</a:t>
          </a:r>
        </a:p>
      </dgm:t>
    </dgm:pt>
    <dgm:pt modelId="{34BCDA1C-E791-7F49-B1A7-293072ABA800}" type="parTrans" cxnId="{493D4BD1-AB5B-D243-B32D-6E4ACD9F4D8D}">
      <dgm:prSet/>
      <dgm:spPr/>
      <dgm:t>
        <a:bodyPr/>
        <a:lstStyle/>
        <a:p>
          <a:endParaRPr lang="en-GB"/>
        </a:p>
      </dgm:t>
    </dgm:pt>
    <dgm:pt modelId="{5141B643-3217-4446-AFD9-B31C255BCEA7}" type="sibTrans" cxnId="{493D4BD1-AB5B-D243-B32D-6E4ACD9F4D8D}">
      <dgm:prSet/>
      <dgm:spPr/>
      <dgm:t>
        <a:bodyPr/>
        <a:lstStyle/>
        <a:p>
          <a:endParaRPr lang="en-GB"/>
        </a:p>
      </dgm:t>
    </dgm:pt>
    <dgm:pt modelId="{4DF1BDB2-AB62-8142-A504-37043309200C}">
      <dgm:prSet phldrT="[Text]"/>
      <dgm:spPr/>
      <dgm:t>
        <a:bodyPr/>
        <a:lstStyle/>
        <a:p>
          <a:r>
            <a:rPr lang="en-GB" dirty="0">
              <a:solidFill>
                <a:srgbClr val="FF0000"/>
              </a:solidFill>
            </a:rPr>
            <a:t>Review</a:t>
          </a:r>
        </a:p>
      </dgm:t>
    </dgm:pt>
    <dgm:pt modelId="{C7EA62ED-5867-224B-B0C3-A7F482F5DA02}" type="parTrans" cxnId="{163B73C0-1FD7-1E48-B365-55D1F592A46A}">
      <dgm:prSet/>
      <dgm:spPr/>
      <dgm:t>
        <a:bodyPr/>
        <a:lstStyle/>
        <a:p>
          <a:endParaRPr lang="en-GB"/>
        </a:p>
      </dgm:t>
    </dgm:pt>
    <dgm:pt modelId="{D463500F-5188-A547-B875-E213860B4780}" type="sibTrans" cxnId="{163B73C0-1FD7-1E48-B365-55D1F592A46A}">
      <dgm:prSet/>
      <dgm:spPr/>
      <dgm:t>
        <a:bodyPr/>
        <a:lstStyle/>
        <a:p>
          <a:endParaRPr lang="en-GB"/>
        </a:p>
      </dgm:t>
    </dgm:pt>
    <dgm:pt modelId="{8FA2E5AF-10F9-B946-9A81-307DFB981368}" type="pres">
      <dgm:prSet presAssocID="{CCAD89E9-1EF3-3246-BB1E-51A36ADA95C7}" presName="cycle" presStyleCnt="0">
        <dgm:presLayoutVars>
          <dgm:dir/>
          <dgm:resizeHandles val="exact"/>
        </dgm:presLayoutVars>
      </dgm:prSet>
      <dgm:spPr/>
    </dgm:pt>
    <dgm:pt modelId="{7BA57725-90AC-A94F-964C-D634B665EE98}" type="pres">
      <dgm:prSet presAssocID="{CB347087-F2B6-114F-A808-B72F4A034D93}" presName="node" presStyleLbl="node1" presStyleIdx="0" presStyleCnt="4" custScaleX="58581" custScaleY="47827">
        <dgm:presLayoutVars>
          <dgm:bulletEnabled val="1"/>
        </dgm:presLayoutVars>
      </dgm:prSet>
      <dgm:spPr/>
    </dgm:pt>
    <dgm:pt modelId="{5FE5FF55-344A-914B-AD65-A3EC23EE5BEE}" type="pres">
      <dgm:prSet presAssocID="{86B5C13B-39AF-F941-91FC-D279BF8E7CF3}" presName="sibTrans" presStyleLbl="sibTrans2D1" presStyleIdx="0" presStyleCnt="4"/>
      <dgm:spPr/>
    </dgm:pt>
    <dgm:pt modelId="{9EFEAF3D-C42E-4847-9432-56E20CCB2CC2}" type="pres">
      <dgm:prSet presAssocID="{86B5C13B-39AF-F941-91FC-D279BF8E7CF3}" presName="connectorText" presStyleLbl="sibTrans2D1" presStyleIdx="0" presStyleCnt="4"/>
      <dgm:spPr/>
    </dgm:pt>
    <dgm:pt modelId="{182067E2-FB6D-7346-B9E9-AC2D2E5D6F4F}" type="pres">
      <dgm:prSet presAssocID="{7F65F5B7-4366-B241-A995-582205C2DA23}" presName="node" presStyleLbl="node1" presStyleIdx="1" presStyleCnt="4" custScaleX="104072" custScaleY="129291">
        <dgm:presLayoutVars>
          <dgm:bulletEnabled val="1"/>
        </dgm:presLayoutVars>
      </dgm:prSet>
      <dgm:spPr/>
    </dgm:pt>
    <dgm:pt modelId="{5D6B9688-E068-D14C-BB9F-2360414B0F4F}" type="pres">
      <dgm:prSet presAssocID="{B7A86923-AD8D-584C-80AD-71A059106BEC}" presName="sibTrans" presStyleLbl="sibTrans2D1" presStyleIdx="1" presStyleCnt="4"/>
      <dgm:spPr/>
    </dgm:pt>
    <dgm:pt modelId="{6CFA3225-5B32-AB40-B02A-23E1F5A07D78}" type="pres">
      <dgm:prSet presAssocID="{B7A86923-AD8D-584C-80AD-71A059106BEC}" presName="connectorText" presStyleLbl="sibTrans2D1" presStyleIdx="1" presStyleCnt="4"/>
      <dgm:spPr/>
    </dgm:pt>
    <dgm:pt modelId="{183D0256-E5F4-4049-A234-C547B39FF072}" type="pres">
      <dgm:prSet presAssocID="{4B9F27B1-6AA9-D143-9851-ACE10A071F7A}" presName="node" presStyleLbl="node1" presStyleIdx="2" presStyleCnt="4" custScaleX="175744" custScaleY="169473" custRadScaleRad="129325" custRadScaleInc="-944">
        <dgm:presLayoutVars>
          <dgm:bulletEnabled val="1"/>
        </dgm:presLayoutVars>
      </dgm:prSet>
      <dgm:spPr/>
    </dgm:pt>
    <dgm:pt modelId="{47FABA59-6B6E-4240-97D7-C71D109A8953}" type="pres">
      <dgm:prSet presAssocID="{5141B643-3217-4446-AFD9-B31C255BCEA7}" presName="sibTrans" presStyleLbl="sibTrans2D1" presStyleIdx="2" presStyleCnt="4"/>
      <dgm:spPr/>
    </dgm:pt>
    <dgm:pt modelId="{2A8C4173-730D-E048-B64D-D28DC1616EB8}" type="pres">
      <dgm:prSet presAssocID="{5141B643-3217-4446-AFD9-B31C255BCEA7}" presName="connectorText" presStyleLbl="sibTrans2D1" presStyleIdx="2" presStyleCnt="4"/>
      <dgm:spPr/>
    </dgm:pt>
    <dgm:pt modelId="{5947301F-A2BF-3D43-9F16-6A281887DAD8}" type="pres">
      <dgm:prSet presAssocID="{4DF1BDB2-AB62-8142-A504-37043309200C}" presName="node" presStyleLbl="node1" presStyleIdx="3" presStyleCnt="4">
        <dgm:presLayoutVars>
          <dgm:bulletEnabled val="1"/>
        </dgm:presLayoutVars>
      </dgm:prSet>
      <dgm:spPr/>
    </dgm:pt>
    <dgm:pt modelId="{4DD68231-5A27-874A-823B-B518D3B9172F}" type="pres">
      <dgm:prSet presAssocID="{D463500F-5188-A547-B875-E213860B4780}" presName="sibTrans" presStyleLbl="sibTrans2D1" presStyleIdx="3" presStyleCnt="4"/>
      <dgm:spPr/>
    </dgm:pt>
    <dgm:pt modelId="{987E1226-8E61-624B-B4CE-2DBFB85135C4}" type="pres">
      <dgm:prSet presAssocID="{D463500F-5188-A547-B875-E213860B4780}" presName="connectorText" presStyleLbl="sibTrans2D1" presStyleIdx="3" presStyleCnt="4"/>
      <dgm:spPr/>
    </dgm:pt>
  </dgm:ptLst>
  <dgm:cxnLst>
    <dgm:cxn modelId="{B8427D06-8F7F-E54E-9DBC-80565C15849D}" type="presOf" srcId="{5141B643-3217-4446-AFD9-B31C255BCEA7}" destId="{47FABA59-6B6E-4240-97D7-C71D109A8953}" srcOrd="0" destOrd="0" presId="urn:microsoft.com/office/officeart/2005/8/layout/cycle2"/>
    <dgm:cxn modelId="{6138480C-69B2-6242-89C5-A66B7843F963}" type="presOf" srcId="{5141B643-3217-4446-AFD9-B31C255BCEA7}" destId="{2A8C4173-730D-E048-B64D-D28DC1616EB8}" srcOrd="1" destOrd="0" presId="urn:microsoft.com/office/officeart/2005/8/layout/cycle2"/>
    <dgm:cxn modelId="{7F9B9823-538B-2A45-857C-0FA4DDEB5E09}" type="presOf" srcId="{B7A86923-AD8D-584C-80AD-71A059106BEC}" destId="{5D6B9688-E068-D14C-BB9F-2360414B0F4F}" srcOrd="0" destOrd="0" presId="urn:microsoft.com/office/officeart/2005/8/layout/cycle2"/>
    <dgm:cxn modelId="{ED267737-55B9-3041-914B-2A8B28E2EB65}" type="presOf" srcId="{4B9F27B1-6AA9-D143-9851-ACE10A071F7A}" destId="{183D0256-E5F4-4049-A234-C547B39FF072}" srcOrd="0" destOrd="0" presId="urn:microsoft.com/office/officeart/2005/8/layout/cycle2"/>
    <dgm:cxn modelId="{D442623B-0B88-A143-8F61-0E65E89EFF3C}" type="presOf" srcId="{7F65F5B7-4366-B241-A995-582205C2DA23}" destId="{182067E2-FB6D-7346-B9E9-AC2D2E5D6F4F}" srcOrd="0" destOrd="0" presId="urn:microsoft.com/office/officeart/2005/8/layout/cycle2"/>
    <dgm:cxn modelId="{F37C615C-18D2-EF49-B582-E4EA03646672}" type="presOf" srcId="{86B5C13B-39AF-F941-91FC-D279BF8E7CF3}" destId="{5FE5FF55-344A-914B-AD65-A3EC23EE5BEE}" srcOrd="0" destOrd="0" presId="urn:microsoft.com/office/officeart/2005/8/layout/cycle2"/>
    <dgm:cxn modelId="{2F920260-0DB1-0E48-8F71-174845DCFEBB}" type="presOf" srcId="{CB347087-F2B6-114F-A808-B72F4A034D93}" destId="{7BA57725-90AC-A94F-964C-D634B665EE98}" srcOrd="0" destOrd="0" presId="urn:microsoft.com/office/officeart/2005/8/layout/cycle2"/>
    <dgm:cxn modelId="{F0A4DC64-B63A-7F4D-B65C-8A586FD70227}" type="presOf" srcId="{D463500F-5188-A547-B875-E213860B4780}" destId="{987E1226-8E61-624B-B4CE-2DBFB85135C4}" srcOrd="1" destOrd="0" presId="urn:microsoft.com/office/officeart/2005/8/layout/cycle2"/>
    <dgm:cxn modelId="{D0F0FE68-F214-5D4D-BF03-022DD58E9B30}" type="presOf" srcId="{CCAD89E9-1EF3-3246-BB1E-51A36ADA95C7}" destId="{8FA2E5AF-10F9-B946-9A81-307DFB981368}" srcOrd="0" destOrd="0" presId="urn:microsoft.com/office/officeart/2005/8/layout/cycle2"/>
    <dgm:cxn modelId="{7B7B2E70-9777-5744-8678-215CF9BC7D1E}" srcId="{CCAD89E9-1EF3-3246-BB1E-51A36ADA95C7}" destId="{CB347087-F2B6-114F-A808-B72F4A034D93}" srcOrd="0" destOrd="0" parTransId="{40A04589-DC63-9A47-8333-ECD5B7EFBA72}" sibTransId="{86B5C13B-39AF-F941-91FC-D279BF8E7CF3}"/>
    <dgm:cxn modelId="{FC72727E-C39B-9149-B728-798F406E9BE5}" type="presOf" srcId="{86B5C13B-39AF-F941-91FC-D279BF8E7CF3}" destId="{9EFEAF3D-C42E-4847-9432-56E20CCB2CC2}" srcOrd="1" destOrd="0" presId="urn:microsoft.com/office/officeart/2005/8/layout/cycle2"/>
    <dgm:cxn modelId="{BB26F189-53AF-BB4F-B7E8-28576EC4FEDE}" srcId="{CCAD89E9-1EF3-3246-BB1E-51A36ADA95C7}" destId="{7F65F5B7-4366-B241-A995-582205C2DA23}" srcOrd="1" destOrd="0" parTransId="{C030568E-A4A7-3745-8BB0-0A2E13879E01}" sibTransId="{B7A86923-AD8D-584C-80AD-71A059106BEC}"/>
    <dgm:cxn modelId="{ACFF5DAA-A6D3-CF47-AF25-0A9455C87EC3}" type="presOf" srcId="{D463500F-5188-A547-B875-E213860B4780}" destId="{4DD68231-5A27-874A-823B-B518D3B9172F}" srcOrd="0" destOrd="0" presId="urn:microsoft.com/office/officeart/2005/8/layout/cycle2"/>
    <dgm:cxn modelId="{101B78BC-E4D8-A845-B239-11F61C94748F}" type="presOf" srcId="{4DF1BDB2-AB62-8142-A504-37043309200C}" destId="{5947301F-A2BF-3D43-9F16-6A281887DAD8}" srcOrd="0" destOrd="0" presId="urn:microsoft.com/office/officeart/2005/8/layout/cycle2"/>
    <dgm:cxn modelId="{163B73C0-1FD7-1E48-B365-55D1F592A46A}" srcId="{CCAD89E9-1EF3-3246-BB1E-51A36ADA95C7}" destId="{4DF1BDB2-AB62-8142-A504-37043309200C}" srcOrd="3" destOrd="0" parTransId="{C7EA62ED-5867-224B-B0C3-A7F482F5DA02}" sibTransId="{D463500F-5188-A547-B875-E213860B4780}"/>
    <dgm:cxn modelId="{493D4BD1-AB5B-D243-B32D-6E4ACD9F4D8D}" srcId="{CCAD89E9-1EF3-3246-BB1E-51A36ADA95C7}" destId="{4B9F27B1-6AA9-D143-9851-ACE10A071F7A}" srcOrd="2" destOrd="0" parTransId="{34BCDA1C-E791-7F49-B1A7-293072ABA800}" sibTransId="{5141B643-3217-4446-AFD9-B31C255BCEA7}"/>
    <dgm:cxn modelId="{0CDEECFE-EB8F-464E-91E6-47850128636D}" type="presOf" srcId="{B7A86923-AD8D-584C-80AD-71A059106BEC}" destId="{6CFA3225-5B32-AB40-B02A-23E1F5A07D78}" srcOrd="1" destOrd="0" presId="urn:microsoft.com/office/officeart/2005/8/layout/cycle2"/>
    <dgm:cxn modelId="{D238C556-616F-2F4A-9825-4BD7CFF7FDBE}" type="presParOf" srcId="{8FA2E5AF-10F9-B946-9A81-307DFB981368}" destId="{7BA57725-90AC-A94F-964C-D634B665EE98}" srcOrd="0" destOrd="0" presId="urn:microsoft.com/office/officeart/2005/8/layout/cycle2"/>
    <dgm:cxn modelId="{90F8E0B6-2075-0B40-ABEA-2456FD546CC8}" type="presParOf" srcId="{8FA2E5AF-10F9-B946-9A81-307DFB981368}" destId="{5FE5FF55-344A-914B-AD65-A3EC23EE5BEE}" srcOrd="1" destOrd="0" presId="urn:microsoft.com/office/officeart/2005/8/layout/cycle2"/>
    <dgm:cxn modelId="{F75B7B77-C191-6A4C-9001-909349C545ED}" type="presParOf" srcId="{5FE5FF55-344A-914B-AD65-A3EC23EE5BEE}" destId="{9EFEAF3D-C42E-4847-9432-56E20CCB2CC2}" srcOrd="0" destOrd="0" presId="urn:microsoft.com/office/officeart/2005/8/layout/cycle2"/>
    <dgm:cxn modelId="{EBE54898-8C4B-8C45-A6C3-393192A7635A}" type="presParOf" srcId="{8FA2E5AF-10F9-B946-9A81-307DFB981368}" destId="{182067E2-FB6D-7346-B9E9-AC2D2E5D6F4F}" srcOrd="2" destOrd="0" presId="urn:microsoft.com/office/officeart/2005/8/layout/cycle2"/>
    <dgm:cxn modelId="{2FE319CB-6001-EB4D-8051-2CA83A49AD36}" type="presParOf" srcId="{8FA2E5AF-10F9-B946-9A81-307DFB981368}" destId="{5D6B9688-E068-D14C-BB9F-2360414B0F4F}" srcOrd="3" destOrd="0" presId="urn:microsoft.com/office/officeart/2005/8/layout/cycle2"/>
    <dgm:cxn modelId="{79173AC1-AAED-2947-99E7-74DF16BD8E73}" type="presParOf" srcId="{5D6B9688-E068-D14C-BB9F-2360414B0F4F}" destId="{6CFA3225-5B32-AB40-B02A-23E1F5A07D78}" srcOrd="0" destOrd="0" presId="urn:microsoft.com/office/officeart/2005/8/layout/cycle2"/>
    <dgm:cxn modelId="{68DE6C4A-A9D9-944A-8E21-B0C3A2E0DAC4}" type="presParOf" srcId="{8FA2E5AF-10F9-B946-9A81-307DFB981368}" destId="{183D0256-E5F4-4049-A234-C547B39FF072}" srcOrd="4" destOrd="0" presId="urn:microsoft.com/office/officeart/2005/8/layout/cycle2"/>
    <dgm:cxn modelId="{262F25A5-08C1-0B49-9DE4-E481E3D26B83}" type="presParOf" srcId="{8FA2E5AF-10F9-B946-9A81-307DFB981368}" destId="{47FABA59-6B6E-4240-97D7-C71D109A8953}" srcOrd="5" destOrd="0" presId="urn:microsoft.com/office/officeart/2005/8/layout/cycle2"/>
    <dgm:cxn modelId="{0B176BA4-0229-F540-B07C-7A1AA1ADDE21}" type="presParOf" srcId="{47FABA59-6B6E-4240-97D7-C71D109A8953}" destId="{2A8C4173-730D-E048-B64D-D28DC1616EB8}" srcOrd="0" destOrd="0" presId="urn:microsoft.com/office/officeart/2005/8/layout/cycle2"/>
    <dgm:cxn modelId="{49D4FBC3-1DA2-4941-BC4B-DFB234B40EFF}" type="presParOf" srcId="{8FA2E5AF-10F9-B946-9A81-307DFB981368}" destId="{5947301F-A2BF-3D43-9F16-6A281887DAD8}" srcOrd="6" destOrd="0" presId="urn:microsoft.com/office/officeart/2005/8/layout/cycle2"/>
    <dgm:cxn modelId="{7C4D7C76-D908-3342-81DB-9C4149B79B3A}" type="presParOf" srcId="{8FA2E5AF-10F9-B946-9A81-307DFB981368}" destId="{4DD68231-5A27-874A-823B-B518D3B9172F}" srcOrd="7" destOrd="0" presId="urn:microsoft.com/office/officeart/2005/8/layout/cycle2"/>
    <dgm:cxn modelId="{89001083-C9E6-ED4D-948A-3D6DC9B0A184}" type="presParOf" srcId="{4DD68231-5A27-874A-823B-B518D3B9172F}" destId="{987E1226-8E61-624B-B4CE-2DBFB85135C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57725-90AC-A94F-964C-D634B665EE98}">
      <dsp:nvSpPr>
        <dsp:cNvPr id="0" name=""/>
        <dsp:cNvSpPr/>
      </dsp:nvSpPr>
      <dsp:spPr>
        <a:xfrm>
          <a:off x="2653759" y="114484"/>
          <a:ext cx="761996" cy="6221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rgbClr val="00FA00"/>
              </a:solidFill>
            </a:rPr>
            <a:t>Of</a:t>
          </a:r>
        </a:p>
      </dsp:txBody>
      <dsp:txXfrm>
        <a:off x="2765351" y="205590"/>
        <a:ext cx="538812" cy="439901"/>
      </dsp:txXfrm>
    </dsp:sp>
    <dsp:sp modelId="{5FE5FF55-344A-914B-AD65-A3EC23EE5BEE}">
      <dsp:nvSpPr>
        <dsp:cNvPr id="0" name=""/>
        <dsp:cNvSpPr/>
      </dsp:nvSpPr>
      <dsp:spPr>
        <a:xfrm rot="2700000">
          <a:off x="3343208" y="743966"/>
          <a:ext cx="458954" cy="439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3362495" y="785204"/>
        <a:ext cx="327253" cy="263403"/>
      </dsp:txXfrm>
    </dsp:sp>
    <dsp:sp modelId="{182067E2-FB6D-7346-B9E9-AC2D2E5D6F4F}">
      <dsp:nvSpPr>
        <dsp:cNvPr id="0" name=""/>
        <dsp:cNvSpPr/>
      </dsp:nvSpPr>
      <dsp:spPr>
        <a:xfrm>
          <a:off x="3738435" y="965199"/>
          <a:ext cx="1353724" cy="16817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rgbClr val="0432FF"/>
              </a:solidFill>
            </a:rPr>
            <a:t>Java</a:t>
          </a:r>
        </a:p>
      </dsp:txBody>
      <dsp:txXfrm>
        <a:off x="3936683" y="1211487"/>
        <a:ext cx="957228" cy="1189186"/>
      </dsp:txXfrm>
    </dsp:sp>
    <dsp:sp modelId="{5D6B9688-E068-D14C-BB9F-2360414B0F4F}">
      <dsp:nvSpPr>
        <dsp:cNvPr id="0" name=""/>
        <dsp:cNvSpPr/>
      </dsp:nvSpPr>
      <dsp:spPr>
        <a:xfrm rot="8083440">
          <a:off x="3844718" y="2142682"/>
          <a:ext cx="39615" cy="439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rot="10800000">
        <a:off x="3854841" y="2226261"/>
        <a:ext cx="27731" cy="263403"/>
      </dsp:txXfrm>
    </dsp:sp>
    <dsp:sp modelId="{183D0256-E5F4-4049-A234-C547B39FF072}">
      <dsp:nvSpPr>
        <dsp:cNvPr id="0" name=""/>
        <dsp:cNvSpPr/>
      </dsp:nvSpPr>
      <dsp:spPr>
        <a:xfrm>
          <a:off x="1904993" y="2084403"/>
          <a:ext cx="2286003" cy="2204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rgbClr val="FF0000"/>
              </a:solidFill>
            </a:rPr>
            <a:t>Fund</a:t>
          </a:r>
          <a:r>
            <a:rPr lang="en-GB" sz="2100" kern="1200" dirty="0">
              <a:solidFill>
                <a:srgbClr val="00FA00"/>
              </a:solidFill>
            </a:rPr>
            <a:t>amen</a:t>
          </a:r>
          <a:r>
            <a:rPr lang="en-GB" sz="2100" kern="1200" dirty="0">
              <a:solidFill>
                <a:srgbClr val="0432FF"/>
              </a:solidFill>
            </a:rPr>
            <a:t>tals</a:t>
          </a:r>
        </a:p>
      </dsp:txBody>
      <dsp:txXfrm>
        <a:off x="2239770" y="2407235"/>
        <a:ext cx="1616449" cy="1558769"/>
      </dsp:txXfrm>
    </dsp:sp>
    <dsp:sp modelId="{47FABA59-6B6E-4240-97D7-C71D109A8953}">
      <dsp:nvSpPr>
        <dsp:cNvPr id="0" name=""/>
        <dsp:cNvSpPr/>
      </dsp:nvSpPr>
      <dsp:spPr>
        <a:xfrm rot="13483598">
          <a:off x="2135377" y="2112811"/>
          <a:ext cx="100240" cy="439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rot="10800000">
        <a:off x="2161096" y="2211193"/>
        <a:ext cx="70168" cy="263403"/>
      </dsp:txXfrm>
    </dsp:sp>
    <dsp:sp modelId="{5947301F-A2BF-3D43-9F16-6A281887DAD8}">
      <dsp:nvSpPr>
        <dsp:cNvPr id="0" name=""/>
        <dsp:cNvSpPr/>
      </dsp:nvSpPr>
      <dsp:spPr>
        <a:xfrm>
          <a:off x="1003839" y="1155702"/>
          <a:ext cx="1300757" cy="13007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rgbClr val="FF0000"/>
              </a:solidFill>
            </a:rPr>
            <a:t>Review</a:t>
          </a:r>
        </a:p>
      </dsp:txBody>
      <dsp:txXfrm>
        <a:off x="1194330" y="1346193"/>
        <a:ext cx="919775" cy="919775"/>
      </dsp:txXfrm>
    </dsp:sp>
    <dsp:sp modelId="{4DD68231-5A27-874A-823B-B518D3B9172F}">
      <dsp:nvSpPr>
        <dsp:cNvPr id="0" name=""/>
        <dsp:cNvSpPr/>
      </dsp:nvSpPr>
      <dsp:spPr>
        <a:xfrm rot="18900000">
          <a:off x="2189031" y="797036"/>
          <a:ext cx="509457" cy="439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2208318" y="931400"/>
        <a:ext cx="377756" cy="26340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1"/>
            <a:ext cx="2946400" cy="4968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mn-ea"/>
              </a:defRPr>
            </a:lvl1pPr>
          </a:lstStyle>
          <a:p>
            <a:pPr>
              <a:defRPr/>
            </a:pPr>
            <a:endParaRPr lang="en-US"/>
          </a:p>
        </p:txBody>
      </p:sp>
      <p:sp>
        <p:nvSpPr>
          <p:cNvPr id="18435" name="Rectangle 3"/>
          <p:cNvSpPr>
            <a:spLocks noGrp="1" noChangeArrowheads="1"/>
          </p:cNvSpPr>
          <p:nvPr>
            <p:ph type="dt" sz="quarter" idx="1"/>
          </p:nvPr>
        </p:nvSpPr>
        <p:spPr bwMode="auto">
          <a:xfrm>
            <a:off x="3849689" y="1"/>
            <a:ext cx="2946400" cy="4968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mn-ea"/>
              </a:defRPr>
            </a:lvl1pPr>
          </a:lstStyle>
          <a:p>
            <a:pPr>
              <a:defRPr/>
            </a:pPr>
            <a:endParaRPr lang="en-US"/>
          </a:p>
        </p:txBody>
      </p:sp>
      <p:sp>
        <p:nvSpPr>
          <p:cNvPr id="18436" name="Rectangle 4"/>
          <p:cNvSpPr>
            <a:spLocks noGrp="1" noChangeArrowheads="1"/>
          </p:cNvSpPr>
          <p:nvPr>
            <p:ph type="ftr" sz="quarter" idx="2"/>
          </p:nvPr>
        </p:nvSpPr>
        <p:spPr bwMode="auto">
          <a:xfrm>
            <a:off x="0" y="9428164"/>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mn-ea"/>
              </a:defRPr>
            </a:lvl1pPr>
          </a:lstStyle>
          <a:p>
            <a:pPr>
              <a:defRPr/>
            </a:pPr>
            <a:endParaRPr lang="en-US"/>
          </a:p>
        </p:txBody>
      </p:sp>
      <p:sp>
        <p:nvSpPr>
          <p:cNvPr id="18437" name="Rectangle 5"/>
          <p:cNvSpPr>
            <a:spLocks noGrp="1" noChangeArrowheads="1"/>
          </p:cNvSpPr>
          <p:nvPr>
            <p:ph type="sldNum" sz="quarter" idx="3"/>
          </p:nvPr>
        </p:nvSpPr>
        <p:spPr bwMode="auto">
          <a:xfrm>
            <a:off x="3849689" y="9428164"/>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charset="0"/>
              </a:defRPr>
            </a:lvl1pPr>
          </a:lstStyle>
          <a:p>
            <a:fld id="{A6322D75-4D56-4CDA-BA7E-144E2DE36324}" type="slidenum">
              <a:rPr lang="en-US"/>
              <a:pPr/>
              <a:t>‹#›</a:t>
            </a:fld>
            <a:endParaRPr lang="en-US"/>
          </a:p>
        </p:txBody>
      </p:sp>
    </p:spTree>
    <p:extLst>
      <p:ext uri="{BB962C8B-B14F-4D97-AF65-F5344CB8AC3E}">
        <p14:creationId xmlns:p14="http://schemas.microsoft.com/office/powerpoint/2010/main" val="232620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1026"/>
          <p:cNvSpPr>
            <a:spLocks noGrp="1" noChangeArrowheads="1"/>
          </p:cNvSpPr>
          <p:nvPr>
            <p:ph type="hdr" sz="quarter"/>
          </p:nvPr>
        </p:nvSpPr>
        <p:spPr bwMode="auto">
          <a:xfrm>
            <a:off x="0" y="0"/>
            <a:ext cx="2971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128003" name="Rectangle 1027"/>
          <p:cNvSpPr>
            <a:spLocks noGrp="1" noChangeArrowheads="1"/>
          </p:cNvSpPr>
          <p:nvPr>
            <p:ph type="dt" idx="1"/>
          </p:nvPr>
        </p:nvSpPr>
        <p:spPr bwMode="auto">
          <a:xfrm>
            <a:off x="3886200" y="0"/>
            <a:ext cx="2895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901700" y="762000"/>
            <a:ext cx="4978400" cy="3733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1029"/>
          <p:cNvSpPr>
            <a:spLocks noGrp="1" noChangeArrowheads="1"/>
          </p:cNvSpPr>
          <p:nvPr>
            <p:ph type="body" sz="quarter" idx="3"/>
          </p:nvPr>
        </p:nvSpPr>
        <p:spPr bwMode="auto">
          <a:xfrm>
            <a:off x="914400" y="4724401"/>
            <a:ext cx="4953000" cy="4495801"/>
          </a:xfrm>
          <a:prstGeom prst="rect">
            <a:avLst/>
          </a:prstGeom>
          <a:noFill/>
          <a:ln w="9525">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8006" name="Rectangle 1030"/>
          <p:cNvSpPr>
            <a:spLocks noGrp="1" noChangeArrowheads="1"/>
          </p:cNvSpPr>
          <p:nvPr>
            <p:ph type="ftr" sz="quarter" idx="4"/>
          </p:nvPr>
        </p:nvSpPr>
        <p:spPr bwMode="auto">
          <a:xfrm>
            <a:off x="0" y="9448800"/>
            <a:ext cx="2971800" cy="45720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128007" name="Rectangle 1031"/>
          <p:cNvSpPr>
            <a:spLocks noGrp="1" noChangeArrowheads="1"/>
          </p:cNvSpPr>
          <p:nvPr>
            <p:ph type="sldNum" sz="quarter" idx="5"/>
          </p:nvPr>
        </p:nvSpPr>
        <p:spPr bwMode="auto">
          <a:xfrm>
            <a:off x="3886200" y="9448800"/>
            <a:ext cx="2895600" cy="45720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C65AE9F-467D-48A5-B568-3007F852BDF5}" type="slidenum">
              <a:rPr lang="en-US"/>
              <a:pPr/>
              <a:t>‹#›</a:t>
            </a:fld>
            <a:endParaRPr lang="en-US"/>
          </a:p>
        </p:txBody>
      </p:sp>
    </p:spTree>
    <p:extLst>
      <p:ext uri="{BB962C8B-B14F-4D97-AF65-F5344CB8AC3E}">
        <p14:creationId xmlns:p14="http://schemas.microsoft.com/office/powerpoint/2010/main" val="26637787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1542047"/>
            <a:ext cx="8991600" cy="4495800"/>
            <a:chOff x="0" y="584"/>
            <a:chExt cx="5664" cy="2832"/>
          </a:xfrm>
        </p:grpSpPr>
        <p:sp>
          <p:nvSpPr>
            <p:cNvPr id="3" name="AutoShape 3"/>
            <p:cNvSpPr>
              <a:spLocks noChangeArrowheads="1"/>
            </p:cNvSpPr>
            <p:nvPr userDrawn="1"/>
          </p:nvSpPr>
          <p:spPr bwMode="auto">
            <a:xfrm>
              <a:off x="432" y="1304"/>
              <a:ext cx="4656" cy="2112"/>
            </a:xfrm>
            <a:prstGeom prst="roundRect">
              <a:avLst>
                <a:gd name="adj" fmla="val 16667"/>
              </a:avLst>
            </a:prstGeom>
            <a:noFill/>
            <a:ln w="50800">
              <a:solidFill>
                <a:schemeClr val="accent2">
                  <a:lumMod val="75000"/>
                </a:schemeClr>
              </a:solidFill>
              <a:round/>
              <a:headEnd/>
              <a:tailEnd/>
            </a:ln>
            <a:effectLst/>
          </p:spPr>
          <p:txBody>
            <a:bodyPr wrap="none" anchor="ctr"/>
            <a:lstStyle/>
            <a:p>
              <a:pPr algn="ctr" eaLnBrk="1" hangingPunct="1">
                <a:defRPr/>
              </a:pPr>
              <a:endParaRPr lang="en-US" sz="2400" b="0">
                <a:latin typeface="Times New Roman" pitchFamily="18" charset="0"/>
              </a:endParaRPr>
            </a:p>
          </p:txBody>
        </p:sp>
        <p:sp>
          <p:nvSpPr>
            <p:cNvPr id="4" name="Rectangle 4"/>
            <p:cNvSpPr>
              <a:spLocks noChangeArrowheads="1"/>
            </p:cNvSpPr>
            <p:nvPr userDrawn="1"/>
          </p:nvSpPr>
          <p:spPr bwMode="blackWhite">
            <a:xfrm>
              <a:off x="144" y="584"/>
              <a:ext cx="4512" cy="624"/>
            </a:xfrm>
            <a:prstGeom prst="rect">
              <a:avLst/>
            </a:prstGeom>
            <a:solidFill>
              <a:schemeClr val="bg1"/>
            </a:solidFill>
            <a:ln w="57150">
              <a:solidFill>
                <a:schemeClr val="accent2">
                  <a:lumMod val="75000"/>
                </a:schemeClr>
              </a:solid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5"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chemeClr val="accent2">
                <a:lumMod val="75000"/>
              </a:schemeClr>
            </a:solidFill>
            <a:ln w="9525">
              <a:solidFill>
                <a:srgbClr val="C00000"/>
              </a:solidFill>
              <a:miter lim="800000"/>
              <a:headEnd/>
              <a:tailEnd/>
            </a:ln>
          </p:spPr>
          <p:txBody>
            <a:bodyPr/>
            <a:lstStyle/>
            <a:p>
              <a:pPr eaLnBrk="1" hangingPunct="1">
                <a:defRPr/>
              </a:pPr>
              <a:endParaRPr lang="en-US" sz="2400" b="0">
                <a:latin typeface="Times New Roman" pitchFamily="18" charset="0"/>
              </a:endParaRPr>
            </a:p>
          </p:txBody>
        </p:sp>
        <p:sp>
          <p:nvSpPr>
            <p:cNvPr id="6"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en-US">
                <a:latin typeface="Arial" pitchFamily="34" charset="0"/>
              </a:endParaRPr>
            </a:p>
          </p:txBody>
        </p:sp>
      </p:gr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7904" y="0"/>
            <a:ext cx="2176096" cy="1005776"/>
          </a:xfrm>
          <a:prstGeom prst="rect">
            <a:avLst/>
          </a:prstGeom>
        </p:spPr>
      </p:pic>
      <p:sp>
        <p:nvSpPr>
          <p:cNvPr id="9" name="Title 8"/>
          <p:cNvSpPr>
            <a:spLocks noGrp="1"/>
          </p:cNvSpPr>
          <p:nvPr>
            <p:ph type="title"/>
          </p:nvPr>
        </p:nvSpPr>
        <p:spPr>
          <a:xfrm>
            <a:off x="288925" y="2516605"/>
            <a:ext cx="8763000" cy="685800"/>
          </a:xfrm>
        </p:spPr>
        <p:txBody>
          <a:bodyPr/>
          <a:lstStyle>
            <a:lvl1pPr>
              <a:defRPr>
                <a:solidFill>
                  <a:srgbClr val="FFFF00"/>
                </a:solidFill>
              </a:defRPr>
            </a:lvl1pPr>
          </a:lstStyle>
          <a:p>
            <a:r>
              <a:rPr lang="en-US"/>
              <a:t>Click to edit Master title style</a:t>
            </a:r>
            <a:endParaRPr lang="en-US" dirty="0"/>
          </a:p>
        </p:txBody>
      </p:sp>
      <p:sp>
        <p:nvSpPr>
          <p:cNvPr id="8" name="Text Placeholder 7"/>
          <p:cNvSpPr>
            <a:spLocks noGrp="1"/>
          </p:cNvSpPr>
          <p:nvPr>
            <p:ph type="body" sz="quarter" idx="10"/>
          </p:nvPr>
        </p:nvSpPr>
        <p:spPr>
          <a:xfrm>
            <a:off x="381001" y="228600"/>
            <a:ext cx="5143500" cy="457200"/>
          </a:xfrm>
        </p:spPr>
        <p:txBody>
          <a:bodyPr/>
          <a:lstStyle>
            <a:lvl1pPr marL="0" indent="0">
              <a:buNone/>
              <a:defRPr sz="2800">
                <a:solidFill>
                  <a:srgbClr val="FF0000"/>
                </a:solidFill>
              </a:defRPr>
            </a:lvl1pPr>
          </a:lstStyle>
          <a:p>
            <a:pPr lvl="0"/>
            <a:r>
              <a:rPr lang="en-US" dirty="0"/>
              <a:t>Click to edit Master text styles</a:t>
            </a:r>
          </a:p>
        </p:txBody>
      </p:sp>
      <p:sp>
        <p:nvSpPr>
          <p:cNvPr id="11" name="TextBox 10">
            <a:extLst>
              <a:ext uri="{FF2B5EF4-FFF2-40B4-BE49-F238E27FC236}">
                <a16:creationId xmlns:a16="http://schemas.microsoft.com/office/drawing/2014/main" id="{85851C78-AA60-E149-BFC9-98032AB08A53}"/>
              </a:ext>
            </a:extLst>
          </p:cNvPr>
          <p:cNvSpPr txBox="1"/>
          <p:nvPr userDrawn="1"/>
        </p:nvSpPr>
        <p:spPr>
          <a:xfrm>
            <a:off x="6979170" y="1047690"/>
            <a:ext cx="2117725" cy="400110"/>
          </a:xfrm>
          <a:prstGeom prst="rect">
            <a:avLst/>
          </a:prstGeom>
          <a:solidFill>
            <a:schemeClr val="bg1"/>
          </a:solidFill>
        </p:spPr>
        <p:txBody>
          <a:bodyPr wrap="square" lIns="0" tIns="0" rIns="0" bIns="0" rtlCol="0">
            <a:spAutoFit/>
          </a:bodyPr>
          <a:lstStyle/>
          <a:p>
            <a:pPr algn="l"/>
            <a:r>
              <a:rPr lang="en-US" sz="1300" b="0" dirty="0"/>
              <a:t>School of Information and Communication Technology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228851"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 y="152400"/>
            <a:ext cx="6534151"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2_Title Slide">
    <p:spTree>
      <p:nvGrpSpPr>
        <p:cNvPr id="1" name=""/>
        <p:cNvGrpSpPr/>
        <p:nvPr/>
      </p:nvGrpSpPr>
      <p:grpSpPr>
        <a:xfrm>
          <a:off x="0" y="0"/>
          <a:ext cx="0" cy="0"/>
          <a:chOff x="0" y="0"/>
          <a:chExt cx="0" cy="0"/>
        </a:xfrm>
      </p:grpSpPr>
      <p:sp>
        <p:nvSpPr>
          <p:cNvPr id="12" name="Title 11"/>
          <p:cNvSpPr>
            <a:spLocks noGrp="1"/>
          </p:cNvSpPr>
          <p:nvPr>
            <p:ph type="ctrTitle"/>
          </p:nvPr>
        </p:nvSpPr>
        <p:spPr>
          <a:xfrm>
            <a:off x="685800" y="2130426"/>
            <a:ext cx="7772400" cy="1470025"/>
          </a:xfrm>
        </p:spPr>
        <p:txBody>
          <a:bodyPr/>
          <a:lstStyle/>
          <a:p>
            <a:r>
              <a:rPr lang="en-US"/>
              <a:t>Click to edit Master title style</a:t>
            </a:r>
          </a:p>
        </p:txBody>
      </p:sp>
    </p:spTree>
    <p:extLst>
      <p:ext uri="{BB962C8B-B14F-4D97-AF65-F5344CB8AC3E}">
        <p14:creationId xmlns:p14="http://schemas.microsoft.com/office/powerpoint/2010/main" val="373027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0" y="914400"/>
            <a:ext cx="8763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1" y="1524000"/>
            <a:ext cx="4305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1" y="1524000"/>
            <a:ext cx="4305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16043" y="722350"/>
            <a:ext cx="9160043"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Master text styles (Size 32)</a:t>
            </a:r>
          </a:p>
          <a:p>
            <a:pPr lvl="1"/>
            <a:r>
              <a:rPr lang="en-US" dirty="0"/>
              <a:t>Second level (Size 28)</a:t>
            </a:r>
          </a:p>
          <a:p>
            <a:pPr lvl="2"/>
            <a:r>
              <a:rPr lang="en-US" dirty="0"/>
              <a:t>Third level (Size 24)</a:t>
            </a:r>
          </a:p>
          <a:p>
            <a:pPr lvl="3"/>
            <a:r>
              <a:rPr lang="en-US" dirty="0"/>
              <a:t>Fourth level (Size20)</a:t>
            </a:r>
          </a:p>
          <a:p>
            <a:pPr lvl="3"/>
            <a:r>
              <a:rPr lang="en-US" dirty="0"/>
              <a:t>Fifth level (Size 18)</a:t>
            </a:r>
          </a:p>
        </p:txBody>
      </p:sp>
      <p:sp>
        <p:nvSpPr>
          <p:cNvPr id="10" name="Rectangle 9">
            <a:extLst>
              <a:ext uri="{FF2B5EF4-FFF2-40B4-BE49-F238E27FC236}">
                <a16:creationId xmlns:a16="http://schemas.microsoft.com/office/drawing/2014/main" id="{591285F4-B6B0-1D43-A55A-5F2A491DF9C7}"/>
              </a:ext>
            </a:extLst>
          </p:cNvPr>
          <p:cNvSpPr/>
          <p:nvPr userDrawn="1"/>
        </p:nvSpPr>
        <p:spPr bwMode="auto">
          <a:xfrm>
            <a:off x="0" y="1"/>
            <a:ext cx="9131968" cy="722350"/>
          </a:xfrm>
          <a:prstGeom prst="rect">
            <a:avLst/>
          </a:prstGeom>
          <a:solidFill>
            <a:schemeClr val="accent2">
              <a:lumMod val="75000"/>
            </a:schemeClr>
          </a:solidFill>
          <a:ln w="952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600" b="1" i="0" u="none" strike="noStrike" cap="none" normalizeH="0" baseline="0">
              <a:ln>
                <a:noFill/>
              </a:ln>
              <a:solidFill>
                <a:schemeClr val="tx1"/>
              </a:solidFill>
              <a:effectLst/>
              <a:latin typeface="Arial" pitchFamily="34" charset="0"/>
            </a:endParaRPr>
          </a:p>
        </p:txBody>
      </p:sp>
      <p:sp>
        <p:nvSpPr>
          <p:cNvPr id="1028" name="Rectangle 4"/>
          <p:cNvSpPr>
            <a:spLocks noGrp="1" noChangeArrowheads="1"/>
          </p:cNvSpPr>
          <p:nvPr>
            <p:ph type="title"/>
          </p:nvPr>
        </p:nvSpPr>
        <p:spPr bwMode="auto">
          <a:xfrm>
            <a:off x="12032" y="0"/>
            <a:ext cx="9131968"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Master title style (size 42)</a:t>
            </a:r>
          </a:p>
        </p:txBody>
      </p:sp>
      <p:sp>
        <p:nvSpPr>
          <p:cNvPr id="4" name="TextBox 3"/>
          <p:cNvSpPr txBox="1"/>
          <p:nvPr/>
        </p:nvSpPr>
        <p:spPr>
          <a:xfrm>
            <a:off x="4012" y="6457890"/>
            <a:ext cx="8301789" cy="400110"/>
          </a:xfrm>
          <a:prstGeom prst="rect">
            <a:avLst/>
          </a:prstGeom>
          <a:solidFill>
            <a:schemeClr val="accent2">
              <a:lumMod val="75000"/>
            </a:schemeClr>
          </a:solidFill>
        </p:spPr>
        <p:txBody>
          <a:bodyPr wrap="square" rtlCol="0">
            <a:spAutoFit/>
          </a:bodyPr>
          <a:lstStyle/>
          <a:p>
            <a:pPr algn="ctr"/>
            <a:endParaRPr lang="en-US" sz="2000" dirty="0">
              <a:solidFill>
                <a:schemeClr val="bg1"/>
              </a:solidFill>
              <a:latin typeface="Arial Rounded MT Bold" pitchFamily="34" charset="0"/>
            </a:endParaRPr>
          </a:p>
        </p:txBody>
      </p:sp>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 y="6246000"/>
            <a:ext cx="1324122" cy="612000"/>
          </a:xfrm>
          <a:prstGeom prst="rect">
            <a:avLst/>
          </a:prstGeom>
        </p:spPr>
      </p:pic>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89793" y="6293946"/>
            <a:ext cx="1754207" cy="564054"/>
          </a:xfrm>
          <a:prstGeom prst="rect">
            <a:avLst/>
          </a:prstGeom>
        </p:spPr>
      </p:pic>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4" r:id="rId12"/>
  </p:sldLayoutIdLst>
  <p:hf sldNum="0" hdr="0" ftr="0" dt="0"/>
  <p:txStyles>
    <p:titleStyle>
      <a:lvl1pPr algn="l" rtl="0" eaLnBrk="1" fontAlgn="base" hangingPunct="1">
        <a:spcBef>
          <a:spcPct val="0"/>
        </a:spcBef>
        <a:spcAft>
          <a:spcPct val="0"/>
        </a:spcAft>
        <a:defRPr sz="4200">
          <a:solidFill>
            <a:srgbClr val="FFFF00"/>
          </a:solidFill>
          <a:latin typeface="Arial Rounded MT Bold" pitchFamily="34" charset="0"/>
          <a:ea typeface="+mj-ea"/>
          <a:cs typeface="+mj-cs"/>
        </a:defRPr>
      </a:lvl1pPr>
      <a:lvl2pPr algn="l" rtl="0" eaLnBrk="1" fontAlgn="base" hangingPunct="1">
        <a:spcBef>
          <a:spcPct val="0"/>
        </a:spcBef>
        <a:spcAft>
          <a:spcPct val="0"/>
        </a:spcAft>
        <a:defRPr sz="4200">
          <a:solidFill>
            <a:srgbClr val="FFFF00"/>
          </a:solidFill>
          <a:latin typeface="Arial" pitchFamily="34" charset="0"/>
        </a:defRPr>
      </a:lvl2pPr>
      <a:lvl3pPr algn="l" rtl="0" eaLnBrk="1" fontAlgn="base" hangingPunct="1">
        <a:spcBef>
          <a:spcPct val="0"/>
        </a:spcBef>
        <a:spcAft>
          <a:spcPct val="0"/>
        </a:spcAft>
        <a:defRPr sz="4200">
          <a:solidFill>
            <a:srgbClr val="FFFF00"/>
          </a:solidFill>
          <a:latin typeface="Arial" pitchFamily="34" charset="0"/>
        </a:defRPr>
      </a:lvl3pPr>
      <a:lvl4pPr algn="l" rtl="0" eaLnBrk="1" fontAlgn="base" hangingPunct="1">
        <a:spcBef>
          <a:spcPct val="0"/>
        </a:spcBef>
        <a:spcAft>
          <a:spcPct val="0"/>
        </a:spcAft>
        <a:defRPr sz="4200">
          <a:solidFill>
            <a:srgbClr val="FFFF00"/>
          </a:solidFill>
          <a:latin typeface="Arial" pitchFamily="34" charset="0"/>
        </a:defRPr>
      </a:lvl4pPr>
      <a:lvl5pPr algn="l" rtl="0" eaLnBrk="1" fontAlgn="base" hangingPunct="1">
        <a:spcBef>
          <a:spcPct val="0"/>
        </a:spcBef>
        <a:spcAft>
          <a:spcPct val="0"/>
        </a:spcAft>
        <a:defRPr sz="4200">
          <a:solidFill>
            <a:srgbClr val="FFFF00"/>
          </a:solidFill>
          <a:latin typeface="Arial" pitchFamily="34" charset="0"/>
        </a:defRPr>
      </a:lvl5pPr>
      <a:lvl6pPr marL="457200" algn="l" rtl="0" eaLnBrk="1" fontAlgn="base" hangingPunct="1">
        <a:spcBef>
          <a:spcPct val="0"/>
        </a:spcBef>
        <a:spcAft>
          <a:spcPct val="0"/>
        </a:spcAft>
        <a:defRPr sz="4200">
          <a:solidFill>
            <a:srgbClr val="FFFF00"/>
          </a:solidFill>
          <a:latin typeface="Arial" pitchFamily="34" charset="0"/>
        </a:defRPr>
      </a:lvl6pPr>
      <a:lvl7pPr marL="914400" algn="l" rtl="0" eaLnBrk="1" fontAlgn="base" hangingPunct="1">
        <a:spcBef>
          <a:spcPct val="0"/>
        </a:spcBef>
        <a:spcAft>
          <a:spcPct val="0"/>
        </a:spcAft>
        <a:defRPr sz="4200">
          <a:solidFill>
            <a:srgbClr val="FFFF00"/>
          </a:solidFill>
          <a:latin typeface="Arial" pitchFamily="34" charset="0"/>
        </a:defRPr>
      </a:lvl7pPr>
      <a:lvl8pPr marL="1371600" algn="l" rtl="0" eaLnBrk="1" fontAlgn="base" hangingPunct="1">
        <a:spcBef>
          <a:spcPct val="0"/>
        </a:spcBef>
        <a:spcAft>
          <a:spcPct val="0"/>
        </a:spcAft>
        <a:defRPr sz="4200">
          <a:solidFill>
            <a:srgbClr val="FFFF00"/>
          </a:solidFill>
          <a:latin typeface="Arial" pitchFamily="34" charset="0"/>
        </a:defRPr>
      </a:lvl8pPr>
      <a:lvl9pPr marL="1828800" algn="l" rtl="0" eaLnBrk="1" fontAlgn="base" hangingPunct="1">
        <a:spcBef>
          <a:spcPct val="0"/>
        </a:spcBef>
        <a:spcAft>
          <a:spcPct val="0"/>
        </a:spcAft>
        <a:defRPr sz="4200">
          <a:solidFill>
            <a:srgbClr val="FFFF00"/>
          </a:solidFill>
          <a:latin typeface="Arial" pitchFamily="34" charset="0"/>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ngsm@help.edu.m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a:t>
            </a:r>
          </a:p>
        </p:txBody>
      </p:sp>
      <p:sp>
        <p:nvSpPr>
          <p:cNvPr id="3" name="Text Placeholder 2"/>
          <p:cNvSpPr>
            <a:spLocks noGrp="1"/>
          </p:cNvSpPr>
          <p:nvPr>
            <p:ph type="body" sz="quarter" idx="10"/>
          </p:nvPr>
        </p:nvSpPr>
        <p:spPr>
          <a:xfrm>
            <a:off x="381000" y="228600"/>
            <a:ext cx="5333999" cy="457200"/>
          </a:xfrm>
        </p:spPr>
        <p:txBody>
          <a:bodyPr/>
          <a:lstStyle/>
          <a:p>
            <a:r>
              <a:rPr lang="en-US" dirty="0"/>
              <a:t>BIT203 Advanced OO Programming</a:t>
            </a:r>
          </a:p>
        </p:txBody>
      </p:sp>
    </p:spTree>
    <p:extLst>
      <p:ext uri="{BB962C8B-B14F-4D97-AF65-F5344CB8AC3E}">
        <p14:creationId xmlns:p14="http://schemas.microsoft.com/office/powerpoint/2010/main" val="403699456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Introduction to Java</a:t>
            </a:r>
          </a:p>
        </p:txBody>
      </p:sp>
      <p:sp>
        <p:nvSpPr>
          <p:cNvPr id="15364" name="Rectangle 3"/>
          <p:cNvSpPr>
            <a:spLocks noGrp="1" noChangeArrowheads="1"/>
          </p:cNvSpPr>
          <p:nvPr>
            <p:ph idx="1"/>
          </p:nvPr>
        </p:nvSpPr>
        <p:spPr>
          <a:xfrm>
            <a:off x="31824" y="762000"/>
            <a:ext cx="8883576" cy="4419600"/>
          </a:xfrm>
        </p:spPr>
        <p:txBody>
          <a:bodyPr/>
          <a:lstStyle/>
          <a:p>
            <a:pPr eaLnBrk="1" hangingPunct="1">
              <a:lnSpc>
                <a:spcPct val="90000"/>
              </a:lnSpc>
            </a:pPr>
            <a:r>
              <a:rPr lang="en-US" dirty="0"/>
              <a:t>Java is:</a:t>
            </a:r>
          </a:p>
          <a:p>
            <a:pPr lvl="1" eaLnBrk="1" hangingPunct="1">
              <a:lnSpc>
                <a:spcPct val="90000"/>
              </a:lnSpc>
            </a:pPr>
            <a:r>
              <a:rPr lang="en-US" dirty="0"/>
              <a:t>Object-oriented: supports object-oriented concepts</a:t>
            </a:r>
          </a:p>
          <a:p>
            <a:pPr lvl="1" eaLnBrk="1" hangingPunct="1">
              <a:lnSpc>
                <a:spcPct val="90000"/>
              </a:lnSpc>
            </a:pPr>
            <a:r>
              <a:rPr lang="en-US" dirty="0"/>
              <a:t>Distributed: designed for developing distributed applications where many programs may reside on different computers</a:t>
            </a:r>
          </a:p>
          <a:p>
            <a:pPr lvl="1" eaLnBrk="1" hangingPunct="1">
              <a:lnSpc>
                <a:spcPct val="90000"/>
              </a:lnSpc>
            </a:pPr>
            <a:r>
              <a:rPr lang="en-US" dirty="0"/>
              <a:t>Platform independent: Java </a:t>
            </a:r>
            <a:r>
              <a:rPr lang="en-US" dirty="0" err="1"/>
              <a:t>bytecode</a:t>
            </a:r>
            <a:r>
              <a:rPr lang="en-US" dirty="0"/>
              <a:t> can be run on almost all platforms</a:t>
            </a:r>
          </a:p>
          <a:p>
            <a:pPr lvl="1" eaLnBrk="1" hangingPunct="1">
              <a:lnSpc>
                <a:spcPct val="90000"/>
              </a:lnSpc>
            </a:pPr>
            <a:r>
              <a:rPr lang="en-US" dirty="0"/>
              <a:t>Secure: Java applets are designed to be executed in a secure 'sandbox' and not cause harm to the host computer.</a:t>
            </a:r>
          </a:p>
        </p:txBody>
      </p:sp>
    </p:spTree>
    <p:extLst>
      <p:ext uri="{BB962C8B-B14F-4D97-AF65-F5344CB8AC3E}">
        <p14:creationId xmlns:p14="http://schemas.microsoft.com/office/powerpoint/2010/main" val="418210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dirty="0"/>
              <a:t>Running a Java Program</a:t>
            </a:r>
          </a:p>
        </p:txBody>
      </p:sp>
      <p:sp>
        <p:nvSpPr>
          <p:cNvPr id="16388" name="Rectangle 3"/>
          <p:cNvSpPr>
            <a:spLocks noGrp="1" noChangeArrowheads="1"/>
          </p:cNvSpPr>
          <p:nvPr>
            <p:ph idx="1"/>
          </p:nvPr>
        </p:nvSpPr>
        <p:spPr>
          <a:xfrm>
            <a:off x="12032" y="762000"/>
            <a:ext cx="8427118" cy="4419600"/>
          </a:xfrm>
        </p:spPr>
        <p:txBody>
          <a:bodyPr/>
          <a:lstStyle/>
          <a:p>
            <a:pPr eaLnBrk="1" hangingPunct="1"/>
            <a:r>
              <a:rPr lang="en-US" sz="2800" dirty="0"/>
              <a:t>Typically, a program source code has to be </a:t>
            </a:r>
            <a:r>
              <a:rPr lang="en-US" sz="2800" i="1" dirty="0"/>
              <a:t>compiled</a:t>
            </a:r>
            <a:r>
              <a:rPr lang="en-US" sz="2800" dirty="0"/>
              <a:t> into machine language before it can be understood by a computer.</a:t>
            </a:r>
          </a:p>
        </p:txBody>
      </p:sp>
      <p:grpSp>
        <p:nvGrpSpPr>
          <p:cNvPr id="2" name="Group 4"/>
          <p:cNvGrpSpPr>
            <a:grpSpLocks/>
          </p:cNvGrpSpPr>
          <p:nvPr/>
        </p:nvGrpSpPr>
        <p:grpSpPr bwMode="auto">
          <a:xfrm>
            <a:off x="228600" y="2647950"/>
            <a:ext cx="1692275" cy="1741488"/>
            <a:chOff x="144" y="1783"/>
            <a:chExt cx="1066" cy="1097"/>
          </a:xfrm>
        </p:grpSpPr>
        <p:pic>
          <p:nvPicPr>
            <p:cNvPr id="16407" name="Picture 5" descr="bd06790_"/>
            <p:cNvPicPr>
              <a:picLocks noChangeAspect="1" noChangeArrowheads="1"/>
            </p:cNvPicPr>
            <p:nvPr/>
          </p:nvPicPr>
          <p:blipFill>
            <a:blip r:embed="rId2" cstate="print"/>
            <a:srcRect/>
            <a:stretch>
              <a:fillRect/>
            </a:stretch>
          </p:blipFill>
          <p:spPr bwMode="auto">
            <a:xfrm>
              <a:off x="192" y="1783"/>
              <a:ext cx="912" cy="754"/>
            </a:xfrm>
            <a:prstGeom prst="rect">
              <a:avLst/>
            </a:prstGeom>
            <a:noFill/>
            <a:ln w="9525">
              <a:noFill/>
              <a:miter lim="800000"/>
              <a:headEnd/>
              <a:tailEnd/>
            </a:ln>
          </p:spPr>
        </p:pic>
        <p:sp>
          <p:nvSpPr>
            <p:cNvPr id="16408" name="Text Box 6"/>
            <p:cNvSpPr txBox="1">
              <a:spLocks noChangeArrowheads="1"/>
            </p:cNvSpPr>
            <p:nvPr/>
          </p:nvSpPr>
          <p:spPr bwMode="auto">
            <a:xfrm>
              <a:off x="144" y="2592"/>
              <a:ext cx="1066" cy="288"/>
            </a:xfrm>
            <a:prstGeom prst="rect">
              <a:avLst/>
            </a:prstGeom>
            <a:noFill/>
            <a:ln w="9525">
              <a:noFill/>
              <a:miter lim="800000"/>
              <a:headEnd/>
              <a:tailEnd/>
            </a:ln>
          </p:spPr>
          <p:txBody>
            <a:bodyPr>
              <a:spAutoFit/>
            </a:bodyPr>
            <a:lstStyle/>
            <a:p>
              <a:r>
                <a:rPr lang="en-US" sz="2400" b="0">
                  <a:latin typeface="Times New Roman" pitchFamily="18" charset="0"/>
                </a:rPr>
                <a:t>programmer</a:t>
              </a:r>
            </a:p>
          </p:txBody>
        </p:sp>
      </p:grpSp>
      <p:grpSp>
        <p:nvGrpSpPr>
          <p:cNvPr id="3" name="Group 7"/>
          <p:cNvGrpSpPr>
            <a:grpSpLocks/>
          </p:cNvGrpSpPr>
          <p:nvPr/>
        </p:nvGrpSpPr>
        <p:grpSpPr bwMode="auto">
          <a:xfrm>
            <a:off x="2895600" y="2571750"/>
            <a:ext cx="4413250" cy="831850"/>
            <a:chOff x="1824" y="1898"/>
            <a:chExt cx="2780" cy="524"/>
          </a:xfrm>
        </p:grpSpPr>
        <p:sp>
          <p:nvSpPr>
            <p:cNvPr id="16405" name="Text Box 8"/>
            <p:cNvSpPr txBox="1">
              <a:spLocks noChangeArrowheads="1"/>
            </p:cNvSpPr>
            <p:nvPr/>
          </p:nvSpPr>
          <p:spPr bwMode="auto">
            <a:xfrm>
              <a:off x="1824" y="1898"/>
              <a:ext cx="720" cy="524"/>
            </a:xfrm>
            <a:prstGeom prst="rect">
              <a:avLst/>
            </a:prstGeom>
            <a:solidFill>
              <a:schemeClr val="accent1"/>
            </a:solidFill>
            <a:ln w="9525">
              <a:solidFill>
                <a:schemeClr val="bg2"/>
              </a:solidFill>
              <a:miter lim="800000"/>
              <a:headEnd/>
              <a:tailEnd/>
            </a:ln>
          </p:spPr>
          <p:txBody>
            <a:bodyPr>
              <a:spAutoFit/>
            </a:bodyPr>
            <a:lstStyle/>
            <a:p>
              <a:r>
                <a:rPr lang="en-US" sz="1200" b="0">
                  <a:latin typeface="Times New Roman" pitchFamily="18" charset="0"/>
                </a:rPr>
                <a:t>void test()</a:t>
              </a:r>
            </a:p>
            <a:p>
              <a:r>
                <a:rPr lang="en-US" sz="1200" b="0">
                  <a:latin typeface="Times New Roman" pitchFamily="18" charset="0"/>
                </a:rPr>
                <a:t>{</a:t>
              </a:r>
            </a:p>
            <a:p>
              <a:r>
                <a:rPr lang="en-US" sz="1200" b="0">
                  <a:latin typeface="Times New Roman" pitchFamily="18" charset="0"/>
                </a:rPr>
                <a:t>  println(“Hi”);</a:t>
              </a:r>
            </a:p>
            <a:p>
              <a:r>
                <a:rPr lang="en-US" sz="1200" b="0">
                  <a:latin typeface="Times New Roman" pitchFamily="18" charset="0"/>
                </a:rPr>
                <a:t>}</a:t>
              </a:r>
            </a:p>
          </p:txBody>
        </p:sp>
        <p:sp>
          <p:nvSpPr>
            <p:cNvPr id="16406" name="Text Box 9"/>
            <p:cNvSpPr txBox="1">
              <a:spLocks noChangeArrowheads="1"/>
            </p:cNvSpPr>
            <p:nvPr/>
          </p:nvSpPr>
          <p:spPr bwMode="auto">
            <a:xfrm>
              <a:off x="2640" y="2016"/>
              <a:ext cx="1964" cy="288"/>
            </a:xfrm>
            <a:prstGeom prst="rect">
              <a:avLst/>
            </a:prstGeom>
            <a:noFill/>
            <a:ln w="9525">
              <a:noFill/>
              <a:miter lim="800000"/>
              <a:headEnd/>
              <a:tailEnd/>
            </a:ln>
          </p:spPr>
          <p:txBody>
            <a:bodyPr wrap="none">
              <a:spAutoFit/>
            </a:bodyPr>
            <a:lstStyle/>
            <a:p>
              <a:r>
                <a:rPr lang="en-US" sz="2400" b="0">
                  <a:latin typeface="Times New Roman" pitchFamily="18" charset="0"/>
                </a:rPr>
                <a:t>source code (high level)</a:t>
              </a:r>
            </a:p>
          </p:txBody>
        </p:sp>
      </p:grpSp>
      <p:grpSp>
        <p:nvGrpSpPr>
          <p:cNvPr id="4" name="Group 10"/>
          <p:cNvGrpSpPr>
            <a:grpSpLocks/>
          </p:cNvGrpSpPr>
          <p:nvPr/>
        </p:nvGrpSpPr>
        <p:grpSpPr bwMode="auto">
          <a:xfrm>
            <a:off x="2590800" y="3790950"/>
            <a:ext cx="1752600" cy="914400"/>
            <a:chOff x="1632" y="2688"/>
            <a:chExt cx="1104" cy="576"/>
          </a:xfrm>
        </p:grpSpPr>
        <p:sp>
          <p:nvSpPr>
            <p:cNvPr id="16403" name="AutoShape 11"/>
            <p:cNvSpPr>
              <a:spLocks noChangeArrowheads="1"/>
            </p:cNvSpPr>
            <p:nvPr/>
          </p:nvSpPr>
          <p:spPr bwMode="auto">
            <a:xfrm>
              <a:off x="1632" y="2688"/>
              <a:ext cx="1104" cy="576"/>
            </a:xfrm>
            <a:prstGeom prst="flowChartPredefinedProcess">
              <a:avLst/>
            </a:prstGeom>
            <a:solidFill>
              <a:schemeClr val="bg2"/>
            </a:solidFill>
            <a:ln w="9525">
              <a:solidFill>
                <a:schemeClr val="tx1"/>
              </a:solidFill>
              <a:miter lim="800000"/>
              <a:headEnd/>
              <a:tailEnd/>
            </a:ln>
          </p:spPr>
          <p:txBody>
            <a:bodyPr wrap="none" anchor="ctr"/>
            <a:lstStyle/>
            <a:p>
              <a:endParaRPr lang="en-US"/>
            </a:p>
          </p:txBody>
        </p:sp>
        <p:sp>
          <p:nvSpPr>
            <p:cNvPr id="16404" name="Text Box 12"/>
            <p:cNvSpPr txBox="1">
              <a:spLocks noChangeArrowheads="1"/>
            </p:cNvSpPr>
            <p:nvPr/>
          </p:nvSpPr>
          <p:spPr bwMode="auto">
            <a:xfrm>
              <a:off x="1776" y="2784"/>
              <a:ext cx="797" cy="288"/>
            </a:xfrm>
            <a:prstGeom prst="rect">
              <a:avLst/>
            </a:prstGeom>
            <a:noFill/>
            <a:ln w="9525">
              <a:noFill/>
              <a:miter lim="800000"/>
              <a:headEnd/>
              <a:tailEnd/>
            </a:ln>
          </p:spPr>
          <p:txBody>
            <a:bodyPr wrap="none">
              <a:spAutoFit/>
            </a:bodyPr>
            <a:lstStyle/>
            <a:p>
              <a:r>
                <a:rPr lang="en-US" sz="2400" b="0">
                  <a:solidFill>
                    <a:schemeClr val="bg1"/>
                  </a:solidFill>
                  <a:latin typeface="Times New Roman" pitchFamily="18" charset="0"/>
                </a:rPr>
                <a:t>compiler</a:t>
              </a:r>
            </a:p>
          </p:txBody>
        </p:sp>
      </p:grpSp>
      <p:grpSp>
        <p:nvGrpSpPr>
          <p:cNvPr id="5" name="Group 13"/>
          <p:cNvGrpSpPr>
            <a:grpSpLocks/>
          </p:cNvGrpSpPr>
          <p:nvPr/>
        </p:nvGrpSpPr>
        <p:grpSpPr bwMode="auto">
          <a:xfrm>
            <a:off x="1738313" y="5086350"/>
            <a:ext cx="2981325" cy="1012825"/>
            <a:chOff x="1095" y="3504"/>
            <a:chExt cx="1878" cy="638"/>
          </a:xfrm>
        </p:grpSpPr>
        <p:sp>
          <p:nvSpPr>
            <p:cNvPr id="16401" name="Text Box 14"/>
            <p:cNvSpPr txBox="1">
              <a:spLocks noChangeArrowheads="1"/>
            </p:cNvSpPr>
            <p:nvPr/>
          </p:nvSpPr>
          <p:spPr bwMode="auto">
            <a:xfrm>
              <a:off x="1872" y="3504"/>
              <a:ext cx="720" cy="372"/>
            </a:xfrm>
            <a:prstGeom prst="rect">
              <a:avLst/>
            </a:prstGeom>
            <a:solidFill>
              <a:schemeClr val="accent1"/>
            </a:solidFill>
            <a:ln w="9525">
              <a:solidFill>
                <a:schemeClr val="bg2"/>
              </a:solidFill>
              <a:miter lim="800000"/>
              <a:headEnd/>
              <a:tailEnd/>
            </a:ln>
          </p:spPr>
          <p:txBody>
            <a:bodyPr>
              <a:spAutoFit/>
            </a:bodyPr>
            <a:lstStyle/>
            <a:p>
              <a:r>
                <a:rPr lang="en-US" sz="1600" b="0" i="1">
                  <a:latin typeface="Times New Roman" pitchFamily="18" charset="0"/>
                </a:rPr>
                <a:t>machine language</a:t>
              </a:r>
            </a:p>
          </p:txBody>
        </p:sp>
        <p:sp>
          <p:nvSpPr>
            <p:cNvPr id="16402" name="Text Box 15"/>
            <p:cNvSpPr txBox="1">
              <a:spLocks noChangeArrowheads="1"/>
            </p:cNvSpPr>
            <p:nvPr/>
          </p:nvSpPr>
          <p:spPr bwMode="auto">
            <a:xfrm>
              <a:off x="1095" y="3854"/>
              <a:ext cx="1878" cy="288"/>
            </a:xfrm>
            <a:prstGeom prst="rect">
              <a:avLst/>
            </a:prstGeom>
            <a:noFill/>
            <a:ln w="9525">
              <a:noFill/>
              <a:miter lim="800000"/>
              <a:headEnd/>
              <a:tailEnd/>
            </a:ln>
          </p:spPr>
          <p:txBody>
            <a:bodyPr wrap="none">
              <a:spAutoFit/>
            </a:bodyPr>
            <a:lstStyle/>
            <a:p>
              <a:r>
                <a:rPr lang="en-US" sz="2400" b="0" dirty="0">
                  <a:latin typeface="Times New Roman" pitchFamily="18" charset="0"/>
                </a:rPr>
                <a:t>object code (low level)</a:t>
              </a:r>
            </a:p>
          </p:txBody>
        </p:sp>
      </p:grpSp>
      <p:sp>
        <p:nvSpPr>
          <p:cNvPr id="211984" name="AutoShape 16"/>
          <p:cNvSpPr>
            <a:spLocks noChangeArrowheads="1"/>
          </p:cNvSpPr>
          <p:nvPr/>
        </p:nvSpPr>
        <p:spPr bwMode="auto">
          <a:xfrm>
            <a:off x="1981200" y="2876550"/>
            <a:ext cx="609600" cy="533400"/>
          </a:xfrm>
          <a:prstGeom prst="rightArrow">
            <a:avLst>
              <a:gd name="adj1" fmla="val 50000"/>
              <a:gd name="adj2" fmla="val 28571"/>
            </a:avLst>
          </a:prstGeom>
          <a:solidFill>
            <a:schemeClr val="accent2"/>
          </a:solidFill>
          <a:ln w="9525">
            <a:solidFill>
              <a:schemeClr val="tx1"/>
            </a:solidFill>
            <a:miter lim="800000"/>
            <a:headEnd/>
            <a:tailEnd/>
          </a:ln>
        </p:spPr>
        <p:txBody>
          <a:bodyPr wrap="none" anchor="ctr"/>
          <a:lstStyle/>
          <a:p>
            <a:pPr algn="ctr"/>
            <a:r>
              <a:rPr lang="en-US" sz="1800" b="0">
                <a:latin typeface="Times New Roman" pitchFamily="18" charset="0"/>
              </a:rPr>
              <a:t>writes</a:t>
            </a:r>
          </a:p>
        </p:txBody>
      </p:sp>
      <p:sp>
        <p:nvSpPr>
          <p:cNvPr id="211985" name="AutoShape 17"/>
          <p:cNvSpPr>
            <a:spLocks noChangeArrowheads="1"/>
          </p:cNvSpPr>
          <p:nvPr/>
        </p:nvSpPr>
        <p:spPr bwMode="auto">
          <a:xfrm>
            <a:off x="3276600" y="3409950"/>
            <a:ext cx="381000" cy="3048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en-US"/>
          </a:p>
        </p:txBody>
      </p:sp>
      <p:sp>
        <p:nvSpPr>
          <p:cNvPr id="211986" name="AutoShape 18"/>
          <p:cNvSpPr>
            <a:spLocks noChangeArrowheads="1"/>
          </p:cNvSpPr>
          <p:nvPr/>
        </p:nvSpPr>
        <p:spPr bwMode="auto">
          <a:xfrm>
            <a:off x="3352800" y="4705350"/>
            <a:ext cx="381000" cy="3048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en-US"/>
          </a:p>
        </p:txBody>
      </p:sp>
      <p:sp>
        <p:nvSpPr>
          <p:cNvPr id="211987" name="AutoShape 19"/>
          <p:cNvSpPr>
            <a:spLocks noChangeArrowheads="1"/>
          </p:cNvSpPr>
          <p:nvPr/>
        </p:nvSpPr>
        <p:spPr bwMode="auto">
          <a:xfrm>
            <a:off x="4419600" y="5010150"/>
            <a:ext cx="1600200" cy="533400"/>
          </a:xfrm>
          <a:prstGeom prst="rightArrow">
            <a:avLst>
              <a:gd name="adj1" fmla="val 50000"/>
              <a:gd name="adj2" fmla="val 75000"/>
            </a:avLst>
          </a:prstGeom>
          <a:solidFill>
            <a:schemeClr val="accent2"/>
          </a:solidFill>
          <a:ln w="9525">
            <a:solidFill>
              <a:schemeClr val="tx1"/>
            </a:solidFill>
            <a:miter lim="800000"/>
            <a:headEnd/>
            <a:tailEnd/>
          </a:ln>
        </p:spPr>
        <p:txBody>
          <a:bodyPr wrap="none" anchor="ctr"/>
          <a:lstStyle/>
          <a:p>
            <a:pPr algn="ctr"/>
            <a:r>
              <a:rPr lang="en-US" sz="1800" b="0">
                <a:latin typeface="Times New Roman" pitchFamily="18" charset="0"/>
              </a:rPr>
              <a:t>executed by</a:t>
            </a:r>
          </a:p>
        </p:txBody>
      </p:sp>
      <p:grpSp>
        <p:nvGrpSpPr>
          <p:cNvPr id="6" name="Group 20"/>
          <p:cNvGrpSpPr>
            <a:grpSpLocks/>
          </p:cNvGrpSpPr>
          <p:nvPr/>
        </p:nvGrpSpPr>
        <p:grpSpPr bwMode="auto">
          <a:xfrm>
            <a:off x="6477000" y="3952875"/>
            <a:ext cx="2287588" cy="2276475"/>
            <a:chOff x="3792" y="2688"/>
            <a:chExt cx="1777" cy="1681"/>
          </a:xfrm>
        </p:grpSpPr>
        <p:pic>
          <p:nvPicPr>
            <p:cNvPr id="16398" name="Picture 21" descr="bs00580_"/>
            <p:cNvPicPr>
              <a:picLocks noChangeAspect="1" noChangeArrowheads="1"/>
            </p:cNvPicPr>
            <p:nvPr/>
          </p:nvPicPr>
          <p:blipFill>
            <a:blip r:embed="rId3" cstate="print"/>
            <a:srcRect/>
            <a:stretch>
              <a:fillRect/>
            </a:stretch>
          </p:blipFill>
          <p:spPr bwMode="auto">
            <a:xfrm>
              <a:off x="3792" y="2688"/>
              <a:ext cx="1777" cy="1497"/>
            </a:xfrm>
            <a:prstGeom prst="rect">
              <a:avLst/>
            </a:prstGeom>
            <a:noFill/>
            <a:ln w="9525">
              <a:noFill/>
              <a:miter lim="800000"/>
              <a:headEnd/>
              <a:tailEnd/>
            </a:ln>
          </p:spPr>
        </p:pic>
        <p:sp>
          <p:nvSpPr>
            <p:cNvPr id="16399" name="Text Box 22"/>
            <p:cNvSpPr txBox="1">
              <a:spLocks noChangeArrowheads="1"/>
            </p:cNvSpPr>
            <p:nvPr/>
          </p:nvSpPr>
          <p:spPr bwMode="auto">
            <a:xfrm>
              <a:off x="4081" y="4032"/>
              <a:ext cx="1065" cy="337"/>
            </a:xfrm>
            <a:prstGeom prst="rect">
              <a:avLst/>
            </a:prstGeom>
            <a:noFill/>
            <a:ln w="9525">
              <a:noFill/>
              <a:miter lim="800000"/>
              <a:headEnd/>
              <a:tailEnd/>
            </a:ln>
          </p:spPr>
          <p:txBody>
            <a:bodyPr>
              <a:spAutoFit/>
            </a:bodyPr>
            <a:lstStyle/>
            <a:p>
              <a:r>
                <a:rPr lang="en-US" sz="2400" b="0" dirty="0">
                  <a:latin typeface="Times New Roman" pitchFamily="18" charset="0"/>
                </a:rPr>
                <a:t>computer</a:t>
              </a:r>
            </a:p>
          </p:txBody>
        </p:sp>
        <p:sp>
          <p:nvSpPr>
            <p:cNvPr id="16400" name="Text Box 23"/>
            <p:cNvSpPr txBox="1">
              <a:spLocks noChangeArrowheads="1"/>
            </p:cNvSpPr>
            <p:nvPr/>
          </p:nvSpPr>
          <p:spPr bwMode="auto">
            <a:xfrm>
              <a:off x="4502" y="2954"/>
              <a:ext cx="380" cy="338"/>
            </a:xfrm>
            <a:prstGeom prst="rect">
              <a:avLst/>
            </a:prstGeom>
            <a:noFill/>
            <a:ln w="9525">
              <a:noFill/>
              <a:miter lim="800000"/>
              <a:headEnd/>
              <a:tailEnd/>
            </a:ln>
          </p:spPr>
          <p:txBody>
            <a:bodyPr wrap="none">
              <a:spAutoFit/>
            </a:bodyPr>
            <a:lstStyle/>
            <a:p>
              <a:r>
                <a:rPr lang="en-US" sz="2400" b="0">
                  <a:latin typeface="Times New Roman" pitchFamily="18" charset="0"/>
                </a:rPr>
                <a:t>Hi</a:t>
              </a:r>
            </a:p>
          </p:txBody>
        </p:sp>
      </p:grpSp>
    </p:spTree>
    <p:extLst>
      <p:ext uri="{BB962C8B-B14F-4D97-AF65-F5344CB8AC3E}">
        <p14:creationId xmlns:p14="http://schemas.microsoft.com/office/powerpoint/2010/main" val="161731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19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19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19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4" grpId="0" animBg="1" autoUpdateAnimBg="0"/>
      <p:bldP spid="211985" grpId="0" animBg="1"/>
      <p:bldP spid="211986" grpId="0" animBg="1"/>
      <p:bldP spid="21198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t>Portability</a:t>
            </a:r>
          </a:p>
        </p:txBody>
      </p:sp>
      <p:sp>
        <p:nvSpPr>
          <p:cNvPr id="17412" name="Rectangle 3"/>
          <p:cNvSpPr>
            <a:spLocks noGrp="1" noChangeArrowheads="1"/>
          </p:cNvSpPr>
          <p:nvPr>
            <p:ph idx="1"/>
          </p:nvPr>
        </p:nvSpPr>
        <p:spPr>
          <a:xfrm>
            <a:off x="609600" y="990600"/>
            <a:ext cx="7924800" cy="4419600"/>
          </a:xfrm>
        </p:spPr>
        <p:txBody>
          <a:bodyPr/>
          <a:lstStyle/>
          <a:p>
            <a:pPr eaLnBrk="1" hangingPunct="1">
              <a:lnSpc>
                <a:spcPct val="90000"/>
              </a:lnSpc>
            </a:pPr>
            <a:r>
              <a:rPr lang="en-US" dirty="0"/>
              <a:t>Different makes of computers</a:t>
            </a:r>
          </a:p>
          <a:p>
            <a:pPr lvl="1" eaLnBrk="1" hangingPunct="1">
              <a:lnSpc>
                <a:spcPct val="90000"/>
              </a:lnSpc>
            </a:pPr>
            <a:r>
              <a:rPr lang="en-US" dirty="0"/>
              <a:t>speak different “languages” (machine language)</a:t>
            </a:r>
          </a:p>
          <a:p>
            <a:pPr lvl="1" eaLnBrk="1" hangingPunct="1">
              <a:lnSpc>
                <a:spcPct val="90000"/>
              </a:lnSpc>
            </a:pPr>
            <a:r>
              <a:rPr lang="en-US" dirty="0"/>
              <a:t>use different compilers. </a:t>
            </a:r>
          </a:p>
          <a:p>
            <a:pPr eaLnBrk="1" hangingPunct="1">
              <a:lnSpc>
                <a:spcPct val="90000"/>
              </a:lnSpc>
            </a:pPr>
            <a:r>
              <a:rPr lang="en-US" dirty="0"/>
              <a:t>This means that object code produced by one compiler may not work on another computer of a different make.</a:t>
            </a:r>
          </a:p>
          <a:p>
            <a:pPr eaLnBrk="1" hangingPunct="1">
              <a:lnSpc>
                <a:spcPct val="90000"/>
              </a:lnSpc>
            </a:pPr>
            <a:r>
              <a:rPr lang="en-US" dirty="0"/>
              <a:t>Thus the program is not </a:t>
            </a:r>
            <a:r>
              <a:rPr lang="en-US" i="1" dirty="0"/>
              <a:t>portable</a:t>
            </a:r>
            <a:r>
              <a:rPr lang="en-US" dirty="0"/>
              <a:t>.</a:t>
            </a:r>
          </a:p>
          <a:p>
            <a:pPr eaLnBrk="1" hangingPunct="1">
              <a:lnSpc>
                <a:spcPct val="90000"/>
              </a:lnSpc>
            </a:pPr>
            <a:r>
              <a:rPr lang="en-US" dirty="0"/>
              <a:t>Java is </a:t>
            </a:r>
            <a:r>
              <a:rPr lang="en-US" i="1" dirty="0"/>
              <a:t>portable</a:t>
            </a:r>
            <a:r>
              <a:rPr lang="en-US" dirty="0"/>
              <a:t> because it works in a different way.</a:t>
            </a:r>
          </a:p>
        </p:txBody>
      </p:sp>
    </p:spTree>
    <p:extLst>
      <p:ext uri="{BB962C8B-B14F-4D97-AF65-F5344CB8AC3E}">
        <p14:creationId xmlns:p14="http://schemas.microsoft.com/office/powerpoint/2010/main" val="24234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t>History of Java</a:t>
            </a:r>
          </a:p>
        </p:txBody>
      </p:sp>
      <p:sp>
        <p:nvSpPr>
          <p:cNvPr id="18436" name="Rectangle 3"/>
          <p:cNvSpPr>
            <a:spLocks noGrp="1" noChangeArrowheads="1"/>
          </p:cNvSpPr>
          <p:nvPr>
            <p:ph idx="1"/>
          </p:nvPr>
        </p:nvSpPr>
        <p:spPr/>
        <p:txBody>
          <a:bodyPr/>
          <a:lstStyle/>
          <a:p>
            <a:pPr eaLnBrk="1" hangingPunct="1"/>
            <a:r>
              <a:rPr lang="en-US"/>
              <a:t>The Java programming language was developed at Sun Microsystems</a:t>
            </a:r>
          </a:p>
          <a:p>
            <a:pPr eaLnBrk="1" hangingPunct="1"/>
            <a:r>
              <a:rPr lang="en-US"/>
              <a:t>It is meant to be a </a:t>
            </a:r>
            <a:r>
              <a:rPr lang="en-US" i="1"/>
              <a:t>portable</a:t>
            </a:r>
            <a:r>
              <a:rPr lang="en-US"/>
              <a:t> language that allows the same program code to be run on different computer makes.</a:t>
            </a:r>
          </a:p>
          <a:p>
            <a:pPr eaLnBrk="1" hangingPunct="1"/>
            <a:r>
              <a:rPr lang="en-US"/>
              <a:t>Java program code is translated into </a:t>
            </a:r>
            <a:r>
              <a:rPr lang="en-US" i="1"/>
              <a:t>byte-code</a:t>
            </a:r>
            <a:r>
              <a:rPr lang="en-US"/>
              <a:t> that is interpreted into machine language that the computer can understand.</a:t>
            </a:r>
          </a:p>
        </p:txBody>
      </p:sp>
    </p:spTree>
    <p:extLst>
      <p:ext uri="{BB962C8B-B14F-4D97-AF65-F5344CB8AC3E}">
        <p14:creationId xmlns:p14="http://schemas.microsoft.com/office/powerpoint/2010/main" val="98717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Java Byte-Code</a:t>
            </a:r>
          </a:p>
        </p:txBody>
      </p:sp>
      <p:sp>
        <p:nvSpPr>
          <p:cNvPr id="19460" name="Rectangle 3"/>
          <p:cNvSpPr>
            <a:spLocks noGrp="1" noChangeArrowheads="1"/>
          </p:cNvSpPr>
          <p:nvPr>
            <p:ph idx="1"/>
          </p:nvPr>
        </p:nvSpPr>
        <p:spPr/>
        <p:txBody>
          <a:bodyPr/>
          <a:lstStyle/>
          <a:p>
            <a:pPr eaLnBrk="1" hangingPunct="1"/>
            <a:r>
              <a:rPr lang="en-US" sz="2800"/>
              <a:t>Java source code is compiled by the Java compiler into </a:t>
            </a:r>
            <a:r>
              <a:rPr lang="en-US" sz="2800" b="1"/>
              <a:t>byte-code</a:t>
            </a:r>
            <a:r>
              <a:rPr lang="en-US" sz="2800"/>
              <a:t>.</a:t>
            </a:r>
          </a:p>
          <a:p>
            <a:pPr eaLnBrk="1" hangingPunct="1"/>
            <a:r>
              <a:rPr lang="en-US" sz="2800"/>
              <a:t>Byte-code is the machine language for a ‘typical’ computer.</a:t>
            </a:r>
          </a:p>
          <a:p>
            <a:pPr eaLnBrk="1" hangingPunct="1"/>
            <a:r>
              <a:rPr lang="en-US" sz="2800"/>
              <a:t>This ‘typical’ computer is known as the </a:t>
            </a:r>
            <a:r>
              <a:rPr lang="en-US" sz="2800" b="1"/>
              <a:t>Java Virtual Machine</a:t>
            </a:r>
            <a:r>
              <a:rPr lang="en-US" sz="2800"/>
              <a:t>.</a:t>
            </a:r>
          </a:p>
          <a:p>
            <a:pPr eaLnBrk="1" hangingPunct="1"/>
            <a:r>
              <a:rPr lang="en-US" sz="2800"/>
              <a:t>A byte-code </a:t>
            </a:r>
            <a:r>
              <a:rPr lang="en-US" sz="2800" b="1"/>
              <a:t>interpreter </a:t>
            </a:r>
            <a:r>
              <a:rPr lang="en-US" sz="2800"/>
              <a:t>will translate byte-code into object code for the particular machine.</a:t>
            </a:r>
          </a:p>
          <a:p>
            <a:pPr eaLnBrk="1" hangingPunct="1"/>
            <a:r>
              <a:rPr lang="en-US" sz="2800"/>
              <a:t>The byte-code is thus </a:t>
            </a:r>
            <a:r>
              <a:rPr lang="en-US" sz="2800" i="1"/>
              <a:t>portable</a:t>
            </a:r>
            <a:r>
              <a:rPr lang="en-US" sz="2800"/>
              <a:t> because an interpreter is simpler to write than a compiler.</a:t>
            </a:r>
          </a:p>
        </p:txBody>
      </p:sp>
    </p:spTree>
    <p:extLst>
      <p:ext uri="{BB962C8B-B14F-4D97-AF65-F5344CB8AC3E}">
        <p14:creationId xmlns:p14="http://schemas.microsoft.com/office/powerpoint/2010/main" val="184909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t>Running a Java Program</a:t>
            </a:r>
          </a:p>
        </p:txBody>
      </p:sp>
      <p:grpSp>
        <p:nvGrpSpPr>
          <p:cNvPr id="2" name="Group 3"/>
          <p:cNvGrpSpPr>
            <a:grpSpLocks/>
          </p:cNvGrpSpPr>
          <p:nvPr/>
        </p:nvGrpSpPr>
        <p:grpSpPr bwMode="auto">
          <a:xfrm>
            <a:off x="304800" y="1143000"/>
            <a:ext cx="1692275" cy="1741488"/>
            <a:chOff x="144" y="1783"/>
            <a:chExt cx="1066" cy="1097"/>
          </a:xfrm>
        </p:grpSpPr>
        <p:pic>
          <p:nvPicPr>
            <p:cNvPr id="20512" name="Picture 4" descr="bd06790_"/>
            <p:cNvPicPr>
              <a:picLocks noChangeAspect="1" noChangeArrowheads="1"/>
            </p:cNvPicPr>
            <p:nvPr/>
          </p:nvPicPr>
          <p:blipFill>
            <a:blip r:embed="rId2" cstate="print"/>
            <a:srcRect/>
            <a:stretch>
              <a:fillRect/>
            </a:stretch>
          </p:blipFill>
          <p:spPr bwMode="auto">
            <a:xfrm>
              <a:off x="192" y="1783"/>
              <a:ext cx="912" cy="754"/>
            </a:xfrm>
            <a:prstGeom prst="rect">
              <a:avLst/>
            </a:prstGeom>
            <a:noFill/>
            <a:ln w="9525">
              <a:noFill/>
              <a:miter lim="800000"/>
              <a:headEnd/>
              <a:tailEnd/>
            </a:ln>
          </p:spPr>
        </p:pic>
        <p:sp>
          <p:nvSpPr>
            <p:cNvPr id="20513" name="Text Box 5"/>
            <p:cNvSpPr txBox="1">
              <a:spLocks noChangeArrowheads="1"/>
            </p:cNvSpPr>
            <p:nvPr/>
          </p:nvSpPr>
          <p:spPr bwMode="auto">
            <a:xfrm>
              <a:off x="144" y="2592"/>
              <a:ext cx="1066" cy="288"/>
            </a:xfrm>
            <a:prstGeom prst="rect">
              <a:avLst/>
            </a:prstGeom>
            <a:noFill/>
            <a:ln w="9525">
              <a:noFill/>
              <a:miter lim="800000"/>
              <a:headEnd/>
              <a:tailEnd/>
            </a:ln>
          </p:spPr>
          <p:txBody>
            <a:bodyPr>
              <a:spAutoFit/>
            </a:bodyPr>
            <a:lstStyle/>
            <a:p>
              <a:r>
                <a:rPr lang="en-US" sz="2400" b="0">
                  <a:latin typeface="Times New Roman" pitchFamily="18" charset="0"/>
                </a:rPr>
                <a:t>programmer</a:t>
              </a:r>
            </a:p>
          </p:txBody>
        </p:sp>
      </p:grpSp>
      <p:grpSp>
        <p:nvGrpSpPr>
          <p:cNvPr id="3" name="Group 6"/>
          <p:cNvGrpSpPr>
            <a:grpSpLocks/>
          </p:cNvGrpSpPr>
          <p:nvPr/>
        </p:nvGrpSpPr>
        <p:grpSpPr bwMode="auto">
          <a:xfrm>
            <a:off x="2894012" y="1294606"/>
            <a:ext cx="5868988" cy="838200"/>
            <a:chOff x="1824" y="912"/>
            <a:chExt cx="3697" cy="528"/>
          </a:xfrm>
        </p:grpSpPr>
        <p:sp>
          <p:nvSpPr>
            <p:cNvPr id="20510" name="Text Box 7"/>
            <p:cNvSpPr txBox="1">
              <a:spLocks noChangeArrowheads="1"/>
            </p:cNvSpPr>
            <p:nvPr/>
          </p:nvSpPr>
          <p:spPr bwMode="auto">
            <a:xfrm>
              <a:off x="1824" y="912"/>
              <a:ext cx="1296" cy="524"/>
            </a:xfrm>
            <a:prstGeom prst="rect">
              <a:avLst/>
            </a:prstGeom>
            <a:solidFill>
              <a:schemeClr val="accent1"/>
            </a:solidFill>
            <a:ln w="9525">
              <a:solidFill>
                <a:schemeClr val="bg2"/>
              </a:solidFill>
              <a:miter lim="800000"/>
              <a:headEnd/>
              <a:tailEnd/>
            </a:ln>
          </p:spPr>
          <p:txBody>
            <a:bodyPr>
              <a:spAutoFit/>
            </a:bodyPr>
            <a:lstStyle/>
            <a:p>
              <a:r>
                <a:rPr lang="en-US" sz="1200" b="0">
                  <a:latin typeface="Times New Roman" pitchFamily="18" charset="0"/>
                </a:rPr>
                <a:t>public void test() </a:t>
              </a:r>
            </a:p>
            <a:p>
              <a:r>
                <a:rPr lang="en-US" sz="1200" b="0">
                  <a:latin typeface="Times New Roman" pitchFamily="18" charset="0"/>
                </a:rPr>
                <a:t>{</a:t>
              </a:r>
            </a:p>
            <a:p>
              <a:r>
                <a:rPr lang="en-US" sz="1200" b="0">
                  <a:latin typeface="Times New Roman" pitchFamily="18" charset="0"/>
                </a:rPr>
                <a:t> System.out.println(“Hi”);</a:t>
              </a:r>
            </a:p>
            <a:p>
              <a:r>
                <a:rPr lang="en-US" sz="1200" b="0">
                  <a:latin typeface="Times New Roman" pitchFamily="18" charset="0"/>
                </a:rPr>
                <a:t>}</a:t>
              </a:r>
            </a:p>
          </p:txBody>
        </p:sp>
        <p:sp>
          <p:nvSpPr>
            <p:cNvPr id="20511" name="Text Box 8"/>
            <p:cNvSpPr txBox="1">
              <a:spLocks noChangeArrowheads="1"/>
            </p:cNvSpPr>
            <p:nvPr/>
          </p:nvSpPr>
          <p:spPr bwMode="auto">
            <a:xfrm>
              <a:off x="3168" y="1152"/>
              <a:ext cx="2353" cy="288"/>
            </a:xfrm>
            <a:prstGeom prst="rect">
              <a:avLst/>
            </a:prstGeom>
            <a:noFill/>
            <a:ln w="9525">
              <a:noFill/>
              <a:miter lim="800000"/>
              <a:headEnd/>
              <a:tailEnd/>
            </a:ln>
          </p:spPr>
          <p:txBody>
            <a:bodyPr wrap="none">
              <a:spAutoFit/>
            </a:bodyPr>
            <a:lstStyle/>
            <a:p>
              <a:r>
                <a:rPr lang="en-US" sz="2400" b="0">
                  <a:latin typeface="Times New Roman" pitchFamily="18" charset="0"/>
                </a:rPr>
                <a:t>Java source code (high level)</a:t>
              </a:r>
            </a:p>
          </p:txBody>
        </p:sp>
      </p:grpSp>
      <p:grpSp>
        <p:nvGrpSpPr>
          <p:cNvPr id="4" name="Group 9"/>
          <p:cNvGrpSpPr>
            <a:grpSpLocks/>
          </p:cNvGrpSpPr>
          <p:nvPr/>
        </p:nvGrpSpPr>
        <p:grpSpPr bwMode="auto">
          <a:xfrm>
            <a:off x="3048000" y="2574925"/>
            <a:ext cx="1752600" cy="701675"/>
            <a:chOff x="1920" y="1939"/>
            <a:chExt cx="1104" cy="442"/>
          </a:xfrm>
        </p:grpSpPr>
        <p:sp>
          <p:nvSpPr>
            <p:cNvPr id="20508" name="AutoShape 10"/>
            <p:cNvSpPr>
              <a:spLocks noChangeArrowheads="1"/>
            </p:cNvSpPr>
            <p:nvPr/>
          </p:nvSpPr>
          <p:spPr bwMode="auto">
            <a:xfrm>
              <a:off x="1920" y="1968"/>
              <a:ext cx="1104" cy="384"/>
            </a:xfrm>
            <a:prstGeom prst="flowChartPredefinedProcess">
              <a:avLst/>
            </a:prstGeom>
            <a:solidFill>
              <a:schemeClr val="bg2"/>
            </a:solidFill>
            <a:ln w="9525">
              <a:solidFill>
                <a:schemeClr val="tx1"/>
              </a:solidFill>
              <a:miter lim="800000"/>
              <a:headEnd/>
              <a:tailEnd/>
            </a:ln>
          </p:spPr>
          <p:txBody>
            <a:bodyPr wrap="none" anchor="ctr"/>
            <a:lstStyle/>
            <a:p>
              <a:endParaRPr lang="en-US"/>
            </a:p>
          </p:txBody>
        </p:sp>
        <p:sp>
          <p:nvSpPr>
            <p:cNvPr id="20509" name="Text Box 11"/>
            <p:cNvSpPr txBox="1">
              <a:spLocks noChangeArrowheads="1"/>
            </p:cNvSpPr>
            <p:nvPr/>
          </p:nvSpPr>
          <p:spPr bwMode="auto">
            <a:xfrm>
              <a:off x="2053" y="1939"/>
              <a:ext cx="683" cy="442"/>
            </a:xfrm>
            <a:prstGeom prst="rect">
              <a:avLst/>
            </a:prstGeom>
            <a:noFill/>
            <a:ln w="9525">
              <a:noFill/>
              <a:miter lim="800000"/>
              <a:headEnd/>
              <a:tailEnd/>
            </a:ln>
          </p:spPr>
          <p:txBody>
            <a:bodyPr wrap="none">
              <a:spAutoFit/>
            </a:bodyPr>
            <a:lstStyle/>
            <a:p>
              <a:r>
                <a:rPr lang="en-US" sz="2000" b="0">
                  <a:solidFill>
                    <a:schemeClr val="bg1"/>
                  </a:solidFill>
                  <a:latin typeface="Times New Roman" pitchFamily="18" charset="0"/>
                </a:rPr>
                <a:t>Java</a:t>
              </a:r>
              <a:br>
                <a:rPr lang="en-US" sz="2000" b="0">
                  <a:solidFill>
                    <a:schemeClr val="bg1"/>
                  </a:solidFill>
                  <a:latin typeface="Times New Roman" pitchFamily="18" charset="0"/>
                </a:rPr>
              </a:br>
              <a:r>
                <a:rPr lang="en-US" sz="2000" b="0">
                  <a:solidFill>
                    <a:schemeClr val="bg1"/>
                  </a:solidFill>
                  <a:latin typeface="Times New Roman" pitchFamily="18" charset="0"/>
                </a:rPr>
                <a:t>compiler</a:t>
              </a:r>
            </a:p>
          </p:txBody>
        </p:sp>
      </p:grpSp>
      <p:grpSp>
        <p:nvGrpSpPr>
          <p:cNvPr id="5" name="Group 12"/>
          <p:cNvGrpSpPr>
            <a:grpSpLocks/>
          </p:cNvGrpSpPr>
          <p:nvPr/>
        </p:nvGrpSpPr>
        <p:grpSpPr bwMode="auto">
          <a:xfrm>
            <a:off x="1752600" y="5486403"/>
            <a:ext cx="2981325" cy="985838"/>
            <a:chOff x="1008" y="3504"/>
            <a:chExt cx="1878" cy="621"/>
          </a:xfrm>
        </p:grpSpPr>
        <p:sp>
          <p:nvSpPr>
            <p:cNvPr id="20506" name="Text Box 13"/>
            <p:cNvSpPr txBox="1">
              <a:spLocks noChangeArrowheads="1"/>
            </p:cNvSpPr>
            <p:nvPr/>
          </p:nvSpPr>
          <p:spPr bwMode="auto">
            <a:xfrm>
              <a:off x="1872" y="3504"/>
              <a:ext cx="720" cy="372"/>
            </a:xfrm>
            <a:prstGeom prst="rect">
              <a:avLst/>
            </a:prstGeom>
            <a:solidFill>
              <a:schemeClr val="accent1"/>
            </a:solidFill>
            <a:ln w="9525">
              <a:solidFill>
                <a:schemeClr val="bg2"/>
              </a:solidFill>
              <a:miter lim="800000"/>
              <a:headEnd/>
              <a:tailEnd/>
            </a:ln>
          </p:spPr>
          <p:txBody>
            <a:bodyPr>
              <a:spAutoFit/>
            </a:bodyPr>
            <a:lstStyle/>
            <a:p>
              <a:r>
                <a:rPr lang="en-US" sz="1600" b="0" i="1">
                  <a:latin typeface="Times New Roman" pitchFamily="18" charset="0"/>
                </a:rPr>
                <a:t>Machine language</a:t>
              </a:r>
            </a:p>
          </p:txBody>
        </p:sp>
        <p:sp>
          <p:nvSpPr>
            <p:cNvPr id="20507" name="Text Box 14"/>
            <p:cNvSpPr txBox="1">
              <a:spLocks noChangeArrowheads="1"/>
            </p:cNvSpPr>
            <p:nvPr/>
          </p:nvSpPr>
          <p:spPr bwMode="auto">
            <a:xfrm>
              <a:off x="1008" y="3837"/>
              <a:ext cx="1878" cy="288"/>
            </a:xfrm>
            <a:prstGeom prst="rect">
              <a:avLst/>
            </a:prstGeom>
            <a:noFill/>
            <a:ln w="9525">
              <a:noFill/>
              <a:miter lim="800000"/>
              <a:headEnd/>
              <a:tailEnd/>
            </a:ln>
          </p:spPr>
          <p:txBody>
            <a:bodyPr wrap="none">
              <a:spAutoFit/>
            </a:bodyPr>
            <a:lstStyle/>
            <a:p>
              <a:r>
                <a:rPr lang="en-US" sz="2400" b="0" dirty="0">
                  <a:latin typeface="Times New Roman" pitchFamily="18" charset="0"/>
                </a:rPr>
                <a:t>object code (low level)</a:t>
              </a:r>
            </a:p>
          </p:txBody>
        </p:sp>
      </p:grpSp>
      <p:sp>
        <p:nvSpPr>
          <p:cNvPr id="216079" name="AutoShape 15"/>
          <p:cNvSpPr>
            <a:spLocks noChangeArrowheads="1"/>
          </p:cNvSpPr>
          <p:nvPr/>
        </p:nvSpPr>
        <p:spPr bwMode="auto">
          <a:xfrm>
            <a:off x="2057400" y="1447800"/>
            <a:ext cx="609600" cy="533400"/>
          </a:xfrm>
          <a:prstGeom prst="rightArrow">
            <a:avLst>
              <a:gd name="adj1" fmla="val 50000"/>
              <a:gd name="adj2" fmla="val 28571"/>
            </a:avLst>
          </a:prstGeom>
          <a:solidFill>
            <a:schemeClr val="accent2"/>
          </a:solidFill>
          <a:ln w="9525">
            <a:solidFill>
              <a:schemeClr val="tx1"/>
            </a:solidFill>
            <a:miter lim="800000"/>
            <a:headEnd/>
            <a:tailEnd/>
          </a:ln>
        </p:spPr>
        <p:txBody>
          <a:bodyPr wrap="none" anchor="ctr"/>
          <a:lstStyle/>
          <a:p>
            <a:pPr algn="ctr"/>
            <a:r>
              <a:rPr lang="en-US" sz="1800" b="0">
                <a:latin typeface="Times New Roman" pitchFamily="18" charset="0"/>
              </a:rPr>
              <a:t>writes</a:t>
            </a:r>
          </a:p>
        </p:txBody>
      </p:sp>
      <p:sp>
        <p:nvSpPr>
          <p:cNvPr id="216080" name="AutoShape 16"/>
          <p:cNvSpPr>
            <a:spLocks noChangeArrowheads="1"/>
          </p:cNvSpPr>
          <p:nvPr/>
        </p:nvSpPr>
        <p:spPr bwMode="auto">
          <a:xfrm>
            <a:off x="3657600" y="2209800"/>
            <a:ext cx="381000" cy="3048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en-US"/>
          </a:p>
        </p:txBody>
      </p:sp>
      <p:sp>
        <p:nvSpPr>
          <p:cNvPr id="216081" name="AutoShape 17"/>
          <p:cNvSpPr>
            <a:spLocks noChangeArrowheads="1"/>
          </p:cNvSpPr>
          <p:nvPr/>
        </p:nvSpPr>
        <p:spPr bwMode="auto">
          <a:xfrm>
            <a:off x="3657600" y="3276600"/>
            <a:ext cx="381000" cy="3048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en-US"/>
          </a:p>
        </p:txBody>
      </p:sp>
      <p:sp>
        <p:nvSpPr>
          <p:cNvPr id="216082" name="AutoShape 18"/>
          <p:cNvSpPr>
            <a:spLocks noChangeArrowheads="1"/>
          </p:cNvSpPr>
          <p:nvPr/>
        </p:nvSpPr>
        <p:spPr bwMode="auto">
          <a:xfrm>
            <a:off x="4343400" y="5410200"/>
            <a:ext cx="1600200" cy="533400"/>
          </a:xfrm>
          <a:prstGeom prst="rightArrow">
            <a:avLst>
              <a:gd name="adj1" fmla="val 50000"/>
              <a:gd name="adj2" fmla="val 75000"/>
            </a:avLst>
          </a:prstGeom>
          <a:solidFill>
            <a:schemeClr val="accent2"/>
          </a:solidFill>
          <a:ln w="9525">
            <a:solidFill>
              <a:schemeClr val="tx1"/>
            </a:solidFill>
            <a:miter lim="800000"/>
            <a:headEnd/>
            <a:tailEnd/>
          </a:ln>
        </p:spPr>
        <p:txBody>
          <a:bodyPr wrap="none" anchor="ctr"/>
          <a:lstStyle/>
          <a:p>
            <a:pPr algn="ctr"/>
            <a:r>
              <a:rPr lang="en-US" sz="1800" b="0">
                <a:latin typeface="Times New Roman" pitchFamily="18" charset="0"/>
              </a:rPr>
              <a:t>executed by</a:t>
            </a:r>
          </a:p>
        </p:txBody>
      </p:sp>
      <p:grpSp>
        <p:nvGrpSpPr>
          <p:cNvPr id="6" name="Group 19"/>
          <p:cNvGrpSpPr>
            <a:grpSpLocks/>
          </p:cNvGrpSpPr>
          <p:nvPr/>
        </p:nvGrpSpPr>
        <p:grpSpPr bwMode="auto">
          <a:xfrm>
            <a:off x="6019800" y="3733800"/>
            <a:ext cx="2820988" cy="2590800"/>
            <a:chOff x="3792" y="2688"/>
            <a:chExt cx="1777" cy="1632"/>
          </a:xfrm>
        </p:grpSpPr>
        <p:pic>
          <p:nvPicPr>
            <p:cNvPr id="20503" name="Picture 20" descr="bs00580_"/>
            <p:cNvPicPr>
              <a:picLocks noChangeAspect="1" noChangeArrowheads="1"/>
            </p:cNvPicPr>
            <p:nvPr/>
          </p:nvPicPr>
          <p:blipFill>
            <a:blip r:embed="rId3" cstate="print"/>
            <a:srcRect/>
            <a:stretch>
              <a:fillRect/>
            </a:stretch>
          </p:blipFill>
          <p:spPr bwMode="auto">
            <a:xfrm>
              <a:off x="3792" y="2688"/>
              <a:ext cx="1777" cy="1497"/>
            </a:xfrm>
            <a:prstGeom prst="rect">
              <a:avLst/>
            </a:prstGeom>
            <a:noFill/>
            <a:ln w="9525">
              <a:noFill/>
              <a:miter lim="800000"/>
              <a:headEnd/>
              <a:tailEnd/>
            </a:ln>
          </p:spPr>
        </p:pic>
        <p:sp>
          <p:nvSpPr>
            <p:cNvPr id="20504" name="Text Box 21"/>
            <p:cNvSpPr txBox="1">
              <a:spLocks noChangeArrowheads="1"/>
            </p:cNvSpPr>
            <p:nvPr/>
          </p:nvSpPr>
          <p:spPr bwMode="auto">
            <a:xfrm>
              <a:off x="4080" y="4032"/>
              <a:ext cx="1066" cy="288"/>
            </a:xfrm>
            <a:prstGeom prst="rect">
              <a:avLst/>
            </a:prstGeom>
            <a:noFill/>
            <a:ln w="9525">
              <a:noFill/>
              <a:miter lim="800000"/>
              <a:headEnd/>
              <a:tailEnd/>
            </a:ln>
          </p:spPr>
          <p:txBody>
            <a:bodyPr>
              <a:spAutoFit/>
            </a:bodyPr>
            <a:lstStyle/>
            <a:p>
              <a:r>
                <a:rPr lang="en-US" sz="2400" b="0" dirty="0">
                  <a:latin typeface="Times New Roman" pitchFamily="18" charset="0"/>
                </a:rPr>
                <a:t>computer</a:t>
              </a:r>
            </a:p>
          </p:txBody>
        </p:sp>
        <p:sp>
          <p:nvSpPr>
            <p:cNvPr id="20505" name="Text Box 22"/>
            <p:cNvSpPr txBox="1">
              <a:spLocks noChangeArrowheads="1"/>
            </p:cNvSpPr>
            <p:nvPr/>
          </p:nvSpPr>
          <p:spPr bwMode="auto">
            <a:xfrm>
              <a:off x="4502" y="2954"/>
              <a:ext cx="308" cy="288"/>
            </a:xfrm>
            <a:prstGeom prst="rect">
              <a:avLst/>
            </a:prstGeom>
            <a:noFill/>
            <a:ln w="9525">
              <a:noFill/>
              <a:miter lim="800000"/>
              <a:headEnd/>
              <a:tailEnd/>
            </a:ln>
          </p:spPr>
          <p:txBody>
            <a:bodyPr wrap="none">
              <a:spAutoFit/>
            </a:bodyPr>
            <a:lstStyle/>
            <a:p>
              <a:r>
                <a:rPr lang="en-US" sz="2400" b="0">
                  <a:latin typeface="Times New Roman" pitchFamily="18" charset="0"/>
                </a:rPr>
                <a:t>Hi</a:t>
              </a:r>
            </a:p>
          </p:txBody>
        </p:sp>
      </p:grpSp>
      <p:grpSp>
        <p:nvGrpSpPr>
          <p:cNvPr id="7" name="Group 23"/>
          <p:cNvGrpSpPr>
            <a:grpSpLocks/>
          </p:cNvGrpSpPr>
          <p:nvPr/>
        </p:nvGrpSpPr>
        <p:grpSpPr bwMode="auto">
          <a:xfrm>
            <a:off x="3048000" y="4419600"/>
            <a:ext cx="1752600" cy="701675"/>
            <a:chOff x="1920" y="1939"/>
            <a:chExt cx="1104" cy="442"/>
          </a:xfrm>
        </p:grpSpPr>
        <p:sp>
          <p:nvSpPr>
            <p:cNvPr id="20501" name="AutoShape 24"/>
            <p:cNvSpPr>
              <a:spLocks noChangeArrowheads="1"/>
            </p:cNvSpPr>
            <p:nvPr/>
          </p:nvSpPr>
          <p:spPr bwMode="auto">
            <a:xfrm>
              <a:off x="1920" y="1968"/>
              <a:ext cx="1104" cy="384"/>
            </a:xfrm>
            <a:prstGeom prst="flowChartPredefinedProcess">
              <a:avLst/>
            </a:prstGeom>
            <a:solidFill>
              <a:schemeClr val="bg2"/>
            </a:solidFill>
            <a:ln w="9525">
              <a:solidFill>
                <a:schemeClr val="tx1"/>
              </a:solidFill>
              <a:miter lim="800000"/>
              <a:headEnd/>
              <a:tailEnd/>
            </a:ln>
          </p:spPr>
          <p:txBody>
            <a:bodyPr wrap="none" anchor="ctr"/>
            <a:lstStyle/>
            <a:p>
              <a:endParaRPr lang="en-US"/>
            </a:p>
          </p:txBody>
        </p:sp>
        <p:sp>
          <p:nvSpPr>
            <p:cNvPr id="20502" name="Text Box 25"/>
            <p:cNvSpPr txBox="1">
              <a:spLocks noChangeArrowheads="1"/>
            </p:cNvSpPr>
            <p:nvPr/>
          </p:nvSpPr>
          <p:spPr bwMode="auto">
            <a:xfrm>
              <a:off x="2053" y="1939"/>
              <a:ext cx="780" cy="442"/>
            </a:xfrm>
            <a:prstGeom prst="rect">
              <a:avLst/>
            </a:prstGeom>
            <a:noFill/>
            <a:ln w="9525">
              <a:noFill/>
              <a:miter lim="800000"/>
              <a:headEnd/>
              <a:tailEnd/>
            </a:ln>
          </p:spPr>
          <p:txBody>
            <a:bodyPr wrap="none">
              <a:spAutoFit/>
            </a:bodyPr>
            <a:lstStyle/>
            <a:p>
              <a:r>
                <a:rPr lang="en-US" sz="2000" b="0">
                  <a:solidFill>
                    <a:schemeClr val="bg1"/>
                  </a:solidFill>
                  <a:latin typeface="Times New Roman" pitchFamily="18" charset="0"/>
                </a:rPr>
                <a:t>Byte-code</a:t>
              </a:r>
            </a:p>
            <a:p>
              <a:r>
                <a:rPr lang="en-US" sz="2000" b="0">
                  <a:solidFill>
                    <a:schemeClr val="bg1"/>
                  </a:solidFill>
                  <a:latin typeface="Times New Roman" pitchFamily="18" charset="0"/>
                </a:rPr>
                <a:t>interpreter</a:t>
              </a:r>
            </a:p>
          </p:txBody>
        </p:sp>
      </p:grpSp>
      <p:sp>
        <p:nvSpPr>
          <p:cNvPr id="216090" name="AutoShape 26"/>
          <p:cNvSpPr>
            <a:spLocks noChangeArrowheads="1"/>
          </p:cNvSpPr>
          <p:nvPr/>
        </p:nvSpPr>
        <p:spPr bwMode="auto">
          <a:xfrm>
            <a:off x="3124200" y="3657600"/>
            <a:ext cx="1524000" cy="381000"/>
          </a:xfrm>
          <a:prstGeom prst="flowChartAlternateProcess">
            <a:avLst/>
          </a:prstGeom>
          <a:solidFill>
            <a:schemeClr val="accent1"/>
          </a:solidFill>
          <a:ln w="9525">
            <a:solidFill>
              <a:schemeClr val="tx1"/>
            </a:solidFill>
            <a:miter lim="800000"/>
            <a:headEnd/>
            <a:tailEnd/>
          </a:ln>
        </p:spPr>
        <p:txBody>
          <a:bodyPr wrap="none" anchor="ctr"/>
          <a:lstStyle/>
          <a:p>
            <a:pPr algn="ctr"/>
            <a:r>
              <a:rPr lang="en-US" sz="1800" b="0" i="1">
                <a:latin typeface="Times New Roman" pitchFamily="18" charset="0"/>
              </a:rPr>
              <a:t>Java</a:t>
            </a:r>
            <a:r>
              <a:rPr lang="en-US" sz="2400" b="0" i="1">
                <a:latin typeface="Times New Roman" pitchFamily="18" charset="0"/>
              </a:rPr>
              <a:t> </a:t>
            </a:r>
            <a:r>
              <a:rPr lang="en-US" sz="1800" b="0" i="1">
                <a:latin typeface="Times New Roman" pitchFamily="18" charset="0"/>
              </a:rPr>
              <a:t>byte-code</a:t>
            </a:r>
          </a:p>
        </p:txBody>
      </p:sp>
      <p:sp>
        <p:nvSpPr>
          <p:cNvPr id="216091" name="AutoShape 27"/>
          <p:cNvSpPr>
            <a:spLocks noChangeArrowheads="1"/>
          </p:cNvSpPr>
          <p:nvPr/>
        </p:nvSpPr>
        <p:spPr bwMode="auto">
          <a:xfrm>
            <a:off x="3657600" y="4114800"/>
            <a:ext cx="381000" cy="3048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en-US"/>
          </a:p>
        </p:txBody>
      </p:sp>
      <p:sp>
        <p:nvSpPr>
          <p:cNvPr id="216092" name="AutoShape 28"/>
          <p:cNvSpPr>
            <a:spLocks noChangeArrowheads="1"/>
          </p:cNvSpPr>
          <p:nvPr/>
        </p:nvSpPr>
        <p:spPr bwMode="auto">
          <a:xfrm>
            <a:off x="3657600" y="5181600"/>
            <a:ext cx="381000" cy="3048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en-US"/>
          </a:p>
        </p:txBody>
      </p:sp>
      <p:sp>
        <p:nvSpPr>
          <p:cNvPr id="216093" name="Rectangle 29"/>
          <p:cNvSpPr>
            <a:spLocks noChangeArrowheads="1"/>
          </p:cNvSpPr>
          <p:nvPr/>
        </p:nvSpPr>
        <p:spPr bwMode="auto">
          <a:xfrm>
            <a:off x="2667000" y="3581400"/>
            <a:ext cx="2590800" cy="1524000"/>
          </a:xfrm>
          <a:prstGeom prst="rect">
            <a:avLst/>
          </a:prstGeom>
          <a:noFill/>
          <a:ln w="38100">
            <a:solidFill>
              <a:schemeClr val="tx1"/>
            </a:solidFill>
            <a:prstDash val="dash"/>
            <a:miter lim="800000"/>
            <a:headEnd/>
            <a:tailEnd/>
          </a:ln>
        </p:spPr>
        <p:txBody>
          <a:bodyPr wrap="none" anchor="ctr"/>
          <a:lstStyle/>
          <a:p>
            <a:endParaRPr lang="en-US"/>
          </a:p>
        </p:txBody>
      </p:sp>
      <p:grpSp>
        <p:nvGrpSpPr>
          <p:cNvPr id="8" name="Group 30"/>
          <p:cNvGrpSpPr>
            <a:grpSpLocks/>
          </p:cNvGrpSpPr>
          <p:nvPr/>
        </p:nvGrpSpPr>
        <p:grpSpPr bwMode="auto">
          <a:xfrm>
            <a:off x="212725" y="4495800"/>
            <a:ext cx="2378075" cy="1020763"/>
            <a:chOff x="134" y="2832"/>
            <a:chExt cx="1498" cy="643"/>
          </a:xfrm>
        </p:grpSpPr>
        <p:sp>
          <p:nvSpPr>
            <p:cNvPr id="20499" name="Line 31"/>
            <p:cNvSpPr>
              <a:spLocks noChangeShapeType="1"/>
            </p:cNvSpPr>
            <p:nvPr/>
          </p:nvSpPr>
          <p:spPr bwMode="auto">
            <a:xfrm flipV="1">
              <a:off x="1104" y="2832"/>
              <a:ext cx="528" cy="240"/>
            </a:xfrm>
            <a:prstGeom prst="line">
              <a:avLst/>
            </a:prstGeom>
            <a:noFill/>
            <a:ln w="9525">
              <a:solidFill>
                <a:schemeClr val="tx1"/>
              </a:solidFill>
              <a:miter lim="800000"/>
              <a:headEnd/>
              <a:tailEnd type="triangle" w="med" len="med"/>
            </a:ln>
          </p:spPr>
          <p:txBody>
            <a:bodyPr wrap="none"/>
            <a:lstStyle/>
            <a:p>
              <a:endParaRPr lang="en-US"/>
            </a:p>
          </p:txBody>
        </p:sp>
        <p:sp>
          <p:nvSpPr>
            <p:cNvPr id="20500" name="Text Box 32"/>
            <p:cNvSpPr txBox="1">
              <a:spLocks noChangeArrowheads="1"/>
            </p:cNvSpPr>
            <p:nvPr/>
          </p:nvSpPr>
          <p:spPr bwMode="auto">
            <a:xfrm>
              <a:off x="134" y="2841"/>
              <a:ext cx="1038" cy="634"/>
            </a:xfrm>
            <a:prstGeom prst="rect">
              <a:avLst/>
            </a:prstGeom>
            <a:noFill/>
            <a:ln w="9525">
              <a:noFill/>
              <a:miter lim="800000"/>
              <a:headEnd/>
              <a:tailEnd/>
            </a:ln>
          </p:spPr>
          <p:txBody>
            <a:bodyPr wrap="none">
              <a:spAutoFit/>
            </a:bodyPr>
            <a:lstStyle/>
            <a:p>
              <a:r>
                <a:rPr lang="en-US" sz="2000" b="0">
                  <a:solidFill>
                    <a:srgbClr val="8D398B"/>
                  </a:solidFill>
                  <a:latin typeface="Times New Roman" pitchFamily="18" charset="0"/>
                </a:rPr>
                <a:t>Extra step that</a:t>
              </a:r>
              <a:br>
                <a:rPr lang="en-US" sz="2000" b="0">
                  <a:solidFill>
                    <a:srgbClr val="8D398B"/>
                  </a:solidFill>
                  <a:latin typeface="Times New Roman" pitchFamily="18" charset="0"/>
                </a:rPr>
              </a:br>
              <a:r>
                <a:rPr lang="en-US" sz="2000" b="0">
                  <a:solidFill>
                    <a:srgbClr val="8D398B"/>
                  </a:solidFill>
                  <a:latin typeface="Times New Roman" pitchFamily="18" charset="0"/>
                </a:rPr>
                <a:t>allows for</a:t>
              </a:r>
            </a:p>
            <a:p>
              <a:r>
                <a:rPr lang="en-US" sz="2000" b="0">
                  <a:solidFill>
                    <a:srgbClr val="8D398B"/>
                  </a:solidFill>
                  <a:latin typeface="Times New Roman" pitchFamily="18" charset="0"/>
                </a:rPr>
                <a:t>portability</a:t>
              </a:r>
            </a:p>
          </p:txBody>
        </p:sp>
      </p:grpSp>
    </p:spTree>
    <p:extLst>
      <p:ext uri="{BB962C8B-B14F-4D97-AF65-F5344CB8AC3E}">
        <p14:creationId xmlns:p14="http://schemas.microsoft.com/office/powerpoint/2010/main" val="386989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60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60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60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60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60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60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160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1609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0-#ppt_w/2"/>
                                          </p:val>
                                        </p:tav>
                                        <p:tav tm="100000">
                                          <p:val>
                                            <p:strVal val="#ppt_x"/>
                                          </p:val>
                                        </p:tav>
                                      </p:tavLst>
                                    </p:anim>
                                    <p:anim calcmode="lin" valueType="num">
                                      <p:cBhvr additive="base">
                                        <p:cTn id="6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9" grpId="0" animBg="1" autoUpdateAnimBg="0"/>
      <p:bldP spid="216080" grpId="0" animBg="1"/>
      <p:bldP spid="216081" grpId="0" animBg="1"/>
      <p:bldP spid="216082" grpId="0" animBg="1" autoUpdateAnimBg="0"/>
      <p:bldP spid="216090" grpId="0" animBg="1" autoUpdateAnimBg="0"/>
      <p:bldP spid="216091" grpId="0" animBg="1"/>
      <p:bldP spid="216092" grpId="0" animBg="1"/>
      <p:bldP spid="2160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Types of Java Programs</a:t>
            </a:r>
          </a:p>
        </p:txBody>
      </p:sp>
      <p:sp>
        <p:nvSpPr>
          <p:cNvPr id="21508" name="Rectangle 3"/>
          <p:cNvSpPr>
            <a:spLocks noGrp="1" noChangeArrowheads="1"/>
          </p:cNvSpPr>
          <p:nvPr>
            <p:ph idx="1"/>
          </p:nvPr>
        </p:nvSpPr>
        <p:spPr>
          <a:xfrm>
            <a:off x="108847" y="758825"/>
            <a:ext cx="7924800" cy="4419600"/>
          </a:xfrm>
        </p:spPr>
        <p:txBody>
          <a:bodyPr/>
          <a:lstStyle/>
          <a:p>
            <a:pPr eaLnBrk="1" hangingPunct="1"/>
            <a:r>
              <a:rPr lang="en-US" dirty="0"/>
              <a:t>Console </a:t>
            </a:r>
            <a:r>
              <a:rPr lang="en-US" dirty="0">
                <a:solidFill>
                  <a:srgbClr val="3333FF"/>
                </a:solidFill>
              </a:rPr>
              <a:t>Application</a:t>
            </a:r>
            <a:r>
              <a:rPr lang="en-US" dirty="0"/>
              <a:t>s:</a:t>
            </a:r>
          </a:p>
          <a:p>
            <a:pPr lvl="1" eaLnBrk="1" hangingPunct="1"/>
            <a:r>
              <a:rPr lang="en-US" dirty="0"/>
              <a:t>Simple text input / output</a:t>
            </a:r>
          </a:p>
          <a:p>
            <a:pPr lvl="1" eaLnBrk="1" hangingPunct="1"/>
            <a:r>
              <a:rPr lang="en-US" dirty="0"/>
              <a:t>This is what we will be doing for most of this course as we are learning how to program.</a:t>
            </a:r>
          </a:p>
        </p:txBody>
      </p:sp>
      <p:sp>
        <p:nvSpPr>
          <p:cNvPr id="217092" name="Text Box 4"/>
          <p:cNvSpPr txBox="1">
            <a:spLocks noChangeArrowheads="1"/>
          </p:cNvSpPr>
          <p:nvPr/>
        </p:nvSpPr>
        <p:spPr bwMode="auto">
          <a:xfrm>
            <a:off x="304800" y="2968625"/>
            <a:ext cx="6300788" cy="1812925"/>
          </a:xfrm>
          <a:prstGeom prst="rect">
            <a:avLst/>
          </a:prstGeom>
          <a:solidFill>
            <a:schemeClr val="bg1"/>
          </a:solidFill>
          <a:ln w="9525">
            <a:solidFill>
              <a:schemeClr val="tx1"/>
            </a:solidFill>
            <a:miter lim="800000"/>
            <a:headEnd/>
            <a:tailEnd/>
          </a:ln>
        </p:spPr>
        <p:txBody>
          <a:bodyPr wrap="none">
            <a:spAutoFit/>
          </a:bodyPr>
          <a:lstStyle/>
          <a:p>
            <a:r>
              <a:rPr lang="en-AU" sz="1600" b="0">
                <a:latin typeface="Courier New" pitchFamily="49" charset="0"/>
                <a:cs typeface="Courier New" pitchFamily="49" charset="0"/>
              </a:rPr>
              <a:t>public class ConsoleApp</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r>
              <a:rPr lang="en-AU" sz="1600">
                <a:latin typeface="Courier New" pitchFamily="49" charset="0"/>
                <a:cs typeface="Courier New" pitchFamily="49" charset="0"/>
              </a:rPr>
              <a:t>public static void main(String[] args)</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System.out.println("Hello World!");</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a:t>
            </a:r>
            <a:r>
              <a:rPr lang="en-US" sz="1600" b="0">
                <a:latin typeface="Times New Roman" pitchFamily="18" charset="0"/>
              </a:rPr>
              <a:t> </a:t>
            </a:r>
          </a:p>
        </p:txBody>
      </p:sp>
      <p:pic>
        <p:nvPicPr>
          <p:cNvPr id="217093" name="Picture 5"/>
          <p:cNvPicPr>
            <a:picLocks noChangeAspect="1" noChangeArrowheads="1"/>
          </p:cNvPicPr>
          <p:nvPr/>
        </p:nvPicPr>
        <p:blipFill>
          <a:blip r:embed="rId2" cstate="print"/>
          <a:srcRect r="48000" b="73270"/>
          <a:stretch>
            <a:fillRect/>
          </a:stretch>
        </p:blipFill>
        <p:spPr bwMode="auto">
          <a:xfrm>
            <a:off x="3276600" y="4568825"/>
            <a:ext cx="5741988" cy="1851025"/>
          </a:xfrm>
          <a:prstGeom prst="rect">
            <a:avLst/>
          </a:prstGeom>
          <a:noFill/>
          <a:ln w="9525">
            <a:noFill/>
            <a:miter lim="800000"/>
            <a:headEnd/>
            <a:tailEnd/>
          </a:ln>
        </p:spPr>
      </p:pic>
    </p:spTree>
    <p:extLst>
      <p:ext uri="{BB962C8B-B14F-4D97-AF65-F5344CB8AC3E}">
        <p14:creationId xmlns:p14="http://schemas.microsoft.com/office/powerpoint/2010/main" val="164129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092"/>
                                        </p:tgtEl>
                                        <p:attrNameLst>
                                          <p:attrName>style.visibility</p:attrName>
                                        </p:attrNameLst>
                                      </p:cBhvr>
                                      <p:to>
                                        <p:strVal val="visible"/>
                                      </p:to>
                                    </p:set>
                                    <p:anim calcmode="lin" valueType="num">
                                      <p:cBhvr additive="base">
                                        <p:cTn id="7" dur="500" fill="hold"/>
                                        <p:tgtEl>
                                          <p:spTgt spid="217092"/>
                                        </p:tgtEl>
                                        <p:attrNameLst>
                                          <p:attrName>ppt_x</p:attrName>
                                        </p:attrNameLst>
                                      </p:cBhvr>
                                      <p:tavLst>
                                        <p:tav tm="0">
                                          <p:val>
                                            <p:strVal val="0-#ppt_w/2"/>
                                          </p:val>
                                        </p:tav>
                                        <p:tav tm="100000">
                                          <p:val>
                                            <p:strVal val="#ppt_x"/>
                                          </p:val>
                                        </p:tav>
                                      </p:tavLst>
                                    </p:anim>
                                    <p:anim calcmode="lin" valueType="num">
                                      <p:cBhvr additive="base">
                                        <p:cTn id="8" dur="500" fill="hold"/>
                                        <p:tgtEl>
                                          <p:spTgt spid="2170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7093"/>
                                        </p:tgtEl>
                                        <p:attrNameLst>
                                          <p:attrName>style.visibility</p:attrName>
                                        </p:attrNameLst>
                                      </p:cBhvr>
                                      <p:to>
                                        <p:strVal val="visible"/>
                                      </p:to>
                                    </p:set>
                                    <p:anim calcmode="lin" valueType="num">
                                      <p:cBhvr additive="base">
                                        <p:cTn id="13" dur="500" fill="hold"/>
                                        <p:tgtEl>
                                          <p:spTgt spid="217093"/>
                                        </p:tgtEl>
                                        <p:attrNameLst>
                                          <p:attrName>ppt_x</p:attrName>
                                        </p:attrNameLst>
                                      </p:cBhvr>
                                      <p:tavLst>
                                        <p:tav tm="0">
                                          <p:val>
                                            <p:strVal val="0-#ppt_w/2"/>
                                          </p:val>
                                        </p:tav>
                                        <p:tav tm="100000">
                                          <p:val>
                                            <p:strVal val="#ppt_x"/>
                                          </p:val>
                                        </p:tav>
                                      </p:tavLst>
                                    </p:anim>
                                    <p:anim calcmode="lin" valueType="num">
                                      <p:cBhvr additive="base">
                                        <p:cTn id="14" dur="500" fill="hold"/>
                                        <p:tgtEl>
                                          <p:spTgt spid="2170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t>Types of Java Programs</a:t>
            </a:r>
          </a:p>
        </p:txBody>
      </p:sp>
      <p:sp>
        <p:nvSpPr>
          <p:cNvPr id="22532" name="Rectangle 3"/>
          <p:cNvSpPr>
            <a:spLocks noGrp="1" noChangeArrowheads="1"/>
          </p:cNvSpPr>
          <p:nvPr>
            <p:ph idx="1"/>
          </p:nvPr>
        </p:nvSpPr>
        <p:spPr/>
        <p:txBody>
          <a:bodyPr/>
          <a:lstStyle/>
          <a:p>
            <a:pPr eaLnBrk="1" hangingPunct="1"/>
            <a:r>
              <a:rPr lang="en-US"/>
              <a:t>GUI </a:t>
            </a:r>
            <a:r>
              <a:rPr lang="en-US">
                <a:solidFill>
                  <a:srgbClr val="3333FF"/>
                </a:solidFill>
              </a:rPr>
              <a:t>Application</a:t>
            </a:r>
            <a:r>
              <a:rPr lang="en-US"/>
              <a:t>s:</a:t>
            </a:r>
          </a:p>
          <a:p>
            <a:pPr lvl="1" eaLnBrk="1" hangingPunct="1"/>
            <a:r>
              <a:rPr lang="en-US"/>
              <a:t>Using the Java Swing library</a:t>
            </a:r>
          </a:p>
        </p:txBody>
      </p:sp>
      <p:sp>
        <p:nvSpPr>
          <p:cNvPr id="218116" name="Text Box 4"/>
          <p:cNvSpPr txBox="1">
            <a:spLocks noChangeArrowheads="1"/>
          </p:cNvSpPr>
          <p:nvPr/>
        </p:nvSpPr>
        <p:spPr bwMode="auto">
          <a:xfrm>
            <a:off x="0" y="2514600"/>
            <a:ext cx="9293225" cy="2790825"/>
          </a:xfrm>
          <a:prstGeom prst="rect">
            <a:avLst/>
          </a:prstGeom>
          <a:solidFill>
            <a:schemeClr val="bg1"/>
          </a:solidFill>
          <a:ln w="9525">
            <a:solidFill>
              <a:schemeClr val="tx1"/>
            </a:solidFill>
            <a:miter lim="800000"/>
            <a:headEnd/>
            <a:tailEnd/>
          </a:ln>
        </p:spPr>
        <p:txBody>
          <a:bodyPr wrap="none">
            <a:spAutoFit/>
          </a:bodyPr>
          <a:lstStyle/>
          <a:p>
            <a:r>
              <a:rPr lang="en-AU" sz="1600" b="0">
                <a:latin typeface="Courier New" pitchFamily="49" charset="0"/>
                <a:cs typeface="Courier New" pitchFamily="49" charset="0"/>
              </a:rPr>
              <a:t>import javax.swing.*;</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public class GuiApp</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r>
              <a:rPr lang="en-AU" sz="1600">
                <a:latin typeface="Courier New" pitchFamily="49" charset="0"/>
                <a:cs typeface="Courier New" pitchFamily="49" charset="0"/>
              </a:rPr>
              <a:t>public static void main(String[] args)</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JOptionPane.showMessageDialog(null, "Hello World!",</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"GUI Application", JOptionPane.INFORMATION_MESSAGE);</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System.exit(0);</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a:t>
            </a:r>
          </a:p>
        </p:txBody>
      </p:sp>
      <p:pic>
        <p:nvPicPr>
          <p:cNvPr id="218117" name="Picture 5"/>
          <p:cNvPicPr>
            <a:picLocks noChangeAspect="1" noChangeArrowheads="1"/>
          </p:cNvPicPr>
          <p:nvPr/>
        </p:nvPicPr>
        <p:blipFill>
          <a:blip r:embed="rId2" cstate="print"/>
          <a:srcRect/>
          <a:stretch>
            <a:fillRect/>
          </a:stretch>
        </p:blipFill>
        <p:spPr bwMode="auto">
          <a:xfrm>
            <a:off x="4343400" y="4800600"/>
            <a:ext cx="4321175" cy="1873250"/>
          </a:xfrm>
          <a:prstGeom prst="rect">
            <a:avLst/>
          </a:prstGeom>
          <a:noFill/>
          <a:ln w="9525">
            <a:noFill/>
            <a:miter lim="800000"/>
            <a:headEnd/>
            <a:tailEnd/>
          </a:ln>
        </p:spPr>
      </p:pic>
    </p:spTree>
    <p:extLst>
      <p:ext uri="{BB962C8B-B14F-4D97-AF65-F5344CB8AC3E}">
        <p14:creationId xmlns:p14="http://schemas.microsoft.com/office/powerpoint/2010/main" val="412086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6"/>
                                        </p:tgtEl>
                                        <p:attrNameLst>
                                          <p:attrName>style.visibility</p:attrName>
                                        </p:attrNameLst>
                                      </p:cBhvr>
                                      <p:to>
                                        <p:strVal val="visible"/>
                                      </p:to>
                                    </p:set>
                                    <p:anim calcmode="lin" valueType="num">
                                      <p:cBhvr additive="base">
                                        <p:cTn id="7" dur="500" fill="hold"/>
                                        <p:tgtEl>
                                          <p:spTgt spid="218116"/>
                                        </p:tgtEl>
                                        <p:attrNameLst>
                                          <p:attrName>ppt_x</p:attrName>
                                        </p:attrNameLst>
                                      </p:cBhvr>
                                      <p:tavLst>
                                        <p:tav tm="0">
                                          <p:val>
                                            <p:strVal val="0-#ppt_w/2"/>
                                          </p:val>
                                        </p:tav>
                                        <p:tav tm="100000">
                                          <p:val>
                                            <p:strVal val="#ppt_x"/>
                                          </p:val>
                                        </p:tav>
                                      </p:tavLst>
                                    </p:anim>
                                    <p:anim calcmode="lin" valueType="num">
                                      <p:cBhvr additive="base">
                                        <p:cTn id="8" dur="500" fill="hold"/>
                                        <p:tgtEl>
                                          <p:spTgt spid="2181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8117"/>
                                        </p:tgtEl>
                                        <p:attrNameLst>
                                          <p:attrName>style.visibility</p:attrName>
                                        </p:attrNameLst>
                                      </p:cBhvr>
                                      <p:to>
                                        <p:strVal val="visible"/>
                                      </p:to>
                                    </p:set>
                                    <p:anim calcmode="lin" valueType="num">
                                      <p:cBhvr additive="base">
                                        <p:cTn id="13" dur="500" fill="hold"/>
                                        <p:tgtEl>
                                          <p:spTgt spid="218117"/>
                                        </p:tgtEl>
                                        <p:attrNameLst>
                                          <p:attrName>ppt_x</p:attrName>
                                        </p:attrNameLst>
                                      </p:cBhvr>
                                      <p:tavLst>
                                        <p:tav tm="0">
                                          <p:val>
                                            <p:strVal val="0-#ppt_w/2"/>
                                          </p:val>
                                        </p:tav>
                                        <p:tav tm="100000">
                                          <p:val>
                                            <p:strVal val="#ppt_x"/>
                                          </p:val>
                                        </p:tav>
                                      </p:tavLst>
                                    </p:anim>
                                    <p:anim calcmode="lin" valueType="num">
                                      <p:cBhvr additive="base">
                                        <p:cTn id="14" dur="500" fill="hold"/>
                                        <p:tgtEl>
                                          <p:spTgt spid="218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t>Types of Java Programs</a:t>
            </a:r>
          </a:p>
        </p:txBody>
      </p:sp>
      <p:sp>
        <p:nvSpPr>
          <p:cNvPr id="23556" name="Rectangle 3"/>
          <p:cNvSpPr>
            <a:spLocks noGrp="1" noChangeArrowheads="1"/>
          </p:cNvSpPr>
          <p:nvPr>
            <p:ph idx="1"/>
          </p:nvPr>
        </p:nvSpPr>
        <p:spPr/>
        <p:txBody>
          <a:bodyPr/>
          <a:lstStyle/>
          <a:p>
            <a:pPr eaLnBrk="1" hangingPunct="1"/>
            <a:r>
              <a:rPr lang="en-US">
                <a:solidFill>
                  <a:srgbClr val="FF00FF"/>
                </a:solidFill>
              </a:rPr>
              <a:t>Applets</a:t>
            </a:r>
            <a:r>
              <a:rPr lang="en-US"/>
              <a:t> </a:t>
            </a:r>
          </a:p>
          <a:p>
            <a:pPr lvl="1" eaLnBrk="1" hangingPunct="1"/>
            <a:r>
              <a:rPr lang="en-US"/>
              <a:t>To be viewed using a internet browser</a:t>
            </a:r>
          </a:p>
        </p:txBody>
      </p:sp>
      <p:sp>
        <p:nvSpPr>
          <p:cNvPr id="219140" name="Text Box 4"/>
          <p:cNvSpPr txBox="1">
            <a:spLocks noChangeArrowheads="1"/>
          </p:cNvSpPr>
          <p:nvPr/>
        </p:nvSpPr>
        <p:spPr bwMode="auto">
          <a:xfrm>
            <a:off x="304800" y="2595562"/>
            <a:ext cx="6545263" cy="3279775"/>
          </a:xfrm>
          <a:prstGeom prst="rect">
            <a:avLst/>
          </a:prstGeom>
          <a:solidFill>
            <a:schemeClr val="bg1"/>
          </a:solidFill>
          <a:ln w="9525">
            <a:solidFill>
              <a:schemeClr val="tx1"/>
            </a:solidFill>
            <a:miter lim="800000"/>
            <a:headEnd/>
            <a:tailEnd/>
          </a:ln>
        </p:spPr>
        <p:txBody>
          <a:bodyPr wrap="none">
            <a:spAutoFit/>
          </a:bodyPr>
          <a:lstStyle/>
          <a:p>
            <a:r>
              <a:rPr lang="en-AU" sz="1600" b="0">
                <a:latin typeface="Courier New" pitchFamily="49" charset="0"/>
                <a:cs typeface="Courier New" pitchFamily="49" charset="0"/>
              </a:rPr>
              <a:t>import java.applet.*;</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import java.awt.*;</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public class AppletEg extends Applet</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public void paint(Graphics g)</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g.drawString("Hello World!", 20, 20);</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	}</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a:t>
            </a:r>
          </a:p>
          <a:p>
            <a:r>
              <a:rPr lang="en-AU" sz="1600" b="0">
                <a:latin typeface="Courier New" pitchFamily="49" charset="0"/>
                <a:cs typeface="Courier New" pitchFamily="49" charset="0"/>
              </a:rPr>
              <a:t>___________________________________________________</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&lt;applet code="AppletEg.class" width=200 height=40&gt;</a:t>
            </a:r>
            <a:endParaRPr lang="en-AU" sz="1600" b="0">
              <a:latin typeface="Times New Roman" pitchFamily="18" charset="0"/>
              <a:cs typeface="Times New Roman" pitchFamily="18" charset="0"/>
            </a:endParaRPr>
          </a:p>
          <a:p>
            <a:r>
              <a:rPr lang="en-AU" sz="1600" b="0">
                <a:latin typeface="Courier New" pitchFamily="49" charset="0"/>
                <a:cs typeface="Courier New" pitchFamily="49" charset="0"/>
              </a:rPr>
              <a:t>&lt;/applet&gt;</a:t>
            </a:r>
          </a:p>
        </p:txBody>
      </p:sp>
      <p:pic>
        <p:nvPicPr>
          <p:cNvPr id="219141" name="Picture 5"/>
          <p:cNvPicPr>
            <a:picLocks noChangeAspect="1" noChangeArrowheads="1"/>
          </p:cNvPicPr>
          <p:nvPr/>
        </p:nvPicPr>
        <p:blipFill>
          <a:blip r:embed="rId2" cstate="print"/>
          <a:srcRect/>
          <a:stretch>
            <a:fillRect/>
          </a:stretch>
        </p:blipFill>
        <p:spPr bwMode="auto">
          <a:xfrm>
            <a:off x="5410200" y="2133600"/>
            <a:ext cx="3505200" cy="1836737"/>
          </a:xfrm>
          <a:prstGeom prst="rect">
            <a:avLst/>
          </a:prstGeom>
          <a:noFill/>
          <a:ln w="9525">
            <a:noFill/>
            <a:miter lim="800000"/>
            <a:headEnd/>
            <a:tailEnd/>
          </a:ln>
        </p:spPr>
      </p:pic>
    </p:spTree>
    <p:extLst>
      <p:ext uri="{BB962C8B-B14F-4D97-AF65-F5344CB8AC3E}">
        <p14:creationId xmlns:p14="http://schemas.microsoft.com/office/powerpoint/2010/main" val="19703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0-#ppt_w/2"/>
                                          </p:val>
                                        </p:tav>
                                        <p:tav tm="100000">
                                          <p:val>
                                            <p:strVal val="#ppt_x"/>
                                          </p:val>
                                        </p:tav>
                                      </p:tavLst>
                                    </p:anim>
                                    <p:anim calcmode="lin" valueType="num">
                                      <p:cBhvr additive="base">
                                        <p:cTn id="8" dur="500" fill="hold"/>
                                        <p:tgtEl>
                                          <p:spTgt spid="2191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9141"/>
                                        </p:tgtEl>
                                        <p:attrNameLst>
                                          <p:attrName>style.visibility</p:attrName>
                                        </p:attrNameLst>
                                      </p:cBhvr>
                                      <p:to>
                                        <p:strVal val="visible"/>
                                      </p:to>
                                    </p:set>
                                    <p:anim calcmode="lin" valueType="num">
                                      <p:cBhvr additive="base">
                                        <p:cTn id="13" dur="500" fill="hold"/>
                                        <p:tgtEl>
                                          <p:spTgt spid="219141"/>
                                        </p:tgtEl>
                                        <p:attrNameLst>
                                          <p:attrName>ppt_x</p:attrName>
                                        </p:attrNameLst>
                                      </p:cBhvr>
                                      <p:tavLst>
                                        <p:tav tm="0">
                                          <p:val>
                                            <p:strVal val="0-#ppt_w/2"/>
                                          </p:val>
                                        </p:tav>
                                        <p:tav tm="100000">
                                          <p:val>
                                            <p:strVal val="#ppt_x"/>
                                          </p:val>
                                        </p:tav>
                                      </p:tavLst>
                                    </p:anim>
                                    <p:anim calcmode="lin" valueType="num">
                                      <p:cBhvr additive="base">
                                        <p:cTn id="14" dur="500" fill="hold"/>
                                        <p:tgtEl>
                                          <p:spTgt spid="2191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t>Lexical Elements </a:t>
            </a:r>
          </a:p>
        </p:txBody>
      </p:sp>
      <p:sp>
        <p:nvSpPr>
          <p:cNvPr id="24580" name="Rectangle 3"/>
          <p:cNvSpPr>
            <a:spLocks noGrp="1" noChangeArrowheads="1"/>
          </p:cNvSpPr>
          <p:nvPr>
            <p:ph idx="1"/>
          </p:nvPr>
        </p:nvSpPr>
        <p:spPr/>
        <p:txBody>
          <a:bodyPr/>
          <a:lstStyle/>
          <a:p>
            <a:pPr eaLnBrk="1" hangingPunct="1"/>
            <a:r>
              <a:rPr lang="en-US" dirty="0"/>
              <a:t>"Lexical elements are the basic building blocks of programming languages”</a:t>
            </a:r>
          </a:p>
        </p:txBody>
      </p:sp>
    </p:spTree>
    <p:extLst>
      <p:ext uri="{BB962C8B-B14F-4D97-AF65-F5344CB8AC3E}">
        <p14:creationId xmlns:p14="http://schemas.microsoft.com/office/powerpoint/2010/main" val="3044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t>Introduction</a:t>
            </a:r>
          </a:p>
        </p:txBody>
      </p:sp>
      <p:sp>
        <p:nvSpPr>
          <p:cNvPr id="4100" name="Rectangle 3"/>
          <p:cNvSpPr>
            <a:spLocks noGrp="1" noChangeArrowheads="1"/>
          </p:cNvSpPr>
          <p:nvPr>
            <p:ph idx="1"/>
          </p:nvPr>
        </p:nvSpPr>
        <p:spPr/>
        <p:txBody>
          <a:bodyPr/>
          <a:lstStyle/>
          <a:p>
            <a:pPr eaLnBrk="1" hangingPunct="1"/>
            <a:r>
              <a:rPr lang="en-US" dirty="0"/>
              <a:t>Lecturer: </a:t>
            </a:r>
            <a:r>
              <a:rPr lang="en-US" dirty="0" err="1"/>
              <a:t>Kok</a:t>
            </a:r>
            <a:r>
              <a:rPr lang="en-US" dirty="0"/>
              <a:t> </a:t>
            </a:r>
            <a:r>
              <a:rPr lang="en-US" dirty="0" err="1"/>
              <a:t>Chye</a:t>
            </a:r>
            <a:r>
              <a:rPr lang="en-US" dirty="0"/>
              <a:t> Hock</a:t>
            </a:r>
          </a:p>
          <a:p>
            <a:pPr eaLnBrk="1" hangingPunct="1"/>
            <a:r>
              <a:rPr lang="en-US" dirty="0"/>
              <a:t>Email: kokch</a:t>
            </a:r>
            <a:r>
              <a:rPr lang="en-US" dirty="0">
                <a:hlinkClick r:id="rId2"/>
              </a:rPr>
              <a:t>@help.edu.my</a:t>
            </a:r>
            <a:endParaRPr lang="en-US" dirty="0"/>
          </a:p>
          <a:p>
            <a:pPr eaLnBrk="1" hangingPunct="1"/>
            <a:endParaRPr lang="en-US" dirty="0"/>
          </a:p>
          <a:p>
            <a:pPr eaLnBrk="1" hangingPunct="1">
              <a:buFont typeface="Wingdings" pitchFamily="2" charset="2"/>
              <a:buNone/>
            </a:pPr>
            <a:endParaRPr lang="en-US" dirty="0"/>
          </a:p>
        </p:txBody>
      </p:sp>
    </p:spTree>
    <p:extLst>
      <p:ext uri="{BB962C8B-B14F-4D97-AF65-F5344CB8AC3E}">
        <p14:creationId xmlns:p14="http://schemas.microsoft.com/office/powerpoint/2010/main" val="168660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6" name="Text Box 22"/>
          <p:cNvSpPr txBox="1">
            <a:spLocks noChangeArrowheads="1"/>
          </p:cNvSpPr>
          <p:nvPr/>
        </p:nvSpPr>
        <p:spPr bwMode="auto">
          <a:xfrm>
            <a:off x="577092" y="1066800"/>
            <a:ext cx="8001000" cy="4114800"/>
          </a:xfrm>
          <a:prstGeom prst="rect">
            <a:avLst/>
          </a:prstGeom>
          <a:noFill/>
          <a:ln w="12700">
            <a:noFill/>
            <a:miter lim="800000"/>
            <a:headEnd/>
            <a:tailEnd/>
          </a:ln>
        </p:spPr>
        <p:txBody>
          <a:bodyPr wrap="square">
            <a:spAutoFit/>
          </a:bodyPr>
          <a:lstStyle/>
          <a:p>
            <a:pPr marL="222250" indent="-222250">
              <a:tabLst>
                <a:tab pos="1603375" algn="l"/>
                <a:tab pos="3317875" algn="l"/>
                <a:tab pos="5032375" algn="l"/>
              </a:tabLst>
            </a:pPr>
            <a:endParaRPr lang="en-US" dirty="0">
              <a:latin typeface="Courier New" pitchFamily="49" charset="0"/>
            </a:endParaRPr>
          </a:p>
          <a:p>
            <a:pPr marL="222250" indent="-222250">
              <a:tabLst>
                <a:tab pos="1603375" algn="l"/>
                <a:tab pos="3317875" algn="l"/>
                <a:tab pos="5032375" algn="l"/>
              </a:tabLst>
            </a:pPr>
            <a:r>
              <a:rPr lang="en-US" sz="1800" dirty="0">
                <a:solidFill>
                  <a:srgbClr val="FF0000"/>
                </a:solidFill>
                <a:latin typeface="Courier New" pitchFamily="49" charset="0"/>
              </a:rPr>
              <a:t>abstract</a:t>
            </a:r>
            <a:r>
              <a:rPr lang="en-US" sz="1800" dirty="0">
                <a:latin typeface="Courier New" pitchFamily="49" charset="0"/>
              </a:rPr>
              <a:t>	</a:t>
            </a:r>
            <a:r>
              <a:rPr lang="en-US" sz="1800" b="1" dirty="0">
                <a:solidFill>
                  <a:srgbClr val="0000CC"/>
                </a:solidFill>
                <a:latin typeface="Courier New" pitchFamily="49" charset="0"/>
              </a:rPr>
              <a:t>double</a:t>
            </a:r>
            <a:r>
              <a:rPr lang="en-US" sz="1800" dirty="0">
                <a:latin typeface="Courier New" pitchFamily="49" charset="0"/>
              </a:rPr>
              <a:t>	</a:t>
            </a:r>
            <a:r>
              <a:rPr lang="en-US" sz="1800" b="1" dirty="0" err="1">
                <a:solidFill>
                  <a:srgbClr val="0000CC"/>
                </a:solidFill>
                <a:latin typeface="Courier New" pitchFamily="49" charset="0"/>
              </a:rPr>
              <a:t>int</a:t>
            </a:r>
            <a:r>
              <a:rPr lang="en-US" sz="1800" dirty="0">
                <a:latin typeface="Courier New" pitchFamily="49" charset="0"/>
              </a:rPr>
              <a:t>	</a:t>
            </a:r>
            <a:r>
              <a:rPr lang="en-US" sz="1800" b="1" dirty="0">
                <a:solidFill>
                  <a:srgbClr val="0000CC"/>
                </a:solidFill>
                <a:latin typeface="Courier New" pitchFamily="49" charset="0"/>
              </a:rPr>
              <a:t>static</a:t>
            </a:r>
            <a:endParaRPr lang="en-US" sz="1800" dirty="0">
              <a:solidFill>
                <a:srgbClr val="0000CC"/>
              </a:solidFill>
              <a:latin typeface="Courier New" pitchFamily="49" charset="0"/>
            </a:endParaRPr>
          </a:p>
          <a:p>
            <a:pPr marL="222250" indent="-222250">
              <a:tabLst>
                <a:tab pos="1603375" algn="l"/>
                <a:tab pos="3317875" algn="l"/>
                <a:tab pos="5032375" algn="l"/>
              </a:tabLst>
            </a:pPr>
            <a:r>
              <a:rPr lang="en-US" sz="1800" b="1" dirty="0" err="1">
                <a:solidFill>
                  <a:srgbClr val="0000CC"/>
                </a:solidFill>
                <a:latin typeface="Courier New" pitchFamily="49" charset="0"/>
              </a:rPr>
              <a:t>boolean</a:t>
            </a:r>
            <a:r>
              <a:rPr lang="en-US" sz="1800" dirty="0">
                <a:latin typeface="Courier New" pitchFamily="49" charset="0"/>
              </a:rPr>
              <a:t>	</a:t>
            </a:r>
            <a:r>
              <a:rPr lang="en-US" sz="1800" b="1" dirty="0">
                <a:solidFill>
                  <a:srgbClr val="0000CC"/>
                </a:solidFill>
                <a:latin typeface="Courier New" pitchFamily="49" charset="0"/>
              </a:rPr>
              <a:t>else</a:t>
            </a:r>
            <a:r>
              <a:rPr lang="en-US" sz="1800" dirty="0">
                <a:latin typeface="Courier New" pitchFamily="49" charset="0"/>
              </a:rPr>
              <a:t>	</a:t>
            </a:r>
            <a:r>
              <a:rPr lang="en-US" sz="1800" dirty="0">
                <a:solidFill>
                  <a:srgbClr val="FF0000"/>
                </a:solidFill>
                <a:latin typeface="Courier New" pitchFamily="49" charset="0"/>
              </a:rPr>
              <a:t>interface</a:t>
            </a:r>
            <a:r>
              <a:rPr lang="en-US" sz="1800" dirty="0">
                <a:latin typeface="Courier New" pitchFamily="49" charset="0"/>
              </a:rPr>
              <a:t>	</a:t>
            </a:r>
            <a:r>
              <a:rPr lang="en-US" sz="1800" dirty="0">
                <a:solidFill>
                  <a:srgbClr val="FF0000"/>
                </a:solidFill>
                <a:latin typeface="Courier New" pitchFamily="49" charset="0"/>
              </a:rPr>
              <a:t>super</a:t>
            </a:r>
          </a:p>
          <a:p>
            <a:pPr marL="222250" indent="-222250">
              <a:tabLst>
                <a:tab pos="1603375" algn="l"/>
                <a:tab pos="3317875" algn="l"/>
                <a:tab pos="5032375" algn="l"/>
              </a:tabLst>
            </a:pPr>
            <a:r>
              <a:rPr lang="en-US" sz="1800" b="1" dirty="0">
                <a:solidFill>
                  <a:srgbClr val="0000CC"/>
                </a:solidFill>
                <a:latin typeface="Courier New" pitchFamily="49" charset="0"/>
              </a:rPr>
              <a:t>break</a:t>
            </a:r>
            <a:r>
              <a:rPr lang="en-US" sz="1800" dirty="0">
                <a:latin typeface="Courier New" pitchFamily="49" charset="0"/>
              </a:rPr>
              <a:t>	</a:t>
            </a:r>
            <a:r>
              <a:rPr lang="en-US" sz="1800" dirty="0">
                <a:solidFill>
                  <a:srgbClr val="FF0000"/>
                </a:solidFill>
                <a:latin typeface="Courier New" pitchFamily="49" charset="0"/>
              </a:rPr>
              <a:t>extends</a:t>
            </a:r>
            <a:r>
              <a:rPr lang="en-US" sz="1800" dirty="0">
                <a:latin typeface="Courier New" pitchFamily="49" charset="0"/>
              </a:rPr>
              <a:t>	</a:t>
            </a:r>
            <a:r>
              <a:rPr lang="en-US" sz="1800" b="1" dirty="0">
                <a:solidFill>
                  <a:srgbClr val="0000CC"/>
                </a:solidFill>
                <a:latin typeface="Courier New" pitchFamily="49" charset="0"/>
              </a:rPr>
              <a:t>long</a:t>
            </a:r>
            <a:r>
              <a:rPr lang="en-US" sz="1800" dirty="0">
                <a:latin typeface="Courier New" pitchFamily="49" charset="0"/>
              </a:rPr>
              <a:t>	</a:t>
            </a:r>
            <a:r>
              <a:rPr lang="en-US" sz="1800" b="1" dirty="0">
                <a:solidFill>
                  <a:srgbClr val="0000CC"/>
                </a:solidFill>
                <a:latin typeface="Courier New" pitchFamily="49" charset="0"/>
              </a:rPr>
              <a:t>switch</a:t>
            </a:r>
            <a:endParaRPr lang="en-US" sz="1800" dirty="0">
              <a:solidFill>
                <a:srgbClr val="0000CC"/>
              </a:solidFill>
              <a:latin typeface="Courier New" pitchFamily="49" charset="0"/>
            </a:endParaRPr>
          </a:p>
          <a:p>
            <a:pPr marL="222250" indent="-222250">
              <a:tabLst>
                <a:tab pos="1603375" algn="l"/>
                <a:tab pos="3317875" algn="l"/>
                <a:tab pos="5032375" algn="l"/>
              </a:tabLst>
            </a:pPr>
            <a:r>
              <a:rPr lang="en-US" sz="1800" b="1" dirty="0">
                <a:solidFill>
                  <a:srgbClr val="0000CC"/>
                </a:solidFill>
                <a:latin typeface="Courier New" pitchFamily="49" charset="0"/>
              </a:rPr>
              <a:t>byte</a:t>
            </a:r>
            <a:r>
              <a:rPr lang="en-US" sz="1800" dirty="0">
                <a:latin typeface="Courier New" pitchFamily="49" charset="0"/>
              </a:rPr>
              <a:t>	</a:t>
            </a:r>
            <a:r>
              <a:rPr lang="en-US" sz="1800" b="1" dirty="0">
                <a:solidFill>
                  <a:srgbClr val="0000CC"/>
                </a:solidFill>
                <a:latin typeface="Courier New" pitchFamily="49" charset="0"/>
              </a:rPr>
              <a:t>final</a:t>
            </a:r>
            <a:r>
              <a:rPr lang="en-US" sz="1800" dirty="0">
                <a:latin typeface="Courier New" pitchFamily="49" charset="0"/>
              </a:rPr>
              <a:t>	native	synchronized</a:t>
            </a:r>
          </a:p>
          <a:p>
            <a:pPr marL="222250" indent="-222250">
              <a:tabLst>
                <a:tab pos="1603375" algn="l"/>
                <a:tab pos="3317875" algn="l"/>
                <a:tab pos="5032375" algn="l"/>
              </a:tabLst>
            </a:pPr>
            <a:r>
              <a:rPr lang="en-US" sz="1800" b="1" dirty="0">
                <a:solidFill>
                  <a:srgbClr val="0000CC"/>
                </a:solidFill>
                <a:latin typeface="Courier New" pitchFamily="49" charset="0"/>
              </a:rPr>
              <a:t>case</a:t>
            </a:r>
            <a:r>
              <a:rPr lang="en-US" sz="1800" dirty="0">
                <a:latin typeface="Courier New" pitchFamily="49" charset="0"/>
              </a:rPr>
              <a:t>	</a:t>
            </a:r>
            <a:r>
              <a:rPr lang="en-US" sz="1800" dirty="0">
                <a:solidFill>
                  <a:srgbClr val="FF0000"/>
                </a:solidFill>
                <a:latin typeface="Courier New" pitchFamily="49" charset="0"/>
              </a:rPr>
              <a:t>finally</a:t>
            </a:r>
            <a:r>
              <a:rPr lang="en-US" sz="1800" dirty="0">
                <a:latin typeface="Courier New" pitchFamily="49" charset="0"/>
              </a:rPr>
              <a:t>	</a:t>
            </a:r>
            <a:r>
              <a:rPr lang="en-US" sz="1800" b="1" dirty="0">
                <a:solidFill>
                  <a:srgbClr val="0000CC"/>
                </a:solidFill>
                <a:latin typeface="Courier New" pitchFamily="49" charset="0"/>
              </a:rPr>
              <a:t>new</a:t>
            </a:r>
            <a:r>
              <a:rPr lang="en-US" sz="1800" dirty="0">
                <a:latin typeface="Courier New" pitchFamily="49" charset="0"/>
              </a:rPr>
              <a:t>	</a:t>
            </a:r>
            <a:r>
              <a:rPr lang="en-US" sz="1800" dirty="0">
                <a:solidFill>
                  <a:srgbClr val="FF0000"/>
                </a:solidFill>
                <a:latin typeface="Courier New" pitchFamily="49" charset="0"/>
              </a:rPr>
              <a:t>this</a:t>
            </a:r>
          </a:p>
          <a:p>
            <a:pPr marL="222250" indent="-222250">
              <a:tabLst>
                <a:tab pos="1603375" algn="l"/>
                <a:tab pos="3317875" algn="l"/>
                <a:tab pos="5032375" algn="l"/>
              </a:tabLst>
            </a:pPr>
            <a:r>
              <a:rPr lang="en-US" sz="1800" dirty="0">
                <a:solidFill>
                  <a:srgbClr val="FF0000"/>
                </a:solidFill>
                <a:latin typeface="Courier New" pitchFamily="49" charset="0"/>
              </a:rPr>
              <a:t>catch</a:t>
            </a:r>
            <a:r>
              <a:rPr lang="en-US" sz="1800" dirty="0">
                <a:latin typeface="Courier New" pitchFamily="49" charset="0"/>
              </a:rPr>
              <a:t>	</a:t>
            </a:r>
            <a:r>
              <a:rPr lang="en-US" sz="1800" b="1" dirty="0">
                <a:solidFill>
                  <a:srgbClr val="0000CC"/>
                </a:solidFill>
                <a:latin typeface="Courier New" pitchFamily="49" charset="0"/>
              </a:rPr>
              <a:t>float</a:t>
            </a:r>
            <a:r>
              <a:rPr lang="en-US" sz="1800" dirty="0">
                <a:latin typeface="Courier New" pitchFamily="49" charset="0"/>
              </a:rPr>
              <a:t>	</a:t>
            </a:r>
            <a:r>
              <a:rPr lang="en-US" sz="1800" b="1" dirty="0">
                <a:solidFill>
                  <a:srgbClr val="0000CC"/>
                </a:solidFill>
                <a:latin typeface="Courier New" pitchFamily="49" charset="0"/>
              </a:rPr>
              <a:t>null</a:t>
            </a:r>
            <a:r>
              <a:rPr lang="en-US" sz="1800" dirty="0">
                <a:latin typeface="Courier New" pitchFamily="49" charset="0"/>
              </a:rPr>
              <a:t>	</a:t>
            </a:r>
            <a:r>
              <a:rPr lang="en-US" sz="1800" dirty="0">
                <a:solidFill>
                  <a:srgbClr val="FF0000"/>
                </a:solidFill>
                <a:latin typeface="Courier New" pitchFamily="49" charset="0"/>
              </a:rPr>
              <a:t>throw</a:t>
            </a:r>
          </a:p>
          <a:p>
            <a:pPr marL="222250" indent="-222250">
              <a:tabLst>
                <a:tab pos="1603375" algn="l"/>
                <a:tab pos="3317875" algn="l"/>
                <a:tab pos="5032375" algn="l"/>
              </a:tabLst>
            </a:pPr>
            <a:r>
              <a:rPr lang="en-US" sz="1800" b="1" dirty="0">
                <a:solidFill>
                  <a:srgbClr val="0000CC"/>
                </a:solidFill>
                <a:latin typeface="Courier New" pitchFamily="49" charset="0"/>
              </a:rPr>
              <a:t>char</a:t>
            </a:r>
            <a:r>
              <a:rPr lang="en-US" sz="1800" dirty="0">
                <a:latin typeface="Courier New" pitchFamily="49" charset="0"/>
              </a:rPr>
              <a:t>	</a:t>
            </a:r>
            <a:r>
              <a:rPr lang="en-US" sz="1800" b="1" dirty="0">
                <a:solidFill>
                  <a:srgbClr val="0000CC"/>
                </a:solidFill>
                <a:latin typeface="Courier New" pitchFamily="49" charset="0"/>
              </a:rPr>
              <a:t>for</a:t>
            </a:r>
            <a:r>
              <a:rPr lang="en-US" sz="1800" dirty="0">
                <a:latin typeface="Courier New" pitchFamily="49" charset="0"/>
              </a:rPr>
              <a:t>	package	</a:t>
            </a:r>
            <a:r>
              <a:rPr lang="en-US" sz="1800" dirty="0">
                <a:solidFill>
                  <a:srgbClr val="FF0000"/>
                </a:solidFill>
                <a:latin typeface="Courier New" pitchFamily="49" charset="0"/>
              </a:rPr>
              <a:t>throws</a:t>
            </a:r>
          </a:p>
          <a:p>
            <a:pPr marL="222250" indent="-222250">
              <a:tabLst>
                <a:tab pos="1603375" algn="l"/>
                <a:tab pos="3317875" algn="l"/>
                <a:tab pos="5032375" algn="l"/>
              </a:tabLst>
            </a:pPr>
            <a:r>
              <a:rPr lang="en-US" sz="1800" b="1" dirty="0">
                <a:solidFill>
                  <a:srgbClr val="0000CC"/>
                </a:solidFill>
                <a:latin typeface="Courier New" pitchFamily="49" charset="0"/>
              </a:rPr>
              <a:t>class</a:t>
            </a:r>
            <a:r>
              <a:rPr lang="en-US" sz="1800" dirty="0">
                <a:latin typeface="Courier New" pitchFamily="49" charset="0"/>
              </a:rPr>
              <a:t>	</a:t>
            </a:r>
            <a:r>
              <a:rPr lang="en-US" sz="1800" dirty="0" err="1">
                <a:latin typeface="Courier New" pitchFamily="49" charset="0"/>
              </a:rPr>
              <a:t>goto</a:t>
            </a:r>
            <a:r>
              <a:rPr lang="en-US" sz="1800" dirty="0">
                <a:latin typeface="Courier New" pitchFamily="49" charset="0"/>
              </a:rPr>
              <a:t>	</a:t>
            </a:r>
            <a:r>
              <a:rPr lang="en-US" sz="1800" b="1" dirty="0">
                <a:solidFill>
                  <a:srgbClr val="0000CC"/>
                </a:solidFill>
                <a:latin typeface="Courier New" pitchFamily="49" charset="0"/>
              </a:rPr>
              <a:t>private</a:t>
            </a:r>
            <a:r>
              <a:rPr lang="en-US" sz="1800" dirty="0">
                <a:latin typeface="Courier New" pitchFamily="49" charset="0"/>
              </a:rPr>
              <a:t>	transient</a:t>
            </a:r>
          </a:p>
          <a:p>
            <a:pPr marL="222250" indent="-222250">
              <a:tabLst>
                <a:tab pos="1603375" algn="l"/>
                <a:tab pos="3317875" algn="l"/>
                <a:tab pos="5032375" algn="l"/>
              </a:tabLst>
            </a:pPr>
            <a:r>
              <a:rPr lang="en-US" sz="1800" dirty="0">
                <a:latin typeface="Courier New" pitchFamily="49" charset="0"/>
              </a:rPr>
              <a:t>const	</a:t>
            </a:r>
            <a:r>
              <a:rPr lang="en-US" sz="1800" b="1" dirty="0">
                <a:solidFill>
                  <a:srgbClr val="0000CC"/>
                </a:solidFill>
                <a:latin typeface="Courier New" pitchFamily="49" charset="0"/>
              </a:rPr>
              <a:t>if</a:t>
            </a:r>
            <a:r>
              <a:rPr lang="en-US" sz="1800" dirty="0">
                <a:latin typeface="Courier New" pitchFamily="49" charset="0"/>
              </a:rPr>
              <a:t>	</a:t>
            </a:r>
            <a:r>
              <a:rPr lang="en-US" sz="1800" dirty="0">
                <a:solidFill>
                  <a:srgbClr val="FF0000"/>
                </a:solidFill>
                <a:latin typeface="Courier New" pitchFamily="49" charset="0"/>
              </a:rPr>
              <a:t>protected</a:t>
            </a:r>
            <a:r>
              <a:rPr lang="en-US" sz="1800" dirty="0">
                <a:latin typeface="Courier New" pitchFamily="49" charset="0"/>
              </a:rPr>
              <a:t>	</a:t>
            </a:r>
            <a:r>
              <a:rPr lang="en-US" sz="1800" dirty="0">
                <a:solidFill>
                  <a:srgbClr val="FF0000"/>
                </a:solidFill>
                <a:latin typeface="Courier New" pitchFamily="49" charset="0"/>
              </a:rPr>
              <a:t>try</a:t>
            </a:r>
          </a:p>
          <a:p>
            <a:pPr marL="222250" indent="-222250">
              <a:tabLst>
                <a:tab pos="1603375" algn="l"/>
                <a:tab pos="3317875" algn="l"/>
                <a:tab pos="5032375" algn="l"/>
              </a:tabLst>
            </a:pPr>
            <a:r>
              <a:rPr lang="en-US" sz="1800" b="1" dirty="0">
                <a:solidFill>
                  <a:srgbClr val="0000CC"/>
                </a:solidFill>
                <a:latin typeface="Courier New" pitchFamily="49" charset="0"/>
              </a:rPr>
              <a:t>continue</a:t>
            </a:r>
            <a:r>
              <a:rPr lang="en-US" sz="1800" dirty="0">
                <a:latin typeface="Courier New" pitchFamily="49" charset="0"/>
              </a:rPr>
              <a:t>	</a:t>
            </a:r>
            <a:r>
              <a:rPr lang="en-US" sz="1800" dirty="0">
                <a:solidFill>
                  <a:srgbClr val="FF0000"/>
                </a:solidFill>
                <a:latin typeface="Courier New" pitchFamily="49" charset="0"/>
              </a:rPr>
              <a:t>implements</a:t>
            </a:r>
            <a:r>
              <a:rPr lang="en-US" sz="1800" dirty="0">
                <a:latin typeface="Courier New" pitchFamily="49" charset="0"/>
              </a:rPr>
              <a:t>	</a:t>
            </a:r>
            <a:r>
              <a:rPr lang="en-US" sz="1800" b="1" dirty="0">
                <a:solidFill>
                  <a:srgbClr val="0000CC"/>
                </a:solidFill>
                <a:latin typeface="Courier New" pitchFamily="49" charset="0"/>
              </a:rPr>
              <a:t>public</a:t>
            </a:r>
            <a:r>
              <a:rPr lang="en-US" sz="1800" dirty="0">
                <a:latin typeface="Courier New" pitchFamily="49" charset="0"/>
              </a:rPr>
              <a:t>	</a:t>
            </a:r>
            <a:r>
              <a:rPr lang="en-US" sz="1800" b="1" dirty="0">
                <a:solidFill>
                  <a:srgbClr val="0000CC"/>
                </a:solidFill>
                <a:latin typeface="Courier New" pitchFamily="49" charset="0"/>
              </a:rPr>
              <a:t>void</a:t>
            </a:r>
            <a:endParaRPr lang="en-US" sz="1800" dirty="0">
              <a:solidFill>
                <a:srgbClr val="0000CC"/>
              </a:solidFill>
              <a:latin typeface="Courier New" pitchFamily="49" charset="0"/>
            </a:endParaRPr>
          </a:p>
          <a:p>
            <a:pPr marL="222250" indent="-222250">
              <a:tabLst>
                <a:tab pos="1603375" algn="l"/>
                <a:tab pos="3317875" algn="l"/>
                <a:tab pos="5032375" algn="l"/>
              </a:tabLst>
            </a:pPr>
            <a:r>
              <a:rPr lang="en-US" sz="1800" b="1" dirty="0">
                <a:solidFill>
                  <a:srgbClr val="0000CC"/>
                </a:solidFill>
                <a:latin typeface="Courier New" pitchFamily="49" charset="0"/>
              </a:rPr>
              <a:t>default</a:t>
            </a:r>
            <a:r>
              <a:rPr lang="en-US" sz="1800" dirty="0">
                <a:latin typeface="Courier New" pitchFamily="49" charset="0"/>
              </a:rPr>
              <a:t>	</a:t>
            </a:r>
            <a:r>
              <a:rPr lang="en-US" sz="1800" b="1" dirty="0">
                <a:solidFill>
                  <a:srgbClr val="0000CC"/>
                </a:solidFill>
                <a:latin typeface="Courier New" pitchFamily="49" charset="0"/>
              </a:rPr>
              <a:t>import</a:t>
            </a:r>
            <a:r>
              <a:rPr lang="en-US" sz="1800" dirty="0">
                <a:latin typeface="Courier New" pitchFamily="49" charset="0"/>
              </a:rPr>
              <a:t>	</a:t>
            </a:r>
            <a:r>
              <a:rPr lang="en-US" sz="1800" b="1" dirty="0">
                <a:solidFill>
                  <a:srgbClr val="0000CC"/>
                </a:solidFill>
                <a:latin typeface="Courier New" pitchFamily="49" charset="0"/>
              </a:rPr>
              <a:t>return</a:t>
            </a:r>
            <a:r>
              <a:rPr lang="en-US" sz="1800" dirty="0">
                <a:latin typeface="Courier New" pitchFamily="49" charset="0"/>
              </a:rPr>
              <a:t>	volatile</a:t>
            </a:r>
          </a:p>
          <a:p>
            <a:pPr marL="222250" indent="-222250">
              <a:tabLst>
                <a:tab pos="1603375" algn="l"/>
                <a:tab pos="3317875" algn="l"/>
                <a:tab pos="5032375" algn="l"/>
              </a:tabLst>
            </a:pPr>
            <a:r>
              <a:rPr lang="en-US" sz="1800" b="1" dirty="0">
                <a:solidFill>
                  <a:srgbClr val="0000CC"/>
                </a:solidFill>
                <a:latin typeface="Courier New" pitchFamily="49" charset="0"/>
              </a:rPr>
              <a:t>do</a:t>
            </a:r>
            <a:r>
              <a:rPr lang="en-US" sz="1800" dirty="0">
                <a:latin typeface="Courier New" pitchFamily="49" charset="0"/>
              </a:rPr>
              <a:t>	</a:t>
            </a:r>
            <a:r>
              <a:rPr lang="en-US" sz="1800" dirty="0" err="1">
                <a:solidFill>
                  <a:srgbClr val="FF0000"/>
                </a:solidFill>
                <a:latin typeface="Courier New" pitchFamily="49" charset="0"/>
              </a:rPr>
              <a:t>instanceof</a:t>
            </a:r>
            <a:r>
              <a:rPr lang="en-US" sz="1800" dirty="0">
                <a:latin typeface="Courier New" pitchFamily="49" charset="0"/>
              </a:rPr>
              <a:t>	</a:t>
            </a:r>
            <a:r>
              <a:rPr lang="en-US" sz="1800" b="1" dirty="0">
                <a:solidFill>
                  <a:srgbClr val="0000CC"/>
                </a:solidFill>
                <a:latin typeface="Courier New" pitchFamily="49" charset="0"/>
              </a:rPr>
              <a:t>short</a:t>
            </a:r>
            <a:r>
              <a:rPr lang="en-US" sz="1800" dirty="0">
                <a:latin typeface="Courier New" pitchFamily="49" charset="0"/>
              </a:rPr>
              <a:t>	</a:t>
            </a:r>
            <a:r>
              <a:rPr lang="en-US" sz="1800" b="1" dirty="0">
                <a:solidFill>
                  <a:srgbClr val="0000CC"/>
                </a:solidFill>
                <a:latin typeface="Courier New" pitchFamily="49" charset="0"/>
              </a:rPr>
              <a:t>while</a:t>
            </a:r>
            <a:endParaRPr lang="en-US" sz="1800" dirty="0">
              <a:solidFill>
                <a:srgbClr val="0000CC"/>
              </a:solidFill>
              <a:latin typeface="Courier New" pitchFamily="49" charset="0"/>
            </a:endParaRPr>
          </a:p>
        </p:txBody>
      </p:sp>
      <p:sp>
        <p:nvSpPr>
          <p:cNvPr id="5123" name="Rectangle 2"/>
          <p:cNvSpPr>
            <a:spLocks noGrp="1" noChangeArrowheads="1"/>
          </p:cNvSpPr>
          <p:nvPr>
            <p:ph type="title"/>
          </p:nvPr>
        </p:nvSpPr>
        <p:spPr/>
        <p:txBody>
          <a:bodyPr/>
          <a:lstStyle/>
          <a:p>
            <a:r>
              <a:rPr lang="en-US" dirty="0"/>
              <a:t>Reserved Words</a:t>
            </a:r>
          </a:p>
        </p:txBody>
      </p:sp>
      <p:sp>
        <p:nvSpPr>
          <p:cNvPr id="26629" name="Text Box 5"/>
          <p:cNvSpPr txBox="1">
            <a:spLocks noChangeArrowheads="1"/>
          </p:cNvSpPr>
          <p:nvPr/>
        </p:nvSpPr>
        <p:spPr bwMode="auto">
          <a:xfrm>
            <a:off x="457200" y="805190"/>
            <a:ext cx="8001000" cy="523220"/>
          </a:xfrm>
          <a:prstGeom prst="rect">
            <a:avLst/>
          </a:prstGeom>
          <a:noFill/>
          <a:ln w="12700">
            <a:noFill/>
            <a:miter lim="800000"/>
            <a:headEnd/>
            <a:tailEnd/>
          </a:ln>
        </p:spPr>
        <p:txBody>
          <a:bodyPr>
            <a:spAutoFit/>
          </a:bodyPr>
          <a:lstStyle/>
          <a:p>
            <a:pPr marL="222250" indent="-222250">
              <a:tabLst>
                <a:tab pos="1603375" algn="l"/>
                <a:tab pos="3317875" algn="l"/>
                <a:tab pos="5032375" algn="l"/>
              </a:tabLst>
            </a:pPr>
            <a:r>
              <a:rPr lang="en-US" sz="2800" b="1" u="sng" dirty="0"/>
              <a:t>Java's Reserved Words</a:t>
            </a:r>
            <a:endParaRPr lang="en-US" sz="2800" dirty="0">
              <a:latin typeface="Courier New" pitchFamily="49" charset="0"/>
            </a:endParaRPr>
          </a:p>
        </p:txBody>
      </p:sp>
    </p:spTree>
    <p:extLst>
      <p:ext uri="{BB962C8B-B14F-4D97-AF65-F5344CB8AC3E}">
        <p14:creationId xmlns:p14="http://schemas.microsoft.com/office/powerpoint/2010/main" val="423260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6" grpId="0" autoUpdateAnimBg="0"/>
      <p:bldP spid="2662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Data Types</a:t>
            </a:r>
          </a:p>
        </p:txBody>
      </p:sp>
      <p:sp>
        <p:nvSpPr>
          <p:cNvPr id="28675" name="Text Box 3"/>
          <p:cNvSpPr txBox="1">
            <a:spLocks noChangeArrowheads="1"/>
          </p:cNvSpPr>
          <p:nvPr/>
        </p:nvSpPr>
        <p:spPr bwMode="auto">
          <a:xfrm>
            <a:off x="304800" y="962085"/>
            <a:ext cx="8153400" cy="4524315"/>
          </a:xfrm>
          <a:prstGeom prst="rect">
            <a:avLst/>
          </a:prstGeom>
          <a:noFill/>
          <a:ln w="12700">
            <a:noFill/>
            <a:miter lim="800000"/>
            <a:headEnd/>
            <a:tailEnd/>
          </a:ln>
        </p:spPr>
        <p:txBody>
          <a:bodyPr wrap="square">
            <a:spAutoFit/>
          </a:bodyPr>
          <a:lstStyle/>
          <a:p>
            <a:pPr marL="222250" indent="-222250" defTabSz="911225">
              <a:tabLst>
                <a:tab pos="571500" algn="l"/>
                <a:tab pos="1714500" algn="l"/>
                <a:tab pos="2968625" algn="l"/>
                <a:tab pos="4000500" algn="l"/>
                <a:tab pos="5492750" algn="l"/>
                <a:tab pos="6397625" algn="l"/>
              </a:tabLst>
            </a:pPr>
            <a:r>
              <a:rPr lang="en-US" sz="2400" b="0" u="sng" dirty="0">
                <a:latin typeface="Times New Roman" pitchFamily="18" charset="0"/>
                <a:cs typeface="Times New Roman" pitchFamily="18" charset="0"/>
              </a:rPr>
              <a:t>Primitive Data Type</a:t>
            </a:r>
            <a:r>
              <a:rPr lang="en-US" sz="2400" b="0" dirty="0">
                <a:latin typeface="Times New Roman" pitchFamily="18" charset="0"/>
                <a:cs typeface="Times New Roman" pitchFamily="18" charset="0"/>
              </a:rPr>
              <a:t> &amp; Reference Data Type</a:t>
            </a:r>
          </a:p>
          <a:p>
            <a:pPr marL="222250" indent="-222250" defTabSz="911225">
              <a:tabLst>
                <a:tab pos="571500" algn="l"/>
                <a:tab pos="1714500" algn="l"/>
                <a:tab pos="2968625" algn="l"/>
                <a:tab pos="4000500" algn="l"/>
                <a:tab pos="5492750" algn="l"/>
                <a:tab pos="6397625" algn="l"/>
              </a:tabLst>
            </a:pPr>
            <a:r>
              <a:rPr lang="en-US" sz="2400" b="0" noProof="1">
                <a:latin typeface="Times New Roman" pitchFamily="18" charset="0"/>
                <a:cs typeface="Times New Roman" pitchFamily="18" charset="0"/>
                <a:sym typeface="Wingdings" pitchFamily="2" charset="2"/>
              </a:rPr>
              <a:t></a:t>
            </a:r>
            <a:r>
              <a:rPr lang="en-US" sz="2400" b="0" dirty="0">
                <a:latin typeface="Times New Roman" pitchFamily="18" charset="0"/>
                <a:cs typeface="Times New Roman" pitchFamily="18" charset="0"/>
              </a:rPr>
              <a:t> numeric </a:t>
            </a:r>
          </a:p>
          <a:p>
            <a:pPr marL="222250" indent="-222250" defTabSz="911225">
              <a:tabLst>
                <a:tab pos="571500" algn="l"/>
                <a:tab pos="1714500" algn="l"/>
                <a:tab pos="2968625" algn="l"/>
                <a:tab pos="4000500" algn="l"/>
                <a:tab pos="5492750" algn="l"/>
                <a:tab pos="6397625" algn="l"/>
              </a:tabLst>
            </a:pPr>
            <a:r>
              <a:rPr lang="en-US" sz="2400" b="0" dirty="0">
                <a:latin typeface="Times New Roman" pitchFamily="18" charset="0"/>
                <a:cs typeface="Times New Roman" pitchFamily="18" charset="0"/>
              </a:rPr>
              <a:t>	  integer: byte, short, </a:t>
            </a:r>
            <a:r>
              <a:rPr lang="en-US" sz="2400" b="0" dirty="0" err="1">
                <a:solidFill>
                  <a:srgbClr val="3333FF"/>
                </a:solidFill>
                <a:latin typeface="Times New Roman" pitchFamily="18" charset="0"/>
                <a:cs typeface="Times New Roman" pitchFamily="18" charset="0"/>
              </a:rPr>
              <a:t>int</a:t>
            </a:r>
            <a:r>
              <a:rPr lang="en-US" sz="2400" b="0" dirty="0">
                <a:latin typeface="Times New Roman" pitchFamily="18" charset="0"/>
                <a:cs typeface="Times New Roman" pitchFamily="18" charset="0"/>
              </a:rPr>
              <a:t>, long </a:t>
            </a:r>
            <a:r>
              <a:rPr lang="en-US" sz="2400" b="0" noProof="1">
                <a:latin typeface="Times New Roman" pitchFamily="18" charset="0"/>
                <a:cs typeface="Times New Roman" pitchFamily="18" charset="0"/>
                <a:sym typeface="Wingdings" pitchFamily="2" charset="2"/>
              </a:rPr>
              <a:t></a:t>
            </a:r>
            <a:r>
              <a:rPr lang="en-US" sz="2400" b="0" dirty="0">
                <a:latin typeface="Times New Roman" pitchFamily="18" charset="0"/>
                <a:cs typeface="Times New Roman" pitchFamily="18" charset="0"/>
              </a:rPr>
              <a:t> -25, 0, 15, 2345, 12L</a:t>
            </a:r>
          </a:p>
          <a:p>
            <a:pPr marL="222250" indent="-222250" defTabSz="911225">
              <a:tabLst>
                <a:tab pos="571500" algn="l"/>
                <a:tab pos="1714500" algn="l"/>
                <a:tab pos="2968625" algn="l"/>
                <a:tab pos="4000500" algn="l"/>
                <a:tab pos="5492750" algn="l"/>
                <a:tab pos="6397625" algn="l"/>
              </a:tabLst>
            </a:pPr>
            <a:r>
              <a:rPr lang="en-US" sz="2400" b="0" dirty="0">
                <a:latin typeface="Times New Roman" pitchFamily="18" charset="0"/>
                <a:cs typeface="Times New Roman" pitchFamily="18" charset="0"/>
              </a:rPr>
              <a:t>	  floating-point: float, </a:t>
            </a:r>
            <a:r>
              <a:rPr lang="en-US" sz="2400" b="0" dirty="0">
                <a:solidFill>
                  <a:srgbClr val="3333FF"/>
                </a:solidFill>
                <a:latin typeface="Times New Roman" pitchFamily="18" charset="0"/>
                <a:cs typeface="Times New Roman" pitchFamily="18" charset="0"/>
              </a:rPr>
              <a:t>double  </a:t>
            </a:r>
            <a:r>
              <a:rPr lang="en-US" sz="2400" b="0" noProof="1">
                <a:latin typeface="Times New Roman" pitchFamily="18" charset="0"/>
                <a:cs typeface="Times New Roman" pitchFamily="18" charset="0"/>
                <a:sym typeface="Wingdings" pitchFamily="2" charset="2"/>
              </a:rPr>
              <a:t></a:t>
            </a:r>
            <a:r>
              <a:rPr lang="en-US" sz="2400" b="0" dirty="0">
                <a:latin typeface="Times New Roman" pitchFamily="18" charset="0"/>
                <a:cs typeface="Times New Roman" pitchFamily="18" charset="0"/>
              </a:rPr>
              <a:t> -1.5, 0.0, 14.5, 1e5, 1.2f, 				     2.1F, 1.3d, 1.5D</a:t>
            </a:r>
          </a:p>
          <a:p>
            <a:pPr marL="222250" indent="-222250" defTabSz="911225">
              <a:tabLst>
                <a:tab pos="571500" algn="l"/>
                <a:tab pos="1714500" algn="l"/>
                <a:tab pos="2968625" algn="l"/>
                <a:tab pos="4000500" algn="l"/>
                <a:tab pos="5492750" algn="l"/>
                <a:tab pos="6397625" algn="l"/>
              </a:tabLst>
            </a:pPr>
            <a:r>
              <a:rPr lang="en-US" sz="2400" b="0" noProof="1">
                <a:latin typeface="Times New Roman" pitchFamily="18" charset="0"/>
                <a:cs typeface="Times New Roman" pitchFamily="18" charset="0"/>
                <a:sym typeface="Wingdings" pitchFamily="2" charset="2"/>
              </a:rPr>
              <a:t></a:t>
            </a:r>
            <a:r>
              <a:rPr lang="en-US" sz="2400" b="0" dirty="0">
                <a:latin typeface="Times New Roman" pitchFamily="18" charset="0"/>
                <a:cs typeface="Times New Roman" pitchFamily="18" charset="0"/>
              </a:rPr>
              <a:t> non-numeric</a:t>
            </a:r>
          </a:p>
          <a:p>
            <a:pPr marL="222250" indent="-222250" defTabSz="911225">
              <a:tabLst>
                <a:tab pos="571500" algn="l"/>
                <a:tab pos="1714500" algn="l"/>
                <a:tab pos="2968625" algn="l"/>
                <a:tab pos="4000500" algn="l"/>
                <a:tab pos="5492750" algn="l"/>
                <a:tab pos="6397625" algn="l"/>
              </a:tabLst>
            </a:pPr>
            <a:r>
              <a:rPr lang="en-US" sz="2400" b="0" dirty="0">
                <a:latin typeface="Times New Roman" pitchFamily="18" charset="0"/>
                <a:cs typeface="Times New Roman" pitchFamily="18" charset="0"/>
              </a:rPr>
              <a:t>	  </a:t>
            </a:r>
            <a:r>
              <a:rPr lang="en-US" sz="2400" b="0" dirty="0">
                <a:solidFill>
                  <a:srgbClr val="3333FF"/>
                </a:solidFill>
                <a:latin typeface="Times New Roman" pitchFamily="18" charset="0"/>
                <a:cs typeface="Times New Roman" pitchFamily="18" charset="0"/>
              </a:rPr>
              <a:t>char</a:t>
            </a:r>
            <a:r>
              <a:rPr lang="en-US" sz="2400" b="0" dirty="0">
                <a:latin typeface="Times New Roman" pitchFamily="18" charset="0"/>
                <a:cs typeface="Times New Roman" pitchFamily="18" charset="0"/>
              </a:rPr>
              <a:t> 	</a:t>
            </a:r>
            <a:r>
              <a:rPr lang="en-US" sz="2400" b="0" noProof="1">
                <a:latin typeface="Times New Roman" pitchFamily="18" charset="0"/>
                <a:cs typeface="Times New Roman" pitchFamily="18" charset="0"/>
                <a:sym typeface="Wingdings" pitchFamily="2" charset="2"/>
              </a:rPr>
              <a:t></a:t>
            </a:r>
            <a:r>
              <a:rPr lang="en-US" sz="2400" b="0" dirty="0">
                <a:latin typeface="Times New Roman" pitchFamily="18" charset="0"/>
                <a:cs typeface="Times New Roman" pitchFamily="18" charset="0"/>
              </a:rPr>
              <a:t> ‘?’, ‘8’, ‘A’, ‘a’, ‘\t’, ‘\u0041’</a:t>
            </a:r>
          </a:p>
          <a:p>
            <a:pPr marL="222250" indent="-222250" defTabSz="911225">
              <a:tabLst>
                <a:tab pos="571500" algn="l"/>
                <a:tab pos="1714500" algn="l"/>
                <a:tab pos="2968625" algn="l"/>
                <a:tab pos="4000500" algn="l"/>
                <a:tab pos="5492750" algn="l"/>
                <a:tab pos="6397625" algn="l"/>
              </a:tabLst>
            </a:pPr>
            <a:r>
              <a:rPr lang="en-US" sz="2400" b="0" dirty="0">
                <a:latin typeface="Times New Roman" pitchFamily="18" charset="0"/>
                <a:cs typeface="Times New Roman" pitchFamily="18" charset="0"/>
              </a:rPr>
              <a:t>	  </a:t>
            </a:r>
            <a:r>
              <a:rPr lang="en-US" sz="2400" b="0" dirty="0" err="1">
                <a:solidFill>
                  <a:srgbClr val="3333FF"/>
                </a:solidFill>
                <a:latin typeface="Times New Roman" pitchFamily="18" charset="0"/>
                <a:cs typeface="Times New Roman" pitchFamily="18" charset="0"/>
              </a:rPr>
              <a:t>boolean</a:t>
            </a:r>
            <a:r>
              <a:rPr lang="en-US" sz="2400" b="0" dirty="0">
                <a:latin typeface="Times New Roman" pitchFamily="18" charset="0"/>
                <a:cs typeface="Times New Roman" pitchFamily="18" charset="0"/>
              </a:rPr>
              <a:t> 	</a:t>
            </a:r>
            <a:r>
              <a:rPr lang="en-US" sz="2400" b="0" noProof="1">
                <a:latin typeface="Times New Roman" pitchFamily="18" charset="0"/>
                <a:cs typeface="Times New Roman" pitchFamily="18" charset="0"/>
                <a:sym typeface="Wingdings" pitchFamily="2" charset="2"/>
              </a:rPr>
              <a:t></a:t>
            </a:r>
            <a:r>
              <a:rPr lang="en-US" sz="2400" b="0" dirty="0">
                <a:latin typeface="Times New Roman" pitchFamily="18" charset="0"/>
                <a:cs typeface="Times New Roman" pitchFamily="18" charset="0"/>
              </a:rPr>
              <a:t> true, false</a:t>
            </a:r>
          </a:p>
          <a:p>
            <a:pPr marL="222250" indent="-222250" defTabSz="911225">
              <a:tabLst>
                <a:tab pos="571500" algn="l"/>
                <a:tab pos="1714500" algn="l"/>
                <a:tab pos="2968625" algn="l"/>
                <a:tab pos="4000500" algn="l"/>
                <a:tab pos="5492750" algn="l"/>
                <a:tab pos="6397625" algn="l"/>
              </a:tabLst>
            </a:pPr>
            <a:endParaRPr lang="en-US" sz="2400" b="0" dirty="0">
              <a:latin typeface="Times New Roman" pitchFamily="18" charset="0"/>
              <a:cs typeface="Times New Roman" pitchFamily="18" charset="0"/>
            </a:endParaRPr>
          </a:p>
          <a:p>
            <a:pPr defTabSz="911225">
              <a:tabLst>
                <a:tab pos="571500" algn="l"/>
                <a:tab pos="1714500" algn="l"/>
                <a:tab pos="2968625" algn="l"/>
                <a:tab pos="4000500" algn="l"/>
                <a:tab pos="5492750" algn="l"/>
                <a:tab pos="6397625" algn="l"/>
              </a:tabLst>
            </a:pPr>
            <a:r>
              <a:rPr lang="en-US" sz="2400" b="0" dirty="0">
                <a:latin typeface="Times New Roman" pitchFamily="18" charset="0"/>
                <a:cs typeface="Times New Roman" pitchFamily="18" charset="0"/>
              </a:rPr>
              <a:t>Storing of primitive data type always takes a fixed amount of memory space</a:t>
            </a:r>
          </a:p>
          <a:p>
            <a:pPr marL="222250" indent="-222250" defTabSz="911225">
              <a:tabLst>
                <a:tab pos="571500" algn="l"/>
                <a:tab pos="1714500" algn="l"/>
                <a:tab pos="2968625" algn="l"/>
                <a:tab pos="4000500" algn="l"/>
                <a:tab pos="5492750" algn="l"/>
                <a:tab pos="6397625" algn="l"/>
              </a:tabLst>
            </a:pPr>
            <a:r>
              <a:rPr lang="en-US" sz="2400" b="0" dirty="0" err="1">
                <a:latin typeface="Times New Roman" pitchFamily="18" charset="0"/>
                <a:cs typeface="Times New Roman" pitchFamily="18" charset="0"/>
              </a:rPr>
              <a:t>eg</a:t>
            </a:r>
            <a:r>
              <a:rPr lang="en-US" sz="2400" b="0" dirty="0">
                <a:latin typeface="Times New Roman" pitchFamily="18" charset="0"/>
                <a:cs typeface="Times New Roman" pitchFamily="18" charset="0"/>
              </a:rPr>
              <a:t>. byte - 8 bits, </a:t>
            </a: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- 32 bits, double - 64 bits, char - 16 bits</a:t>
            </a:r>
          </a:p>
        </p:txBody>
      </p:sp>
    </p:spTree>
    <p:extLst>
      <p:ext uri="{BB962C8B-B14F-4D97-AF65-F5344CB8AC3E}">
        <p14:creationId xmlns:p14="http://schemas.microsoft.com/office/powerpoint/2010/main" val="275058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Primitive Data Types</a:t>
            </a:r>
          </a:p>
        </p:txBody>
      </p:sp>
      <p:sp>
        <p:nvSpPr>
          <p:cNvPr id="25604" name="Text Box 5"/>
          <p:cNvSpPr txBox="1">
            <a:spLocks noChangeArrowheads="1"/>
          </p:cNvSpPr>
          <p:nvPr/>
        </p:nvSpPr>
        <p:spPr bwMode="auto">
          <a:xfrm>
            <a:off x="45162" y="714502"/>
            <a:ext cx="8870238" cy="5305298"/>
          </a:xfrm>
          <a:prstGeom prst="rect">
            <a:avLst/>
          </a:prstGeom>
          <a:noFill/>
          <a:ln w="9525">
            <a:noFill/>
            <a:miter lim="800000"/>
            <a:headEnd/>
            <a:tailEnd/>
          </a:ln>
        </p:spPr>
        <p:txBody>
          <a:bodyPr wrap="square">
            <a:spAutoFit/>
          </a:bodyPr>
          <a:lstStyle/>
          <a:p>
            <a:pPr>
              <a:lnSpc>
                <a:spcPct val="90000"/>
              </a:lnSpc>
            </a:pPr>
            <a:r>
              <a:rPr lang="en-GB" sz="2400" dirty="0">
                <a:ea typeface="Arial Unicode MS" pitchFamily="34" charset="-128"/>
                <a:cs typeface="Arial Unicode MS" pitchFamily="34" charset="-128"/>
              </a:rPr>
              <a:t>Integers:</a:t>
            </a:r>
            <a:r>
              <a:rPr lang="en-GB" sz="2400" b="0" dirty="0"/>
              <a:t> </a:t>
            </a:r>
          </a:p>
          <a:p>
            <a:pPr lvl="1">
              <a:lnSpc>
                <a:spcPct val="90000"/>
              </a:lnSpc>
            </a:pPr>
            <a:r>
              <a:rPr lang="en-GB" sz="2400" dirty="0">
                <a:solidFill>
                  <a:srgbClr val="3333FF"/>
                </a:solidFill>
                <a:ea typeface="Arial Unicode MS" pitchFamily="34" charset="-128"/>
                <a:cs typeface="Arial Unicode MS" pitchFamily="34" charset="-128"/>
              </a:rPr>
              <a:t>byte</a:t>
            </a:r>
            <a:r>
              <a:rPr lang="en-GB" sz="2400" b="0" dirty="0"/>
              <a:t>, </a:t>
            </a:r>
            <a:r>
              <a:rPr lang="en-GB" sz="2400" dirty="0">
                <a:solidFill>
                  <a:srgbClr val="3333FF"/>
                </a:solidFill>
                <a:ea typeface="Arial Unicode MS" pitchFamily="34" charset="-128"/>
                <a:cs typeface="Arial Unicode MS" pitchFamily="34" charset="-128"/>
              </a:rPr>
              <a:t>short</a:t>
            </a:r>
            <a:r>
              <a:rPr lang="en-GB" sz="2400" b="0" dirty="0"/>
              <a:t>, </a:t>
            </a:r>
            <a:r>
              <a:rPr lang="en-GB" sz="2400" dirty="0" err="1">
                <a:solidFill>
                  <a:srgbClr val="3333FF"/>
                </a:solidFill>
                <a:ea typeface="Arial Unicode MS" pitchFamily="34" charset="-128"/>
                <a:cs typeface="Arial Unicode MS" pitchFamily="34" charset="-128"/>
              </a:rPr>
              <a:t>int</a:t>
            </a:r>
            <a:r>
              <a:rPr lang="en-GB" sz="2400" b="0" dirty="0"/>
              <a:t> and </a:t>
            </a:r>
            <a:r>
              <a:rPr lang="en-GB" sz="2400" dirty="0">
                <a:solidFill>
                  <a:srgbClr val="3333FF"/>
                </a:solidFill>
                <a:ea typeface="Arial Unicode MS" pitchFamily="34" charset="-128"/>
                <a:cs typeface="Arial Unicode MS" pitchFamily="34" charset="-128"/>
              </a:rPr>
              <a:t>long</a:t>
            </a:r>
            <a:r>
              <a:rPr lang="en-GB" sz="2400" b="0" dirty="0"/>
              <a:t> are signed integers whose different storage size affects their allowed range. </a:t>
            </a:r>
          </a:p>
          <a:p>
            <a:r>
              <a:rPr lang="en-GB" sz="2400" dirty="0" err="1">
                <a:ea typeface="Arial Unicode MS" pitchFamily="34" charset="-128"/>
                <a:cs typeface="Arial Unicode MS" pitchFamily="34" charset="-128"/>
              </a:rPr>
              <a:t>Reals</a:t>
            </a:r>
            <a:r>
              <a:rPr lang="en-GB" sz="2400" dirty="0">
                <a:ea typeface="Arial Unicode MS" pitchFamily="34" charset="-128"/>
                <a:cs typeface="Arial Unicode MS" pitchFamily="34" charset="-128"/>
              </a:rPr>
              <a:t>:</a:t>
            </a:r>
            <a:r>
              <a:rPr lang="en-GB" sz="2400" b="0" dirty="0"/>
              <a:t> </a:t>
            </a:r>
          </a:p>
          <a:p>
            <a:pPr lvl="1">
              <a:lnSpc>
                <a:spcPct val="90000"/>
              </a:lnSpc>
            </a:pPr>
            <a:r>
              <a:rPr lang="en-GB" sz="2400" dirty="0">
                <a:solidFill>
                  <a:srgbClr val="3333FF"/>
                </a:solidFill>
                <a:ea typeface="Arial Unicode MS" pitchFamily="34" charset="-128"/>
                <a:cs typeface="Arial Unicode MS" pitchFamily="34" charset="-128"/>
              </a:rPr>
              <a:t>float</a:t>
            </a:r>
            <a:r>
              <a:rPr lang="en-GB" sz="2400" b="0" dirty="0">
                <a:ea typeface="Arial Unicode MS" pitchFamily="34" charset="-128"/>
                <a:cs typeface="Arial Unicode MS" pitchFamily="34" charset="-128"/>
              </a:rPr>
              <a:t> and </a:t>
            </a:r>
            <a:r>
              <a:rPr lang="en-GB" sz="2400" dirty="0">
                <a:solidFill>
                  <a:srgbClr val="3333FF"/>
                </a:solidFill>
                <a:ea typeface="Arial Unicode MS" pitchFamily="34" charset="-128"/>
                <a:cs typeface="Arial Unicode MS" pitchFamily="34" charset="-128"/>
              </a:rPr>
              <a:t>double</a:t>
            </a:r>
            <a:r>
              <a:rPr lang="en-GB" sz="2400" b="0" dirty="0">
                <a:ea typeface="Arial Unicode MS" pitchFamily="34" charset="-128"/>
                <a:cs typeface="Arial Unicode MS" pitchFamily="34" charset="-128"/>
              </a:rPr>
              <a:t> are floating point numbers whose different storage size affects their allowed range and precision. </a:t>
            </a:r>
          </a:p>
          <a:p>
            <a:r>
              <a:rPr lang="en-GB" sz="2400" dirty="0">
                <a:ea typeface="Arial Unicode MS" pitchFamily="34" charset="-128"/>
                <a:cs typeface="Arial Unicode MS" pitchFamily="34" charset="-128"/>
              </a:rPr>
              <a:t>Characters:</a:t>
            </a:r>
            <a:r>
              <a:rPr lang="en-GB" sz="2400" b="0" dirty="0"/>
              <a:t> </a:t>
            </a:r>
          </a:p>
          <a:p>
            <a:pPr lvl="1">
              <a:lnSpc>
                <a:spcPct val="90000"/>
              </a:lnSpc>
            </a:pPr>
            <a:r>
              <a:rPr lang="en-GB" sz="2400" dirty="0">
                <a:solidFill>
                  <a:srgbClr val="3333FF"/>
                </a:solidFill>
                <a:ea typeface="Arial Unicode MS" pitchFamily="34" charset="-128"/>
                <a:cs typeface="Arial Unicode MS" pitchFamily="34" charset="-128"/>
              </a:rPr>
              <a:t>char</a:t>
            </a:r>
            <a:r>
              <a:rPr lang="en-GB" sz="2400" b="0" dirty="0">
                <a:ea typeface="Arial Unicode MS" pitchFamily="34" charset="-128"/>
                <a:cs typeface="Arial Unicode MS" pitchFamily="34" charset="-128"/>
              </a:rPr>
              <a:t> is a 16-bit Unicode character and is also used as an unsigned integer. Since ASCII is a subset of Unicode you won't need to worry about the distinction. </a:t>
            </a:r>
          </a:p>
          <a:p>
            <a:r>
              <a:rPr lang="en-GB" sz="2400" dirty="0">
                <a:ea typeface="Arial Unicode MS" pitchFamily="34" charset="-128"/>
                <a:cs typeface="Arial Unicode MS" pitchFamily="34" charset="-128"/>
              </a:rPr>
              <a:t>Booleans:</a:t>
            </a:r>
            <a:r>
              <a:rPr lang="en-GB" sz="2400" b="0" dirty="0"/>
              <a:t> </a:t>
            </a:r>
          </a:p>
          <a:p>
            <a:pPr lvl="1">
              <a:lnSpc>
                <a:spcPct val="90000"/>
              </a:lnSpc>
            </a:pPr>
            <a:r>
              <a:rPr lang="en-GB" sz="2400" dirty="0" err="1">
                <a:solidFill>
                  <a:srgbClr val="3333FF"/>
                </a:solidFill>
                <a:ea typeface="Arial Unicode MS" pitchFamily="34" charset="-128"/>
                <a:cs typeface="Arial Unicode MS" pitchFamily="34" charset="-128"/>
              </a:rPr>
              <a:t>boolean</a:t>
            </a:r>
            <a:r>
              <a:rPr lang="en-GB" sz="2400" b="0" dirty="0">
                <a:ea typeface="Arial Unicode MS" pitchFamily="34" charset="-128"/>
                <a:cs typeface="Arial Unicode MS" pitchFamily="34" charset="-128"/>
              </a:rPr>
              <a:t> variables can take the values false and true.</a:t>
            </a:r>
          </a:p>
          <a:p>
            <a:pPr>
              <a:lnSpc>
                <a:spcPct val="90000"/>
              </a:lnSpc>
            </a:pPr>
            <a:endParaRPr lang="en-GB" sz="2400" b="0" dirty="0"/>
          </a:p>
          <a:p>
            <a:pPr>
              <a:lnSpc>
                <a:spcPct val="110000"/>
              </a:lnSpc>
            </a:pPr>
            <a:r>
              <a:rPr lang="en-GB" sz="2400" b="0" dirty="0"/>
              <a:t>It is IMPORTANT to realise that everything else in Java is an Object (or Reference Type).</a:t>
            </a:r>
          </a:p>
        </p:txBody>
      </p:sp>
    </p:spTree>
    <p:extLst>
      <p:ext uri="{BB962C8B-B14F-4D97-AF65-F5344CB8AC3E}">
        <p14:creationId xmlns:p14="http://schemas.microsoft.com/office/powerpoint/2010/main" val="839056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Reference Data Types</a:t>
            </a:r>
          </a:p>
        </p:txBody>
      </p:sp>
      <p:sp>
        <p:nvSpPr>
          <p:cNvPr id="30723" name="Text Box 3"/>
          <p:cNvSpPr txBox="1">
            <a:spLocks noChangeArrowheads="1"/>
          </p:cNvSpPr>
          <p:nvPr/>
        </p:nvSpPr>
        <p:spPr bwMode="auto">
          <a:xfrm>
            <a:off x="18658" y="762000"/>
            <a:ext cx="8534400" cy="5086008"/>
          </a:xfrm>
          <a:prstGeom prst="rect">
            <a:avLst/>
          </a:prstGeom>
          <a:noFill/>
          <a:ln w="12700">
            <a:noFill/>
            <a:miter lim="800000"/>
            <a:headEnd/>
            <a:tailEnd/>
          </a:ln>
        </p:spPr>
        <p:txBody>
          <a:bodyPr>
            <a:spAutoFit/>
          </a:bodyPr>
          <a:lstStyle/>
          <a:p>
            <a:pPr marL="222250" indent="-222250" defTabSz="911225">
              <a:spcAft>
                <a:spcPts val="300"/>
              </a:spcAft>
              <a:tabLst>
                <a:tab pos="571500" algn="l"/>
                <a:tab pos="1714500" algn="l"/>
                <a:tab pos="2968625" algn="l"/>
                <a:tab pos="4000500" algn="l"/>
                <a:tab pos="5492750" algn="l"/>
                <a:tab pos="6397625" algn="l"/>
              </a:tabLst>
              <a:defRPr/>
            </a:pPr>
            <a:r>
              <a:rPr lang="en-US" sz="2400" b="0" u="sng" dirty="0">
                <a:latin typeface="Times New Roman" pitchFamily="18" charset="0"/>
                <a:cs typeface="Times New Roman" pitchFamily="18" charset="0"/>
              </a:rPr>
              <a:t>Reference data type</a:t>
            </a:r>
            <a:r>
              <a:rPr lang="en-US" sz="2400" b="0" dirty="0">
                <a:latin typeface="Times New Roman" pitchFamily="18" charset="0"/>
                <a:cs typeface="Times New Roman" pitchFamily="18" charset="0"/>
              </a:rPr>
              <a:t> – String (sequence of characters)</a:t>
            </a:r>
          </a:p>
          <a:p>
            <a:pPr marL="222250" indent="-222250" defTabSz="911225">
              <a:tabLst>
                <a:tab pos="571500" algn="l"/>
                <a:tab pos="1714500" algn="l"/>
                <a:tab pos="2968625" algn="l"/>
                <a:tab pos="4000500" algn="l"/>
                <a:tab pos="5492750" algn="l"/>
                <a:tab pos="6397625" algn="l"/>
              </a:tabLst>
              <a:defRPr/>
            </a:pPr>
            <a:r>
              <a:rPr lang="en-US" sz="2400" b="0" dirty="0" err="1">
                <a:latin typeface="Times New Roman" pitchFamily="18" charset="0"/>
                <a:cs typeface="Times New Roman" pitchFamily="18" charset="0"/>
              </a:rPr>
              <a:t>Eg</a:t>
            </a:r>
            <a:r>
              <a:rPr lang="en-US" sz="2400" b="0" dirty="0">
                <a:latin typeface="Times New Roman" pitchFamily="18" charset="0"/>
                <a:cs typeface="Times New Roman" pitchFamily="18" charset="0"/>
              </a:rPr>
              <a:t>.	" " (space) </a:t>
            </a:r>
            <a:r>
              <a:rPr lang="en-US" sz="2400" b="0" noProof="1">
                <a:latin typeface="Times New Roman" pitchFamily="18" charset="0"/>
                <a:cs typeface="Times New Roman" pitchFamily="18" charset="0"/>
                <a:sym typeface="Wingdings" pitchFamily="2" charset="2"/>
              </a:rPr>
              <a:t></a:t>
            </a:r>
            <a:r>
              <a:rPr lang="en-US" sz="2400" b="0" dirty="0">
                <a:latin typeface="Times New Roman" pitchFamily="18" charset="0"/>
                <a:cs typeface="Times New Roman" pitchFamily="18" charset="0"/>
              </a:rPr>
              <a:t> Do not confuse with character space: ' '  </a:t>
            </a:r>
          </a:p>
          <a:p>
            <a:pPr marL="222250" indent="-222250" defTabSz="911225">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			         (single quote)</a:t>
            </a:r>
          </a:p>
          <a:p>
            <a:pPr marL="222250" indent="-222250" defTabSz="911225">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   	"" (empty string)</a:t>
            </a:r>
          </a:p>
          <a:p>
            <a:pPr marL="222250" indent="-222250" defTabSz="911225">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	     "HELP" (a string with the sequence of characters </a:t>
            </a:r>
          </a:p>
          <a:p>
            <a:pPr marL="222250" indent="-222250" defTabSz="911225">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			  H, E, L, P)</a:t>
            </a:r>
          </a:p>
          <a:p>
            <a:pPr marL="222250" indent="-222250" defTabSz="911225">
              <a:spcBef>
                <a:spcPts val="600"/>
              </a:spcBef>
              <a:tabLst>
                <a:tab pos="571500" algn="l"/>
                <a:tab pos="1714500" algn="l"/>
                <a:tab pos="2968625" algn="l"/>
                <a:tab pos="4000500" algn="l"/>
                <a:tab pos="5492750" algn="l"/>
                <a:tab pos="6397625" algn="l"/>
              </a:tabLst>
              <a:defRPr/>
            </a:pPr>
            <a:endParaRPr lang="en-US" sz="2400" b="0" dirty="0">
              <a:latin typeface="Times New Roman" pitchFamily="18" charset="0"/>
              <a:cs typeface="Times New Roman" pitchFamily="18" charset="0"/>
            </a:endParaRPr>
          </a:p>
          <a:p>
            <a:pPr marL="222250" indent="-222250" defTabSz="911225">
              <a:spcBef>
                <a:spcPts val="600"/>
              </a:spcBef>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Definition of reference variable	</a:t>
            </a:r>
          </a:p>
          <a:p>
            <a:pPr marL="222250" indent="-222250" defTabSz="911225">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	String </a:t>
            </a:r>
            <a:r>
              <a:rPr lang="en-US" sz="2400" b="0" dirty="0" err="1">
                <a:latin typeface="Times New Roman" pitchFamily="18" charset="0"/>
                <a:cs typeface="Times New Roman" pitchFamily="18" charset="0"/>
              </a:rPr>
              <a:t>subjectName</a:t>
            </a:r>
            <a:r>
              <a:rPr lang="en-US" sz="2400" b="0" dirty="0">
                <a:latin typeface="Times New Roman" pitchFamily="18" charset="0"/>
                <a:cs typeface="Times New Roman" pitchFamily="18" charset="0"/>
              </a:rPr>
              <a:t> = "Java Programming";</a:t>
            </a:r>
          </a:p>
          <a:p>
            <a:pPr marL="222250" indent="-222250" defTabSz="911225">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	[More appropriate is: </a:t>
            </a:r>
          </a:p>
          <a:p>
            <a:pPr marL="222250" indent="-222250" defTabSz="911225">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		String </a:t>
            </a:r>
            <a:r>
              <a:rPr lang="en-US" sz="2400" b="0" dirty="0" err="1">
                <a:latin typeface="Times New Roman" pitchFamily="18" charset="0"/>
                <a:cs typeface="Times New Roman" pitchFamily="18" charset="0"/>
              </a:rPr>
              <a:t>subjectName</a:t>
            </a:r>
            <a:r>
              <a:rPr lang="en-US" sz="2400" b="0" dirty="0">
                <a:latin typeface="Times New Roman" pitchFamily="18" charset="0"/>
                <a:cs typeface="Times New Roman" pitchFamily="18" charset="0"/>
              </a:rPr>
              <a:t> = </a:t>
            </a:r>
            <a:r>
              <a:rPr lang="en-US" sz="2400" b="0" dirty="0">
                <a:solidFill>
                  <a:srgbClr val="FF0000"/>
                </a:solidFill>
                <a:latin typeface="Times New Roman" pitchFamily="18" charset="0"/>
                <a:cs typeface="Times New Roman" pitchFamily="18" charset="0"/>
              </a:rPr>
              <a:t>new</a:t>
            </a:r>
            <a:r>
              <a:rPr lang="en-US" sz="2400" b="0" dirty="0">
                <a:latin typeface="Times New Roman" pitchFamily="18" charset="0"/>
                <a:cs typeface="Times New Roman" pitchFamily="18" charset="0"/>
              </a:rPr>
              <a:t> String("Java Programming");</a:t>
            </a:r>
          </a:p>
          <a:p>
            <a:pPr marL="222250" indent="14288" defTabSz="911225">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Other example:</a:t>
            </a:r>
          </a:p>
          <a:p>
            <a:pPr marL="222250" indent="-222250" defTabSz="911225">
              <a:tabLst>
                <a:tab pos="571500" algn="l"/>
                <a:tab pos="1714500" algn="l"/>
                <a:tab pos="2968625" algn="l"/>
                <a:tab pos="4000500" algn="l"/>
                <a:tab pos="5492750" algn="l"/>
                <a:tab pos="6397625" algn="l"/>
              </a:tabLst>
              <a:defRPr/>
            </a:pPr>
            <a:r>
              <a:rPr lang="en-US" sz="2400" b="0" dirty="0">
                <a:latin typeface="Times New Roman" pitchFamily="18" charset="0"/>
                <a:cs typeface="Times New Roman" pitchFamily="18" charset="0"/>
              </a:rPr>
              <a:t>		Scanner </a:t>
            </a:r>
            <a:r>
              <a:rPr lang="en-US" sz="2400" b="0" dirty="0" err="1">
                <a:latin typeface="Times New Roman" pitchFamily="18" charset="0"/>
                <a:cs typeface="Times New Roman" pitchFamily="18" charset="0"/>
              </a:rPr>
              <a:t>kbd</a:t>
            </a:r>
            <a:r>
              <a:rPr lang="en-US" sz="2400" b="0" dirty="0">
                <a:latin typeface="Times New Roman" pitchFamily="18" charset="0"/>
                <a:cs typeface="Times New Roman" pitchFamily="18" charset="0"/>
              </a:rPr>
              <a:t> = </a:t>
            </a:r>
            <a:r>
              <a:rPr lang="en-US" sz="2400" b="0" dirty="0">
                <a:solidFill>
                  <a:srgbClr val="FF0000"/>
                </a:solidFill>
                <a:latin typeface="Times New Roman" pitchFamily="18" charset="0"/>
                <a:cs typeface="Times New Roman" pitchFamily="18" charset="0"/>
              </a:rPr>
              <a:t>new</a:t>
            </a:r>
            <a:r>
              <a:rPr lang="en-US" sz="2400" b="0" dirty="0">
                <a:latin typeface="Times New Roman" pitchFamily="18" charset="0"/>
                <a:cs typeface="Times New Roman" pitchFamily="18" charset="0"/>
              </a:rPr>
              <a:t> Scanner(</a:t>
            </a:r>
            <a:r>
              <a:rPr lang="en-US" sz="2400" b="0" dirty="0" err="1">
                <a:latin typeface="Times New Roman" pitchFamily="18" charset="0"/>
                <a:cs typeface="Times New Roman" pitchFamily="18" charset="0"/>
              </a:rPr>
              <a:t>System.in</a:t>
            </a:r>
            <a:r>
              <a:rPr lang="en-US" sz="2400" b="0" dirty="0">
                <a:latin typeface="Times New Roman" pitchFamily="18" charset="0"/>
                <a:cs typeface="Times New Roman" pitchFamily="18" charset="0"/>
              </a:rPr>
              <a:t>);                       ]</a:t>
            </a:r>
          </a:p>
        </p:txBody>
      </p:sp>
    </p:spTree>
    <p:extLst>
      <p:ext uri="{BB962C8B-B14F-4D97-AF65-F5344CB8AC3E}">
        <p14:creationId xmlns:p14="http://schemas.microsoft.com/office/powerpoint/2010/main" val="105236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Literals</a:t>
            </a:r>
          </a:p>
        </p:txBody>
      </p:sp>
      <p:sp>
        <p:nvSpPr>
          <p:cNvPr id="29699" name="Text Box 3"/>
          <p:cNvSpPr txBox="1">
            <a:spLocks noChangeArrowheads="1"/>
          </p:cNvSpPr>
          <p:nvPr/>
        </p:nvSpPr>
        <p:spPr bwMode="auto">
          <a:xfrm>
            <a:off x="12032" y="914400"/>
            <a:ext cx="8827168" cy="3046988"/>
          </a:xfrm>
          <a:prstGeom prst="rect">
            <a:avLst/>
          </a:prstGeom>
          <a:noFill/>
          <a:ln w="12700">
            <a:noFill/>
            <a:miter lim="800000"/>
            <a:headEnd/>
            <a:tailEnd/>
          </a:ln>
        </p:spPr>
        <p:txBody>
          <a:bodyPr wrap="square">
            <a:spAutoFit/>
          </a:bodyPr>
          <a:lstStyle/>
          <a:p>
            <a:pPr marL="222250" indent="-222250" defTabSz="911225">
              <a:tabLst>
                <a:tab pos="571500" algn="l"/>
                <a:tab pos="1714500" algn="l"/>
                <a:tab pos="2968625" algn="l"/>
                <a:tab pos="4000500" algn="l"/>
                <a:tab pos="5492750" algn="l"/>
                <a:tab pos="6397625" algn="l"/>
              </a:tabLst>
            </a:pPr>
            <a:r>
              <a:rPr lang="en-US" sz="2400" b="1" u="sng" dirty="0">
                <a:latin typeface="Times New Roman" pitchFamily="18" charset="0"/>
                <a:cs typeface="Times New Roman" pitchFamily="18" charset="0"/>
              </a:rPr>
              <a:t>Literal</a:t>
            </a:r>
          </a:p>
          <a:p>
            <a:pPr marL="222250" indent="-222250" defTabSz="911225">
              <a:buFontTx/>
              <a:buChar char="•"/>
              <a:tabLst>
                <a:tab pos="571500" algn="l"/>
                <a:tab pos="1714500" algn="l"/>
                <a:tab pos="2968625" algn="l"/>
                <a:tab pos="4000500" algn="l"/>
                <a:tab pos="5492750" algn="l"/>
                <a:tab pos="6397625" algn="l"/>
              </a:tabLst>
            </a:pPr>
            <a:r>
              <a:rPr lang="en-US" sz="2400" b="0" dirty="0">
                <a:latin typeface="Times New Roman" pitchFamily="18" charset="0"/>
                <a:cs typeface="Times New Roman" pitchFamily="18" charset="0"/>
              </a:rPr>
              <a:t>items in a program whose values do not change</a:t>
            </a:r>
          </a:p>
          <a:p>
            <a:pPr marL="222250" indent="-222250" defTabSz="911225">
              <a:tabLst>
                <a:tab pos="571500" algn="l"/>
                <a:tab pos="1714500" algn="l"/>
                <a:tab pos="2968625" algn="l"/>
                <a:tab pos="4000500" algn="l"/>
                <a:tab pos="5492750" algn="l"/>
                <a:tab pos="6397625" algn="l"/>
              </a:tabLst>
            </a:pPr>
            <a:r>
              <a:rPr lang="en-US" sz="2400" b="0" dirty="0">
                <a:solidFill>
                  <a:srgbClr val="FF3300"/>
                </a:solidFill>
                <a:latin typeface="Times New Roman" pitchFamily="18" charset="0"/>
                <a:cs typeface="Times New Roman" pitchFamily="18" charset="0"/>
                <a:sym typeface="Wingdings" pitchFamily="2" charset="2"/>
              </a:rPr>
              <a:t>	</a:t>
            </a:r>
            <a:r>
              <a:rPr lang="en-US" sz="2400" b="0" dirty="0">
                <a:solidFill>
                  <a:srgbClr val="3333FF"/>
                </a:solidFill>
                <a:latin typeface="Times New Roman" pitchFamily="18" charset="0"/>
                <a:cs typeface="Times New Roman" pitchFamily="18" charset="0"/>
                <a:sym typeface="Wingdings" pitchFamily="2" charset="2"/>
              </a:rPr>
              <a:t>	</a:t>
            </a:r>
            <a:r>
              <a:rPr lang="en-US" sz="2400" b="0" dirty="0">
                <a:solidFill>
                  <a:srgbClr val="FF00FF"/>
                </a:solidFill>
                <a:latin typeface="Times New Roman" pitchFamily="18" charset="0"/>
                <a:cs typeface="Times New Roman" pitchFamily="18" charset="0"/>
                <a:sym typeface="Wingdings" pitchFamily="2" charset="2"/>
              </a:rPr>
              <a:t>integer:</a:t>
            </a:r>
            <a:r>
              <a:rPr lang="en-US" sz="2400" b="0" dirty="0">
                <a:solidFill>
                  <a:srgbClr val="3333FF"/>
                </a:solidFill>
                <a:latin typeface="Times New Roman" pitchFamily="18" charset="0"/>
                <a:cs typeface="Times New Roman" pitchFamily="18" charset="0"/>
                <a:sym typeface="Wingdings" pitchFamily="2" charset="2"/>
              </a:rPr>
              <a:t>	20	12345	90</a:t>
            </a:r>
          </a:p>
          <a:p>
            <a:pPr marL="222250" indent="-222250" defTabSz="911225">
              <a:tabLst>
                <a:tab pos="571500" algn="l"/>
                <a:tab pos="1714500" algn="l"/>
                <a:tab pos="2968625" algn="l"/>
                <a:tab pos="4000500" algn="l"/>
                <a:tab pos="5492750" algn="l"/>
                <a:tab pos="6397625" algn="l"/>
              </a:tabLst>
            </a:pPr>
            <a:r>
              <a:rPr lang="en-US" sz="2400" b="0" dirty="0">
                <a:solidFill>
                  <a:srgbClr val="3333FF"/>
                </a:solidFill>
                <a:latin typeface="Times New Roman" pitchFamily="18" charset="0"/>
                <a:cs typeface="Times New Roman" pitchFamily="18" charset="0"/>
                <a:sym typeface="Wingdings" pitchFamily="2" charset="2"/>
              </a:rPr>
              <a:t>		</a:t>
            </a:r>
            <a:r>
              <a:rPr lang="en-US" sz="2400" b="0" dirty="0">
                <a:solidFill>
                  <a:srgbClr val="FF00FF"/>
                </a:solidFill>
                <a:latin typeface="Times New Roman" pitchFamily="18" charset="0"/>
                <a:cs typeface="Times New Roman" pitchFamily="18" charset="0"/>
                <a:sym typeface="Wingdings" pitchFamily="2" charset="2"/>
              </a:rPr>
              <a:t>double:</a:t>
            </a:r>
            <a:r>
              <a:rPr lang="en-US" sz="2400" b="0" dirty="0">
                <a:solidFill>
                  <a:srgbClr val="3333FF"/>
                </a:solidFill>
                <a:latin typeface="Times New Roman" pitchFamily="18" charset="0"/>
                <a:cs typeface="Times New Roman" pitchFamily="18" charset="0"/>
                <a:sym typeface="Wingdings" pitchFamily="2" charset="2"/>
              </a:rPr>
              <a:t>	2.5	20.0	5.6666666</a:t>
            </a:r>
          </a:p>
          <a:p>
            <a:pPr marL="222250" indent="-222250" defTabSz="911225">
              <a:tabLst>
                <a:tab pos="571500" algn="l"/>
                <a:tab pos="1714500" algn="l"/>
                <a:tab pos="2968625" algn="l"/>
                <a:tab pos="4000500" algn="l"/>
                <a:tab pos="5492750" algn="l"/>
                <a:tab pos="6397625" algn="l"/>
              </a:tabLst>
            </a:pPr>
            <a:r>
              <a:rPr lang="en-US" sz="2400" b="0" dirty="0">
                <a:solidFill>
                  <a:srgbClr val="3333FF"/>
                </a:solidFill>
                <a:latin typeface="Times New Roman" pitchFamily="18" charset="0"/>
                <a:cs typeface="Times New Roman" pitchFamily="18" charset="0"/>
                <a:sym typeface="Wingdings" pitchFamily="2" charset="2"/>
              </a:rPr>
              <a:t>		</a:t>
            </a:r>
            <a:r>
              <a:rPr lang="en-US" sz="2400" b="0" dirty="0">
                <a:solidFill>
                  <a:srgbClr val="FF00FF"/>
                </a:solidFill>
                <a:latin typeface="Times New Roman" pitchFamily="18" charset="0"/>
                <a:cs typeface="Times New Roman" pitchFamily="18" charset="0"/>
                <a:sym typeface="Wingdings" pitchFamily="2" charset="2"/>
              </a:rPr>
              <a:t>char:</a:t>
            </a:r>
            <a:r>
              <a:rPr lang="en-US" sz="2400" b="0" dirty="0">
                <a:solidFill>
                  <a:srgbClr val="3333FF"/>
                </a:solidFill>
                <a:latin typeface="Times New Roman" pitchFamily="18" charset="0"/>
                <a:cs typeface="Times New Roman" pitchFamily="18" charset="0"/>
                <a:sym typeface="Wingdings" pitchFamily="2" charset="2"/>
              </a:rPr>
              <a:t>	'A'	 '9'	 '+'	 '\t'	 '\u0041'</a:t>
            </a:r>
          </a:p>
          <a:p>
            <a:pPr marL="222250" indent="-222250" defTabSz="911225">
              <a:tabLst>
                <a:tab pos="571500" algn="l"/>
                <a:tab pos="1714500" algn="l"/>
                <a:tab pos="2968625" algn="l"/>
                <a:tab pos="4000500" algn="l"/>
                <a:tab pos="5492750" algn="l"/>
                <a:tab pos="6397625" algn="l"/>
              </a:tabLst>
            </a:pPr>
            <a:r>
              <a:rPr lang="en-US" sz="2400" b="0" dirty="0">
                <a:solidFill>
                  <a:srgbClr val="3333FF"/>
                </a:solidFill>
                <a:latin typeface="Times New Roman" pitchFamily="18" charset="0"/>
                <a:cs typeface="Times New Roman" pitchFamily="18" charset="0"/>
              </a:rPr>
              <a:t>		</a:t>
            </a:r>
            <a:r>
              <a:rPr lang="en-US" sz="2400" b="0" dirty="0" err="1">
                <a:solidFill>
                  <a:srgbClr val="FF00FF"/>
                </a:solidFill>
                <a:latin typeface="Times New Roman" pitchFamily="18" charset="0"/>
                <a:cs typeface="Times New Roman" pitchFamily="18" charset="0"/>
              </a:rPr>
              <a:t>boolean</a:t>
            </a:r>
            <a:r>
              <a:rPr lang="en-US" sz="2400" b="0" dirty="0">
                <a:solidFill>
                  <a:srgbClr val="FF00FF"/>
                </a:solidFill>
                <a:latin typeface="Times New Roman" pitchFamily="18" charset="0"/>
                <a:cs typeface="Times New Roman" pitchFamily="18" charset="0"/>
              </a:rPr>
              <a:t>:</a:t>
            </a:r>
            <a:r>
              <a:rPr lang="en-US" sz="2400" b="0" dirty="0">
                <a:solidFill>
                  <a:srgbClr val="3333FF"/>
                </a:solidFill>
                <a:latin typeface="Times New Roman" pitchFamily="18" charset="0"/>
                <a:cs typeface="Times New Roman" pitchFamily="18" charset="0"/>
              </a:rPr>
              <a:t>	true	false</a:t>
            </a:r>
          </a:p>
          <a:p>
            <a:pPr marL="222250" indent="-222250" defTabSz="911225">
              <a:tabLst>
                <a:tab pos="571500" algn="l"/>
                <a:tab pos="1714500" algn="l"/>
                <a:tab pos="2968625" algn="l"/>
                <a:tab pos="4000500" algn="l"/>
                <a:tab pos="5492750" algn="l"/>
                <a:tab pos="6397625" algn="l"/>
              </a:tabLst>
            </a:pPr>
            <a:r>
              <a:rPr lang="en-US" sz="2400" b="0" dirty="0">
                <a:solidFill>
                  <a:srgbClr val="3333FF"/>
                </a:solidFill>
                <a:latin typeface="Times New Roman" pitchFamily="18" charset="0"/>
                <a:cs typeface="Times New Roman" pitchFamily="18" charset="0"/>
              </a:rPr>
              <a:t>		</a:t>
            </a:r>
            <a:r>
              <a:rPr lang="en-US" sz="2400" b="0" dirty="0">
                <a:solidFill>
                  <a:srgbClr val="FF00FF"/>
                </a:solidFill>
                <a:latin typeface="Times New Roman" pitchFamily="18" charset="0"/>
                <a:cs typeface="Times New Roman" pitchFamily="18" charset="0"/>
              </a:rPr>
              <a:t>String:</a:t>
            </a:r>
            <a:r>
              <a:rPr lang="en-US" sz="2400" b="0" dirty="0">
                <a:solidFill>
                  <a:srgbClr val="3333FF"/>
                </a:solidFill>
                <a:latin typeface="Times New Roman" pitchFamily="18" charset="0"/>
                <a:cs typeface="Times New Roman" pitchFamily="18" charset="0"/>
              </a:rPr>
              <a:t>	"Hello"	"true"	"public"	”Java Workshop"</a:t>
            </a:r>
            <a:endParaRPr lang="en-US" sz="2400" b="0" dirty="0">
              <a:latin typeface="Times New Roman" pitchFamily="18" charset="0"/>
              <a:cs typeface="Times New Roman" pitchFamily="18" charset="0"/>
            </a:endParaRPr>
          </a:p>
          <a:p>
            <a:pPr marL="222250" indent="-222250" defTabSz="911225">
              <a:tabLst>
                <a:tab pos="571500" algn="l"/>
                <a:tab pos="1714500" algn="l"/>
                <a:tab pos="2968625" algn="l"/>
                <a:tab pos="4000500" algn="l"/>
                <a:tab pos="5492750" algn="l"/>
                <a:tab pos="6397625" algn="l"/>
              </a:tabLst>
            </a:pPr>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68226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699">
                                            <p:txEl>
                                              <p:pRg st="6" end="6"/>
                                            </p:txEl>
                                          </p:spTgt>
                                        </p:tgtEl>
                                        <p:attrNameLst>
                                          <p:attrName>style.visibility</p:attrName>
                                        </p:attrNameLst>
                                      </p:cBhvr>
                                      <p:to>
                                        <p:strVal val="visible"/>
                                      </p:to>
                                    </p:set>
                                    <p:anim calcmode="lin" valueType="num">
                                      <p:cBhvr additive="base">
                                        <p:cTn id="43" dur="500" fill="hold"/>
                                        <p:tgtEl>
                                          <p:spTgt spid="2969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Identifiers</a:t>
            </a:r>
          </a:p>
        </p:txBody>
      </p:sp>
      <p:sp>
        <p:nvSpPr>
          <p:cNvPr id="27651" name="Text Box 3"/>
          <p:cNvSpPr txBox="1">
            <a:spLocks noChangeArrowheads="1"/>
          </p:cNvSpPr>
          <p:nvPr/>
        </p:nvSpPr>
        <p:spPr bwMode="auto">
          <a:xfrm>
            <a:off x="21971" y="2147138"/>
            <a:ext cx="8229600" cy="3924151"/>
          </a:xfrm>
          <a:prstGeom prst="rect">
            <a:avLst/>
          </a:prstGeom>
          <a:noFill/>
          <a:ln w="12700">
            <a:noFill/>
            <a:miter lim="800000"/>
            <a:headEnd/>
            <a:tailEnd/>
          </a:ln>
        </p:spPr>
        <p:txBody>
          <a:bodyPr wrap="square">
            <a:spAutoFit/>
          </a:bodyPr>
          <a:lstStyle/>
          <a:p>
            <a:pPr marL="222250" indent="-222250"/>
            <a:r>
              <a:rPr lang="en-US" sz="2800" u="sng" dirty="0"/>
              <a:t>Rules for naming identifiers</a:t>
            </a:r>
          </a:p>
          <a:p>
            <a:pPr marL="222250" indent="-222250">
              <a:buFontTx/>
              <a:buChar char="•"/>
            </a:pPr>
            <a:r>
              <a:rPr lang="en-US" sz="2800" b="0" dirty="0">
                <a:latin typeface="Times New Roman" pitchFamily="18" charset="0"/>
                <a:cs typeface="Times New Roman" pitchFamily="18" charset="0"/>
              </a:rPr>
              <a:t>Begins with letter, $, or _ (underscore); subsequent characters can include digits</a:t>
            </a:r>
            <a:endParaRPr lang="en-US" sz="2800" b="0" dirty="0">
              <a:solidFill>
                <a:srgbClr val="FF3300"/>
              </a:solidFill>
              <a:latin typeface="Times New Roman" pitchFamily="18" charset="0"/>
              <a:cs typeface="Times New Roman" pitchFamily="18" charset="0"/>
            </a:endParaRPr>
          </a:p>
          <a:p>
            <a:pPr marL="222250" indent="-222250">
              <a:buFontTx/>
              <a:buChar char="•"/>
            </a:pPr>
            <a:r>
              <a:rPr lang="en-US" sz="2800" b="0" dirty="0">
                <a:latin typeface="Times New Roman" pitchFamily="18" charset="0"/>
                <a:cs typeface="Times New Roman" pitchFamily="18" charset="0"/>
              </a:rPr>
              <a:t>Cannot be reserved words (keywords)</a:t>
            </a:r>
          </a:p>
          <a:p>
            <a:pPr marL="574675" lvl="1">
              <a:spcAft>
                <a:spcPts val="600"/>
              </a:spcAft>
              <a:tabLst>
                <a:tab pos="973138" algn="l"/>
                <a:tab pos="2005013" algn="l"/>
                <a:tab pos="3200400" algn="l"/>
                <a:tab pos="5029200" algn="l"/>
                <a:tab pos="6459538" algn="l"/>
              </a:tabLst>
            </a:pPr>
            <a:r>
              <a:rPr lang="en-US" sz="2400" b="0" dirty="0">
                <a:solidFill>
                  <a:srgbClr val="3333FF"/>
                </a:solidFill>
                <a:latin typeface="Times New Roman" pitchFamily="18" charset="0"/>
                <a:cs typeface="Times New Roman" pitchFamily="18" charset="0"/>
                <a:sym typeface="Wingdings" pitchFamily="2" charset="2"/>
              </a:rPr>
              <a:t> </a:t>
            </a:r>
            <a:r>
              <a:rPr lang="en-US" sz="2000" dirty="0">
                <a:solidFill>
                  <a:srgbClr val="3333FF"/>
                </a:solidFill>
                <a:latin typeface="Courier New" pitchFamily="49" charset="0"/>
                <a:cs typeface="Courier New" pitchFamily="49" charset="0"/>
              </a:rPr>
              <a:t>first	price	</a:t>
            </a:r>
            <a:r>
              <a:rPr lang="en-US" sz="2000" dirty="0" err="1">
                <a:solidFill>
                  <a:srgbClr val="3333FF"/>
                </a:solidFill>
                <a:latin typeface="Courier New" pitchFamily="49" charset="0"/>
                <a:cs typeface="Courier New" pitchFamily="49" charset="0"/>
              </a:rPr>
              <a:t>unitPrice</a:t>
            </a:r>
            <a:r>
              <a:rPr lang="en-US" sz="2000" dirty="0">
                <a:solidFill>
                  <a:srgbClr val="3333FF"/>
                </a:solidFill>
                <a:latin typeface="Courier New" pitchFamily="49" charset="0"/>
                <a:cs typeface="Courier New" pitchFamily="49" charset="0"/>
              </a:rPr>
              <a:t>	number1 	$price 	_price</a:t>
            </a:r>
            <a:endParaRPr lang="en-US" sz="2000" dirty="0">
              <a:latin typeface="Courier New" pitchFamily="49" charset="0"/>
              <a:cs typeface="Courier New" pitchFamily="49" charset="0"/>
            </a:endParaRPr>
          </a:p>
          <a:p>
            <a:pPr marL="574675" lvl="1"/>
            <a:r>
              <a:rPr lang="en-US" sz="2800" b="0" dirty="0">
                <a:solidFill>
                  <a:srgbClr val="FF3300"/>
                </a:solidFill>
                <a:latin typeface="Times New Roman" pitchFamily="18" charset="0"/>
                <a:cs typeface="Times New Roman" pitchFamily="18" charset="0"/>
                <a:sym typeface="Wingdings" pitchFamily="2" charset="2"/>
              </a:rPr>
              <a:t> </a:t>
            </a:r>
            <a:r>
              <a:rPr lang="en-US" sz="2000" dirty="0">
                <a:solidFill>
                  <a:srgbClr val="FF3300"/>
                </a:solidFill>
                <a:latin typeface="Courier New" pitchFamily="49" charset="0"/>
                <a:cs typeface="Courier New" pitchFamily="49" charset="0"/>
              </a:rPr>
              <a:t>1st  	class	   second Prize</a:t>
            </a:r>
            <a:endParaRPr lang="en-US" sz="2000" dirty="0">
              <a:latin typeface="Courier New" pitchFamily="49" charset="0"/>
              <a:cs typeface="Courier New" pitchFamily="49" charset="0"/>
            </a:endParaRPr>
          </a:p>
          <a:p>
            <a:pPr marL="222250" indent="-222250">
              <a:buFontTx/>
              <a:buChar char="•"/>
            </a:pPr>
            <a:r>
              <a:rPr lang="en-US" sz="2800" b="0" dirty="0">
                <a:latin typeface="Times New Roman" pitchFamily="18" charset="0"/>
                <a:cs typeface="Times New Roman" pitchFamily="18" charset="0"/>
              </a:rPr>
              <a:t>Can be of any length</a:t>
            </a:r>
          </a:p>
          <a:p>
            <a:pPr marL="222250" indent="-222250"/>
            <a:endParaRPr lang="en-US" sz="2800" b="0" dirty="0">
              <a:latin typeface="Courier New" pitchFamily="49" charset="0"/>
            </a:endParaRPr>
          </a:p>
        </p:txBody>
      </p:sp>
      <p:sp>
        <p:nvSpPr>
          <p:cNvPr id="5" name="Text Box 3"/>
          <p:cNvSpPr txBox="1">
            <a:spLocks noChangeArrowheads="1"/>
          </p:cNvSpPr>
          <p:nvPr/>
        </p:nvSpPr>
        <p:spPr bwMode="auto">
          <a:xfrm>
            <a:off x="21971" y="762000"/>
            <a:ext cx="8229600" cy="1384995"/>
          </a:xfrm>
          <a:prstGeom prst="rect">
            <a:avLst/>
          </a:prstGeom>
          <a:noFill/>
          <a:ln w="12700">
            <a:noFill/>
            <a:miter lim="800000"/>
            <a:headEnd/>
            <a:tailEnd/>
          </a:ln>
        </p:spPr>
        <p:txBody>
          <a:bodyPr wrap="square">
            <a:spAutoFit/>
          </a:bodyPr>
          <a:lstStyle/>
          <a:p>
            <a:pPr marL="222250" indent="-222250"/>
            <a:r>
              <a:rPr lang="en-US" sz="2800" u="sng" dirty="0"/>
              <a:t>Identifiers</a:t>
            </a:r>
          </a:p>
          <a:p>
            <a:pPr marL="457200" indent="-457200">
              <a:buFont typeface="Arial" pitchFamily="34" charset="0"/>
              <a:buChar char="•"/>
            </a:pPr>
            <a:r>
              <a:rPr lang="en-US" sz="2800" b="0" dirty="0"/>
              <a:t>Used for naming variables, classes,  methods, etc.</a:t>
            </a:r>
          </a:p>
        </p:txBody>
      </p:sp>
    </p:spTree>
    <p:extLst>
      <p:ext uri="{BB962C8B-B14F-4D97-AF65-F5344CB8AC3E}">
        <p14:creationId xmlns:p14="http://schemas.microsoft.com/office/powerpoint/2010/main" val="349260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Variables</a:t>
            </a:r>
          </a:p>
        </p:txBody>
      </p:sp>
      <p:sp>
        <p:nvSpPr>
          <p:cNvPr id="32775" name="Rectangle 7"/>
          <p:cNvSpPr>
            <a:spLocks noChangeArrowheads="1"/>
          </p:cNvSpPr>
          <p:nvPr/>
        </p:nvSpPr>
        <p:spPr bwMode="auto">
          <a:xfrm>
            <a:off x="12032" y="876300"/>
            <a:ext cx="7772400" cy="5105400"/>
          </a:xfrm>
          <a:prstGeom prst="rect">
            <a:avLst/>
          </a:prstGeom>
          <a:noFill/>
          <a:ln w="9525">
            <a:noFill/>
            <a:miter lim="800000"/>
            <a:headEnd/>
            <a:tailEnd/>
          </a:ln>
        </p:spPr>
        <p:txBody>
          <a:bodyPr/>
          <a:lstStyle/>
          <a:p>
            <a:pPr marL="342900" indent="-342900">
              <a:spcBef>
                <a:spcPct val="20000"/>
              </a:spcBef>
            </a:pPr>
            <a:r>
              <a:rPr lang="en-US" sz="2400" u="sng" dirty="0">
                <a:latin typeface="Times New Roman" pitchFamily="18" charset="0"/>
                <a:cs typeface="Times New Roman" pitchFamily="18" charset="0"/>
              </a:rPr>
              <a:t>Variable Declaration</a:t>
            </a:r>
            <a:endParaRPr lang="en-US" sz="2400" dirty="0">
              <a:latin typeface="Times New Roman" pitchFamily="18" charset="0"/>
              <a:cs typeface="Times New Roman" pitchFamily="18" charset="0"/>
            </a:endParaRPr>
          </a:p>
          <a:p>
            <a:pPr marL="342900" indent="-342900">
              <a:lnSpc>
                <a:spcPct val="90000"/>
              </a:lnSpc>
              <a:spcBef>
                <a:spcPct val="20000"/>
              </a:spcBef>
            </a:pPr>
            <a:r>
              <a:rPr lang="en-US" sz="2400" b="0" dirty="0">
                <a:solidFill>
                  <a:srgbClr val="3333FF"/>
                </a:solidFill>
                <a:latin typeface="Times New Roman" pitchFamily="18" charset="0"/>
                <a:cs typeface="Times New Roman" pitchFamily="18" charset="0"/>
              </a:rPr>
              <a:t>*   </a:t>
            </a:r>
            <a:r>
              <a:rPr lang="en-US" sz="2400" dirty="0">
                <a:solidFill>
                  <a:srgbClr val="3333FF"/>
                </a:solidFill>
                <a:latin typeface="Times New Roman" pitchFamily="18" charset="0"/>
                <a:cs typeface="Times New Roman" pitchFamily="18" charset="0"/>
              </a:rPr>
              <a:t>an item whose value can change during the execution of a program</a:t>
            </a:r>
            <a:endParaRPr lang="en-US" sz="2400" dirty="0">
              <a:latin typeface="Times New Roman" pitchFamily="18" charset="0"/>
              <a:cs typeface="Times New Roman" pitchFamily="18" charset="0"/>
            </a:endParaRPr>
          </a:p>
          <a:p>
            <a:pPr marL="342900" indent="-342900">
              <a:spcBef>
                <a:spcPct val="20000"/>
              </a:spcBef>
            </a:pPr>
            <a:r>
              <a:rPr lang="en-US" sz="2400" b="0" dirty="0">
                <a:latin typeface="Times New Roman" pitchFamily="18" charset="0"/>
                <a:cs typeface="Times New Roman" pitchFamily="18" charset="0"/>
              </a:rPr>
              <a:t>A variable declaration includes the following:</a:t>
            </a:r>
          </a:p>
          <a:p>
            <a:pPr marL="342900" indent="-342900">
              <a:spcBef>
                <a:spcPct val="20000"/>
              </a:spcBef>
              <a:buFontTx/>
              <a:buChar char="•"/>
            </a:pPr>
            <a:r>
              <a:rPr lang="en-US" sz="2400" b="0" dirty="0">
                <a:latin typeface="Times New Roman" pitchFamily="18" charset="0"/>
                <a:cs typeface="Times New Roman" pitchFamily="18" charset="0"/>
              </a:rPr>
              <a:t>A data type that identifies the type of data that the variable will store</a:t>
            </a:r>
          </a:p>
          <a:p>
            <a:pPr marL="342900" indent="-342900">
              <a:spcBef>
                <a:spcPct val="20000"/>
              </a:spcBef>
              <a:buFontTx/>
              <a:buChar char="•"/>
            </a:pPr>
            <a:r>
              <a:rPr lang="en-US" sz="2400" b="0" dirty="0">
                <a:latin typeface="Times New Roman" pitchFamily="18" charset="0"/>
                <a:cs typeface="Times New Roman" pitchFamily="18" charset="0"/>
              </a:rPr>
              <a:t>An </a:t>
            </a:r>
            <a:r>
              <a:rPr lang="en-US" sz="2400" b="0" dirty="0">
                <a:solidFill>
                  <a:srgbClr val="0000CC"/>
                </a:solidFill>
                <a:latin typeface="Times New Roman" pitchFamily="18" charset="0"/>
                <a:cs typeface="Times New Roman" pitchFamily="18" charset="0"/>
              </a:rPr>
              <a:t>identifier</a:t>
            </a:r>
            <a:r>
              <a:rPr lang="en-US" sz="2400" b="0" dirty="0">
                <a:latin typeface="Times New Roman" pitchFamily="18" charset="0"/>
                <a:cs typeface="Times New Roman" pitchFamily="18" charset="0"/>
              </a:rPr>
              <a:t> that is the variable’s name</a:t>
            </a:r>
          </a:p>
          <a:p>
            <a:pPr marL="342900" indent="-342900">
              <a:spcBef>
                <a:spcPct val="20000"/>
              </a:spcBef>
              <a:buFontTx/>
              <a:buChar char="•"/>
            </a:pPr>
            <a:r>
              <a:rPr lang="en-US" sz="2400" b="0" dirty="0">
                <a:latin typeface="Times New Roman" pitchFamily="18" charset="0"/>
                <a:cs typeface="Times New Roman" pitchFamily="18" charset="0"/>
              </a:rPr>
              <a:t>An ending </a:t>
            </a:r>
            <a:r>
              <a:rPr lang="en-US" sz="2400" b="0" dirty="0">
                <a:solidFill>
                  <a:srgbClr val="FF0000"/>
                </a:solidFill>
                <a:latin typeface="Times New Roman" pitchFamily="18" charset="0"/>
                <a:cs typeface="Times New Roman" pitchFamily="18" charset="0"/>
              </a:rPr>
              <a:t>semicolon</a:t>
            </a:r>
            <a:r>
              <a:rPr lang="en-US" sz="2400" b="0" dirty="0">
                <a:latin typeface="Times New Roman" pitchFamily="18" charset="0"/>
                <a:cs typeface="Times New Roman" pitchFamily="18" charset="0"/>
              </a:rPr>
              <a:t> </a:t>
            </a:r>
          </a:p>
          <a:p>
            <a:pPr marL="342900" indent="-342900">
              <a:lnSpc>
                <a:spcPct val="60000"/>
              </a:lnSpc>
              <a:spcBef>
                <a:spcPct val="20000"/>
              </a:spcBef>
            </a:pPr>
            <a:r>
              <a:rPr lang="en-US" sz="2400" b="0" dirty="0">
                <a:latin typeface="Times New Roman" pitchFamily="18" charset="0"/>
                <a:cs typeface="Times New Roman" pitchFamily="18" charset="0"/>
              </a:rPr>
              <a:t>	&lt;</a:t>
            </a:r>
            <a:r>
              <a:rPr lang="en-US" sz="2400" b="0" dirty="0">
                <a:solidFill>
                  <a:srgbClr val="FF00FF"/>
                </a:solidFill>
                <a:latin typeface="Times New Roman" pitchFamily="18" charset="0"/>
                <a:cs typeface="Times New Roman" pitchFamily="18" charset="0"/>
              </a:rPr>
              <a:t>data type</a:t>
            </a:r>
            <a:r>
              <a:rPr lang="en-US" sz="2400" b="0" dirty="0">
                <a:latin typeface="Times New Roman" pitchFamily="18" charset="0"/>
                <a:cs typeface="Times New Roman" pitchFamily="18" charset="0"/>
              </a:rPr>
              <a:t>&gt; &lt;</a:t>
            </a:r>
            <a:r>
              <a:rPr lang="en-US" sz="2400" b="0" dirty="0">
                <a:solidFill>
                  <a:srgbClr val="0000CC"/>
                </a:solidFill>
                <a:latin typeface="Times New Roman" pitchFamily="18" charset="0"/>
                <a:cs typeface="Times New Roman" pitchFamily="18" charset="0"/>
              </a:rPr>
              <a:t>identifier</a:t>
            </a:r>
            <a:r>
              <a:rPr lang="en-US" sz="2400" b="0" dirty="0">
                <a:latin typeface="Times New Roman" pitchFamily="18" charset="0"/>
                <a:cs typeface="Times New Roman" pitchFamily="18" charset="0"/>
              </a:rPr>
              <a:t>&gt;</a:t>
            </a:r>
            <a:r>
              <a:rPr lang="en-US" sz="2400" b="0" dirty="0">
                <a:solidFill>
                  <a:srgbClr val="FF0000"/>
                </a:solidFill>
                <a:latin typeface="Times New Roman" pitchFamily="18" charset="0"/>
                <a:cs typeface="Times New Roman" pitchFamily="18" charset="0"/>
              </a:rPr>
              <a:t>;</a:t>
            </a:r>
            <a:endParaRPr lang="en-US" sz="2400" b="0" dirty="0">
              <a:latin typeface="Times New Roman" pitchFamily="18" charset="0"/>
              <a:cs typeface="Times New Roman" pitchFamily="18" charset="0"/>
            </a:endParaRPr>
          </a:p>
          <a:p>
            <a:pPr marL="342900" indent="-342900">
              <a:spcBef>
                <a:spcPct val="20000"/>
              </a:spcBef>
            </a:pPr>
            <a:r>
              <a:rPr lang="en-US" sz="2400" b="0" dirty="0">
                <a:solidFill>
                  <a:srgbClr val="FF00FF"/>
                </a:solidFill>
                <a:latin typeface="Times New Roman" pitchFamily="18" charset="0"/>
                <a:cs typeface="Times New Roman" pitchFamily="18" charset="0"/>
              </a:rPr>
              <a:t>	</a:t>
            </a:r>
            <a:r>
              <a:rPr lang="en-US" sz="2400" b="0" dirty="0">
                <a:latin typeface="Times New Roman" pitchFamily="18" charset="0"/>
                <a:cs typeface="Times New Roman" pitchFamily="18" charset="0"/>
              </a:rPr>
              <a:t>e.g.</a:t>
            </a:r>
            <a:r>
              <a:rPr lang="en-US" sz="2400" b="0" dirty="0">
                <a:solidFill>
                  <a:srgbClr val="FF00FF"/>
                </a:solidFill>
                <a:latin typeface="Times New Roman" pitchFamily="18" charset="0"/>
                <a:cs typeface="Times New Roman" pitchFamily="18" charset="0"/>
              </a:rPr>
              <a:t>	</a:t>
            </a:r>
            <a:r>
              <a:rPr lang="en-US" sz="2400" b="0" dirty="0" err="1">
                <a:solidFill>
                  <a:srgbClr val="FF00FF"/>
                </a:solidFill>
                <a:latin typeface="Times New Roman" pitchFamily="18" charset="0"/>
                <a:cs typeface="Times New Roman" pitchFamily="18" charset="0"/>
              </a:rPr>
              <a:t>int</a:t>
            </a:r>
            <a:r>
              <a:rPr lang="en-US" sz="2400" b="0" dirty="0">
                <a:latin typeface="Times New Roman" pitchFamily="18" charset="0"/>
                <a:cs typeface="Times New Roman" pitchFamily="18" charset="0"/>
              </a:rPr>
              <a:t> </a:t>
            </a:r>
            <a:r>
              <a:rPr lang="en-US" sz="2400" b="0" dirty="0">
                <a:solidFill>
                  <a:srgbClr val="0000CC"/>
                </a:solidFill>
                <a:latin typeface="Times New Roman" pitchFamily="18" charset="0"/>
                <a:cs typeface="Times New Roman" pitchFamily="18" charset="0"/>
              </a:rPr>
              <a:t>age</a:t>
            </a:r>
            <a:r>
              <a:rPr lang="en-US" sz="2400" b="0" dirty="0">
                <a:solidFill>
                  <a:srgbClr val="FF0000"/>
                </a:solidFill>
                <a:latin typeface="Times New Roman" pitchFamily="18" charset="0"/>
                <a:cs typeface="Times New Roman" pitchFamily="18" charset="0"/>
              </a:rPr>
              <a:t>;</a:t>
            </a:r>
          </a:p>
          <a:p>
            <a:pPr marL="342900" indent="-342900">
              <a:spcBef>
                <a:spcPct val="20000"/>
              </a:spcBef>
            </a:pPr>
            <a:r>
              <a:rPr lang="en-US" sz="2400" b="0" dirty="0">
                <a:solidFill>
                  <a:srgbClr val="FF00FF"/>
                </a:solidFill>
                <a:latin typeface="Times New Roman" pitchFamily="18" charset="0"/>
                <a:cs typeface="Times New Roman" pitchFamily="18" charset="0"/>
              </a:rPr>
              <a:t>		double</a:t>
            </a:r>
            <a:r>
              <a:rPr lang="en-US" sz="2400" b="0" dirty="0">
                <a:solidFill>
                  <a:srgbClr val="FF0000"/>
                </a:solidFill>
                <a:latin typeface="Times New Roman" pitchFamily="18" charset="0"/>
                <a:cs typeface="Times New Roman" pitchFamily="18" charset="0"/>
              </a:rPr>
              <a:t> </a:t>
            </a:r>
            <a:r>
              <a:rPr lang="en-US" sz="2400" b="0" dirty="0">
                <a:solidFill>
                  <a:srgbClr val="0000CC"/>
                </a:solidFill>
                <a:latin typeface="Times New Roman" pitchFamily="18" charset="0"/>
                <a:cs typeface="Times New Roman" pitchFamily="18" charset="0"/>
              </a:rPr>
              <a:t>price</a:t>
            </a:r>
            <a:r>
              <a:rPr lang="en-US" sz="2400" b="0" dirty="0">
                <a:solidFill>
                  <a:srgbClr val="FF0000"/>
                </a:solidFill>
                <a:latin typeface="Times New Roman" pitchFamily="18" charset="0"/>
                <a:cs typeface="Times New Roman" pitchFamily="18" charset="0"/>
              </a:rPr>
              <a:t>;</a:t>
            </a:r>
          </a:p>
          <a:p>
            <a:pPr marL="342900" indent="-342900">
              <a:spcBef>
                <a:spcPct val="20000"/>
              </a:spcBef>
            </a:pPr>
            <a:r>
              <a:rPr lang="en-US" sz="2400" b="0" dirty="0">
                <a:solidFill>
                  <a:srgbClr val="FF0000"/>
                </a:solidFill>
                <a:latin typeface="Times New Roman" pitchFamily="18" charset="0"/>
                <a:cs typeface="Times New Roman" pitchFamily="18" charset="0"/>
              </a:rPr>
              <a:t>		</a:t>
            </a:r>
            <a:r>
              <a:rPr lang="en-US" sz="2400" b="0" dirty="0">
                <a:solidFill>
                  <a:srgbClr val="FF00FF"/>
                </a:solidFill>
                <a:latin typeface="Times New Roman" pitchFamily="18" charset="0"/>
                <a:cs typeface="Times New Roman" pitchFamily="18" charset="0"/>
              </a:rPr>
              <a:t>char</a:t>
            </a:r>
            <a:r>
              <a:rPr lang="en-US" sz="2400" b="0" dirty="0">
                <a:solidFill>
                  <a:srgbClr val="FF0000"/>
                </a:solidFill>
                <a:latin typeface="Times New Roman" pitchFamily="18" charset="0"/>
                <a:cs typeface="Times New Roman" pitchFamily="18" charset="0"/>
              </a:rPr>
              <a:t> </a:t>
            </a:r>
            <a:r>
              <a:rPr lang="en-US" sz="2400" b="0" dirty="0">
                <a:solidFill>
                  <a:srgbClr val="0000CC"/>
                </a:solidFill>
                <a:latin typeface="Times New Roman" pitchFamily="18" charset="0"/>
                <a:cs typeface="Times New Roman" pitchFamily="18" charset="0"/>
              </a:rPr>
              <a:t>respond</a:t>
            </a:r>
            <a:r>
              <a:rPr lang="en-US" sz="2400" b="0"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05667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7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Variable Declarations</a:t>
            </a:r>
          </a:p>
        </p:txBody>
      </p:sp>
      <p:sp>
        <p:nvSpPr>
          <p:cNvPr id="33796" name="Rectangle 4"/>
          <p:cNvSpPr>
            <a:spLocks noChangeArrowheads="1"/>
          </p:cNvSpPr>
          <p:nvPr/>
        </p:nvSpPr>
        <p:spPr bwMode="auto">
          <a:xfrm>
            <a:off x="12032" y="914400"/>
            <a:ext cx="7772400" cy="3505200"/>
          </a:xfrm>
          <a:prstGeom prst="rect">
            <a:avLst/>
          </a:prstGeom>
          <a:noFill/>
          <a:ln w="9525">
            <a:noFill/>
            <a:miter lim="800000"/>
            <a:headEnd/>
            <a:tailEnd/>
          </a:ln>
        </p:spPr>
        <p:txBody>
          <a:bodyPr/>
          <a:lstStyle/>
          <a:p>
            <a:pPr marL="342900" indent="-342900">
              <a:spcBef>
                <a:spcPct val="20000"/>
              </a:spcBef>
              <a:buFontTx/>
              <a:buChar char="•"/>
            </a:pPr>
            <a:r>
              <a:rPr lang="en-US" sz="2400" dirty="0">
                <a:latin typeface="Times New Roman" pitchFamily="18" charset="0"/>
                <a:cs typeface="Times New Roman" pitchFamily="18" charset="0"/>
              </a:rPr>
              <a:t>A variable declaration can include an optional assigned value, when you want a variable to contain an initial value</a:t>
            </a:r>
          </a:p>
          <a:p>
            <a:pPr marL="342900" indent="-342900">
              <a:lnSpc>
                <a:spcPct val="150000"/>
              </a:lnSpc>
              <a:spcBef>
                <a:spcPct val="20000"/>
              </a:spcBef>
            </a:pPr>
            <a:r>
              <a:rPr lang="en-US" sz="2400" dirty="0">
                <a:latin typeface="Times New Roman" pitchFamily="18" charset="0"/>
                <a:cs typeface="Times New Roman" pitchFamily="18" charset="0"/>
              </a:rPr>
              <a:t>	&lt;</a:t>
            </a:r>
            <a:r>
              <a:rPr lang="en-US" sz="2400" b="1" dirty="0">
                <a:solidFill>
                  <a:srgbClr val="FF00FF"/>
                </a:solidFill>
                <a:latin typeface="Times New Roman" pitchFamily="18" charset="0"/>
                <a:cs typeface="Times New Roman" pitchFamily="18" charset="0"/>
              </a:rPr>
              <a:t>data type</a:t>
            </a:r>
            <a:r>
              <a:rPr lang="en-US" sz="2400" dirty="0">
                <a:latin typeface="Times New Roman" pitchFamily="18" charset="0"/>
                <a:cs typeface="Times New Roman" pitchFamily="18" charset="0"/>
              </a:rPr>
              <a:t>&gt; &lt;</a:t>
            </a:r>
            <a:r>
              <a:rPr lang="en-US" sz="2400" b="1" dirty="0">
                <a:solidFill>
                  <a:srgbClr val="0000CC"/>
                </a:solidFill>
                <a:latin typeface="Times New Roman" pitchFamily="18" charset="0"/>
                <a:cs typeface="Times New Roman" pitchFamily="18" charset="0"/>
              </a:rPr>
              <a:t>identifier</a:t>
            </a:r>
            <a:r>
              <a:rPr lang="en-US" sz="2400" dirty="0">
                <a:latin typeface="Times New Roman" pitchFamily="18" charset="0"/>
                <a:cs typeface="Times New Roman" pitchFamily="18" charset="0"/>
              </a:rPr>
              <a:t>&gt; </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&lt;initial value&gt;</a:t>
            </a:r>
            <a:r>
              <a:rPr lang="en-US" sz="2400" b="1" dirty="0">
                <a:solidFill>
                  <a:srgbClr val="FF0000"/>
                </a:solidFill>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342900" indent="-342900">
              <a:spcBef>
                <a:spcPct val="20000"/>
              </a:spcBef>
            </a:pPr>
            <a:r>
              <a:rPr lang="en-US" sz="2400" b="1" dirty="0">
                <a:solidFill>
                  <a:srgbClr val="FF00FF"/>
                </a:solidFill>
                <a:latin typeface="Times New Roman" pitchFamily="18" charset="0"/>
                <a:cs typeface="Times New Roman" pitchFamily="18" charset="0"/>
              </a:rPr>
              <a:t>	</a:t>
            </a:r>
            <a:r>
              <a:rPr lang="en-US" sz="2400" b="1" dirty="0">
                <a:latin typeface="Times New Roman" pitchFamily="18" charset="0"/>
                <a:cs typeface="Times New Roman" pitchFamily="18" charset="0"/>
              </a:rPr>
              <a:t>e.g.</a:t>
            </a:r>
            <a:r>
              <a:rPr lang="en-US" sz="2400" b="1" dirty="0">
                <a:solidFill>
                  <a:srgbClr val="FF00FF"/>
                </a:solidFill>
                <a:latin typeface="Times New Roman" pitchFamily="18" charset="0"/>
                <a:cs typeface="Times New Roman" pitchFamily="18" charset="0"/>
              </a:rPr>
              <a:t>	</a:t>
            </a:r>
            <a:r>
              <a:rPr lang="en-US" sz="2400" b="1" dirty="0" err="1">
                <a:solidFill>
                  <a:srgbClr val="FF00FF"/>
                </a:solidFill>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b="1" dirty="0">
                <a:solidFill>
                  <a:srgbClr val="0000CC"/>
                </a:solidFill>
                <a:latin typeface="Times New Roman" pitchFamily="18" charset="0"/>
                <a:cs typeface="Times New Roman" pitchFamily="18" charset="0"/>
              </a:rPr>
              <a:t>age</a:t>
            </a:r>
            <a:r>
              <a:rPr lang="en-US" sz="2400" b="1" dirty="0">
                <a:solidFill>
                  <a:schemeClr val="accent2"/>
                </a:solidFill>
                <a:latin typeface="Times New Roman" pitchFamily="18" charset="0"/>
                <a:cs typeface="Times New Roman" pitchFamily="18" charset="0"/>
              </a:rPr>
              <a:t> = </a:t>
            </a:r>
            <a:r>
              <a:rPr lang="en-US" sz="2400" b="1" dirty="0">
                <a:latin typeface="Times New Roman" pitchFamily="18" charset="0"/>
                <a:cs typeface="Times New Roman" pitchFamily="18" charset="0"/>
              </a:rPr>
              <a:t>22</a:t>
            </a:r>
            <a:r>
              <a:rPr lang="en-US" sz="2400" b="1" dirty="0">
                <a:solidFill>
                  <a:srgbClr val="FF0000"/>
                </a:solidFill>
                <a:latin typeface="Times New Roman" pitchFamily="18" charset="0"/>
                <a:cs typeface="Times New Roman" pitchFamily="18" charset="0"/>
              </a:rPr>
              <a:t>;</a:t>
            </a:r>
          </a:p>
          <a:p>
            <a:pPr marL="342900" indent="-342900">
              <a:spcBef>
                <a:spcPct val="20000"/>
              </a:spcBef>
            </a:pPr>
            <a:r>
              <a:rPr lang="en-US" sz="2400" b="1" dirty="0">
                <a:solidFill>
                  <a:srgbClr val="FF00FF"/>
                </a:solidFill>
                <a:latin typeface="Times New Roman" pitchFamily="18" charset="0"/>
                <a:cs typeface="Times New Roman" pitchFamily="18" charset="0"/>
              </a:rPr>
              <a:t>		double</a:t>
            </a:r>
            <a:r>
              <a:rPr lang="en-US" sz="2400" b="1" dirty="0">
                <a:solidFill>
                  <a:srgbClr val="FF0000"/>
                </a:solidFill>
                <a:latin typeface="Times New Roman" pitchFamily="18" charset="0"/>
                <a:cs typeface="Times New Roman" pitchFamily="18" charset="0"/>
              </a:rPr>
              <a:t> </a:t>
            </a:r>
            <a:r>
              <a:rPr lang="en-US" sz="2400" b="1" dirty="0">
                <a:solidFill>
                  <a:srgbClr val="0000CC"/>
                </a:solidFill>
                <a:latin typeface="Times New Roman" pitchFamily="18" charset="0"/>
                <a:cs typeface="Times New Roman" pitchFamily="18" charset="0"/>
              </a:rPr>
              <a:t>price</a:t>
            </a:r>
            <a:r>
              <a:rPr lang="en-US" sz="2400" b="1" dirty="0">
                <a:solidFill>
                  <a:schemeClr val="accent2"/>
                </a:solidFill>
                <a:latin typeface="Times New Roman" pitchFamily="18" charset="0"/>
                <a:cs typeface="Times New Roman" pitchFamily="18" charset="0"/>
              </a:rPr>
              <a:t> = </a:t>
            </a:r>
            <a:r>
              <a:rPr lang="en-US" sz="2400" b="1" dirty="0">
                <a:latin typeface="Times New Roman" pitchFamily="18" charset="0"/>
                <a:cs typeface="Times New Roman" pitchFamily="18" charset="0"/>
              </a:rPr>
              <a:t>1.50</a:t>
            </a:r>
            <a:r>
              <a:rPr lang="en-US" sz="2400" b="1" dirty="0">
                <a:solidFill>
                  <a:srgbClr val="FF0000"/>
                </a:solidFill>
                <a:latin typeface="Times New Roman" pitchFamily="18" charset="0"/>
                <a:cs typeface="Times New Roman" pitchFamily="18" charset="0"/>
              </a:rPr>
              <a:t>;</a:t>
            </a:r>
          </a:p>
          <a:p>
            <a:pPr marL="342900" indent="-342900">
              <a:spcBef>
                <a:spcPct val="20000"/>
              </a:spcBef>
            </a:pPr>
            <a:r>
              <a:rPr lang="en-US" sz="2400" b="1" dirty="0">
                <a:solidFill>
                  <a:srgbClr val="FF0000"/>
                </a:solidFill>
                <a:latin typeface="Times New Roman" pitchFamily="18" charset="0"/>
                <a:cs typeface="Times New Roman" pitchFamily="18" charset="0"/>
              </a:rPr>
              <a:t>		</a:t>
            </a:r>
            <a:r>
              <a:rPr lang="en-US" sz="2400" b="1" dirty="0">
                <a:solidFill>
                  <a:srgbClr val="FF00FF"/>
                </a:solidFill>
                <a:latin typeface="Times New Roman" pitchFamily="18" charset="0"/>
                <a:cs typeface="Times New Roman" pitchFamily="18" charset="0"/>
              </a:rPr>
              <a:t>char</a:t>
            </a:r>
            <a:r>
              <a:rPr lang="en-US" sz="2400" b="1" dirty="0">
                <a:solidFill>
                  <a:srgbClr val="FF0000"/>
                </a:solidFill>
                <a:latin typeface="Times New Roman" pitchFamily="18" charset="0"/>
                <a:cs typeface="Times New Roman" pitchFamily="18" charset="0"/>
              </a:rPr>
              <a:t> </a:t>
            </a:r>
            <a:r>
              <a:rPr lang="en-US" sz="2400" b="1" dirty="0">
                <a:solidFill>
                  <a:srgbClr val="0000CC"/>
                </a:solidFill>
                <a:latin typeface="Times New Roman" pitchFamily="18" charset="0"/>
                <a:cs typeface="Times New Roman" pitchFamily="18" charset="0"/>
              </a:rPr>
              <a:t>respond</a:t>
            </a:r>
            <a:r>
              <a:rPr lang="en-US" sz="2400" b="1" dirty="0">
                <a:solidFill>
                  <a:schemeClr val="accent2"/>
                </a:solidFill>
                <a:latin typeface="Times New Roman" pitchFamily="18" charset="0"/>
                <a:cs typeface="Times New Roman" pitchFamily="18" charset="0"/>
              </a:rPr>
              <a:t> = </a:t>
            </a:r>
            <a:r>
              <a:rPr lang="en-US" sz="2400" b="1" dirty="0">
                <a:latin typeface="Times New Roman" pitchFamily="18" charset="0"/>
                <a:cs typeface="Times New Roman" pitchFamily="18" charset="0"/>
              </a:rPr>
              <a:t>'y'</a:t>
            </a:r>
            <a:r>
              <a:rPr lang="en-US" sz="2400" b="1"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992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dirty="0"/>
              <a:t>Operators</a:t>
            </a:r>
          </a:p>
        </p:txBody>
      </p:sp>
      <p:graphicFrame>
        <p:nvGraphicFramePr>
          <p:cNvPr id="31749" name="Object 5"/>
          <p:cNvGraphicFramePr>
            <a:graphicFrameLocks noChangeAspect="1"/>
          </p:cNvGraphicFramePr>
          <p:nvPr>
            <p:extLst>
              <p:ext uri="{D42A27DB-BD31-4B8C-83A1-F6EECF244321}">
                <p14:modId xmlns:p14="http://schemas.microsoft.com/office/powerpoint/2010/main" val="2854975091"/>
              </p:ext>
            </p:extLst>
          </p:nvPr>
        </p:nvGraphicFramePr>
        <p:xfrm>
          <a:off x="513522" y="2942366"/>
          <a:ext cx="7772400" cy="2030413"/>
        </p:xfrm>
        <a:graphic>
          <a:graphicData uri="http://schemas.openxmlformats.org/presentationml/2006/ole">
            <mc:AlternateContent xmlns:mc="http://schemas.openxmlformats.org/markup-compatibility/2006">
              <mc:Choice xmlns:v="urn:schemas-microsoft-com:vml" Requires="v">
                <p:oleObj spid="_x0000_s1028" name="Image" r:id="rId3" imgW="8132721" imgH="2490646" progId="">
                  <p:embed/>
                </p:oleObj>
              </mc:Choice>
              <mc:Fallback>
                <p:oleObj name="Image" r:id="rId3" imgW="8132721" imgH="2490646" progId="">
                  <p:embed/>
                  <p:pic>
                    <p:nvPicPr>
                      <p:cNvPr id="31749" name="Object 5"/>
                      <p:cNvPicPr>
                        <a:picLocks noChangeAspect="1" noChangeArrowheads="1"/>
                      </p:cNvPicPr>
                      <p:nvPr/>
                    </p:nvPicPr>
                    <p:blipFill>
                      <a:blip r:embed="rId4">
                        <a:extLst>
                          <a:ext uri="{28A0092B-C50C-407E-A947-70E740481C1C}">
                            <a14:useLocalDpi xmlns:a14="http://schemas.microsoft.com/office/drawing/2010/main" val="0"/>
                          </a:ext>
                        </a:extLst>
                      </a:blip>
                      <a:srcRect t="14685"/>
                      <a:stretch>
                        <a:fillRect/>
                      </a:stretch>
                    </p:blipFill>
                    <p:spPr bwMode="auto">
                      <a:xfrm>
                        <a:off x="513522" y="2942366"/>
                        <a:ext cx="7772400" cy="203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0" name="Text Box 6"/>
          <p:cNvSpPr txBox="1">
            <a:spLocks noChangeArrowheads="1"/>
          </p:cNvSpPr>
          <p:nvPr/>
        </p:nvSpPr>
        <p:spPr bwMode="auto">
          <a:xfrm>
            <a:off x="152400" y="905470"/>
            <a:ext cx="7315200" cy="1754326"/>
          </a:xfrm>
          <a:prstGeom prst="rect">
            <a:avLst/>
          </a:prstGeom>
          <a:noFill/>
          <a:ln w="9525">
            <a:noFill/>
            <a:miter lim="800000"/>
            <a:headEnd/>
            <a:tailEnd/>
          </a:ln>
        </p:spPr>
        <p:txBody>
          <a:bodyPr>
            <a:spAutoFit/>
          </a:bodyPr>
          <a:lstStyle/>
          <a:p>
            <a:pPr marL="222250" indent="-222250">
              <a:spcBef>
                <a:spcPct val="50000"/>
              </a:spcBef>
            </a:pPr>
            <a:r>
              <a:rPr lang="en-US" sz="2400" b="1" u="sng" dirty="0">
                <a:latin typeface="Times New Roman" pitchFamily="18" charset="0"/>
                <a:cs typeface="Times New Roman" pitchFamily="18" charset="0"/>
              </a:rPr>
              <a:t>Integer Arithmetic Operators</a:t>
            </a:r>
            <a:r>
              <a:rPr lang="en-US" sz="2400" dirty="0">
                <a:latin typeface="Times New Roman" pitchFamily="18" charset="0"/>
                <a:cs typeface="Times New Roman" pitchFamily="18" charset="0"/>
              </a:rPr>
              <a:t> </a:t>
            </a:r>
          </a:p>
          <a:p>
            <a:pPr marL="222250" indent="-222250">
              <a:spcBef>
                <a:spcPct val="50000"/>
              </a:spcBef>
              <a:buFontTx/>
              <a:buChar char="•"/>
            </a:pPr>
            <a:r>
              <a:rPr lang="en-US" sz="2400" b="0" dirty="0">
                <a:latin typeface="Times New Roman" pitchFamily="18" charset="0"/>
                <a:cs typeface="Times New Roman" pitchFamily="18" charset="0"/>
              </a:rPr>
              <a:t>When data has been input and stored in the main  memory, we need to manipulate them. The 5 arithmetic operators are:</a:t>
            </a:r>
          </a:p>
        </p:txBody>
      </p:sp>
      <p:sp>
        <p:nvSpPr>
          <p:cNvPr id="31751" name="Text Box 7"/>
          <p:cNvSpPr txBox="1">
            <a:spLocks noChangeArrowheads="1"/>
          </p:cNvSpPr>
          <p:nvPr/>
        </p:nvSpPr>
        <p:spPr bwMode="auto">
          <a:xfrm>
            <a:off x="457200" y="5268601"/>
            <a:ext cx="7620000" cy="461665"/>
          </a:xfrm>
          <a:prstGeom prst="rect">
            <a:avLst/>
          </a:prstGeom>
          <a:noFill/>
          <a:ln w="9525">
            <a:noFill/>
            <a:miter lim="800000"/>
            <a:headEnd/>
            <a:tailEnd/>
          </a:ln>
        </p:spPr>
        <p:txBody>
          <a:bodyPr>
            <a:spAutoFit/>
          </a:bodyPr>
          <a:lstStyle/>
          <a:p>
            <a:pPr>
              <a:spcBef>
                <a:spcPct val="50000"/>
              </a:spcBef>
            </a:pPr>
            <a:r>
              <a:rPr lang="en-US" sz="2400" dirty="0">
                <a:latin typeface="Times New Roman" pitchFamily="18" charset="0"/>
                <a:cs typeface="Times New Roman" pitchFamily="18" charset="0"/>
              </a:rPr>
              <a:t>Note: </a:t>
            </a:r>
            <a:r>
              <a:rPr lang="en-US" sz="2400" b="0" dirty="0">
                <a:solidFill>
                  <a:srgbClr val="FF0000"/>
                </a:solidFill>
                <a:latin typeface="Times New Roman" pitchFamily="18" charset="0"/>
                <a:cs typeface="Times New Roman" pitchFamily="18" charset="0"/>
              </a:rPr>
              <a:t>Integer division</a:t>
            </a:r>
            <a:r>
              <a:rPr lang="en-US" sz="2400" b="0" dirty="0">
                <a:latin typeface="Times New Roman" pitchFamily="18" charset="0"/>
                <a:cs typeface="Times New Roman" pitchFamily="18" charset="0"/>
              </a:rPr>
              <a:t> always results in </a:t>
            </a:r>
            <a:r>
              <a:rPr lang="en-US" sz="2400" b="0" dirty="0">
                <a:solidFill>
                  <a:srgbClr val="FF0000"/>
                </a:solidFill>
                <a:latin typeface="Times New Roman" pitchFamily="18" charset="0"/>
                <a:cs typeface="Times New Roman" pitchFamily="18" charset="0"/>
              </a:rPr>
              <a:t>integer</a:t>
            </a:r>
            <a:r>
              <a:rPr lang="en-US" sz="2400" b="0" dirty="0">
                <a:latin typeface="Times New Roman" pitchFamily="18" charset="0"/>
                <a:cs typeface="Times New Roman" pitchFamily="18" charset="0"/>
              </a:rPr>
              <a:t> </a:t>
            </a:r>
            <a:r>
              <a:rPr lang="en-US" sz="2400" b="0" dirty="0">
                <a:solidFill>
                  <a:srgbClr val="FF0000"/>
                </a:solidFill>
                <a:latin typeface="Times New Roman" pitchFamily="18" charset="0"/>
                <a:cs typeface="Times New Roman" pitchFamily="18" charset="0"/>
              </a:rPr>
              <a:t>answer</a:t>
            </a:r>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255394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50">
                                            <p:txEl>
                                              <p:pRg st="0" end="0"/>
                                            </p:txEl>
                                          </p:spTgt>
                                        </p:tgtEl>
                                        <p:attrNameLst>
                                          <p:attrName>style.visibility</p:attrName>
                                        </p:attrNameLst>
                                      </p:cBhvr>
                                      <p:to>
                                        <p:strVal val="visible"/>
                                      </p:to>
                                    </p:set>
                                    <p:anim calcmode="lin" valueType="num">
                                      <p:cBhvr additive="base">
                                        <p:cTn id="7" dur="500" fill="hold"/>
                                        <p:tgtEl>
                                          <p:spTgt spid="317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50">
                                            <p:txEl>
                                              <p:pRg st="1" end="1"/>
                                            </p:txEl>
                                          </p:spTgt>
                                        </p:tgtEl>
                                        <p:attrNameLst>
                                          <p:attrName>style.visibility</p:attrName>
                                        </p:attrNameLst>
                                      </p:cBhvr>
                                      <p:to>
                                        <p:strVal val="visible"/>
                                      </p:to>
                                    </p:set>
                                    <p:anim calcmode="lin" valueType="num">
                                      <p:cBhvr additive="base">
                                        <p:cTn id="13" dur="500" fill="hold"/>
                                        <p:tgtEl>
                                          <p:spTgt spid="317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749"/>
                                        </p:tgtEl>
                                        <p:attrNameLst>
                                          <p:attrName>style.visibility</p:attrName>
                                        </p:attrNameLst>
                                      </p:cBhvr>
                                      <p:to>
                                        <p:strVal val="visible"/>
                                      </p:to>
                                    </p:set>
                                    <p:anim calcmode="lin" valueType="num">
                                      <p:cBhvr additive="base">
                                        <p:cTn id="19" dur="500" fill="hold"/>
                                        <p:tgtEl>
                                          <p:spTgt spid="31749"/>
                                        </p:tgtEl>
                                        <p:attrNameLst>
                                          <p:attrName>ppt_x</p:attrName>
                                        </p:attrNameLst>
                                      </p:cBhvr>
                                      <p:tavLst>
                                        <p:tav tm="0">
                                          <p:val>
                                            <p:strVal val="0-#ppt_w/2"/>
                                          </p:val>
                                        </p:tav>
                                        <p:tav tm="100000">
                                          <p:val>
                                            <p:strVal val="#ppt_x"/>
                                          </p:val>
                                        </p:tav>
                                      </p:tavLst>
                                    </p:anim>
                                    <p:anim calcmode="lin" valueType="num">
                                      <p:cBhvr additive="base">
                                        <p:cTn id="20"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51"/>
                                        </p:tgtEl>
                                        <p:attrNameLst>
                                          <p:attrName>style.visibility</p:attrName>
                                        </p:attrNameLst>
                                      </p:cBhvr>
                                      <p:to>
                                        <p:strVal val="visible"/>
                                      </p:to>
                                    </p:set>
                                    <p:anim calcmode="lin" valueType="num">
                                      <p:cBhvr additive="base">
                                        <p:cTn id="25" dur="500" fill="hold"/>
                                        <p:tgtEl>
                                          <p:spTgt spid="31751"/>
                                        </p:tgtEl>
                                        <p:attrNameLst>
                                          <p:attrName>ppt_x</p:attrName>
                                        </p:attrNameLst>
                                      </p:cBhvr>
                                      <p:tavLst>
                                        <p:tav tm="0">
                                          <p:val>
                                            <p:strVal val="0-#ppt_w/2"/>
                                          </p:val>
                                        </p:tav>
                                        <p:tav tm="100000">
                                          <p:val>
                                            <p:strVal val="#ppt_x"/>
                                          </p:val>
                                        </p:tav>
                                      </p:tavLst>
                                    </p:anim>
                                    <p:anim calcmode="lin" valueType="num">
                                      <p:cBhvr additive="base">
                                        <p:cTn id="26" dur="500" fill="hold"/>
                                        <p:tgtEl>
                                          <p:spTgt spid="317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p" autoUpdateAnimBg="0"/>
      <p:bldP spid="3175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6"/>
          <p:cNvSpPr>
            <a:spLocks noGrp="1" noChangeArrowheads="1"/>
          </p:cNvSpPr>
          <p:nvPr>
            <p:ph type="title"/>
          </p:nvPr>
        </p:nvSpPr>
        <p:spPr/>
        <p:txBody>
          <a:bodyPr/>
          <a:lstStyle/>
          <a:p>
            <a:pPr eaLnBrk="1" hangingPunct="1"/>
            <a:r>
              <a:rPr lang="en-US"/>
              <a:t>Operators</a:t>
            </a:r>
          </a:p>
        </p:txBody>
      </p:sp>
      <p:sp>
        <p:nvSpPr>
          <p:cNvPr id="26628" name="Rectangle 1027"/>
          <p:cNvSpPr>
            <a:spLocks noGrp="1" noChangeArrowheads="1"/>
          </p:cNvSpPr>
          <p:nvPr>
            <p:ph idx="1"/>
          </p:nvPr>
        </p:nvSpPr>
        <p:spPr/>
        <p:txBody>
          <a:bodyPr/>
          <a:lstStyle/>
          <a:p>
            <a:pPr algn="just" eaLnBrk="1" hangingPunct="1">
              <a:lnSpc>
                <a:spcPct val="90000"/>
              </a:lnSpc>
            </a:pPr>
            <a:r>
              <a:rPr lang="en-AU">
                <a:ea typeface="Arial Unicode MS" pitchFamily="34" charset="-128"/>
                <a:cs typeface="Arial Unicode MS" pitchFamily="34" charset="-128"/>
              </a:rPr>
              <a:t>Operator precedence rules specify how operands are grouped for evaluation when they differ in precedence. </a:t>
            </a:r>
          </a:p>
          <a:p>
            <a:pPr lvl="1" eaLnBrk="1" hangingPunct="1">
              <a:lnSpc>
                <a:spcPct val="90000"/>
              </a:lnSpc>
            </a:pPr>
            <a:r>
              <a:rPr lang="en-AU">
                <a:ea typeface="Arial Unicode MS" pitchFamily="34" charset="-128"/>
                <a:cs typeface="Arial Unicode MS" pitchFamily="34" charset="-128"/>
              </a:rPr>
              <a:t>Thus x * y++ - z is grouped as </a:t>
            </a:r>
            <a:br>
              <a:rPr lang="en-AU">
                <a:ea typeface="Arial Unicode MS" pitchFamily="34" charset="-128"/>
                <a:cs typeface="Arial Unicode MS" pitchFamily="34" charset="-128"/>
              </a:rPr>
            </a:br>
            <a:r>
              <a:rPr lang="en-AU">
                <a:ea typeface="Arial Unicode MS" pitchFamily="34" charset="-128"/>
                <a:cs typeface="Arial Unicode MS" pitchFamily="34" charset="-128"/>
              </a:rPr>
              <a:t>(x * (y++)) - z before evaluation. </a:t>
            </a:r>
          </a:p>
          <a:p>
            <a:pPr eaLnBrk="1" hangingPunct="1">
              <a:lnSpc>
                <a:spcPct val="90000"/>
              </a:lnSpc>
            </a:pPr>
            <a:r>
              <a:rPr lang="en-AU">
                <a:ea typeface="Arial Unicode MS" pitchFamily="34" charset="-128"/>
                <a:cs typeface="Arial Unicode MS" pitchFamily="34" charset="-128"/>
              </a:rPr>
              <a:t>Associativity specifies how operands are grouped for evaluation when the operations have the same precedence.</a:t>
            </a:r>
          </a:p>
          <a:p>
            <a:pPr lvl="1" eaLnBrk="1" hangingPunct="1">
              <a:lnSpc>
                <a:spcPct val="90000"/>
              </a:lnSpc>
            </a:pPr>
            <a:r>
              <a:rPr lang="en-AU">
                <a:ea typeface="Arial Unicode MS" pitchFamily="34" charset="-128"/>
                <a:cs typeface="Arial Unicode MS" pitchFamily="34" charset="-128"/>
              </a:rPr>
              <a:t>Thus w - x + y - z is grouped as ((w - x) + y) - z before evaluation. </a:t>
            </a:r>
          </a:p>
          <a:p>
            <a:pPr lvl="1" eaLnBrk="1" hangingPunct="1">
              <a:lnSpc>
                <a:spcPct val="90000"/>
              </a:lnSpc>
            </a:pPr>
            <a:endParaRPr lang="en-AU">
              <a:ea typeface="Arial Unicode MS" pitchFamily="34" charset="-128"/>
              <a:cs typeface="Arial Unicode MS" pitchFamily="34" charset="-128"/>
            </a:endParaRPr>
          </a:p>
        </p:txBody>
      </p:sp>
    </p:spTree>
    <p:extLst>
      <p:ext uri="{BB962C8B-B14F-4D97-AF65-F5344CB8AC3E}">
        <p14:creationId xmlns:p14="http://schemas.microsoft.com/office/powerpoint/2010/main" val="361860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t>Subject Overview</a:t>
            </a:r>
          </a:p>
        </p:txBody>
      </p:sp>
      <p:sp>
        <p:nvSpPr>
          <p:cNvPr id="5124" name="Rectangle 3"/>
          <p:cNvSpPr>
            <a:spLocks noGrp="1" noChangeArrowheads="1"/>
          </p:cNvSpPr>
          <p:nvPr>
            <p:ph idx="1"/>
          </p:nvPr>
        </p:nvSpPr>
        <p:spPr/>
        <p:txBody>
          <a:bodyPr/>
          <a:lstStyle/>
          <a:p>
            <a:r>
              <a:rPr lang="en-US" dirty="0"/>
              <a:t>This subject will allow students to extend their fundamental programming skills to:</a:t>
            </a:r>
          </a:p>
          <a:p>
            <a:pPr lvl="1"/>
            <a:r>
              <a:rPr lang="en-US" dirty="0"/>
              <a:t>include object –oriented concepts using Java interfaces and classes</a:t>
            </a:r>
          </a:p>
          <a:p>
            <a:pPr lvl="1"/>
            <a:r>
              <a:rPr lang="en-US" dirty="0"/>
              <a:t>cover concepts of reusability, inheritance and aggregation</a:t>
            </a:r>
          </a:p>
          <a:p>
            <a:pPr lvl="1"/>
            <a:r>
              <a:rPr lang="en-US" dirty="0"/>
              <a:t>use UML models as the basis of implementation</a:t>
            </a:r>
          </a:p>
          <a:p>
            <a:pPr lvl="1"/>
            <a:r>
              <a:rPr lang="en-US" dirty="0"/>
              <a:t>focus on concepts of collaboration and interaction between objects created.</a:t>
            </a:r>
          </a:p>
          <a:p>
            <a:pPr lvl="1"/>
            <a:r>
              <a:rPr lang="en-US" dirty="0"/>
              <a:t>learn the basics of developing GUI applications</a:t>
            </a:r>
            <a:br>
              <a:rPr lang="en-US" dirty="0"/>
            </a:br>
            <a:r>
              <a:rPr lang="en-US" dirty="0"/>
              <a:t> </a:t>
            </a:r>
          </a:p>
        </p:txBody>
      </p:sp>
    </p:spTree>
    <p:extLst>
      <p:ext uri="{BB962C8B-B14F-4D97-AF65-F5344CB8AC3E}">
        <p14:creationId xmlns:p14="http://schemas.microsoft.com/office/powerpoint/2010/main" val="2565836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t>Operator Precedence</a:t>
            </a:r>
          </a:p>
        </p:txBody>
      </p:sp>
      <p:sp>
        <p:nvSpPr>
          <p:cNvPr id="27652" name="Rectangle 3"/>
          <p:cNvSpPr>
            <a:spLocks noGrp="1" noChangeArrowheads="1"/>
          </p:cNvSpPr>
          <p:nvPr>
            <p:ph idx="1"/>
          </p:nvPr>
        </p:nvSpPr>
        <p:spPr>
          <a:xfrm>
            <a:off x="152400" y="942975"/>
            <a:ext cx="7924800" cy="4972050"/>
          </a:xfrm>
        </p:spPr>
        <p:txBody>
          <a:bodyPr/>
          <a:lstStyle/>
          <a:p>
            <a:pPr eaLnBrk="1" hangingPunct="1"/>
            <a:r>
              <a:rPr lang="en-US" sz="2800" dirty="0"/>
              <a:t>When arithmetic, logical and relational operators are found together in an expression, they must be evaluated according to the precedence rules:</a:t>
            </a:r>
          </a:p>
          <a:p>
            <a:pPr lvl="1" eaLnBrk="1" hangingPunct="1"/>
            <a:r>
              <a:rPr lang="en-US" sz="2400" dirty="0"/>
              <a:t>Parentheses (or brackets)</a:t>
            </a:r>
            <a:r>
              <a:rPr lang="en-US" sz="2400" dirty="0">
                <a:cs typeface="Courier New" pitchFamily="49" charset="0"/>
              </a:rPr>
              <a:t>	( )	</a:t>
            </a:r>
            <a:endParaRPr lang="en-US" sz="2400" dirty="0"/>
          </a:p>
          <a:p>
            <a:pPr lvl="1" eaLnBrk="1" hangingPunct="1"/>
            <a:r>
              <a:rPr lang="en-US" sz="2400" dirty="0">
                <a:cs typeface="Times New Roman" pitchFamily="18" charset="0"/>
              </a:rPr>
              <a:t>Type cast	(</a:t>
            </a:r>
            <a:r>
              <a:rPr lang="en-US" sz="2400" dirty="0">
                <a:cs typeface="Courier New" pitchFamily="49" charset="0"/>
              </a:rPr>
              <a:t>type)</a:t>
            </a:r>
            <a:endParaRPr lang="en-US" sz="2400" dirty="0">
              <a:cs typeface="Times New Roman" pitchFamily="18" charset="0"/>
            </a:endParaRPr>
          </a:p>
          <a:p>
            <a:pPr lvl="1" eaLnBrk="1" hangingPunct="1"/>
            <a:r>
              <a:rPr lang="en-US" sz="2400" b="1" dirty="0">
                <a:solidFill>
                  <a:srgbClr val="0000FF"/>
                </a:solidFill>
                <a:cs typeface="Times New Roman" pitchFamily="18" charset="0"/>
              </a:rPr>
              <a:t>Logical not	!</a:t>
            </a:r>
            <a:endParaRPr lang="en-US" sz="2400" b="1" dirty="0">
              <a:cs typeface="Times New Roman" pitchFamily="18" charset="0"/>
            </a:endParaRPr>
          </a:p>
          <a:p>
            <a:pPr lvl="1" eaLnBrk="1" hangingPunct="1"/>
            <a:r>
              <a:rPr lang="en-US" sz="2400" b="1" dirty="0">
                <a:cs typeface="Times New Roman" pitchFamily="18" charset="0"/>
              </a:rPr>
              <a:t>Arithmetic * / %</a:t>
            </a:r>
            <a:r>
              <a:rPr lang="en-US" sz="2400" b="1" dirty="0">
                <a:cs typeface="Courier New" pitchFamily="49" charset="0"/>
              </a:rPr>
              <a:t>	* / %</a:t>
            </a:r>
            <a:endParaRPr lang="en-US" sz="2400" b="1" dirty="0">
              <a:cs typeface="Times New Roman" pitchFamily="18" charset="0"/>
            </a:endParaRPr>
          </a:p>
          <a:p>
            <a:pPr lvl="1" eaLnBrk="1" hangingPunct="1"/>
            <a:r>
              <a:rPr lang="en-US" sz="2400" dirty="0">
                <a:cs typeface="Times New Roman" pitchFamily="18" charset="0"/>
              </a:rPr>
              <a:t>Arithmetic + </a:t>
            </a:r>
            <a:r>
              <a:rPr lang="en-US" sz="2400" dirty="0">
                <a:latin typeface="Tahoma" pitchFamily="34" charset="0"/>
                <a:cs typeface="Times New Roman" pitchFamily="18" charset="0"/>
              </a:rPr>
              <a:t>–</a:t>
            </a:r>
            <a:r>
              <a:rPr lang="en-US" sz="2400" dirty="0">
                <a:cs typeface="Courier New" pitchFamily="49" charset="0"/>
              </a:rPr>
              <a:t>	+ </a:t>
            </a:r>
            <a:r>
              <a:rPr lang="en-US" sz="2400" dirty="0">
                <a:latin typeface="Tahoma" pitchFamily="34" charset="0"/>
                <a:cs typeface="Courier New" pitchFamily="49" charset="0"/>
              </a:rPr>
              <a:t>–</a:t>
            </a:r>
            <a:endParaRPr lang="en-US" sz="2400" b="1" dirty="0">
              <a:cs typeface="Times New Roman" pitchFamily="18" charset="0"/>
            </a:endParaRPr>
          </a:p>
          <a:p>
            <a:pPr lvl="1" eaLnBrk="1" hangingPunct="1"/>
            <a:r>
              <a:rPr lang="en-US" sz="2400" dirty="0"/>
              <a:t>Relational operators</a:t>
            </a:r>
            <a:r>
              <a:rPr lang="en-US" sz="2400" dirty="0">
                <a:cs typeface="Courier New" pitchFamily="49" charset="0"/>
              </a:rPr>
              <a:t>	&gt; &gt;= &lt; &lt;= == !=</a:t>
            </a:r>
            <a:endParaRPr lang="en-US" sz="2400" dirty="0"/>
          </a:p>
          <a:p>
            <a:pPr lvl="1" eaLnBrk="1" hangingPunct="1"/>
            <a:r>
              <a:rPr lang="en-US" sz="2400" b="1" dirty="0">
                <a:solidFill>
                  <a:srgbClr val="0000FF"/>
                </a:solidFill>
                <a:cs typeface="Times New Roman" pitchFamily="18" charset="0"/>
              </a:rPr>
              <a:t>Logical </a:t>
            </a:r>
            <a:r>
              <a:rPr lang="en-US" sz="2400" b="1" dirty="0">
                <a:solidFill>
                  <a:srgbClr val="0000FF"/>
                </a:solidFill>
                <a:cs typeface="Courier New" pitchFamily="49" charset="0"/>
              </a:rPr>
              <a:t>and</a:t>
            </a:r>
            <a:r>
              <a:rPr lang="en-US" sz="2400" b="1" dirty="0">
                <a:solidFill>
                  <a:srgbClr val="0000FF"/>
                </a:solidFill>
                <a:cs typeface="Times New Roman" pitchFamily="18" charset="0"/>
              </a:rPr>
              <a:t> and </a:t>
            </a:r>
            <a:r>
              <a:rPr lang="en-US" sz="2400" b="1" dirty="0">
                <a:solidFill>
                  <a:srgbClr val="0000FF"/>
                </a:solidFill>
                <a:cs typeface="Courier New" pitchFamily="49" charset="0"/>
              </a:rPr>
              <a:t>or</a:t>
            </a:r>
            <a:r>
              <a:rPr lang="en-US" sz="2400" b="1" dirty="0">
                <a:solidFill>
                  <a:srgbClr val="0000FF"/>
                </a:solidFill>
                <a:cs typeface="Times New Roman" pitchFamily="18" charset="0"/>
              </a:rPr>
              <a:t>	</a:t>
            </a:r>
            <a:r>
              <a:rPr lang="en-US" sz="2400" b="1" dirty="0">
                <a:solidFill>
                  <a:srgbClr val="0000FF"/>
                </a:solidFill>
                <a:cs typeface="Courier New" pitchFamily="49" charset="0"/>
              </a:rPr>
              <a:t>&amp;&amp; ||</a:t>
            </a:r>
            <a:r>
              <a:rPr lang="en-US" sz="2400" dirty="0"/>
              <a:t> </a:t>
            </a:r>
          </a:p>
        </p:txBody>
      </p:sp>
    </p:spTree>
    <p:extLst>
      <p:ext uri="{BB962C8B-B14F-4D97-AF65-F5344CB8AC3E}">
        <p14:creationId xmlns:p14="http://schemas.microsoft.com/office/powerpoint/2010/main" val="2234171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Problem Solving 1</a:t>
            </a:r>
          </a:p>
        </p:txBody>
      </p:sp>
      <p:sp>
        <p:nvSpPr>
          <p:cNvPr id="14339" name="Text Box 3"/>
          <p:cNvSpPr txBox="1">
            <a:spLocks noChangeArrowheads="1"/>
          </p:cNvSpPr>
          <p:nvPr/>
        </p:nvSpPr>
        <p:spPr bwMode="auto">
          <a:xfrm>
            <a:off x="1066800" y="1676400"/>
            <a:ext cx="7162800" cy="457200"/>
          </a:xfrm>
          <a:prstGeom prst="rect">
            <a:avLst/>
          </a:prstGeom>
          <a:noFill/>
          <a:ln w="9525">
            <a:noFill/>
            <a:miter lim="800000"/>
            <a:headEnd/>
            <a:tailEnd/>
          </a:ln>
        </p:spPr>
        <p:txBody>
          <a:bodyPr>
            <a:spAutoFit/>
          </a:bodyPr>
          <a:lstStyle/>
          <a:p>
            <a:pPr>
              <a:spcBef>
                <a:spcPct val="50000"/>
              </a:spcBef>
            </a:pPr>
            <a:endParaRPr lang="en-AU"/>
          </a:p>
        </p:txBody>
      </p:sp>
      <p:sp>
        <p:nvSpPr>
          <p:cNvPr id="14340" name="Text Box 4"/>
          <p:cNvSpPr txBox="1">
            <a:spLocks noChangeArrowheads="1"/>
          </p:cNvSpPr>
          <p:nvPr/>
        </p:nvSpPr>
        <p:spPr bwMode="auto">
          <a:xfrm>
            <a:off x="912125" y="762000"/>
            <a:ext cx="7467600" cy="457200"/>
          </a:xfrm>
          <a:prstGeom prst="rect">
            <a:avLst/>
          </a:prstGeom>
          <a:noFill/>
          <a:ln w="9525">
            <a:noFill/>
            <a:miter lim="800000"/>
            <a:headEnd/>
            <a:tailEnd/>
          </a:ln>
        </p:spPr>
        <p:txBody>
          <a:bodyPr>
            <a:spAutoFit/>
          </a:bodyPr>
          <a:lstStyle/>
          <a:p>
            <a:pPr>
              <a:spcBef>
                <a:spcPct val="50000"/>
              </a:spcBef>
            </a:pPr>
            <a:r>
              <a:rPr lang="en-US" sz="2400" dirty="0">
                <a:latin typeface="Times New Roman" pitchFamily="18" charset="0"/>
                <a:cs typeface="Times New Roman" pitchFamily="18" charset="0"/>
              </a:rPr>
              <a:t>What is the sum and product of 2 and 3?</a:t>
            </a:r>
          </a:p>
        </p:txBody>
      </p:sp>
      <p:sp>
        <p:nvSpPr>
          <p:cNvPr id="14341" name="Text Box 5"/>
          <p:cNvSpPr txBox="1">
            <a:spLocks noChangeArrowheads="1"/>
          </p:cNvSpPr>
          <p:nvPr/>
        </p:nvSpPr>
        <p:spPr bwMode="auto">
          <a:xfrm>
            <a:off x="914400" y="1447800"/>
            <a:ext cx="7467600" cy="457200"/>
          </a:xfrm>
          <a:prstGeom prst="rect">
            <a:avLst/>
          </a:prstGeom>
          <a:noFill/>
          <a:ln w="9525">
            <a:noFill/>
            <a:miter lim="800000"/>
            <a:headEnd/>
            <a:tailEnd/>
          </a:ln>
        </p:spPr>
        <p:txBody>
          <a:bodyPr>
            <a:spAutoFit/>
          </a:bodyPr>
          <a:lstStyle/>
          <a:p>
            <a:pPr>
              <a:spcBef>
                <a:spcPct val="50000"/>
              </a:spcBef>
            </a:pPr>
            <a:r>
              <a:rPr lang="en-US" sz="2400" b="1" dirty="0">
                <a:latin typeface="Times New Roman" pitchFamily="18" charset="0"/>
                <a:cs typeface="Times New Roman" pitchFamily="18" charset="0"/>
              </a:rPr>
              <a:t>Solution</a:t>
            </a:r>
            <a:r>
              <a:rPr lang="en-US" sz="2400" dirty="0">
                <a:latin typeface="Times New Roman" pitchFamily="18" charset="0"/>
                <a:cs typeface="Times New Roman" pitchFamily="18" charset="0"/>
              </a:rPr>
              <a:t>:</a:t>
            </a:r>
          </a:p>
        </p:txBody>
      </p:sp>
      <p:sp>
        <p:nvSpPr>
          <p:cNvPr id="14342" name="Text Box 6"/>
          <p:cNvSpPr txBox="1">
            <a:spLocks noChangeArrowheads="1"/>
          </p:cNvSpPr>
          <p:nvPr/>
        </p:nvSpPr>
        <p:spPr bwMode="auto">
          <a:xfrm>
            <a:off x="1905000" y="2032681"/>
            <a:ext cx="6477000" cy="1361911"/>
          </a:xfrm>
          <a:prstGeom prst="rect">
            <a:avLst/>
          </a:prstGeom>
          <a:noFill/>
          <a:ln w="9525">
            <a:noFill/>
            <a:miter lim="800000"/>
            <a:headEnd/>
            <a:tailEnd/>
          </a:ln>
        </p:spPr>
        <p:txBody>
          <a:bodyPr>
            <a:spAutoFit/>
          </a:bodyPr>
          <a:lstStyle/>
          <a:p>
            <a:pPr>
              <a:spcBef>
                <a:spcPct val="50000"/>
              </a:spcBef>
            </a:pPr>
            <a:r>
              <a:rPr lang="en-US" sz="2000" b="0" dirty="0" err="1">
                <a:latin typeface="Courier New" pitchFamily="49" charset="0"/>
                <a:cs typeface="Courier New" pitchFamily="49" charset="0"/>
              </a:rPr>
              <a:t>int</a:t>
            </a:r>
            <a:r>
              <a:rPr lang="en-US" sz="2000" b="0" dirty="0">
                <a:latin typeface="Courier New" pitchFamily="49" charset="0"/>
                <a:cs typeface="Courier New" pitchFamily="49" charset="0"/>
              </a:rPr>
              <a:t> num1 = 2;</a:t>
            </a:r>
          </a:p>
          <a:p>
            <a:pPr>
              <a:lnSpc>
                <a:spcPct val="50000"/>
              </a:lnSpc>
              <a:spcBef>
                <a:spcPct val="50000"/>
              </a:spcBef>
            </a:pPr>
            <a:r>
              <a:rPr lang="en-US" sz="2000" b="0" dirty="0" err="1">
                <a:latin typeface="Courier New" pitchFamily="49" charset="0"/>
                <a:cs typeface="Courier New" pitchFamily="49" charset="0"/>
              </a:rPr>
              <a:t>int</a:t>
            </a:r>
            <a:r>
              <a:rPr lang="en-US" sz="2000" b="0" dirty="0">
                <a:latin typeface="Courier New" pitchFamily="49" charset="0"/>
                <a:cs typeface="Courier New" pitchFamily="49" charset="0"/>
              </a:rPr>
              <a:t> num2 = 3;</a:t>
            </a:r>
          </a:p>
          <a:p>
            <a:pPr>
              <a:lnSpc>
                <a:spcPct val="50000"/>
              </a:lnSpc>
              <a:spcBef>
                <a:spcPct val="50000"/>
              </a:spcBef>
            </a:pPr>
            <a:r>
              <a:rPr lang="en-US" sz="2000" b="0" dirty="0" err="1">
                <a:latin typeface="Courier New" pitchFamily="49" charset="0"/>
                <a:cs typeface="Courier New" pitchFamily="49" charset="0"/>
              </a:rPr>
              <a:t>int</a:t>
            </a:r>
            <a:r>
              <a:rPr lang="en-US" sz="2000" b="0" dirty="0">
                <a:latin typeface="Courier New" pitchFamily="49" charset="0"/>
                <a:cs typeface="Courier New" pitchFamily="49" charset="0"/>
              </a:rPr>
              <a:t> sum = num1 + num2;</a:t>
            </a:r>
          </a:p>
          <a:p>
            <a:pPr>
              <a:lnSpc>
                <a:spcPct val="50000"/>
              </a:lnSpc>
              <a:spcBef>
                <a:spcPct val="50000"/>
              </a:spcBef>
            </a:pPr>
            <a:r>
              <a:rPr lang="en-US" sz="2000" b="0" dirty="0" err="1">
                <a:latin typeface="Courier New" pitchFamily="49" charset="0"/>
                <a:cs typeface="Courier New" pitchFamily="49" charset="0"/>
              </a:rPr>
              <a:t>int</a:t>
            </a:r>
            <a:r>
              <a:rPr lang="en-US" sz="2000" b="0" dirty="0">
                <a:latin typeface="Courier New" pitchFamily="49" charset="0"/>
                <a:cs typeface="Courier New" pitchFamily="49" charset="0"/>
              </a:rPr>
              <a:t> product = num1 * num2;</a:t>
            </a:r>
          </a:p>
        </p:txBody>
      </p:sp>
      <p:sp>
        <p:nvSpPr>
          <p:cNvPr id="14343" name="Text Box 7"/>
          <p:cNvSpPr txBox="1">
            <a:spLocks noChangeArrowheads="1"/>
          </p:cNvSpPr>
          <p:nvPr/>
        </p:nvSpPr>
        <p:spPr bwMode="auto">
          <a:xfrm>
            <a:off x="1905000" y="3937681"/>
            <a:ext cx="6477000" cy="1472519"/>
          </a:xfrm>
          <a:prstGeom prst="rect">
            <a:avLst/>
          </a:prstGeom>
          <a:noFill/>
          <a:ln w="9525">
            <a:noFill/>
            <a:miter lim="800000"/>
            <a:headEnd/>
            <a:tailEnd/>
          </a:ln>
        </p:spPr>
        <p:txBody>
          <a:bodyPr>
            <a:spAutoFit/>
          </a:bodyPr>
          <a:lstStyle/>
          <a:p>
            <a:pPr>
              <a:spcBef>
                <a:spcPct val="50000"/>
              </a:spcBef>
            </a:pPr>
            <a:r>
              <a:rPr lang="en-US" sz="2400" b="0" dirty="0">
                <a:latin typeface="Times New Roman" pitchFamily="18" charset="0"/>
                <a:cs typeface="Times New Roman" pitchFamily="18" charset="0"/>
              </a:rPr>
              <a:t>Why </a:t>
            </a:r>
            <a:r>
              <a:rPr lang="en-US" sz="2400" b="0" dirty="0">
                <a:solidFill>
                  <a:srgbClr val="FF0000"/>
                </a:solidFill>
                <a:latin typeface="Times New Roman" pitchFamily="18" charset="0"/>
                <a:cs typeface="Times New Roman" pitchFamily="18" charset="0"/>
              </a:rPr>
              <a:t>NOT</a:t>
            </a:r>
            <a:r>
              <a:rPr lang="en-US" sz="2400" b="0" dirty="0">
                <a:latin typeface="Times New Roman" pitchFamily="18" charset="0"/>
                <a:cs typeface="Times New Roman" pitchFamily="18" charset="0"/>
              </a:rPr>
              <a:t>:</a:t>
            </a:r>
          </a:p>
          <a:p>
            <a:pPr>
              <a:lnSpc>
                <a:spcPct val="50000"/>
              </a:lnSpc>
              <a:spcBef>
                <a:spcPct val="50000"/>
              </a:spcBef>
            </a:pPr>
            <a:r>
              <a:rPr lang="en-US" sz="2000" b="0" dirty="0" err="1">
                <a:latin typeface="Courier New" pitchFamily="49" charset="0"/>
                <a:cs typeface="Courier New" pitchFamily="49" charset="0"/>
              </a:rPr>
              <a:t>int</a:t>
            </a:r>
            <a:r>
              <a:rPr lang="en-US" sz="2000" b="0" dirty="0">
                <a:latin typeface="Courier New" pitchFamily="49" charset="0"/>
                <a:cs typeface="Courier New" pitchFamily="49" charset="0"/>
              </a:rPr>
              <a:t> sum = 2 + 3;</a:t>
            </a:r>
          </a:p>
          <a:p>
            <a:pPr>
              <a:lnSpc>
                <a:spcPct val="50000"/>
              </a:lnSpc>
              <a:spcBef>
                <a:spcPct val="50000"/>
              </a:spcBef>
            </a:pPr>
            <a:r>
              <a:rPr lang="en-US" sz="2000" b="0" dirty="0" err="1">
                <a:latin typeface="Courier New" pitchFamily="49" charset="0"/>
                <a:cs typeface="Courier New" pitchFamily="49" charset="0"/>
              </a:rPr>
              <a:t>int</a:t>
            </a:r>
            <a:r>
              <a:rPr lang="en-US" sz="2000" b="0" dirty="0">
                <a:latin typeface="Courier New" pitchFamily="49" charset="0"/>
                <a:cs typeface="Courier New" pitchFamily="49" charset="0"/>
              </a:rPr>
              <a:t> product = 2 * 3;</a:t>
            </a:r>
          </a:p>
          <a:p>
            <a:pPr>
              <a:lnSpc>
                <a:spcPct val="50000"/>
              </a:lnSpc>
              <a:spcBef>
                <a:spcPct val="50000"/>
              </a:spcBef>
            </a:pPr>
            <a:r>
              <a:rPr lang="en-US" sz="2400" b="0" dirty="0">
                <a:latin typeface="Times New Roman" pitchFamily="18" charset="0"/>
                <a:cs typeface="Times New Roman" pitchFamily="18" charset="0"/>
              </a:rPr>
              <a:t>… which is much shorter?</a:t>
            </a:r>
          </a:p>
        </p:txBody>
      </p:sp>
      <p:sp>
        <p:nvSpPr>
          <p:cNvPr id="14344" name="Rectangle 8"/>
          <p:cNvSpPr>
            <a:spLocks noChangeArrowheads="1"/>
          </p:cNvSpPr>
          <p:nvPr/>
        </p:nvSpPr>
        <p:spPr bwMode="auto">
          <a:xfrm>
            <a:off x="1676400" y="2032681"/>
            <a:ext cx="4572000" cy="1371600"/>
          </a:xfrm>
          <a:prstGeom prst="rect">
            <a:avLst/>
          </a:prstGeom>
          <a:noFill/>
          <a:ln w="9525">
            <a:solidFill>
              <a:srgbClr val="FF00FF"/>
            </a:solidFill>
            <a:miter lim="800000"/>
            <a:headEnd/>
            <a:tailEnd/>
          </a:ln>
        </p:spPr>
        <p:txBody>
          <a:bodyPr wrap="none" anchor="ctr"/>
          <a:lstStyle/>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49133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Problem Solving 2</a:t>
            </a:r>
          </a:p>
        </p:txBody>
      </p:sp>
      <p:sp>
        <p:nvSpPr>
          <p:cNvPr id="15363" name="Text Box 3"/>
          <p:cNvSpPr txBox="1">
            <a:spLocks noChangeArrowheads="1"/>
          </p:cNvSpPr>
          <p:nvPr/>
        </p:nvSpPr>
        <p:spPr bwMode="auto">
          <a:xfrm>
            <a:off x="1066800" y="914400"/>
            <a:ext cx="7162800" cy="457200"/>
          </a:xfrm>
          <a:prstGeom prst="rect">
            <a:avLst/>
          </a:prstGeom>
          <a:noFill/>
          <a:ln w="9525">
            <a:noFill/>
            <a:miter lim="800000"/>
            <a:headEnd/>
            <a:tailEnd/>
          </a:ln>
        </p:spPr>
        <p:txBody>
          <a:bodyPr>
            <a:spAutoFit/>
          </a:bodyPr>
          <a:lstStyle/>
          <a:p>
            <a:pPr>
              <a:spcBef>
                <a:spcPct val="50000"/>
              </a:spcBef>
            </a:pPr>
            <a:endParaRPr lang="en-AU"/>
          </a:p>
        </p:txBody>
      </p:sp>
      <p:sp>
        <p:nvSpPr>
          <p:cNvPr id="15364" name="Text Box 4"/>
          <p:cNvSpPr txBox="1">
            <a:spLocks noChangeArrowheads="1"/>
          </p:cNvSpPr>
          <p:nvPr/>
        </p:nvSpPr>
        <p:spPr bwMode="auto">
          <a:xfrm>
            <a:off x="990600" y="990600"/>
            <a:ext cx="7467600" cy="829266"/>
          </a:xfrm>
          <a:prstGeom prst="rect">
            <a:avLst/>
          </a:prstGeom>
          <a:noFill/>
          <a:ln w="9525">
            <a:noFill/>
            <a:miter lim="800000"/>
            <a:headEnd/>
            <a:tailEnd/>
          </a:ln>
        </p:spPr>
        <p:txBody>
          <a:bodyPr>
            <a:spAutoFit/>
          </a:bodyPr>
          <a:lstStyle/>
          <a:p>
            <a:pPr>
              <a:spcBef>
                <a:spcPct val="50000"/>
              </a:spcBef>
            </a:pPr>
            <a:r>
              <a:rPr lang="en-US" sz="2400" b="0" dirty="0">
                <a:latin typeface="Times New Roman" pitchFamily="18" charset="0"/>
                <a:cs typeface="Times New Roman" pitchFamily="18" charset="0"/>
              </a:rPr>
              <a:t>1 minute = 60 seconds</a:t>
            </a:r>
          </a:p>
          <a:p>
            <a:pPr>
              <a:lnSpc>
                <a:spcPct val="40000"/>
              </a:lnSpc>
              <a:spcBef>
                <a:spcPct val="50000"/>
              </a:spcBef>
            </a:pPr>
            <a:r>
              <a:rPr lang="en-US" sz="2400" b="0" dirty="0">
                <a:latin typeface="Times New Roman" pitchFamily="18" charset="0"/>
                <a:cs typeface="Times New Roman" pitchFamily="18" charset="0"/>
              </a:rPr>
              <a:t>3 minutes = ___ seconds?</a:t>
            </a:r>
          </a:p>
        </p:txBody>
      </p:sp>
      <p:sp>
        <p:nvSpPr>
          <p:cNvPr id="15365" name="Text Box 5"/>
          <p:cNvSpPr txBox="1">
            <a:spLocks noChangeArrowheads="1"/>
          </p:cNvSpPr>
          <p:nvPr/>
        </p:nvSpPr>
        <p:spPr bwMode="auto">
          <a:xfrm>
            <a:off x="914400" y="1905000"/>
            <a:ext cx="7467600" cy="461665"/>
          </a:xfrm>
          <a:prstGeom prst="rect">
            <a:avLst/>
          </a:prstGeom>
          <a:noFill/>
          <a:ln w="9525">
            <a:noFill/>
            <a:miter lim="800000"/>
            <a:headEnd/>
            <a:tailEnd/>
          </a:ln>
        </p:spPr>
        <p:txBody>
          <a:bodyPr>
            <a:spAutoFit/>
          </a:bodyPr>
          <a:lstStyle/>
          <a:p>
            <a:pPr>
              <a:spcBef>
                <a:spcPct val="50000"/>
              </a:spcBef>
            </a:pPr>
            <a:r>
              <a:rPr lang="en-US" sz="2400" b="0" dirty="0">
                <a:latin typeface="Times New Roman" pitchFamily="18" charset="0"/>
                <a:cs typeface="Times New Roman" pitchFamily="18" charset="0"/>
              </a:rPr>
              <a:t>Solution:</a:t>
            </a:r>
          </a:p>
        </p:txBody>
      </p:sp>
      <p:sp>
        <p:nvSpPr>
          <p:cNvPr id="15366" name="Text Box 6"/>
          <p:cNvSpPr txBox="1">
            <a:spLocks noChangeArrowheads="1"/>
          </p:cNvSpPr>
          <p:nvPr/>
        </p:nvSpPr>
        <p:spPr bwMode="auto">
          <a:xfrm>
            <a:off x="1143000" y="2514600"/>
            <a:ext cx="7315200" cy="1421928"/>
          </a:xfrm>
          <a:prstGeom prst="rect">
            <a:avLst/>
          </a:prstGeom>
          <a:noFill/>
          <a:ln w="9525">
            <a:noFill/>
            <a:miter lim="800000"/>
            <a:headEnd/>
            <a:tailEnd/>
          </a:ln>
        </p:spPr>
        <p:txBody>
          <a:bodyPr>
            <a:spAutoFit/>
          </a:bodyPr>
          <a:lstStyle/>
          <a:p>
            <a:pPr>
              <a:spcBef>
                <a:spcPct val="50000"/>
              </a:spcBef>
            </a:pPr>
            <a:r>
              <a:rPr lang="en-US" sz="2400" dirty="0">
                <a:solidFill>
                  <a:srgbClr val="0000CC"/>
                </a:solidFill>
                <a:latin typeface="Times New Roman" pitchFamily="18" charset="0"/>
                <a:cs typeface="Times New Roman" pitchFamily="18" charset="0"/>
              </a:rPr>
              <a:t>final</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SEC _PER_MINUTE = 60; // symbolic constant</a:t>
            </a:r>
          </a:p>
          <a:p>
            <a:pPr>
              <a:lnSpc>
                <a:spcPct val="80000"/>
              </a:lnSpc>
              <a:spcBef>
                <a:spcPct val="50000"/>
              </a:spcBef>
            </a:pP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minutes = 3;</a:t>
            </a:r>
          </a:p>
          <a:p>
            <a:pPr>
              <a:lnSpc>
                <a:spcPct val="80000"/>
              </a:lnSpc>
              <a:spcBef>
                <a:spcPct val="50000"/>
              </a:spcBef>
            </a:pP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seconds = minutes * SEC_PER_MINUTE;</a:t>
            </a:r>
          </a:p>
        </p:txBody>
      </p:sp>
      <p:sp>
        <p:nvSpPr>
          <p:cNvPr id="15367" name="Text Box 7"/>
          <p:cNvSpPr txBox="1">
            <a:spLocks noChangeArrowheads="1"/>
          </p:cNvSpPr>
          <p:nvPr/>
        </p:nvSpPr>
        <p:spPr bwMode="auto">
          <a:xfrm>
            <a:off x="990600" y="4114800"/>
            <a:ext cx="7391400" cy="1558696"/>
          </a:xfrm>
          <a:prstGeom prst="rect">
            <a:avLst/>
          </a:prstGeom>
          <a:noFill/>
          <a:ln w="9525">
            <a:noFill/>
            <a:miter lim="800000"/>
            <a:headEnd/>
            <a:tailEnd/>
          </a:ln>
        </p:spPr>
        <p:txBody>
          <a:bodyPr>
            <a:spAutoFit/>
          </a:bodyPr>
          <a:lstStyle/>
          <a:p>
            <a:pPr>
              <a:spcBef>
                <a:spcPct val="50000"/>
              </a:spcBef>
            </a:pPr>
            <a:r>
              <a:rPr lang="en-US" sz="2400" b="0" dirty="0">
                <a:solidFill>
                  <a:srgbClr val="FF0000"/>
                </a:solidFill>
                <a:latin typeface="Times New Roman" pitchFamily="18" charset="0"/>
                <a:cs typeface="Times New Roman" pitchFamily="18" charset="0"/>
              </a:rPr>
              <a:t>Note</a:t>
            </a:r>
            <a:r>
              <a:rPr lang="en-US" sz="2400" b="0" dirty="0">
                <a:latin typeface="Times New Roman" pitchFamily="18" charset="0"/>
                <a:cs typeface="Times New Roman" pitchFamily="18" charset="0"/>
              </a:rPr>
              <a:t>: To declare a variable as constant, use the keyword </a:t>
            </a:r>
          </a:p>
          <a:p>
            <a:pPr>
              <a:lnSpc>
                <a:spcPct val="40000"/>
              </a:lnSpc>
              <a:spcBef>
                <a:spcPct val="50000"/>
              </a:spcBef>
            </a:pPr>
            <a:r>
              <a:rPr lang="en-US" sz="2400" b="0" dirty="0">
                <a:latin typeface="Times New Roman" pitchFamily="18" charset="0"/>
                <a:cs typeface="Times New Roman" pitchFamily="18" charset="0"/>
              </a:rPr>
              <a:t>		</a:t>
            </a:r>
            <a:r>
              <a:rPr lang="en-US" sz="2400" dirty="0">
                <a:solidFill>
                  <a:srgbClr val="0000CC"/>
                </a:solidFill>
                <a:latin typeface="Times New Roman" pitchFamily="18" charset="0"/>
                <a:cs typeface="Times New Roman" pitchFamily="18" charset="0"/>
              </a:rPr>
              <a:t>final</a:t>
            </a:r>
          </a:p>
          <a:p>
            <a:pPr>
              <a:lnSpc>
                <a:spcPct val="50000"/>
              </a:lnSpc>
              <a:spcBef>
                <a:spcPct val="50000"/>
              </a:spcBef>
            </a:pPr>
            <a:r>
              <a:rPr lang="en-US" sz="2400" b="0" dirty="0">
                <a:latin typeface="Times New Roman" pitchFamily="18" charset="0"/>
                <a:cs typeface="Times New Roman" pitchFamily="18" charset="0"/>
              </a:rPr>
              <a:t>          Trying to change the value SEC_PER_MINUTE in</a:t>
            </a:r>
          </a:p>
          <a:p>
            <a:pPr>
              <a:lnSpc>
                <a:spcPct val="50000"/>
              </a:lnSpc>
              <a:spcBef>
                <a:spcPct val="50000"/>
              </a:spcBef>
            </a:pPr>
            <a:r>
              <a:rPr lang="en-US" sz="2400" b="0" dirty="0">
                <a:latin typeface="Times New Roman" pitchFamily="18" charset="0"/>
                <a:cs typeface="Times New Roman" pitchFamily="18" charset="0"/>
              </a:rPr>
              <a:t>          later part of your code will cause a COMPILE error</a:t>
            </a:r>
          </a:p>
        </p:txBody>
      </p:sp>
      <p:sp>
        <p:nvSpPr>
          <p:cNvPr id="15368" name="Rectangle 8"/>
          <p:cNvSpPr>
            <a:spLocks noChangeArrowheads="1"/>
          </p:cNvSpPr>
          <p:nvPr/>
        </p:nvSpPr>
        <p:spPr bwMode="auto">
          <a:xfrm>
            <a:off x="990600" y="2514600"/>
            <a:ext cx="7620000" cy="1524000"/>
          </a:xfrm>
          <a:prstGeom prst="rect">
            <a:avLst/>
          </a:prstGeom>
          <a:noFill/>
          <a:ln w="9525">
            <a:solidFill>
              <a:srgbClr val="FF00FF"/>
            </a:solidFill>
            <a:miter lim="800000"/>
            <a:headEnd/>
            <a:tailEnd/>
          </a:ln>
        </p:spPr>
        <p:txBody>
          <a:bodyPr wrap="none" anchor="ctr"/>
          <a:lstStyle/>
          <a:p>
            <a:endParaRPr lang="en-US"/>
          </a:p>
        </p:txBody>
      </p:sp>
    </p:spTree>
    <p:extLst>
      <p:ext uri="{BB962C8B-B14F-4D97-AF65-F5344CB8AC3E}">
        <p14:creationId xmlns:p14="http://schemas.microsoft.com/office/powerpoint/2010/main" val="1638966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Problem Solving 2 (cont’d)</a:t>
            </a:r>
          </a:p>
        </p:txBody>
      </p:sp>
      <p:sp>
        <p:nvSpPr>
          <p:cNvPr id="16387" name="Text Box 3"/>
          <p:cNvSpPr txBox="1">
            <a:spLocks noChangeArrowheads="1"/>
          </p:cNvSpPr>
          <p:nvPr/>
        </p:nvSpPr>
        <p:spPr bwMode="auto">
          <a:xfrm>
            <a:off x="1066800" y="838200"/>
            <a:ext cx="7162800" cy="457200"/>
          </a:xfrm>
          <a:prstGeom prst="rect">
            <a:avLst/>
          </a:prstGeom>
          <a:noFill/>
          <a:ln w="9525">
            <a:noFill/>
            <a:miter lim="800000"/>
            <a:headEnd/>
            <a:tailEnd/>
          </a:ln>
        </p:spPr>
        <p:txBody>
          <a:bodyPr>
            <a:spAutoFit/>
          </a:bodyPr>
          <a:lstStyle/>
          <a:p>
            <a:pPr>
              <a:spcBef>
                <a:spcPct val="50000"/>
              </a:spcBef>
            </a:pPr>
            <a:endParaRPr lang="en-AU"/>
          </a:p>
        </p:txBody>
      </p:sp>
      <p:sp>
        <p:nvSpPr>
          <p:cNvPr id="16388" name="Text Box 4"/>
          <p:cNvSpPr txBox="1">
            <a:spLocks noChangeArrowheads="1"/>
          </p:cNvSpPr>
          <p:nvPr/>
        </p:nvSpPr>
        <p:spPr bwMode="auto">
          <a:xfrm>
            <a:off x="990600" y="914400"/>
            <a:ext cx="7467600" cy="1798762"/>
          </a:xfrm>
          <a:prstGeom prst="rect">
            <a:avLst/>
          </a:prstGeom>
          <a:noFill/>
          <a:ln w="9525">
            <a:noFill/>
            <a:miter lim="800000"/>
            <a:headEnd/>
            <a:tailEnd/>
          </a:ln>
        </p:spPr>
        <p:txBody>
          <a:bodyPr>
            <a:spAutoFit/>
          </a:bodyPr>
          <a:lstStyle/>
          <a:p>
            <a:pPr>
              <a:spcBef>
                <a:spcPct val="50000"/>
              </a:spcBef>
            </a:pPr>
            <a:r>
              <a:rPr lang="en-US" sz="2400" b="0" dirty="0">
                <a:latin typeface="Times New Roman" pitchFamily="18" charset="0"/>
                <a:cs typeface="Times New Roman" pitchFamily="18" charset="0"/>
              </a:rPr>
              <a:t>A variable which has been declared as</a:t>
            </a:r>
          </a:p>
          <a:p>
            <a:pPr>
              <a:lnSpc>
                <a:spcPct val="70000"/>
              </a:lnSpc>
              <a:spcBef>
                <a:spcPct val="50000"/>
              </a:spcBef>
            </a:pP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minutes = 5;</a:t>
            </a:r>
          </a:p>
          <a:p>
            <a:pPr>
              <a:lnSpc>
                <a:spcPct val="70000"/>
              </a:lnSpc>
              <a:spcBef>
                <a:spcPct val="50000"/>
              </a:spcBef>
            </a:pPr>
            <a:r>
              <a:rPr lang="en-US" sz="2400" b="0" dirty="0">
                <a:latin typeface="Times New Roman" pitchFamily="18" charset="0"/>
                <a:cs typeface="Times New Roman" pitchFamily="18" charset="0"/>
              </a:rPr>
              <a:t>can have its value changed in later part of your program:</a:t>
            </a:r>
          </a:p>
          <a:p>
            <a:pPr>
              <a:lnSpc>
                <a:spcPct val="70000"/>
              </a:lnSpc>
              <a:spcBef>
                <a:spcPct val="50000"/>
              </a:spcBef>
            </a:pPr>
            <a:r>
              <a:rPr lang="en-US" sz="2400" b="0" dirty="0">
                <a:latin typeface="Times New Roman" pitchFamily="18" charset="0"/>
                <a:cs typeface="Times New Roman" pitchFamily="18" charset="0"/>
              </a:rPr>
              <a:t>minutes = 7; // replacing the original value 5</a:t>
            </a:r>
          </a:p>
        </p:txBody>
      </p:sp>
      <p:sp>
        <p:nvSpPr>
          <p:cNvPr id="16389" name="Text Box 5"/>
          <p:cNvSpPr txBox="1">
            <a:spLocks noChangeArrowheads="1"/>
          </p:cNvSpPr>
          <p:nvPr/>
        </p:nvSpPr>
        <p:spPr bwMode="auto">
          <a:xfrm>
            <a:off x="914400" y="2971800"/>
            <a:ext cx="7467600" cy="2492990"/>
          </a:xfrm>
          <a:prstGeom prst="rect">
            <a:avLst/>
          </a:prstGeom>
          <a:noFill/>
          <a:ln w="9525">
            <a:noFill/>
            <a:miter lim="800000"/>
            <a:headEnd/>
            <a:tailEnd/>
          </a:ln>
        </p:spPr>
        <p:txBody>
          <a:bodyPr>
            <a:spAutoFit/>
          </a:bodyPr>
          <a:lstStyle/>
          <a:p>
            <a:pPr>
              <a:spcBef>
                <a:spcPct val="50000"/>
              </a:spcBef>
            </a:pPr>
            <a:r>
              <a:rPr lang="en-US" sz="2400" b="0" dirty="0">
                <a:latin typeface="Times New Roman" pitchFamily="18" charset="0"/>
                <a:cs typeface="Times New Roman" pitchFamily="18" charset="0"/>
              </a:rPr>
              <a:t>But value in a declared symbolic constant such as </a:t>
            </a:r>
          </a:p>
          <a:p>
            <a:pPr>
              <a:lnSpc>
                <a:spcPct val="40000"/>
              </a:lnSpc>
              <a:spcBef>
                <a:spcPct val="50000"/>
              </a:spcBef>
            </a:pPr>
            <a:r>
              <a:rPr lang="en-US" sz="2400" b="0" dirty="0">
                <a:latin typeface="Times New Roman" pitchFamily="18" charset="0"/>
                <a:cs typeface="Times New Roman" pitchFamily="18" charset="0"/>
              </a:rPr>
              <a:t>	</a:t>
            </a:r>
            <a:r>
              <a:rPr lang="en-US" sz="2400" b="0" dirty="0">
                <a:solidFill>
                  <a:srgbClr val="0000CC"/>
                </a:solidFill>
                <a:latin typeface="Times New Roman" pitchFamily="18" charset="0"/>
                <a:cs typeface="Times New Roman" pitchFamily="18" charset="0"/>
              </a:rPr>
              <a:t>final</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SEC_PER_MINUTE = 60;</a:t>
            </a:r>
          </a:p>
          <a:p>
            <a:pPr>
              <a:lnSpc>
                <a:spcPct val="40000"/>
              </a:lnSpc>
              <a:spcBef>
                <a:spcPct val="50000"/>
              </a:spcBef>
            </a:pPr>
            <a:r>
              <a:rPr lang="en-US" sz="2400" b="0" dirty="0">
                <a:latin typeface="Times New Roman" pitchFamily="18" charset="0"/>
                <a:cs typeface="Times New Roman" pitchFamily="18" charset="0"/>
              </a:rPr>
              <a:t>CANNOT be changed!</a:t>
            </a:r>
          </a:p>
          <a:p>
            <a:pPr>
              <a:lnSpc>
                <a:spcPct val="90000"/>
              </a:lnSpc>
              <a:spcBef>
                <a:spcPct val="50000"/>
              </a:spcBef>
            </a:pPr>
            <a:r>
              <a:rPr lang="en-US" sz="2400" b="0" dirty="0">
                <a:latin typeface="Times New Roman" pitchFamily="18" charset="0"/>
                <a:cs typeface="Times New Roman" pitchFamily="18" charset="0"/>
              </a:rPr>
              <a:t>That is the following assignment statement in later part of your code will result in a compile error!</a:t>
            </a:r>
          </a:p>
          <a:p>
            <a:pPr>
              <a:lnSpc>
                <a:spcPct val="90000"/>
              </a:lnSpc>
              <a:spcBef>
                <a:spcPct val="50000"/>
              </a:spcBef>
            </a:pPr>
            <a:r>
              <a:rPr lang="en-US" sz="2400" b="0" dirty="0">
                <a:latin typeface="Times New Roman" pitchFamily="18" charset="0"/>
                <a:cs typeface="Times New Roman" pitchFamily="18" charset="0"/>
              </a:rPr>
              <a:t>	SEC_PER_MINUTE = 30; // </a:t>
            </a:r>
            <a:r>
              <a:rPr lang="en-US" sz="2400" dirty="0">
                <a:solidFill>
                  <a:srgbClr val="FF0000"/>
                </a:solidFill>
                <a:latin typeface="Times New Roman" pitchFamily="18" charset="0"/>
                <a:cs typeface="Times New Roman" pitchFamily="18" charset="0"/>
              </a:rPr>
              <a:t>ERROR</a:t>
            </a:r>
            <a:r>
              <a:rPr lang="en-US" sz="2400" b="0" dirty="0">
                <a:solidFill>
                  <a:srgbClr val="FF0000"/>
                </a:solidFill>
                <a:latin typeface="Times New Roman" pitchFamily="18" charset="0"/>
                <a:cs typeface="Times New Roman" pitchFamily="18" charset="0"/>
              </a:rPr>
              <a:t>!</a:t>
            </a:r>
            <a:endParaRPr lang="en-US" sz="2400" b="0" dirty="0">
              <a:latin typeface="Times New Roman" pitchFamily="18" charset="0"/>
              <a:cs typeface="Times New Roman" pitchFamily="18" charset="0"/>
            </a:endParaRPr>
          </a:p>
        </p:txBody>
      </p:sp>
      <p:sp>
        <p:nvSpPr>
          <p:cNvPr id="16390" name="Line 6"/>
          <p:cNvSpPr>
            <a:spLocks noChangeShapeType="1"/>
          </p:cNvSpPr>
          <p:nvPr/>
        </p:nvSpPr>
        <p:spPr bwMode="auto">
          <a:xfrm>
            <a:off x="914400" y="2895600"/>
            <a:ext cx="7772400" cy="0"/>
          </a:xfrm>
          <a:prstGeom prst="line">
            <a:avLst/>
          </a:prstGeom>
          <a:noFill/>
          <a:ln w="9525">
            <a:solidFill>
              <a:schemeClr val="hlink"/>
            </a:solidFill>
            <a:round/>
            <a:headEnd/>
            <a:tailEnd/>
          </a:ln>
        </p:spPr>
        <p:txBody>
          <a:bodyPr wrap="none" anchor="ctr"/>
          <a:lstStyle/>
          <a:p>
            <a:endParaRPr lang="en-US"/>
          </a:p>
        </p:txBody>
      </p:sp>
    </p:spTree>
    <p:extLst>
      <p:ext uri="{BB962C8B-B14F-4D97-AF65-F5344CB8AC3E}">
        <p14:creationId xmlns:p14="http://schemas.microsoft.com/office/powerpoint/2010/main" val="2910956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Problem Solving 3</a:t>
            </a:r>
          </a:p>
        </p:txBody>
      </p:sp>
      <p:sp>
        <p:nvSpPr>
          <p:cNvPr id="17411" name="Text Box 3"/>
          <p:cNvSpPr txBox="1">
            <a:spLocks noChangeArrowheads="1"/>
          </p:cNvSpPr>
          <p:nvPr/>
        </p:nvSpPr>
        <p:spPr bwMode="auto">
          <a:xfrm>
            <a:off x="1066800" y="1676400"/>
            <a:ext cx="7162800" cy="457200"/>
          </a:xfrm>
          <a:prstGeom prst="rect">
            <a:avLst/>
          </a:prstGeom>
          <a:noFill/>
          <a:ln w="9525">
            <a:noFill/>
            <a:miter lim="800000"/>
            <a:headEnd/>
            <a:tailEnd/>
          </a:ln>
        </p:spPr>
        <p:txBody>
          <a:bodyPr>
            <a:spAutoFit/>
          </a:bodyPr>
          <a:lstStyle/>
          <a:p>
            <a:pPr>
              <a:spcBef>
                <a:spcPct val="50000"/>
              </a:spcBef>
            </a:pPr>
            <a:endParaRPr lang="en-AU"/>
          </a:p>
        </p:txBody>
      </p:sp>
      <p:sp>
        <p:nvSpPr>
          <p:cNvPr id="17412" name="Text Box 4"/>
          <p:cNvSpPr txBox="1">
            <a:spLocks noChangeArrowheads="1"/>
          </p:cNvSpPr>
          <p:nvPr/>
        </p:nvSpPr>
        <p:spPr bwMode="auto">
          <a:xfrm>
            <a:off x="990600" y="1752600"/>
            <a:ext cx="7467600" cy="829266"/>
          </a:xfrm>
          <a:prstGeom prst="rect">
            <a:avLst/>
          </a:prstGeom>
          <a:noFill/>
          <a:ln w="9525">
            <a:noFill/>
            <a:miter lim="800000"/>
            <a:headEnd/>
            <a:tailEnd/>
          </a:ln>
        </p:spPr>
        <p:txBody>
          <a:bodyPr>
            <a:spAutoFit/>
          </a:bodyPr>
          <a:lstStyle/>
          <a:p>
            <a:pPr>
              <a:spcBef>
                <a:spcPct val="50000"/>
              </a:spcBef>
            </a:pPr>
            <a:r>
              <a:rPr lang="en-US" sz="2400" b="0" dirty="0">
                <a:latin typeface="Times New Roman" pitchFamily="18" charset="0"/>
                <a:cs typeface="Times New Roman" pitchFamily="18" charset="0"/>
              </a:rPr>
              <a:t>60 seconds = 1 minute</a:t>
            </a:r>
          </a:p>
          <a:p>
            <a:pPr>
              <a:lnSpc>
                <a:spcPct val="40000"/>
              </a:lnSpc>
              <a:spcBef>
                <a:spcPct val="50000"/>
              </a:spcBef>
            </a:pPr>
            <a:r>
              <a:rPr lang="en-US" sz="2400" b="0" dirty="0">
                <a:latin typeface="Times New Roman" pitchFamily="18" charset="0"/>
                <a:cs typeface="Times New Roman" pitchFamily="18" charset="0"/>
              </a:rPr>
              <a:t>125 seconds = ___ minutes ___ seconds</a:t>
            </a:r>
          </a:p>
        </p:txBody>
      </p:sp>
      <p:sp>
        <p:nvSpPr>
          <p:cNvPr id="17413" name="Text Box 5"/>
          <p:cNvSpPr txBox="1">
            <a:spLocks noChangeArrowheads="1"/>
          </p:cNvSpPr>
          <p:nvPr/>
        </p:nvSpPr>
        <p:spPr bwMode="auto">
          <a:xfrm>
            <a:off x="914400" y="2743200"/>
            <a:ext cx="7467600" cy="457200"/>
          </a:xfrm>
          <a:prstGeom prst="rect">
            <a:avLst/>
          </a:prstGeom>
          <a:noFill/>
          <a:ln w="9525">
            <a:noFill/>
            <a:miter lim="800000"/>
            <a:headEnd/>
            <a:tailEnd/>
          </a:ln>
        </p:spPr>
        <p:txBody>
          <a:bodyPr>
            <a:spAutoFit/>
          </a:bodyPr>
          <a:lstStyle/>
          <a:p>
            <a:pPr>
              <a:spcBef>
                <a:spcPct val="50000"/>
              </a:spcBef>
            </a:pPr>
            <a:r>
              <a:rPr lang="en-US" sz="2400" b="1" dirty="0">
                <a:latin typeface="Times New Roman" pitchFamily="18" charset="0"/>
                <a:cs typeface="Times New Roman" pitchFamily="18" charset="0"/>
              </a:rPr>
              <a:t>Solution</a:t>
            </a:r>
            <a:r>
              <a:rPr lang="en-US" sz="2400" dirty="0">
                <a:latin typeface="Times New Roman" pitchFamily="18" charset="0"/>
                <a:cs typeface="Times New Roman" pitchFamily="18" charset="0"/>
              </a:rPr>
              <a:t>:</a:t>
            </a:r>
          </a:p>
        </p:txBody>
      </p:sp>
      <p:sp>
        <p:nvSpPr>
          <p:cNvPr id="17414" name="Text Box 6"/>
          <p:cNvSpPr txBox="1">
            <a:spLocks noChangeArrowheads="1"/>
          </p:cNvSpPr>
          <p:nvPr/>
        </p:nvSpPr>
        <p:spPr bwMode="auto">
          <a:xfrm>
            <a:off x="1905000" y="3429000"/>
            <a:ext cx="6324600" cy="1754326"/>
          </a:xfrm>
          <a:prstGeom prst="rect">
            <a:avLst/>
          </a:prstGeom>
          <a:noFill/>
          <a:ln w="9525">
            <a:noFill/>
            <a:miter lim="800000"/>
            <a:headEnd/>
            <a:tailEnd/>
          </a:ln>
        </p:spPr>
        <p:txBody>
          <a:bodyPr wrap="square">
            <a:spAutoFit/>
          </a:bodyPr>
          <a:lstStyle/>
          <a:p>
            <a:pPr>
              <a:spcBef>
                <a:spcPct val="50000"/>
              </a:spcBef>
            </a:pPr>
            <a:r>
              <a:rPr lang="en-US" sz="2400" b="0" dirty="0">
                <a:latin typeface="Times New Roman" pitchFamily="18" charset="0"/>
                <a:cs typeface="Times New Roman" pitchFamily="18" charset="0"/>
              </a:rPr>
              <a:t>final </a:t>
            </a: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SEC_PER_MINUTE = 60;</a:t>
            </a:r>
          </a:p>
          <a:p>
            <a:pPr>
              <a:lnSpc>
                <a:spcPct val="60000"/>
              </a:lnSpc>
              <a:spcBef>
                <a:spcPct val="50000"/>
              </a:spcBef>
            </a:pP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time = 125;</a:t>
            </a:r>
          </a:p>
          <a:p>
            <a:pPr>
              <a:lnSpc>
                <a:spcPct val="60000"/>
              </a:lnSpc>
              <a:spcBef>
                <a:spcPct val="50000"/>
              </a:spcBef>
            </a:pP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minutes = time / SEC_PER_MINUTE;</a:t>
            </a:r>
          </a:p>
          <a:p>
            <a:pPr>
              <a:lnSpc>
                <a:spcPct val="80000"/>
              </a:lnSpc>
              <a:spcBef>
                <a:spcPct val="50000"/>
              </a:spcBef>
            </a:pPr>
            <a:r>
              <a:rPr lang="en-US" sz="2400" b="0" dirty="0" err="1">
                <a:latin typeface="Times New Roman" pitchFamily="18" charset="0"/>
                <a:cs typeface="Times New Roman" pitchFamily="18" charset="0"/>
              </a:rPr>
              <a:t>int</a:t>
            </a:r>
            <a:r>
              <a:rPr lang="en-US" sz="2400" b="0" dirty="0">
                <a:latin typeface="Times New Roman" pitchFamily="18" charset="0"/>
                <a:cs typeface="Times New Roman" pitchFamily="18" charset="0"/>
              </a:rPr>
              <a:t> seconds = time % SEC_PER_MINUTE;</a:t>
            </a:r>
          </a:p>
        </p:txBody>
      </p:sp>
      <p:sp>
        <p:nvSpPr>
          <p:cNvPr id="17415" name="Rectangle 7"/>
          <p:cNvSpPr>
            <a:spLocks noChangeArrowheads="1"/>
          </p:cNvSpPr>
          <p:nvPr/>
        </p:nvSpPr>
        <p:spPr bwMode="auto">
          <a:xfrm>
            <a:off x="1676400" y="3429000"/>
            <a:ext cx="5943600" cy="1752600"/>
          </a:xfrm>
          <a:prstGeom prst="rect">
            <a:avLst/>
          </a:prstGeom>
          <a:noFill/>
          <a:ln w="9525">
            <a:solidFill>
              <a:srgbClr val="FF00FF"/>
            </a:solidFill>
            <a:miter lim="800000"/>
            <a:headEnd/>
            <a:tailEnd/>
          </a:ln>
        </p:spPr>
        <p:txBody>
          <a:bodyPr wrap="none" anchor="ctr"/>
          <a:lstStyle/>
          <a:p>
            <a:endParaRPr lang="en-US"/>
          </a:p>
        </p:txBody>
      </p:sp>
    </p:spTree>
    <p:extLst>
      <p:ext uri="{BB962C8B-B14F-4D97-AF65-F5344CB8AC3E}">
        <p14:creationId xmlns:p14="http://schemas.microsoft.com/office/powerpoint/2010/main" val="176372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Problem Solving 4</a:t>
            </a:r>
          </a:p>
        </p:txBody>
      </p:sp>
      <p:sp>
        <p:nvSpPr>
          <p:cNvPr id="18435" name="Text Box 3"/>
          <p:cNvSpPr txBox="1">
            <a:spLocks noChangeArrowheads="1"/>
          </p:cNvSpPr>
          <p:nvPr/>
        </p:nvSpPr>
        <p:spPr bwMode="auto">
          <a:xfrm>
            <a:off x="381000" y="914400"/>
            <a:ext cx="8305800" cy="1200329"/>
          </a:xfrm>
          <a:prstGeom prst="rect">
            <a:avLst/>
          </a:prstGeom>
          <a:noFill/>
          <a:ln w="9525">
            <a:noFill/>
            <a:miter lim="800000"/>
            <a:headEnd/>
            <a:tailEnd/>
          </a:ln>
        </p:spPr>
        <p:txBody>
          <a:bodyPr>
            <a:spAutoFit/>
          </a:bodyPr>
          <a:lstStyle/>
          <a:p>
            <a:pPr>
              <a:spcBef>
                <a:spcPct val="50000"/>
              </a:spcBef>
            </a:pPr>
            <a:r>
              <a:rPr lang="en-US" sz="2400" b="0" dirty="0">
                <a:latin typeface="Times New Roman" pitchFamily="18" charset="0"/>
                <a:cs typeface="Times New Roman" pitchFamily="18" charset="0"/>
              </a:rPr>
              <a:t>The entrance fee to a zoo is RM3.50 for an adult and RM1.50 for children. How much is the cost for a family of 3 adults and 5 children?</a:t>
            </a:r>
          </a:p>
        </p:txBody>
      </p:sp>
      <p:sp>
        <p:nvSpPr>
          <p:cNvPr id="18436" name="Text Box 4"/>
          <p:cNvSpPr txBox="1">
            <a:spLocks noChangeArrowheads="1"/>
          </p:cNvSpPr>
          <p:nvPr/>
        </p:nvSpPr>
        <p:spPr bwMode="auto">
          <a:xfrm>
            <a:off x="533400" y="2286000"/>
            <a:ext cx="6705600" cy="457200"/>
          </a:xfrm>
          <a:prstGeom prst="rect">
            <a:avLst/>
          </a:prstGeom>
          <a:noFill/>
          <a:ln w="9525">
            <a:noFill/>
            <a:miter lim="800000"/>
            <a:headEnd/>
            <a:tailEnd/>
          </a:ln>
        </p:spPr>
        <p:txBody>
          <a:bodyPr>
            <a:spAutoFit/>
          </a:bodyPr>
          <a:lstStyle/>
          <a:p>
            <a:pPr>
              <a:spcBef>
                <a:spcPct val="50000"/>
              </a:spcBef>
            </a:pPr>
            <a:r>
              <a:rPr lang="en-US" sz="2400" dirty="0">
                <a:latin typeface="Times New Roman" pitchFamily="18" charset="0"/>
                <a:cs typeface="Times New Roman" pitchFamily="18" charset="0"/>
              </a:rPr>
              <a:t>Solution:</a:t>
            </a:r>
          </a:p>
        </p:txBody>
      </p:sp>
      <p:sp>
        <p:nvSpPr>
          <p:cNvPr id="18437" name="Text Box 5"/>
          <p:cNvSpPr txBox="1">
            <a:spLocks noChangeArrowheads="1"/>
          </p:cNvSpPr>
          <p:nvPr/>
        </p:nvSpPr>
        <p:spPr bwMode="auto">
          <a:xfrm>
            <a:off x="1447800" y="2819400"/>
            <a:ext cx="5715000" cy="2509726"/>
          </a:xfrm>
          <a:prstGeom prst="rect">
            <a:avLst/>
          </a:prstGeom>
          <a:noFill/>
          <a:ln w="9525">
            <a:solidFill>
              <a:schemeClr val="hlink"/>
            </a:solidFill>
            <a:miter lim="800000"/>
            <a:headEnd/>
            <a:tailEnd/>
          </a:ln>
        </p:spPr>
        <p:txBody>
          <a:bodyPr>
            <a:spAutoFit/>
          </a:bodyPr>
          <a:lstStyle/>
          <a:p>
            <a:pPr>
              <a:spcBef>
                <a:spcPct val="50000"/>
              </a:spcBef>
            </a:pPr>
            <a:r>
              <a:rPr lang="en-US" sz="2400" b="0" dirty="0">
                <a:solidFill>
                  <a:srgbClr val="0000CC"/>
                </a:solidFill>
                <a:latin typeface="Times New Roman" pitchFamily="18" charset="0"/>
                <a:cs typeface="Times New Roman" pitchFamily="18" charset="0"/>
              </a:rPr>
              <a:t>double</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adultFee</a:t>
            </a:r>
            <a:r>
              <a:rPr lang="en-US" sz="2400" b="0" dirty="0">
                <a:latin typeface="Times New Roman" pitchFamily="18" charset="0"/>
                <a:cs typeface="Times New Roman" pitchFamily="18" charset="0"/>
              </a:rPr>
              <a:t> = 3.50;</a:t>
            </a:r>
          </a:p>
          <a:p>
            <a:pPr>
              <a:lnSpc>
                <a:spcPct val="60000"/>
              </a:lnSpc>
              <a:spcBef>
                <a:spcPct val="50000"/>
              </a:spcBef>
            </a:pPr>
            <a:r>
              <a:rPr lang="en-US" sz="2400" b="0" dirty="0">
                <a:solidFill>
                  <a:srgbClr val="0000CC"/>
                </a:solidFill>
                <a:latin typeface="Times New Roman" pitchFamily="18" charset="0"/>
                <a:cs typeface="Times New Roman" pitchFamily="18" charset="0"/>
              </a:rPr>
              <a:t>double</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childrenFee</a:t>
            </a:r>
            <a:r>
              <a:rPr lang="en-US" sz="2400" b="0" dirty="0">
                <a:latin typeface="Times New Roman" pitchFamily="18" charset="0"/>
                <a:cs typeface="Times New Roman" pitchFamily="18" charset="0"/>
              </a:rPr>
              <a:t> = 1.50;</a:t>
            </a:r>
          </a:p>
          <a:p>
            <a:pPr>
              <a:lnSpc>
                <a:spcPct val="60000"/>
              </a:lnSpc>
              <a:spcBef>
                <a:spcPct val="50000"/>
              </a:spcBef>
            </a:pPr>
            <a:r>
              <a:rPr lang="en-US" sz="2400" b="0" dirty="0" err="1">
                <a:solidFill>
                  <a:srgbClr val="FF00FF"/>
                </a:solidFill>
                <a:latin typeface="Times New Roman" pitchFamily="18" charset="0"/>
                <a:cs typeface="Times New Roman" pitchFamily="18" charset="0"/>
              </a:rPr>
              <a:t>int</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noOfAdult</a:t>
            </a:r>
            <a:r>
              <a:rPr lang="en-US" sz="2400" b="0" dirty="0">
                <a:latin typeface="Times New Roman" pitchFamily="18" charset="0"/>
                <a:cs typeface="Times New Roman" pitchFamily="18" charset="0"/>
              </a:rPr>
              <a:t> = 3;</a:t>
            </a:r>
          </a:p>
          <a:p>
            <a:pPr>
              <a:lnSpc>
                <a:spcPct val="60000"/>
              </a:lnSpc>
              <a:spcBef>
                <a:spcPct val="50000"/>
              </a:spcBef>
            </a:pPr>
            <a:r>
              <a:rPr lang="en-US" sz="2400" b="0" dirty="0" err="1">
                <a:solidFill>
                  <a:srgbClr val="FF00FF"/>
                </a:solidFill>
                <a:latin typeface="Times New Roman" pitchFamily="18" charset="0"/>
                <a:cs typeface="Times New Roman" pitchFamily="18" charset="0"/>
              </a:rPr>
              <a:t>int</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noOfChildren</a:t>
            </a:r>
            <a:r>
              <a:rPr lang="en-US" sz="2400" b="0" dirty="0">
                <a:latin typeface="Times New Roman" pitchFamily="18" charset="0"/>
                <a:cs typeface="Times New Roman" pitchFamily="18" charset="0"/>
              </a:rPr>
              <a:t> = 5;</a:t>
            </a:r>
          </a:p>
          <a:p>
            <a:pPr>
              <a:lnSpc>
                <a:spcPct val="60000"/>
              </a:lnSpc>
              <a:spcBef>
                <a:spcPct val="50000"/>
              </a:spcBef>
            </a:pPr>
            <a:r>
              <a:rPr lang="en-US" sz="2400" b="0" dirty="0">
                <a:solidFill>
                  <a:srgbClr val="0000CC"/>
                </a:solidFill>
                <a:latin typeface="Times New Roman" pitchFamily="18" charset="0"/>
                <a:cs typeface="Times New Roman" pitchFamily="18" charset="0"/>
              </a:rPr>
              <a:t>double</a:t>
            </a: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totalCost</a:t>
            </a:r>
            <a:r>
              <a:rPr lang="en-US" sz="2400" b="0" dirty="0">
                <a:latin typeface="Times New Roman" pitchFamily="18" charset="0"/>
                <a:cs typeface="Times New Roman" pitchFamily="18" charset="0"/>
              </a:rPr>
              <a:t> = </a:t>
            </a:r>
            <a:r>
              <a:rPr lang="en-US" sz="2400" b="0" dirty="0" err="1">
                <a:latin typeface="Times New Roman" pitchFamily="18" charset="0"/>
                <a:cs typeface="Times New Roman" pitchFamily="18" charset="0"/>
              </a:rPr>
              <a:t>noOfAdult</a:t>
            </a:r>
            <a:r>
              <a:rPr lang="en-US" sz="2400" b="0" dirty="0">
                <a:latin typeface="Times New Roman" pitchFamily="18" charset="0"/>
                <a:cs typeface="Times New Roman" pitchFamily="18" charset="0"/>
              </a:rPr>
              <a:t> * </a:t>
            </a:r>
            <a:r>
              <a:rPr lang="en-US" sz="2400" b="0" dirty="0" err="1">
                <a:latin typeface="Times New Roman" pitchFamily="18" charset="0"/>
                <a:cs typeface="Times New Roman" pitchFamily="18" charset="0"/>
              </a:rPr>
              <a:t>adultFee</a:t>
            </a:r>
            <a:r>
              <a:rPr lang="en-US" sz="2400" b="0" dirty="0">
                <a:latin typeface="Times New Roman" pitchFamily="18" charset="0"/>
                <a:cs typeface="Times New Roman" pitchFamily="18" charset="0"/>
              </a:rPr>
              <a:t> + </a:t>
            </a:r>
          </a:p>
          <a:p>
            <a:pPr>
              <a:lnSpc>
                <a:spcPct val="60000"/>
              </a:lnSpc>
              <a:spcBef>
                <a:spcPct val="50000"/>
              </a:spcBef>
            </a:pPr>
            <a:r>
              <a:rPr lang="en-US" sz="2400" b="0" dirty="0">
                <a:latin typeface="Times New Roman" pitchFamily="18" charset="0"/>
                <a:cs typeface="Times New Roman" pitchFamily="18" charset="0"/>
              </a:rPr>
              <a:t>	</a:t>
            </a:r>
            <a:r>
              <a:rPr lang="en-US" sz="2400" b="0" dirty="0" err="1">
                <a:latin typeface="Times New Roman" pitchFamily="18" charset="0"/>
                <a:cs typeface="Times New Roman" pitchFamily="18" charset="0"/>
              </a:rPr>
              <a:t>noOfChildren</a:t>
            </a:r>
            <a:r>
              <a:rPr lang="en-US" sz="2400" b="0" dirty="0">
                <a:latin typeface="Times New Roman" pitchFamily="18" charset="0"/>
                <a:cs typeface="Times New Roman" pitchFamily="18" charset="0"/>
              </a:rPr>
              <a:t> * </a:t>
            </a:r>
            <a:r>
              <a:rPr lang="en-US" sz="2400" b="0" dirty="0" err="1">
                <a:latin typeface="Times New Roman" pitchFamily="18" charset="0"/>
                <a:cs typeface="Times New Roman" pitchFamily="18" charset="0"/>
              </a:rPr>
              <a:t>childrenFee</a:t>
            </a:r>
            <a:r>
              <a:rPr lang="en-US" sz="2400" b="0" dirty="0">
                <a:latin typeface="Times New Roman" pitchFamily="18" charset="0"/>
                <a:cs typeface="Times New Roman" pitchFamily="18" charset="0"/>
              </a:rPr>
              <a:t>;</a:t>
            </a:r>
          </a:p>
        </p:txBody>
      </p:sp>
    </p:spTree>
    <p:extLst>
      <p:ext uri="{BB962C8B-B14F-4D97-AF65-F5344CB8AC3E}">
        <p14:creationId xmlns:p14="http://schemas.microsoft.com/office/powerpoint/2010/main" val="4060717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t>Type Conversions</a:t>
            </a:r>
          </a:p>
        </p:txBody>
      </p:sp>
      <p:sp>
        <p:nvSpPr>
          <p:cNvPr id="28676" name="Rectangle 3"/>
          <p:cNvSpPr>
            <a:spLocks noGrp="1" noChangeArrowheads="1"/>
          </p:cNvSpPr>
          <p:nvPr>
            <p:ph idx="1"/>
          </p:nvPr>
        </p:nvSpPr>
        <p:spPr>
          <a:xfrm>
            <a:off x="400050" y="838200"/>
            <a:ext cx="8421688" cy="5257800"/>
          </a:xfrm>
        </p:spPr>
        <p:txBody>
          <a:bodyPr/>
          <a:lstStyle/>
          <a:p>
            <a:pPr eaLnBrk="1" hangingPunct="1">
              <a:lnSpc>
                <a:spcPct val="90000"/>
              </a:lnSpc>
              <a:buFont typeface="Wingdings" pitchFamily="2" charset="2"/>
              <a:buNone/>
            </a:pPr>
            <a:r>
              <a:rPr lang="en-AU" sz="2800">
                <a:cs typeface="Times New Roman" pitchFamily="18" charset="0"/>
              </a:rPr>
              <a:t>Type conversions can be: </a:t>
            </a:r>
            <a:endParaRPr lang="en-AU" sz="2800">
              <a:ea typeface="Arial Unicode MS" pitchFamily="34" charset="-128"/>
              <a:cs typeface="Arial Unicode MS" pitchFamily="34" charset="-128"/>
            </a:endParaRPr>
          </a:p>
          <a:p>
            <a:pPr eaLnBrk="1" hangingPunct="1">
              <a:lnSpc>
                <a:spcPct val="90000"/>
              </a:lnSpc>
            </a:pPr>
            <a:r>
              <a:rPr lang="en-AU" sz="2800" b="1">
                <a:cs typeface="Times New Roman" pitchFamily="18" charset="0"/>
              </a:rPr>
              <a:t>Implicit:</a:t>
            </a:r>
            <a:r>
              <a:rPr lang="en-AU" sz="2800">
                <a:cs typeface="Times New Roman" pitchFamily="18" charset="0"/>
              </a:rPr>
              <a:t> </a:t>
            </a:r>
          </a:p>
          <a:p>
            <a:pPr lvl="1" eaLnBrk="1" hangingPunct="1">
              <a:lnSpc>
                <a:spcPct val="90000"/>
              </a:lnSpc>
            </a:pPr>
            <a:r>
              <a:rPr lang="en-AU" sz="2400">
                <a:cs typeface="Times New Roman" pitchFamily="18" charset="0"/>
              </a:rPr>
              <a:t>A numeric value can be assigned to a type that supports an equal or larger range. </a:t>
            </a:r>
          </a:p>
          <a:p>
            <a:pPr lvl="2" eaLnBrk="1" hangingPunct="1">
              <a:lnSpc>
                <a:spcPct val="90000"/>
              </a:lnSpc>
            </a:pPr>
            <a:r>
              <a:rPr lang="en-AU" sz="2000">
                <a:cs typeface="Times New Roman" pitchFamily="18" charset="0"/>
              </a:rPr>
              <a:t>Thus an </a:t>
            </a:r>
            <a:r>
              <a:rPr lang="en-AU" sz="2000">
                <a:latin typeface="Courier New" pitchFamily="49" charset="0"/>
                <a:cs typeface="Courier New" pitchFamily="49" charset="0"/>
              </a:rPr>
              <a:t>int</a:t>
            </a:r>
            <a:r>
              <a:rPr lang="en-AU" sz="2000">
                <a:cs typeface="Times New Roman" pitchFamily="18" charset="0"/>
              </a:rPr>
              <a:t> can be assigned to a </a:t>
            </a:r>
            <a:r>
              <a:rPr lang="en-AU" sz="2000">
                <a:latin typeface="Courier New" pitchFamily="49" charset="0"/>
                <a:cs typeface="Courier New" pitchFamily="49" charset="0"/>
              </a:rPr>
              <a:t>float</a:t>
            </a:r>
            <a:r>
              <a:rPr lang="en-AU" sz="2000">
                <a:cs typeface="Times New Roman" pitchFamily="18" charset="0"/>
              </a:rPr>
              <a:t> but not vice-versa. There may be loss of precision, since an </a:t>
            </a:r>
            <a:r>
              <a:rPr lang="en-AU" sz="2000">
                <a:latin typeface="Courier New" pitchFamily="49" charset="0"/>
                <a:cs typeface="Courier New" pitchFamily="49" charset="0"/>
              </a:rPr>
              <a:t>int</a:t>
            </a:r>
            <a:r>
              <a:rPr lang="en-AU" sz="2000">
                <a:cs typeface="Times New Roman" pitchFamily="18" charset="0"/>
              </a:rPr>
              <a:t> can have 10 significant digits whereas a </a:t>
            </a:r>
            <a:r>
              <a:rPr lang="en-AU" sz="2000">
                <a:latin typeface="Courier New" pitchFamily="49" charset="0"/>
                <a:cs typeface="Courier New" pitchFamily="49" charset="0"/>
              </a:rPr>
              <a:t>float</a:t>
            </a:r>
            <a:r>
              <a:rPr lang="en-AU" sz="2000">
                <a:cs typeface="Times New Roman" pitchFamily="18" charset="0"/>
              </a:rPr>
              <a:t> has only 6. </a:t>
            </a:r>
          </a:p>
          <a:p>
            <a:pPr eaLnBrk="1" hangingPunct="1">
              <a:lnSpc>
                <a:spcPct val="120000"/>
              </a:lnSpc>
            </a:pPr>
            <a:r>
              <a:rPr lang="en-AU" sz="2800" b="1">
                <a:cs typeface="Times New Roman" pitchFamily="18" charset="0"/>
              </a:rPr>
              <a:t>Explicit:</a:t>
            </a:r>
            <a:r>
              <a:rPr lang="en-AU" sz="2800">
                <a:cs typeface="Times New Roman" pitchFamily="18" charset="0"/>
              </a:rPr>
              <a:t> </a:t>
            </a:r>
          </a:p>
          <a:p>
            <a:pPr lvl="1" eaLnBrk="1" hangingPunct="1">
              <a:lnSpc>
                <a:spcPct val="90000"/>
              </a:lnSpc>
            </a:pPr>
            <a:r>
              <a:rPr lang="en-AU" sz="2400">
                <a:cs typeface="Times New Roman" pitchFamily="18" charset="0"/>
              </a:rPr>
              <a:t>Explicit type conversion (called </a:t>
            </a:r>
            <a:r>
              <a:rPr lang="en-AU" sz="2400" i="1">
                <a:ea typeface="Arial Unicode MS" pitchFamily="34" charset="-128"/>
                <a:cs typeface="Arial Unicode MS" pitchFamily="34" charset="-128"/>
              </a:rPr>
              <a:t>casting</a:t>
            </a:r>
            <a:r>
              <a:rPr lang="en-AU" sz="2400">
                <a:cs typeface="Times New Roman" pitchFamily="18" charset="0"/>
              </a:rPr>
              <a:t>) uses the new type in brackets and is appropriate when: </a:t>
            </a:r>
          </a:p>
          <a:p>
            <a:pPr lvl="2" eaLnBrk="1" hangingPunct="1">
              <a:lnSpc>
                <a:spcPct val="90000"/>
              </a:lnSpc>
            </a:pPr>
            <a:r>
              <a:rPr lang="en-AU" sz="2000">
                <a:cs typeface="Times New Roman" pitchFamily="18" charset="0"/>
              </a:rPr>
              <a:t>Implicit conversion is not allowed but the programmer considers it to be appropriate. </a:t>
            </a:r>
          </a:p>
          <a:p>
            <a:pPr lvl="2" eaLnBrk="1" hangingPunct="1">
              <a:lnSpc>
                <a:spcPct val="90000"/>
              </a:lnSpc>
            </a:pPr>
            <a:r>
              <a:rPr lang="en-AU" sz="2000">
                <a:cs typeface="Times New Roman" pitchFamily="18" charset="0"/>
              </a:rPr>
              <a:t>The type of a variable in an expression must be changed to alter the way the expression is evaluated. </a:t>
            </a:r>
          </a:p>
        </p:txBody>
      </p:sp>
    </p:spTree>
    <p:extLst>
      <p:ext uri="{BB962C8B-B14F-4D97-AF65-F5344CB8AC3E}">
        <p14:creationId xmlns:p14="http://schemas.microsoft.com/office/powerpoint/2010/main" val="3203323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Unifying Type</a:t>
            </a:r>
          </a:p>
        </p:txBody>
      </p:sp>
      <p:sp>
        <p:nvSpPr>
          <p:cNvPr id="20483" name="Rectangle 3"/>
          <p:cNvSpPr>
            <a:spLocks noGrp="1" noChangeArrowheads="1"/>
          </p:cNvSpPr>
          <p:nvPr>
            <p:ph idx="1"/>
          </p:nvPr>
        </p:nvSpPr>
        <p:spPr>
          <a:xfrm>
            <a:off x="228600" y="1028700"/>
            <a:ext cx="7772400" cy="3124200"/>
          </a:xfrm>
        </p:spPr>
        <p:txBody>
          <a:bodyPr/>
          <a:lstStyle/>
          <a:p>
            <a:r>
              <a:rPr lang="en-US" sz="2400" dirty="0"/>
              <a:t>The type a result is given when calculations use unlike types</a:t>
            </a:r>
          </a:p>
          <a:p>
            <a:pPr>
              <a:buFontTx/>
              <a:buNone/>
            </a:pPr>
            <a:endParaRPr lang="en-US" sz="2400" dirty="0"/>
          </a:p>
          <a:p>
            <a:r>
              <a:rPr lang="en-US" sz="2400" dirty="0"/>
              <a:t>2 + 3 </a:t>
            </a:r>
            <a:r>
              <a:rPr lang="en-US" sz="2400" dirty="0">
                <a:sym typeface="Wingdings" pitchFamily="2" charset="2"/>
              </a:rPr>
              <a:t> </a:t>
            </a:r>
            <a:r>
              <a:rPr lang="en-US" sz="2400" dirty="0" err="1">
                <a:sym typeface="Wingdings" pitchFamily="2" charset="2"/>
              </a:rPr>
              <a:t>int</a:t>
            </a:r>
            <a:endParaRPr lang="en-US" sz="2400" dirty="0">
              <a:sym typeface="Wingdings" pitchFamily="2" charset="2"/>
            </a:endParaRPr>
          </a:p>
          <a:p>
            <a:r>
              <a:rPr lang="en-US" sz="2400" dirty="0">
                <a:sym typeface="Wingdings" pitchFamily="2" charset="2"/>
              </a:rPr>
              <a:t>2.0 + 3.0  double</a:t>
            </a:r>
          </a:p>
          <a:p>
            <a:r>
              <a:rPr lang="en-US" sz="2400" dirty="0">
                <a:sym typeface="Wingdings" pitchFamily="2" charset="2"/>
              </a:rPr>
              <a:t>2 + 3.0  </a:t>
            </a:r>
            <a:r>
              <a:rPr lang="en-US" sz="2400" dirty="0" err="1">
                <a:sym typeface="Wingdings" pitchFamily="2" charset="2"/>
              </a:rPr>
              <a:t>int</a:t>
            </a:r>
            <a:r>
              <a:rPr lang="en-US" sz="2400" dirty="0">
                <a:sym typeface="Wingdings" pitchFamily="2" charset="2"/>
              </a:rPr>
              <a:t>? double?</a:t>
            </a:r>
          </a:p>
          <a:p>
            <a:pPr>
              <a:buFontTx/>
              <a:buNone/>
            </a:pPr>
            <a:r>
              <a:rPr lang="en-US" sz="2400" dirty="0">
                <a:sym typeface="Wingdings" pitchFamily="2" charset="2"/>
              </a:rPr>
              <a:t>	</a:t>
            </a:r>
            <a:r>
              <a:rPr lang="en-US" sz="2400" b="1" dirty="0">
                <a:sym typeface="Wingdings" pitchFamily="2" charset="2"/>
              </a:rPr>
              <a:t>Answer</a:t>
            </a:r>
            <a:r>
              <a:rPr lang="en-US" sz="2400" dirty="0">
                <a:sym typeface="Wingdings" pitchFamily="2" charset="2"/>
              </a:rPr>
              <a:t>: double</a:t>
            </a:r>
            <a:endParaRPr lang="en-US" sz="2400" dirty="0"/>
          </a:p>
        </p:txBody>
      </p:sp>
      <p:sp>
        <p:nvSpPr>
          <p:cNvPr id="20484" name="Text Box 4"/>
          <p:cNvSpPr txBox="1">
            <a:spLocks noChangeArrowheads="1"/>
          </p:cNvSpPr>
          <p:nvPr/>
        </p:nvSpPr>
        <p:spPr bwMode="auto">
          <a:xfrm>
            <a:off x="4191000" y="2066175"/>
            <a:ext cx="3962400" cy="2086725"/>
          </a:xfrm>
          <a:prstGeom prst="rect">
            <a:avLst/>
          </a:prstGeom>
          <a:noFill/>
          <a:ln w="9525">
            <a:noFill/>
            <a:miter lim="800000"/>
            <a:headEnd/>
            <a:tailEnd/>
          </a:ln>
        </p:spPr>
        <p:txBody>
          <a:bodyPr>
            <a:spAutoFit/>
          </a:bodyPr>
          <a:lstStyle/>
          <a:p>
            <a:r>
              <a:rPr lang="en-US" sz="2400" b="0" dirty="0" err="1">
                <a:latin typeface="Times New Roman" pitchFamily="18" charset="0"/>
                <a:cs typeface="Times New Roman" pitchFamily="18" charset="0"/>
                <a:sym typeface="Wingdings" pitchFamily="2" charset="2"/>
              </a:rPr>
              <a:t>int</a:t>
            </a:r>
            <a:r>
              <a:rPr lang="en-US" sz="2400" b="0" dirty="0">
                <a:latin typeface="Times New Roman" pitchFamily="18" charset="0"/>
                <a:cs typeface="Times New Roman" pitchFamily="18" charset="0"/>
                <a:sym typeface="Wingdings" pitchFamily="2" charset="2"/>
              </a:rPr>
              <a:t> qty = 3;</a:t>
            </a:r>
          </a:p>
          <a:p>
            <a:r>
              <a:rPr lang="en-US" sz="2400" b="0" dirty="0">
                <a:latin typeface="Times New Roman" pitchFamily="18" charset="0"/>
                <a:cs typeface="Times New Roman" pitchFamily="18" charset="0"/>
                <a:sym typeface="Wingdings" pitchFamily="2" charset="2"/>
              </a:rPr>
              <a:t>long value = 4;</a:t>
            </a:r>
          </a:p>
          <a:p>
            <a:r>
              <a:rPr lang="en-US" sz="2400" b="0" dirty="0">
                <a:solidFill>
                  <a:srgbClr val="FF0000"/>
                </a:solidFill>
                <a:latin typeface="Times New Roman" pitchFamily="18" charset="0"/>
                <a:cs typeface="Times New Roman" pitchFamily="18" charset="0"/>
                <a:sym typeface="Wingdings" pitchFamily="2" charset="2"/>
              </a:rPr>
              <a:t>?</a:t>
            </a:r>
            <a:r>
              <a:rPr lang="en-US" sz="2400" b="0" dirty="0">
                <a:latin typeface="Times New Roman" pitchFamily="18" charset="0"/>
                <a:cs typeface="Times New Roman" pitchFamily="18" charset="0"/>
                <a:sym typeface="Wingdings" pitchFamily="2" charset="2"/>
              </a:rPr>
              <a:t> answer = qty * value;</a:t>
            </a:r>
          </a:p>
          <a:p>
            <a:pPr>
              <a:lnSpc>
                <a:spcPct val="140000"/>
              </a:lnSpc>
            </a:pPr>
            <a:r>
              <a:rPr lang="en-US" sz="2400" b="0" dirty="0">
                <a:latin typeface="Times New Roman" pitchFamily="18" charset="0"/>
                <a:cs typeface="Times New Roman" pitchFamily="18" charset="0"/>
                <a:sym typeface="Wingdings" pitchFamily="2" charset="2"/>
              </a:rPr>
              <a:t>Q: What will be the type</a:t>
            </a:r>
          </a:p>
          <a:p>
            <a:r>
              <a:rPr lang="en-US" sz="2400" b="0" dirty="0">
                <a:latin typeface="Times New Roman" pitchFamily="18" charset="0"/>
                <a:cs typeface="Times New Roman" pitchFamily="18" charset="0"/>
                <a:sym typeface="Wingdings" pitchFamily="2" charset="2"/>
              </a:rPr>
              <a:t>     of the variable answer?</a:t>
            </a:r>
          </a:p>
        </p:txBody>
      </p:sp>
      <p:sp>
        <p:nvSpPr>
          <p:cNvPr id="20485" name="Line 5"/>
          <p:cNvSpPr>
            <a:spLocks noChangeShapeType="1"/>
          </p:cNvSpPr>
          <p:nvPr/>
        </p:nvSpPr>
        <p:spPr bwMode="auto">
          <a:xfrm>
            <a:off x="3886200" y="2066175"/>
            <a:ext cx="0" cy="2514600"/>
          </a:xfrm>
          <a:prstGeom prst="line">
            <a:avLst/>
          </a:prstGeom>
          <a:noFill/>
          <a:ln w="9525">
            <a:solidFill>
              <a:schemeClr val="hlink"/>
            </a:solidFill>
            <a:round/>
            <a:headEnd/>
            <a:tailEnd/>
          </a:ln>
        </p:spPr>
        <p:txBody>
          <a:bodyPr wrap="none" anchor="ctr"/>
          <a:lstStyle/>
          <a:p>
            <a:endParaRPr lang="en-US"/>
          </a:p>
        </p:txBody>
      </p:sp>
    </p:spTree>
    <p:extLst>
      <p:ext uri="{BB962C8B-B14F-4D97-AF65-F5344CB8AC3E}">
        <p14:creationId xmlns:p14="http://schemas.microsoft.com/office/powerpoint/2010/main" val="1746186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76200" y="98425"/>
            <a:ext cx="9064487" cy="685800"/>
          </a:xfrm>
        </p:spPr>
        <p:txBody>
          <a:bodyPr/>
          <a:lstStyle/>
          <a:p>
            <a:pPr>
              <a:lnSpc>
                <a:spcPct val="90000"/>
              </a:lnSpc>
            </a:pPr>
            <a:r>
              <a:rPr lang="en-US" dirty="0"/>
              <a:t>Order for Implicitly</a:t>
            </a:r>
          </a:p>
        </p:txBody>
      </p:sp>
      <p:sp>
        <p:nvSpPr>
          <p:cNvPr id="21506" name="Rectangle 2"/>
          <p:cNvSpPr>
            <a:spLocks noGrp="1" noChangeArrowheads="1"/>
          </p:cNvSpPr>
          <p:nvPr>
            <p:ph idx="1"/>
          </p:nvPr>
        </p:nvSpPr>
        <p:spPr>
          <a:xfrm>
            <a:off x="1279525" y="1295400"/>
            <a:ext cx="1295400" cy="4572000"/>
          </a:xfrm>
        </p:spPr>
        <p:txBody>
          <a:bodyPr/>
          <a:lstStyle/>
          <a:p>
            <a:pPr marL="609600" indent="-609600">
              <a:lnSpc>
                <a:spcPct val="150000"/>
              </a:lnSpc>
              <a:buFontTx/>
              <a:buNone/>
            </a:pPr>
            <a:r>
              <a:rPr lang="en-US" sz="2800" dirty="0">
                <a:latin typeface="Times New Roman" pitchFamily="18" charset="0"/>
                <a:cs typeface="Times New Roman" pitchFamily="18" charset="0"/>
              </a:rPr>
              <a:t>double</a:t>
            </a:r>
          </a:p>
          <a:p>
            <a:pPr marL="609600" indent="-609600">
              <a:lnSpc>
                <a:spcPct val="150000"/>
              </a:lnSpc>
              <a:buFontTx/>
              <a:buNone/>
            </a:pPr>
            <a:r>
              <a:rPr lang="en-US" sz="2800" dirty="0">
                <a:latin typeface="Times New Roman" pitchFamily="18" charset="0"/>
                <a:cs typeface="Times New Roman" pitchFamily="18" charset="0"/>
              </a:rPr>
              <a:t>float</a:t>
            </a:r>
          </a:p>
          <a:p>
            <a:pPr marL="609600" indent="-609600">
              <a:lnSpc>
                <a:spcPct val="150000"/>
              </a:lnSpc>
              <a:buFontTx/>
              <a:buNone/>
            </a:pPr>
            <a:r>
              <a:rPr lang="en-US" sz="2800" dirty="0">
                <a:latin typeface="Times New Roman" pitchFamily="18" charset="0"/>
                <a:cs typeface="Times New Roman" pitchFamily="18" charset="0"/>
              </a:rPr>
              <a:t>long</a:t>
            </a:r>
          </a:p>
          <a:p>
            <a:pPr marL="609600" indent="-609600">
              <a:lnSpc>
                <a:spcPct val="150000"/>
              </a:lnSpc>
              <a:buFontTx/>
              <a:buNone/>
            </a:pPr>
            <a:r>
              <a:rPr lang="en-US" sz="2800" dirty="0" err="1">
                <a:latin typeface="Times New Roman" pitchFamily="18" charset="0"/>
                <a:cs typeface="Times New Roman" pitchFamily="18" charset="0"/>
              </a:rPr>
              <a:t>int</a:t>
            </a:r>
            <a:endParaRPr lang="en-US" sz="2800" dirty="0">
              <a:latin typeface="Times New Roman" pitchFamily="18" charset="0"/>
              <a:cs typeface="Times New Roman" pitchFamily="18" charset="0"/>
            </a:endParaRPr>
          </a:p>
          <a:p>
            <a:pPr marL="609600" indent="-609600">
              <a:lnSpc>
                <a:spcPct val="150000"/>
              </a:lnSpc>
              <a:buFontTx/>
              <a:buNone/>
            </a:pPr>
            <a:r>
              <a:rPr lang="en-US" sz="2800" dirty="0">
                <a:latin typeface="Times New Roman" pitchFamily="18" charset="0"/>
                <a:cs typeface="Times New Roman" pitchFamily="18" charset="0"/>
              </a:rPr>
              <a:t>short</a:t>
            </a:r>
          </a:p>
          <a:p>
            <a:pPr marL="609600" indent="-609600">
              <a:lnSpc>
                <a:spcPct val="150000"/>
              </a:lnSpc>
              <a:buFontTx/>
              <a:buNone/>
            </a:pPr>
            <a:r>
              <a:rPr lang="en-US" sz="2800" dirty="0">
                <a:latin typeface="Times New Roman" pitchFamily="18" charset="0"/>
                <a:cs typeface="Times New Roman" pitchFamily="18" charset="0"/>
              </a:rPr>
              <a:t>byte</a:t>
            </a:r>
          </a:p>
        </p:txBody>
      </p:sp>
      <p:sp>
        <p:nvSpPr>
          <p:cNvPr id="21508" name="Rectangle 4"/>
          <p:cNvSpPr>
            <a:spLocks noChangeArrowheads="1"/>
          </p:cNvSpPr>
          <p:nvPr/>
        </p:nvSpPr>
        <p:spPr bwMode="auto">
          <a:xfrm>
            <a:off x="2743200" y="1447800"/>
            <a:ext cx="4648200" cy="4495800"/>
          </a:xfrm>
          <a:prstGeom prst="rect">
            <a:avLst/>
          </a:prstGeom>
          <a:noFill/>
          <a:ln w="9525">
            <a:noFill/>
            <a:miter lim="800000"/>
            <a:headEnd/>
            <a:tailEnd/>
          </a:ln>
        </p:spPr>
        <p:txBody>
          <a:bodyPr/>
          <a:lstStyle/>
          <a:p>
            <a:pPr marL="609600" indent="-609600">
              <a:lnSpc>
                <a:spcPct val="80000"/>
              </a:lnSpc>
              <a:spcBef>
                <a:spcPct val="20000"/>
              </a:spcBef>
            </a:pPr>
            <a:r>
              <a:rPr lang="en-US" sz="2000" dirty="0">
                <a:solidFill>
                  <a:srgbClr val="0000CC"/>
                </a:solidFill>
                <a:latin typeface="Times New Roman" pitchFamily="18" charset="0"/>
                <a:cs typeface="Times New Roman" pitchFamily="18" charset="0"/>
              </a:rPr>
              <a:t>double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priceA</a:t>
            </a:r>
            <a:r>
              <a:rPr lang="en-US" sz="2000" b="0" dirty="0">
                <a:latin typeface="Times New Roman" pitchFamily="18" charset="0"/>
                <a:cs typeface="Times New Roman" pitchFamily="18" charset="0"/>
              </a:rPr>
              <a:t> = 2.50;</a:t>
            </a:r>
          </a:p>
          <a:p>
            <a:pPr marL="609600" indent="-609600">
              <a:lnSpc>
                <a:spcPct val="80000"/>
              </a:lnSpc>
              <a:spcBef>
                <a:spcPct val="20000"/>
              </a:spcBef>
            </a:pPr>
            <a:r>
              <a:rPr lang="en-US" sz="2000" dirty="0">
                <a:solidFill>
                  <a:srgbClr val="FF00FF"/>
                </a:solidFill>
                <a:latin typeface="Times New Roman" pitchFamily="18" charset="0"/>
                <a:cs typeface="Times New Roman" pitchFamily="18" charset="0"/>
              </a:rPr>
              <a:t>float</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priceB</a:t>
            </a:r>
            <a:r>
              <a:rPr lang="en-US" sz="2000" b="0" dirty="0">
                <a:latin typeface="Times New Roman" pitchFamily="18" charset="0"/>
                <a:cs typeface="Times New Roman" pitchFamily="18" charset="0"/>
              </a:rPr>
              <a:t> = 4.50f;</a:t>
            </a:r>
          </a:p>
          <a:p>
            <a:pPr marL="609600" indent="-609600">
              <a:lnSpc>
                <a:spcPct val="80000"/>
              </a:lnSpc>
              <a:spcBef>
                <a:spcPct val="20000"/>
              </a:spcBef>
            </a:pPr>
            <a:r>
              <a:rPr lang="en-US" sz="2000" dirty="0">
                <a:solidFill>
                  <a:srgbClr val="0000CC"/>
                </a:solidFill>
                <a:latin typeface="Times New Roman" pitchFamily="18" charset="0"/>
                <a:cs typeface="Times New Roman" pitchFamily="18" charset="0"/>
              </a:rPr>
              <a:t>double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totalPrice</a:t>
            </a:r>
            <a:r>
              <a:rPr lang="en-US" sz="2000" b="0" dirty="0">
                <a:latin typeface="Times New Roman" pitchFamily="18" charset="0"/>
                <a:cs typeface="Times New Roman" pitchFamily="18" charset="0"/>
              </a:rPr>
              <a:t> = </a:t>
            </a:r>
            <a:r>
              <a:rPr lang="en-US" sz="2000" b="0" dirty="0" err="1">
                <a:latin typeface="Times New Roman" pitchFamily="18" charset="0"/>
                <a:cs typeface="Times New Roman" pitchFamily="18" charset="0"/>
              </a:rPr>
              <a:t>priceA</a:t>
            </a:r>
            <a:r>
              <a:rPr lang="en-US" sz="2000" b="0" dirty="0">
                <a:latin typeface="Times New Roman" pitchFamily="18" charset="0"/>
                <a:cs typeface="Times New Roman" pitchFamily="18" charset="0"/>
              </a:rPr>
              <a:t> + </a:t>
            </a:r>
            <a:r>
              <a:rPr lang="en-US" sz="2000" b="0" dirty="0" err="1">
                <a:latin typeface="Times New Roman" pitchFamily="18" charset="0"/>
                <a:cs typeface="Times New Roman" pitchFamily="18" charset="0"/>
              </a:rPr>
              <a:t>priceB</a:t>
            </a:r>
            <a:r>
              <a:rPr lang="en-US" sz="2000" b="0" dirty="0">
                <a:latin typeface="Times New Roman" pitchFamily="18" charset="0"/>
                <a:cs typeface="Times New Roman" pitchFamily="18" charset="0"/>
              </a:rPr>
              <a:t>;</a:t>
            </a:r>
          </a:p>
          <a:p>
            <a:pPr marL="609600" indent="-609600">
              <a:lnSpc>
                <a:spcPct val="60000"/>
              </a:lnSpc>
              <a:spcBef>
                <a:spcPct val="20000"/>
              </a:spcBef>
            </a:pPr>
            <a:endParaRPr lang="en-US" sz="2000" b="0" dirty="0">
              <a:latin typeface="Times New Roman" pitchFamily="18" charset="0"/>
              <a:cs typeface="Times New Roman" pitchFamily="18" charset="0"/>
            </a:endParaRPr>
          </a:p>
          <a:p>
            <a:pPr marL="609600" indent="-609600">
              <a:lnSpc>
                <a:spcPct val="80000"/>
              </a:lnSpc>
              <a:spcBef>
                <a:spcPct val="20000"/>
              </a:spcBef>
            </a:pPr>
            <a:r>
              <a:rPr lang="en-US" sz="2000" dirty="0">
                <a:solidFill>
                  <a:srgbClr val="0000CC"/>
                </a:solidFill>
                <a:latin typeface="Times New Roman" pitchFamily="18" charset="0"/>
                <a:cs typeface="Times New Roman" pitchFamily="18" charset="0"/>
              </a:rPr>
              <a:t>double</a:t>
            </a:r>
            <a:r>
              <a:rPr lang="en-US" sz="2000" b="0" dirty="0">
                <a:latin typeface="Times New Roman" pitchFamily="18" charset="0"/>
                <a:cs typeface="Times New Roman" pitchFamily="18" charset="0"/>
              </a:rPr>
              <a:t> price = 2.50;</a:t>
            </a:r>
          </a:p>
          <a:p>
            <a:pPr marL="609600" indent="-609600">
              <a:lnSpc>
                <a:spcPct val="80000"/>
              </a:lnSpc>
              <a:spcBef>
                <a:spcPct val="20000"/>
              </a:spcBef>
            </a:pPr>
            <a:r>
              <a:rPr lang="en-US" sz="2000" dirty="0" err="1">
                <a:solidFill>
                  <a:srgbClr val="FF00FF"/>
                </a:solidFill>
                <a:latin typeface="Times New Roman" pitchFamily="18" charset="0"/>
                <a:cs typeface="Times New Roman" pitchFamily="18" charset="0"/>
              </a:rPr>
              <a:t>int</a:t>
            </a:r>
            <a:r>
              <a:rPr lang="en-US" sz="2000" b="0" dirty="0">
                <a:latin typeface="Times New Roman" pitchFamily="18" charset="0"/>
                <a:cs typeface="Times New Roman" pitchFamily="18" charset="0"/>
              </a:rPr>
              <a:t> qty = 4;</a:t>
            </a:r>
          </a:p>
          <a:p>
            <a:pPr marL="609600" indent="-609600">
              <a:lnSpc>
                <a:spcPct val="80000"/>
              </a:lnSpc>
              <a:spcBef>
                <a:spcPct val="20000"/>
              </a:spcBef>
            </a:pPr>
            <a:r>
              <a:rPr lang="en-US" sz="2000" dirty="0">
                <a:solidFill>
                  <a:srgbClr val="0000CC"/>
                </a:solidFill>
                <a:latin typeface="Times New Roman" pitchFamily="18" charset="0"/>
                <a:cs typeface="Times New Roman" pitchFamily="18" charset="0"/>
              </a:rPr>
              <a:t>double</a:t>
            </a:r>
            <a:r>
              <a:rPr lang="en-US" sz="2000" b="0" dirty="0">
                <a:latin typeface="Times New Roman" pitchFamily="18" charset="0"/>
                <a:cs typeface="Times New Roman" pitchFamily="18" charset="0"/>
              </a:rPr>
              <a:t> cost = price * qty;</a:t>
            </a:r>
          </a:p>
          <a:p>
            <a:pPr marL="609600" indent="-609600">
              <a:lnSpc>
                <a:spcPct val="80000"/>
              </a:lnSpc>
              <a:spcBef>
                <a:spcPct val="20000"/>
              </a:spcBef>
            </a:pPr>
            <a:endParaRPr lang="en-US" sz="2000" b="0" dirty="0">
              <a:latin typeface="Times New Roman" pitchFamily="18" charset="0"/>
              <a:cs typeface="Times New Roman" pitchFamily="18" charset="0"/>
            </a:endParaRPr>
          </a:p>
          <a:p>
            <a:pPr marL="609600" indent="-609600">
              <a:lnSpc>
                <a:spcPct val="80000"/>
              </a:lnSpc>
              <a:spcBef>
                <a:spcPct val="20000"/>
              </a:spcBef>
            </a:pPr>
            <a:r>
              <a:rPr lang="en-US" sz="2000" dirty="0">
                <a:solidFill>
                  <a:srgbClr val="0000CC"/>
                </a:solidFill>
                <a:latin typeface="Times New Roman" pitchFamily="18" charset="0"/>
                <a:cs typeface="Times New Roman" pitchFamily="18" charset="0"/>
              </a:rPr>
              <a:t>float</a:t>
            </a:r>
            <a:r>
              <a:rPr lang="en-US" sz="2000" b="0" dirty="0">
                <a:latin typeface="Times New Roman" pitchFamily="18" charset="0"/>
                <a:cs typeface="Times New Roman" pitchFamily="18" charset="0"/>
              </a:rPr>
              <a:t> rate = 4.50f;</a:t>
            </a:r>
          </a:p>
          <a:p>
            <a:pPr marL="609600" indent="-609600">
              <a:lnSpc>
                <a:spcPct val="80000"/>
              </a:lnSpc>
              <a:spcBef>
                <a:spcPct val="20000"/>
              </a:spcBef>
            </a:pPr>
            <a:r>
              <a:rPr lang="en-US" sz="2000" dirty="0">
                <a:solidFill>
                  <a:srgbClr val="FF00FF"/>
                </a:solidFill>
                <a:latin typeface="Times New Roman" pitchFamily="18" charset="0"/>
                <a:cs typeface="Times New Roman" pitchFamily="18" charset="0"/>
              </a:rPr>
              <a:t>long</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hoursWorked</a:t>
            </a:r>
            <a:r>
              <a:rPr lang="en-US" sz="2000" b="0" dirty="0">
                <a:latin typeface="Times New Roman" pitchFamily="18" charset="0"/>
                <a:cs typeface="Times New Roman" pitchFamily="18" charset="0"/>
              </a:rPr>
              <a:t> = 20;</a:t>
            </a:r>
          </a:p>
          <a:p>
            <a:pPr marL="609600" indent="-609600">
              <a:lnSpc>
                <a:spcPct val="80000"/>
              </a:lnSpc>
              <a:spcBef>
                <a:spcPct val="20000"/>
              </a:spcBef>
            </a:pPr>
            <a:r>
              <a:rPr lang="en-US" sz="2000" dirty="0">
                <a:solidFill>
                  <a:srgbClr val="0000CC"/>
                </a:solidFill>
                <a:latin typeface="Times New Roman" pitchFamily="18" charset="0"/>
                <a:cs typeface="Times New Roman" pitchFamily="18" charset="0"/>
              </a:rPr>
              <a:t>float</a:t>
            </a:r>
            <a:r>
              <a:rPr lang="en-US" sz="2000" b="0" dirty="0">
                <a:latin typeface="Times New Roman" pitchFamily="18" charset="0"/>
                <a:cs typeface="Times New Roman" pitchFamily="18" charset="0"/>
              </a:rPr>
              <a:t> pay = rate * </a:t>
            </a:r>
            <a:r>
              <a:rPr lang="en-US" sz="2000" b="0" dirty="0" err="1">
                <a:latin typeface="Times New Roman" pitchFamily="18" charset="0"/>
                <a:cs typeface="Times New Roman" pitchFamily="18" charset="0"/>
              </a:rPr>
              <a:t>hoursWorked</a:t>
            </a:r>
            <a:r>
              <a:rPr lang="en-US" sz="2000" b="0" dirty="0">
                <a:latin typeface="Times New Roman" pitchFamily="18" charset="0"/>
                <a:cs typeface="Times New Roman" pitchFamily="18" charset="0"/>
              </a:rPr>
              <a:t>;</a:t>
            </a:r>
          </a:p>
          <a:p>
            <a:pPr marL="609600" indent="-609600">
              <a:lnSpc>
                <a:spcPct val="70000"/>
              </a:lnSpc>
              <a:spcBef>
                <a:spcPct val="20000"/>
              </a:spcBef>
            </a:pPr>
            <a:endParaRPr lang="en-US" sz="2000" b="0" dirty="0">
              <a:latin typeface="Times New Roman" pitchFamily="18" charset="0"/>
              <a:cs typeface="Times New Roman" pitchFamily="18" charset="0"/>
            </a:endParaRPr>
          </a:p>
          <a:p>
            <a:pPr marL="609600" indent="-609600">
              <a:lnSpc>
                <a:spcPct val="80000"/>
              </a:lnSpc>
              <a:spcBef>
                <a:spcPct val="20000"/>
              </a:spcBef>
            </a:pPr>
            <a:r>
              <a:rPr lang="en-US" sz="2000" dirty="0" err="1">
                <a:solidFill>
                  <a:srgbClr val="0000CC"/>
                </a:solidFill>
                <a:latin typeface="Times New Roman" pitchFamily="18" charset="0"/>
                <a:cs typeface="Times New Roman" pitchFamily="18" charset="0"/>
              </a:rPr>
              <a:t>int</a:t>
            </a:r>
            <a:r>
              <a:rPr lang="en-US" sz="2000" b="0" dirty="0">
                <a:latin typeface="Times New Roman" pitchFamily="18" charset="0"/>
                <a:cs typeface="Times New Roman" pitchFamily="18" charset="0"/>
              </a:rPr>
              <a:t> capacity = 5000;</a:t>
            </a:r>
          </a:p>
          <a:p>
            <a:pPr marL="609600" indent="-609600">
              <a:lnSpc>
                <a:spcPct val="80000"/>
              </a:lnSpc>
              <a:spcBef>
                <a:spcPct val="20000"/>
              </a:spcBef>
            </a:pPr>
            <a:r>
              <a:rPr lang="en-US" sz="2000" dirty="0">
                <a:solidFill>
                  <a:srgbClr val="FF00FF"/>
                </a:solidFill>
                <a:latin typeface="Times New Roman" pitchFamily="18" charset="0"/>
                <a:cs typeface="Times New Roman" pitchFamily="18" charset="0"/>
              </a:rPr>
              <a:t>byte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noPerBlock</a:t>
            </a:r>
            <a:r>
              <a:rPr lang="en-US" sz="2000" b="0" dirty="0">
                <a:latin typeface="Times New Roman" pitchFamily="18" charset="0"/>
                <a:cs typeface="Times New Roman" pitchFamily="18" charset="0"/>
              </a:rPr>
              <a:t> = 125;</a:t>
            </a:r>
          </a:p>
          <a:p>
            <a:pPr marL="609600" indent="-609600">
              <a:lnSpc>
                <a:spcPct val="80000"/>
              </a:lnSpc>
              <a:spcBef>
                <a:spcPct val="20000"/>
              </a:spcBef>
            </a:pPr>
            <a:r>
              <a:rPr lang="en-US" sz="2000" dirty="0" err="1">
                <a:solidFill>
                  <a:srgbClr val="0000CC"/>
                </a:solidFill>
                <a:latin typeface="Times New Roman" pitchFamily="18" charset="0"/>
                <a:cs typeface="Times New Roman" pitchFamily="18" charset="0"/>
              </a:rPr>
              <a:t>int</a:t>
            </a:r>
            <a:r>
              <a:rPr lang="en-US" sz="2000" b="0" dirty="0">
                <a:latin typeface="Times New Roman" pitchFamily="18" charset="0"/>
                <a:cs typeface="Times New Roman" pitchFamily="18" charset="0"/>
              </a:rPr>
              <a:t> groupings = capacity / </a:t>
            </a:r>
            <a:r>
              <a:rPr lang="en-US" sz="2000" b="0" dirty="0" err="1">
                <a:latin typeface="Times New Roman" pitchFamily="18" charset="0"/>
                <a:cs typeface="Times New Roman" pitchFamily="18" charset="0"/>
              </a:rPr>
              <a:t>noPerBlock</a:t>
            </a:r>
            <a:r>
              <a:rPr lang="en-US" sz="2000" b="0" dirty="0">
                <a:latin typeface="Times New Roman" pitchFamily="18" charset="0"/>
                <a:cs typeface="Times New Roman" pitchFamily="18" charset="0"/>
              </a:rPr>
              <a:t>; </a:t>
            </a:r>
          </a:p>
        </p:txBody>
      </p:sp>
      <p:sp>
        <p:nvSpPr>
          <p:cNvPr id="21509" name="Line 5"/>
          <p:cNvSpPr>
            <a:spLocks noChangeShapeType="1"/>
          </p:cNvSpPr>
          <p:nvPr/>
        </p:nvSpPr>
        <p:spPr bwMode="auto">
          <a:xfrm flipV="1">
            <a:off x="1600200" y="48768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1510" name="Line 6"/>
          <p:cNvSpPr>
            <a:spLocks noChangeShapeType="1"/>
          </p:cNvSpPr>
          <p:nvPr/>
        </p:nvSpPr>
        <p:spPr bwMode="auto">
          <a:xfrm flipV="1">
            <a:off x="1600200" y="407035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1511" name="Line 7"/>
          <p:cNvSpPr>
            <a:spLocks noChangeShapeType="1"/>
          </p:cNvSpPr>
          <p:nvPr/>
        </p:nvSpPr>
        <p:spPr bwMode="auto">
          <a:xfrm flipV="1">
            <a:off x="1600200" y="33528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1512" name="Line 8"/>
          <p:cNvSpPr>
            <a:spLocks noChangeShapeType="1"/>
          </p:cNvSpPr>
          <p:nvPr/>
        </p:nvSpPr>
        <p:spPr bwMode="auto">
          <a:xfrm flipV="1">
            <a:off x="1600200" y="25908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1513" name="Line 9"/>
          <p:cNvSpPr>
            <a:spLocks noChangeShapeType="1"/>
          </p:cNvSpPr>
          <p:nvPr/>
        </p:nvSpPr>
        <p:spPr bwMode="auto">
          <a:xfrm flipV="1">
            <a:off x="1600200" y="19050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 name="Rectangle 1">
            <a:extLst>
              <a:ext uri="{FF2B5EF4-FFF2-40B4-BE49-F238E27FC236}">
                <a16:creationId xmlns:a16="http://schemas.microsoft.com/office/drawing/2014/main" id="{CA8AFD8F-F608-0148-A81C-AE84705DACB3}"/>
              </a:ext>
            </a:extLst>
          </p:cNvPr>
          <p:cNvSpPr/>
          <p:nvPr/>
        </p:nvSpPr>
        <p:spPr>
          <a:xfrm>
            <a:off x="17254" y="683088"/>
            <a:ext cx="8288531" cy="523220"/>
          </a:xfrm>
          <a:prstGeom prst="rect">
            <a:avLst/>
          </a:prstGeom>
        </p:spPr>
        <p:txBody>
          <a:bodyPr wrap="square">
            <a:spAutoFit/>
          </a:bodyPr>
          <a:lstStyle/>
          <a:p>
            <a:r>
              <a:rPr lang="en-US" sz="2800" dirty="0">
                <a:solidFill>
                  <a:srgbClr val="0432FF"/>
                </a:solidFill>
                <a:latin typeface="Times New Roman" panose="02020603050405020304" pitchFamily="18" charset="0"/>
                <a:cs typeface="Times New Roman" panose="02020603050405020304" pitchFamily="18" charset="0"/>
              </a:rPr>
              <a:t>Establishing Unifying Type</a:t>
            </a:r>
          </a:p>
        </p:txBody>
      </p:sp>
    </p:spTree>
    <p:extLst>
      <p:ext uri="{BB962C8B-B14F-4D97-AF65-F5344CB8AC3E}">
        <p14:creationId xmlns:p14="http://schemas.microsoft.com/office/powerpoint/2010/main" val="688496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Type Casting</a:t>
            </a:r>
          </a:p>
        </p:txBody>
      </p:sp>
      <p:sp>
        <p:nvSpPr>
          <p:cNvPr id="22531" name="Rectangle 3"/>
          <p:cNvSpPr>
            <a:spLocks noGrp="1" noChangeArrowheads="1"/>
          </p:cNvSpPr>
          <p:nvPr>
            <p:ph idx="1"/>
          </p:nvPr>
        </p:nvSpPr>
        <p:spPr>
          <a:xfrm>
            <a:off x="152400" y="838200"/>
            <a:ext cx="8458200" cy="4495800"/>
          </a:xfrm>
        </p:spPr>
        <p:txBody>
          <a:bodyPr/>
          <a:lstStyle/>
          <a:p>
            <a:r>
              <a:rPr lang="en-US" sz="2800" dirty="0">
                <a:latin typeface="Times New Roman" pitchFamily="18" charset="0"/>
                <a:cs typeface="Times New Roman" pitchFamily="18" charset="0"/>
              </a:rPr>
              <a:t>The unifying type can be overridden by explicitly stating a </a:t>
            </a:r>
            <a:r>
              <a:rPr lang="en-US" sz="2800" b="1" dirty="0">
                <a:latin typeface="Times New Roman" pitchFamily="18" charset="0"/>
                <a:cs typeface="Times New Roman" pitchFamily="18" charset="0"/>
              </a:rPr>
              <a:t>type cast</a:t>
            </a:r>
          </a:p>
          <a:p>
            <a:r>
              <a:rPr lang="en-US" sz="2800" dirty="0">
                <a:latin typeface="Times New Roman" pitchFamily="18" charset="0"/>
                <a:cs typeface="Times New Roman" pitchFamily="18" charset="0"/>
              </a:rPr>
              <a:t>Place the desired type result in parentheses followed by the variable or constant to be cast</a:t>
            </a:r>
          </a:p>
          <a:p>
            <a:r>
              <a:rPr lang="en-US" sz="2800" dirty="0">
                <a:latin typeface="Times New Roman" pitchFamily="18" charset="0"/>
                <a:cs typeface="Times New Roman" pitchFamily="18" charset="0"/>
              </a:rPr>
              <a:t>Example:</a:t>
            </a:r>
          </a:p>
          <a:p>
            <a:pPr>
              <a:lnSpc>
                <a:spcPct val="90000"/>
              </a:lnSpc>
              <a:buFontTx/>
              <a:buNone/>
            </a:pPr>
            <a:r>
              <a:rPr lang="en-US" sz="2400" dirty="0">
                <a:latin typeface="Times New Roman" pitchFamily="18" charset="0"/>
                <a:cs typeface="Times New Roman" pitchFamily="18" charset="0"/>
              </a:rPr>
              <a:t>		double </a:t>
            </a:r>
            <a:r>
              <a:rPr lang="en-US" sz="2400" dirty="0" err="1">
                <a:latin typeface="Times New Roman" pitchFamily="18" charset="0"/>
                <a:cs typeface="Times New Roman" pitchFamily="18" charset="0"/>
              </a:rPr>
              <a:t>bankBalance</a:t>
            </a:r>
            <a:r>
              <a:rPr lang="en-US" sz="2400" dirty="0">
                <a:latin typeface="Times New Roman" pitchFamily="18" charset="0"/>
                <a:cs typeface="Times New Roman" pitchFamily="18" charset="0"/>
              </a:rPr>
              <a:t> = …;</a:t>
            </a:r>
          </a:p>
          <a:p>
            <a:pPr>
              <a:lnSpc>
                <a:spcPct val="90000"/>
              </a:lnSpc>
              <a:buFontTx/>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float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weeklyBudget</a:t>
            </a:r>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(float) </a:t>
            </a:r>
            <a:r>
              <a:rPr lang="en-US" sz="2400" dirty="0" err="1">
                <a:latin typeface="Times New Roman" pitchFamily="18" charset="0"/>
                <a:cs typeface="Times New Roman" pitchFamily="18" charset="0"/>
              </a:rPr>
              <a:t>bankBalance</a:t>
            </a:r>
            <a:r>
              <a:rPr lang="en-US" sz="2400" dirty="0">
                <a:latin typeface="Times New Roman" pitchFamily="18" charset="0"/>
                <a:cs typeface="Times New Roman" pitchFamily="18" charset="0"/>
              </a:rPr>
              <a:t> /4;</a:t>
            </a:r>
          </a:p>
          <a:p>
            <a:pPr>
              <a:lnSpc>
                <a:spcPct val="20000"/>
              </a:lnSpc>
              <a:buFontTx/>
              <a:buNone/>
            </a:pPr>
            <a:endParaRPr lang="en-US" sz="2400" dirty="0">
              <a:latin typeface="Times New Roman" pitchFamily="18" charset="0"/>
              <a:cs typeface="Times New Roman" pitchFamily="18" charset="0"/>
            </a:endParaRPr>
          </a:p>
          <a:p>
            <a:pPr>
              <a:lnSpc>
                <a:spcPct val="90000"/>
              </a:lnSpc>
              <a:buFontTx/>
              <a:buNone/>
            </a:pPr>
            <a:r>
              <a:rPr lang="en-US" sz="2400" dirty="0">
                <a:latin typeface="Times New Roman" pitchFamily="18" charset="0"/>
                <a:cs typeface="Times New Roman" pitchFamily="18" charset="0"/>
              </a:rPr>
              <a:t>		double price = 1.25;</a:t>
            </a:r>
          </a:p>
          <a:p>
            <a:pPr>
              <a:lnSpc>
                <a:spcPct val="90000"/>
              </a:lnSpc>
              <a:buFontTx/>
              <a:buNone/>
            </a:pP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int</a:t>
            </a:r>
            <a:r>
              <a:rPr lang="en-US" sz="2400" dirty="0">
                <a:latin typeface="Times New Roman" pitchFamily="18" charset="0"/>
                <a:cs typeface="Times New Roman" pitchFamily="18" charset="0"/>
              </a:rPr>
              <a:t> dollar = (</a:t>
            </a:r>
            <a:r>
              <a:rPr lang="en-US" sz="2400" b="1" dirty="0" err="1">
                <a:latin typeface="Times New Roman" pitchFamily="18" charset="0"/>
                <a:cs typeface="Times New Roman" pitchFamily="18" charset="0"/>
              </a:rPr>
              <a:t>int</a:t>
            </a:r>
            <a:r>
              <a:rPr lang="en-US" sz="2400" dirty="0">
                <a:latin typeface="Times New Roman" pitchFamily="18" charset="0"/>
                <a:cs typeface="Times New Roman" pitchFamily="18" charset="0"/>
              </a:rPr>
              <a:t>) price; // 1 is stored in dollar</a:t>
            </a:r>
          </a:p>
          <a:p>
            <a:pPr>
              <a:lnSpc>
                <a:spcPct val="90000"/>
              </a:lnSpc>
              <a:buFontTx/>
              <a:buNone/>
            </a:pPr>
            <a:r>
              <a:rPr lang="en-US" sz="2400" dirty="0">
                <a:latin typeface="Times New Roman" pitchFamily="18" charset="0"/>
                <a:cs typeface="Times New Roman" pitchFamily="18" charset="0"/>
              </a:rPr>
              <a:t>		</a:t>
            </a:r>
            <a:r>
              <a:rPr lang="en-US" sz="2400" b="1" dirty="0" err="1">
                <a:solidFill>
                  <a:srgbClr val="FF00FF"/>
                </a:solidFill>
                <a:latin typeface="Times New Roman" pitchFamily="18" charset="0"/>
                <a:cs typeface="Times New Roman" pitchFamily="18" charset="0"/>
              </a:rPr>
              <a:t>int</a:t>
            </a:r>
            <a:r>
              <a:rPr lang="en-US" sz="2400" dirty="0">
                <a:latin typeface="Times New Roman" pitchFamily="18" charset="0"/>
                <a:cs typeface="Times New Roman" pitchFamily="18" charset="0"/>
              </a:rPr>
              <a:t> cent = (</a:t>
            </a:r>
            <a:r>
              <a:rPr lang="en-US" sz="2400" b="1" dirty="0" err="1">
                <a:solidFill>
                  <a:srgbClr val="FF00FF"/>
                </a:solidFill>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b="1" dirty="0">
                <a:solidFill>
                  <a:srgbClr val="FF00FF"/>
                </a:solidFill>
                <a:latin typeface="Times New Roman" pitchFamily="18" charset="0"/>
                <a:cs typeface="Times New Roman" pitchFamily="18" charset="0"/>
              </a:rPr>
              <a:t>(</a:t>
            </a:r>
            <a:r>
              <a:rPr lang="en-US" sz="2400" dirty="0">
                <a:latin typeface="Times New Roman" pitchFamily="18" charset="0"/>
                <a:cs typeface="Times New Roman" pitchFamily="18" charset="0"/>
              </a:rPr>
              <a:t>price * 100</a:t>
            </a:r>
            <a:r>
              <a:rPr lang="en-US" sz="2400" b="1" dirty="0">
                <a:solidFill>
                  <a:srgbClr val="FF00FF"/>
                </a:solidFill>
                <a:latin typeface="Times New Roman" pitchFamily="18" charset="0"/>
                <a:cs typeface="Times New Roman" pitchFamily="18" charset="0"/>
              </a:rPr>
              <a:t>)</a:t>
            </a:r>
            <a:r>
              <a:rPr lang="en-US" sz="2400" dirty="0">
                <a:latin typeface="Times New Roman" pitchFamily="18" charset="0"/>
                <a:cs typeface="Times New Roman" pitchFamily="18" charset="0"/>
              </a:rPr>
              <a:t> % 100; // 25 is stored in cent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1252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Subject Objectives</a:t>
            </a:r>
          </a:p>
        </p:txBody>
      </p:sp>
      <p:sp>
        <p:nvSpPr>
          <p:cNvPr id="6148" name="Rectangle 3"/>
          <p:cNvSpPr>
            <a:spLocks noGrp="1" noChangeArrowheads="1"/>
          </p:cNvSpPr>
          <p:nvPr>
            <p:ph idx="1"/>
          </p:nvPr>
        </p:nvSpPr>
        <p:spPr>
          <a:xfrm>
            <a:off x="228600" y="762000"/>
            <a:ext cx="8343900" cy="5181600"/>
          </a:xfrm>
        </p:spPr>
        <p:txBody>
          <a:bodyPr/>
          <a:lstStyle/>
          <a:p>
            <a:pPr eaLnBrk="1" hangingPunct="1">
              <a:lnSpc>
                <a:spcPct val="90000"/>
              </a:lnSpc>
            </a:pPr>
            <a:r>
              <a:rPr lang="en-AU" sz="2800" dirty="0">
                <a:cs typeface="Times New Roman" pitchFamily="18" charset="0"/>
              </a:rPr>
              <a:t>Upon completion of this subject, students will be able to:</a:t>
            </a:r>
          </a:p>
          <a:p>
            <a:pPr lvl="1" eaLnBrk="1" hangingPunct="1">
              <a:lnSpc>
                <a:spcPct val="90000"/>
              </a:lnSpc>
            </a:pPr>
            <a:r>
              <a:rPr lang="en-US" dirty="0"/>
              <a:t>write programs using several classes based on UML class diagrams and other models;</a:t>
            </a:r>
          </a:p>
          <a:p>
            <a:pPr lvl="1" eaLnBrk="1" hangingPunct="1">
              <a:lnSpc>
                <a:spcPct val="90000"/>
              </a:lnSpc>
            </a:pPr>
            <a:r>
              <a:rPr lang="en-US" dirty="0"/>
              <a:t>understand object-oriented concepts in the design and implementation of the programs;</a:t>
            </a:r>
          </a:p>
          <a:p>
            <a:pPr lvl="1" eaLnBrk="1" hangingPunct="1">
              <a:lnSpc>
                <a:spcPct val="90000"/>
              </a:lnSpc>
            </a:pPr>
            <a:r>
              <a:rPr lang="en-US" dirty="0"/>
              <a:t>use and extend Java interfaces and classes in the implementation of their programs;</a:t>
            </a:r>
          </a:p>
          <a:p>
            <a:pPr lvl="1" eaLnBrk="1" hangingPunct="1">
              <a:lnSpc>
                <a:spcPct val="90000"/>
              </a:lnSpc>
            </a:pPr>
            <a:r>
              <a:rPr lang="en-US" dirty="0"/>
              <a:t>understand the importance of object-oriented principles in software development; and</a:t>
            </a:r>
          </a:p>
          <a:p>
            <a:pPr lvl="1" eaLnBrk="1" hangingPunct="1">
              <a:lnSpc>
                <a:spcPct val="90000"/>
              </a:lnSpc>
            </a:pPr>
            <a:r>
              <a:rPr lang="en-US" dirty="0"/>
              <a:t>design and develop a GUI application</a:t>
            </a:r>
            <a:r>
              <a:rPr lang="en-AU" sz="2400" dirty="0">
                <a:cs typeface="Times New Roman" pitchFamily="18" charset="0"/>
              </a:rPr>
              <a:t>.</a:t>
            </a:r>
            <a:r>
              <a:rPr lang="en-US" sz="2400" dirty="0"/>
              <a:t> </a:t>
            </a:r>
          </a:p>
        </p:txBody>
      </p:sp>
    </p:spTree>
    <p:extLst>
      <p:ext uri="{BB962C8B-B14F-4D97-AF65-F5344CB8AC3E}">
        <p14:creationId xmlns:p14="http://schemas.microsoft.com/office/powerpoint/2010/main" val="2860737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cs typeface="Times New Roman" pitchFamily="18" charset="0"/>
              </a:rPr>
              <a:t>Conditional Statements</a:t>
            </a:r>
          </a:p>
        </p:txBody>
      </p:sp>
      <p:sp>
        <p:nvSpPr>
          <p:cNvPr id="29700" name="Rectangle 3"/>
          <p:cNvSpPr>
            <a:spLocks noGrp="1" noChangeArrowheads="1"/>
          </p:cNvSpPr>
          <p:nvPr>
            <p:ph idx="1"/>
          </p:nvPr>
        </p:nvSpPr>
        <p:spPr>
          <a:xfrm>
            <a:off x="35223" y="838200"/>
            <a:ext cx="8001000" cy="4419600"/>
          </a:xfrm>
        </p:spPr>
        <p:txBody>
          <a:bodyPr/>
          <a:lstStyle/>
          <a:p>
            <a:pPr eaLnBrk="1" hangingPunct="1"/>
            <a:r>
              <a:rPr lang="en-US" dirty="0">
                <a:cs typeface="Times New Roman" pitchFamily="18" charset="0"/>
              </a:rPr>
              <a:t>Relational operators are used with </a:t>
            </a:r>
            <a:r>
              <a:rPr lang="en-US" b="1" dirty="0">
                <a:cs typeface="Times New Roman" pitchFamily="18" charset="0"/>
              </a:rPr>
              <a:t>if-else</a:t>
            </a:r>
            <a:r>
              <a:rPr lang="en-US" dirty="0">
                <a:cs typeface="Times New Roman" pitchFamily="18" charset="0"/>
              </a:rPr>
              <a:t> statements to execute conditional statements</a:t>
            </a:r>
          </a:p>
          <a:p>
            <a:pPr eaLnBrk="1" hangingPunct="1"/>
            <a:r>
              <a:rPr lang="en-US" b="1" dirty="0">
                <a:cs typeface="Times New Roman" pitchFamily="18" charset="0"/>
              </a:rPr>
              <a:t>switch</a:t>
            </a:r>
            <a:r>
              <a:rPr lang="en-US" dirty="0">
                <a:cs typeface="Times New Roman" pitchFamily="18" charset="0"/>
              </a:rPr>
              <a:t> statements can also be used</a:t>
            </a:r>
          </a:p>
          <a:p>
            <a:pPr eaLnBrk="1" hangingPunct="1"/>
            <a:endParaRPr lang="en-US" dirty="0">
              <a:cs typeface="Times New Roman" pitchFamily="18" charset="0"/>
            </a:endParaRPr>
          </a:p>
        </p:txBody>
      </p:sp>
    </p:spTree>
    <p:extLst>
      <p:ext uri="{BB962C8B-B14F-4D97-AF65-F5344CB8AC3E}">
        <p14:creationId xmlns:p14="http://schemas.microsoft.com/office/powerpoint/2010/main" val="1875050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cs typeface="Times New Roman" pitchFamily="18" charset="0"/>
              </a:rPr>
              <a:t>Loop Structures</a:t>
            </a:r>
          </a:p>
        </p:txBody>
      </p:sp>
      <p:sp>
        <p:nvSpPr>
          <p:cNvPr id="30724" name="Rectangle 3"/>
          <p:cNvSpPr>
            <a:spLocks noGrp="1" noChangeArrowheads="1"/>
          </p:cNvSpPr>
          <p:nvPr>
            <p:ph idx="1"/>
          </p:nvPr>
        </p:nvSpPr>
        <p:spPr/>
        <p:txBody>
          <a:bodyPr/>
          <a:lstStyle/>
          <a:p>
            <a:pPr eaLnBrk="1" hangingPunct="1"/>
            <a:r>
              <a:rPr lang="en-US">
                <a:cs typeface="Times New Roman" pitchFamily="18" charset="0"/>
              </a:rPr>
              <a:t>Three main types of loops:</a:t>
            </a:r>
          </a:p>
          <a:p>
            <a:pPr lvl="1" eaLnBrk="1" hangingPunct="1"/>
            <a:r>
              <a:rPr lang="en-US" b="1">
                <a:cs typeface="Times New Roman" pitchFamily="18" charset="0"/>
              </a:rPr>
              <a:t>while</a:t>
            </a:r>
            <a:r>
              <a:rPr lang="en-US">
                <a:cs typeface="Times New Roman" pitchFamily="18" charset="0"/>
              </a:rPr>
              <a:t> Loop</a:t>
            </a:r>
          </a:p>
          <a:p>
            <a:pPr lvl="1" eaLnBrk="1" hangingPunct="1"/>
            <a:r>
              <a:rPr lang="en-US" b="1">
                <a:cs typeface="Times New Roman" pitchFamily="18" charset="0"/>
              </a:rPr>
              <a:t>do-while</a:t>
            </a:r>
            <a:r>
              <a:rPr lang="en-US">
                <a:cs typeface="Times New Roman" pitchFamily="18" charset="0"/>
              </a:rPr>
              <a:t> Loop</a:t>
            </a:r>
          </a:p>
          <a:p>
            <a:pPr lvl="1" eaLnBrk="1" hangingPunct="1"/>
            <a:r>
              <a:rPr lang="en-US" b="1">
                <a:cs typeface="Times New Roman" pitchFamily="18" charset="0"/>
              </a:rPr>
              <a:t>for</a:t>
            </a:r>
            <a:r>
              <a:rPr lang="en-US">
                <a:cs typeface="Times New Roman" pitchFamily="18" charset="0"/>
              </a:rPr>
              <a:t> loop</a:t>
            </a:r>
          </a:p>
        </p:txBody>
      </p:sp>
    </p:spTree>
    <p:extLst>
      <p:ext uri="{BB962C8B-B14F-4D97-AF65-F5344CB8AC3E}">
        <p14:creationId xmlns:p14="http://schemas.microsoft.com/office/powerpoint/2010/main" val="1911592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cs typeface="Times New Roman" pitchFamily="18" charset="0"/>
              </a:rPr>
              <a:t>Formatting</a:t>
            </a:r>
          </a:p>
        </p:txBody>
      </p:sp>
      <p:sp>
        <p:nvSpPr>
          <p:cNvPr id="31748" name="Rectangle 3"/>
          <p:cNvSpPr>
            <a:spLocks noGrp="1" noChangeArrowheads="1"/>
          </p:cNvSpPr>
          <p:nvPr>
            <p:ph idx="1"/>
          </p:nvPr>
        </p:nvSpPr>
        <p:spPr>
          <a:xfrm>
            <a:off x="152400" y="838200"/>
            <a:ext cx="7924800" cy="4876800"/>
          </a:xfrm>
        </p:spPr>
        <p:txBody>
          <a:bodyPr/>
          <a:lstStyle/>
          <a:p>
            <a:pPr eaLnBrk="1" hangingPunct="1"/>
            <a:r>
              <a:rPr lang="en-AU" dirty="0">
                <a:ea typeface="Arial Unicode MS" pitchFamily="34" charset="-128"/>
                <a:cs typeface="Arial Unicode MS" pitchFamily="34" charset="-128"/>
              </a:rPr>
              <a:t>There are different styles of formatting, but it is important to be consistent. We suggest the following style:</a:t>
            </a:r>
          </a:p>
          <a:p>
            <a:pPr lvl="1" eaLnBrk="1" hangingPunct="1"/>
            <a:r>
              <a:rPr lang="en-AU" dirty="0">
                <a:ea typeface="Arial Unicode MS" pitchFamily="34" charset="-128"/>
                <a:cs typeface="Arial Unicode MS" pitchFamily="34" charset="-128"/>
              </a:rPr>
              <a:t>A curly brace always on a line by itself.</a:t>
            </a:r>
          </a:p>
          <a:p>
            <a:pPr lvl="1" eaLnBrk="1" hangingPunct="1"/>
            <a:r>
              <a:rPr lang="en-AU" dirty="0">
                <a:ea typeface="Arial Unicode MS" pitchFamily="34" charset="-128"/>
                <a:cs typeface="Arial Unicode MS" pitchFamily="34" charset="-128"/>
              </a:rPr>
              <a:t>Curly braces indented the same as code before and after.</a:t>
            </a:r>
          </a:p>
          <a:p>
            <a:pPr lvl="1" eaLnBrk="1" hangingPunct="1"/>
            <a:r>
              <a:rPr lang="en-AU" dirty="0">
                <a:ea typeface="Arial Unicode MS" pitchFamily="34" charset="-128"/>
                <a:cs typeface="Arial Unicode MS" pitchFamily="34" charset="-128"/>
              </a:rPr>
              <a:t>Code between curly braces indented relative to the braces.</a:t>
            </a:r>
          </a:p>
          <a:p>
            <a:pPr lvl="1" eaLnBrk="1" hangingPunct="1"/>
            <a:r>
              <a:rPr lang="en-AU" dirty="0">
                <a:ea typeface="Arial Unicode MS" pitchFamily="34" charset="-128"/>
                <a:cs typeface="Arial Unicode MS" pitchFamily="34" charset="-128"/>
              </a:rPr>
              <a:t>Each level of nesting uses 2 or 3 spaces, but consistent throughout the document. </a:t>
            </a:r>
            <a:endParaRPr lang="en-US" dirty="0"/>
          </a:p>
        </p:txBody>
      </p:sp>
    </p:spTree>
    <p:extLst>
      <p:ext uri="{BB962C8B-B14F-4D97-AF65-F5344CB8AC3E}">
        <p14:creationId xmlns:p14="http://schemas.microsoft.com/office/powerpoint/2010/main" val="161511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cs typeface="Times New Roman" pitchFamily="18" charset="0"/>
              </a:rPr>
              <a:t>Array Processing</a:t>
            </a:r>
          </a:p>
        </p:txBody>
      </p:sp>
      <p:sp>
        <p:nvSpPr>
          <p:cNvPr id="32772" name="Rectangle 3"/>
          <p:cNvSpPr>
            <a:spLocks noGrp="1" noChangeArrowheads="1"/>
          </p:cNvSpPr>
          <p:nvPr>
            <p:ph idx="1"/>
          </p:nvPr>
        </p:nvSpPr>
        <p:spPr/>
        <p:txBody>
          <a:bodyPr/>
          <a:lstStyle/>
          <a:p>
            <a:pPr eaLnBrk="1" hangingPunct="1">
              <a:lnSpc>
                <a:spcPct val="90000"/>
              </a:lnSpc>
            </a:pPr>
            <a:r>
              <a:rPr lang="en-US">
                <a:ea typeface="Arial Unicode MS" pitchFamily="34" charset="-128"/>
                <a:cs typeface="Arial Unicode MS" pitchFamily="34" charset="-128"/>
              </a:rPr>
              <a:t>You must explicitly declare an array variable, then construct the array using new. </a:t>
            </a:r>
          </a:p>
          <a:p>
            <a:pPr eaLnBrk="1" hangingPunct="1">
              <a:lnSpc>
                <a:spcPct val="90000"/>
              </a:lnSpc>
            </a:pPr>
            <a:r>
              <a:rPr lang="en-AU">
                <a:ea typeface="Arial Unicode MS" pitchFamily="34" charset="-128"/>
                <a:cs typeface="Arial Unicode MS" pitchFamily="34" charset="-128"/>
              </a:rPr>
              <a:t>Arrays are indexed starting at 0. The number of items in the array is always accessible via </a:t>
            </a:r>
            <a:r>
              <a:rPr lang="en-AU">
                <a:latin typeface="Courier New" pitchFamily="49" charset="0"/>
                <a:cs typeface="Courier New" pitchFamily="49" charset="0"/>
              </a:rPr>
              <a:t>.length</a:t>
            </a:r>
            <a:r>
              <a:rPr lang="en-AU">
                <a:ea typeface="Arial Unicode MS" pitchFamily="34" charset="-128"/>
                <a:cs typeface="Arial Unicode MS" pitchFamily="34" charset="-128"/>
              </a:rPr>
              <a:t>. </a:t>
            </a:r>
          </a:p>
          <a:p>
            <a:pPr lvl="1" eaLnBrk="1" hangingPunct="1">
              <a:lnSpc>
                <a:spcPct val="90000"/>
              </a:lnSpc>
            </a:pPr>
            <a:r>
              <a:rPr lang="en-AU">
                <a:ea typeface="Arial Unicode MS" pitchFamily="34" charset="-128"/>
                <a:cs typeface="Arial Unicode MS" pitchFamily="34" charset="-128"/>
              </a:rPr>
              <a:t>Note, that unlike strings, length is not a function, so don't use parentheses</a:t>
            </a:r>
          </a:p>
          <a:p>
            <a:pPr eaLnBrk="1" hangingPunct="1">
              <a:lnSpc>
                <a:spcPct val="90000"/>
              </a:lnSpc>
            </a:pPr>
            <a:r>
              <a:rPr lang="en-AU">
                <a:ea typeface="Arial Unicode MS" pitchFamily="34" charset="-128"/>
                <a:cs typeface="Arial Unicode MS" pitchFamily="34" charset="-128"/>
              </a:rPr>
              <a:t>Bounds checking is performed on all arrays. </a:t>
            </a:r>
          </a:p>
        </p:txBody>
      </p:sp>
    </p:spTree>
    <p:extLst>
      <p:ext uri="{BB962C8B-B14F-4D97-AF65-F5344CB8AC3E}">
        <p14:creationId xmlns:p14="http://schemas.microsoft.com/office/powerpoint/2010/main" val="2011100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dirty="0"/>
              <a:t>Array Processing</a:t>
            </a:r>
          </a:p>
        </p:txBody>
      </p:sp>
      <p:sp>
        <p:nvSpPr>
          <p:cNvPr id="33796" name="Rectangle 3"/>
          <p:cNvSpPr>
            <a:spLocks noGrp="1" noChangeArrowheads="1"/>
          </p:cNvSpPr>
          <p:nvPr>
            <p:ph idx="1"/>
          </p:nvPr>
        </p:nvSpPr>
        <p:spPr/>
        <p:txBody>
          <a:bodyPr/>
          <a:lstStyle/>
          <a:p>
            <a:pPr marL="0" indent="0" eaLnBrk="1" hangingPunct="1">
              <a:buFont typeface="Wingdings" pitchFamily="2" charset="2"/>
              <a:buNone/>
            </a:pPr>
            <a:r>
              <a:rPr lang="en-AU">
                <a:ea typeface="Arial Unicode MS" pitchFamily="34" charset="-128"/>
                <a:cs typeface="Arial Unicode MS" pitchFamily="34" charset="-128"/>
              </a:rPr>
              <a:t>Here is some example code to show how arrays are accessed:</a:t>
            </a:r>
          </a:p>
        </p:txBody>
      </p:sp>
      <p:sp>
        <p:nvSpPr>
          <p:cNvPr id="33797" name="Text Box 4"/>
          <p:cNvSpPr txBox="1">
            <a:spLocks noChangeArrowheads="1"/>
          </p:cNvSpPr>
          <p:nvPr/>
        </p:nvSpPr>
        <p:spPr bwMode="auto">
          <a:xfrm>
            <a:off x="228600" y="1981201"/>
            <a:ext cx="8515350" cy="3416320"/>
          </a:xfrm>
          <a:prstGeom prst="rect">
            <a:avLst/>
          </a:prstGeom>
          <a:noFill/>
          <a:ln w="9525">
            <a:noFill/>
            <a:miter lim="800000"/>
            <a:headEnd/>
            <a:tailEnd/>
          </a:ln>
        </p:spPr>
        <p:txBody>
          <a:bodyPr wrap="square">
            <a:spAutoFit/>
          </a:bodyPr>
          <a:lstStyle/>
          <a:p>
            <a:r>
              <a:rPr lang="en-AU" sz="1800" b="0" dirty="0">
                <a:latin typeface="Courier New" pitchFamily="49" charset="0"/>
                <a:cs typeface="Courier New" pitchFamily="49" charset="0"/>
              </a:rPr>
              <a:t>public class </a:t>
            </a:r>
            <a:r>
              <a:rPr lang="en-AU" sz="1800" b="0" dirty="0" err="1">
                <a:latin typeface="Courier New" pitchFamily="49" charset="0"/>
                <a:cs typeface="Courier New" pitchFamily="49" charset="0"/>
              </a:rPr>
              <a:t>ListArray</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  public static void main(String[] </a:t>
            </a:r>
            <a:r>
              <a:rPr lang="en-AU" sz="1800" b="0" dirty="0" err="1">
                <a:latin typeface="Courier New" pitchFamily="49" charset="0"/>
                <a:cs typeface="Courier New" pitchFamily="49" charset="0"/>
              </a:rPr>
              <a:t>argv</a:t>
            </a:r>
            <a:r>
              <a:rPr lang="en-AU" sz="1800" b="0" dirty="0">
                <a:latin typeface="Courier New" pitchFamily="49" charset="0"/>
                <a:cs typeface="Courier New" pitchFamily="49" charset="0"/>
              </a:rPr>
              <a:t>)</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  {</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    int[] list = new int[5];</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    for(int  </a:t>
            </a:r>
            <a:r>
              <a:rPr lang="en-AU" sz="1800" b="0" dirty="0" err="1">
                <a:latin typeface="Courier New" pitchFamily="49" charset="0"/>
                <a:cs typeface="Courier New" pitchFamily="49" charset="0"/>
              </a:rPr>
              <a:t>i</a:t>
            </a:r>
            <a:r>
              <a:rPr lang="en-AU" sz="1800" b="0" dirty="0">
                <a:latin typeface="Courier New" pitchFamily="49" charset="0"/>
                <a:cs typeface="Courier New" pitchFamily="49" charset="0"/>
              </a:rPr>
              <a:t>=0;  </a:t>
            </a:r>
            <a:r>
              <a:rPr lang="en-AU" sz="1800" b="0" dirty="0" err="1">
                <a:latin typeface="Courier New" pitchFamily="49" charset="0"/>
                <a:cs typeface="Courier New" pitchFamily="49" charset="0"/>
              </a:rPr>
              <a:t>i</a:t>
            </a:r>
            <a:r>
              <a:rPr lang="en-AU" sz="1800" b="0" dirty="0">
                <a:latin typeface="Courier New" pitchFamily="49" charset="0"/>
                <a:cs typeface="Courier New" pitchFamily="49" charset="0"/>
              </a:rPr>
              <a:t> &lt; </a:t>
            </a:r>
            <a:r>
              <a:rPr lang="en-AU" sz="1800" b="0" dirty="0" err="1">
                <a:latin typeface="Courier New" pitchFamily="49" charset="0"/>
                <a:cs typeface="Courier New" pitchFamily="49" charset="0"/>
              </a:rPr>
              <a:t>list.length</a:t>
            </a:r>
            <a:r>
              <a:rPr lang="en-AU" sz="1800" b="0" dirty="0">
                <a:latin typeface="Courier New" pitchFamily="49" charset="0"/>
                <a:cs typeface="Courier New" pitchFamily="49" charset="0"/>
              </a:rPr>
              <a:t>;  </a:t>
            </a:r>
            <a:r>
              <a:rPr lang="en-AU" sz="1800" b="0" dirty="0" err="1">
                <a:latin typeface="Courier New" pitchFamily="49" charset="0"/>
                <a:cs typeface="Courier New" pitchFamily="49" charset="0"/>
              </a:rPr>
              <a:t>i</a:t>
            </a:r>
            <a:r>
              <a:rPr lang="en-AU" sz="1800" b="0" dirty="0">
                <a:latin typeface="Courier New" pitchFamily="49" charset="0"/>
                <a:cs typeface="Courier New" pitchFamily="49" charset="0"/>
              </a:rPr>
              <a:t>++)</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    {</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	list[</a:t>
            </a:r>
            <a:r>
              <a:rPr lang="en-AU" sz="1800" b="0" dirty="0" err="1">
                <a:latin typeface="Courier New" pitchFamily="49" charset="0"/>
                <a:cs typeface="Courier New" pitchFamily="49" charset="0"/>
              </a:rPr>
              <a:t>i</a:t>
            </a:r>
            <a:r>
              <a:rPr lang="en-AU" sz="1800" b="0" dirty="0">
                <a:latin typeface="Courier New" pitchFamily="49" charset="0"/>
                <a:cs typeface="Courier New" pitchFamily="49" charset="0"/>
              </a:rPr>
              <a:t>] = </a:t>
            </a:r>
            <a:r>
              <a:rPr lang="en-AU" sz="1800" b="0" dirty="0" err="1">
                <a:latin typeface="Courier New" pitchFamily="49" charset="0"/>
                <a:cs typeface="Courier New" pitchFamily="49" charset="0"/>
              </a:rPr>
              <a:t>i</a:t>
            </a:r>
            <a:r>
              <a:rPr lang="en-AU" sz="1800" b="0" dirty="0">
                <a:latin typeface="Courier New" pitchFamily="49" charset="0"/>
                <a:cs typeface="Courier New" pitchFamily="49" charset="0"/>
              </a:rPr>
              <a:t> + 2;</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	</a:t>
            </a:r>
            <a:r>
              <a:rPr lang="en-AU" sz="1800" b="0" dirty="0" err="1">
                <a:latin typeface="Courier New" pitchFamily="49" charset="0"/>
                <a:cs typeface="Courier New" pitchFamily="49" charset="0"/>
              </a:rPr>
              <a:t>System.out.println</a:t>
            </a:r>
            <a:r>
              <a:rPr lang="en-AU" sz="1800" b="0" dirty="0">
                <a:latin typeface="Courier New" pitchFamily="49" charset="0"/>
                <a:cs typeface="Courier New" pitchFamily="49" charset="0"/>
              </a:rPr>
              <a:t> ("list[" + </a:t>
            </a:r>
            <a:r>
              <a:rPr lang="en-AU" sz="1800" b="0" dirty="0" err="1">
                <a:latin typeface="Courier New" pitchFamily="49" charset="0"/>
                <a:cs typeface="Courier New" pitchFamily="49" charset="0"/>
              </a:rPr>
              <a:t>i</a:t>
            </a:r>
            <a:r>
              <a:rPr lang="en-AU" sz="1800" b="0" dirty="0">
                <a:latin typeface="Courier New" pitchFamily="49" charset="0"/>
                <a:cs typeface="Courier New" pitchFamily="49" charset="0"/>
              </a:rPr>
              <a:t> + "] = ” + list[</a:t>
            </a:r>
            <a:r>
              <a:rPr lang="en-AU" sz="1800" b="0" dirty="0" err="1">
                <a:latin typeface="Courier New" pitchFamily="49" charset="0"/>
                <a:cs typeface="Courier New" pitchFamily="49" charset="0"/>
              </a:rPr>
              <a:t>i</a:t>
            </a:r>
            <a:r>
              <a:rPr lang="en-AU" sz="1800" b="0" dirty="0">
                <a:latin typeface="Courier New" pitchFamily="49" charset="0"/>
                <a:cs typeface="Courier New" pitchFamily="49" charset="0"/>
              </a:rPr>
              <a:t>]);</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    }</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Courier New" pitchFamily="49" charset="0"/>
              </a:rPr>
              <a:t>  } // end main</a:t>
            </a:r>
            <a:endParaRPr lang="en-AU" sz="1800" b="0" dirty="0">
              <a:latin typeface="Tahoma" pitchFamily="34" charset="0"/>
              <a:ea typeface="Arial Unicode MS" pitchFamily="34" charset="-128"/>
              <a:cs typeface="Arial Unicode MS" pitchFamily="34" charset="-128"/>
            </a:endParaRPr>
          </a:p>
          <a:p>
            <a:r>
              <a:rPr lang="en-AU" sz="1800" b="0" dirty="0">
                <a:latin typeface="Courier New" pitchFamily="49" charset="0"/>
                <a:cs typeface="Times New Roman" pitchFamily="18" charset="0"/>
              </a:rPr>
              <a:t>}</a:t>
            </a:r>
            <a:r>
              <a:rPr lang="en-US" sz="1800" b="0" dirty="0">
                <a:latin typeface="Tahoma" pitchFamily="34" charset="0"/>
              </a:rPr>
              <a:t> </a:t>
            </a:r>
          </a:p>
        </p:txBody>
      </p:sp>
    </p:spTree>
    <p:extLst>
      <p:ext uri="{BB962C8B-B14F-4D97-AF65-F5344CB8AC3E}">
        <p14:creationId xmlns:p14="http://schemas.microsoft.com/office/powerpoint/2010/main" val="3349983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cs typeface="Times New Roman" pitchFamily="18" charset="0"/>
              </a:rPr>
              <a:t>Objects vs Variables</a:t>
            </a:r>
          </a:p>
        </p:txBody>
      </p:sp>
      <p:sp>
        <p:nvSpPr>
          <p:cNvPr id="34820" name="Rectangle 3"/>
          <p:cNvSpPr>
            <a:spLocks noGrp="1" noChangeArrowheads="1"/>
          </p:cNvSpPr>
          <p:nvPr>
            <p:ph idx="1"/>
          </p:nvPr>
        </p:nvSpPr>
        <p:spPr/>
        <p:txBody>
          <a:bodyPr/>
          <a:lstStyle/>
          <a:p>
            <a:pPr eaLnBrk="1" hangingPunct="1"/>
            <a:r>
              <a:rPr lang="en-AU">
                <a:ea typeface="Arial Unicode MS" pitchFamily="34" charset="-128"/>
                <a:cs typeface="Arial Unicode MS" pitchFamily="34" charset="-128"/>
              </a:rPr>
              <a:t>A variable provides storage for a single value, and actual values are stored.</a:t>
            </a:r>
          </a:p>
          <a:p>
            <a:pPr eaLnBrk="1" hangingPunct="1"/>
            <a:r>
              <a:rPr lang="en-AU">
                <a:ea typeface="Arial Unicode MS" pitchFamily="34" charset="-128"/>
                <a:cs typeface="Arial Unicode MS" pitchFamily="34" charset="-128"/>
              </a:rPr>
              <a:t>Variables have a predefined set of operations, based on type. </a:t>
            </a:r>
          </a:p>
          <a:p>
            <a:pPr eaLnBrk="1" hangingPunct="1"/>
            <a:r>
              <a:rPr lang="en-AU">
                <a:ea typeface="Arial Unicode MS" pitchFamily="34" charset="-128"/>
                <a:cs typeface="Arial Unicode MS" pitchFamily="34" charset="-128"/>
              </a:rPr>
              <a:t>Objects, however, provide storage for a group of several values. </a:t>
            </a:r>
          </a:p>
          <a:p>
            <a:pPr lvl="1" eaLnBrk="1" hangingPunct="1"/>
            <a:r>
              <a:rPr lang="en-AU">
                <a:ea typeface="Arial Unicode MS" pitchFamily="34" charset="-128"/>
                <a:cs typeface="Arial Unicode MS" pitchFamily="34" charset="-128"/>
              </a:rPr>
              <a:t>An object is a reference to the group of values, plus a coherent set of user-defined methods</a:t>
            </a:r>
            <a:r>
              <a:rPr lang="en-US">
                <a:ea typeface="Arial Unicode MS" pitchFamily="34" charset="-128"/>
                <a:cs typeface="Arial Unicode MS" pitchFamily="34" charset="-128"/>
              </a:rPr>
              <a:t>. </a:t>
            </a:r>
          </a:p>
        </p:txBody>
      </p:sp>
    </p:spTree>
    <p:extLst>
      <p:ext uri="{BB962C8B-B14F-4D97-AF65-F5344CB8AC3E}">
        <p14:creationId xmlns:p14="http://schemas.microsoft.com/office/powerpoint/2010/main" val="59747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t>Objects vs Variables</a:t>
            </a:r>
          </a:p>
        </p:txBody>
      </p:sp>
      <p:sp>
        <p:nvSpPr>
          <p:cNvPr id="35844" name="Rectangle 3"/>
          <p:cNvSpPr>
            <a:spLocks noGrp="1" noChangeArrowheads="1"/>
          </p:cNvSpPr>
          <p:nvPr>
            <p:ph idx="1"/>
          </p:nvPr>
        </p:nvSpPr>
        <p:spPr/>
        <p:txBody>
          <a:bodyPr/>
          <a:lstStyle/>
          <a:p>
            <a:pPr marL="0" indent="0" eaLnBrk="1" hangingPunct="1">
              <a:buFont typeface="Wingdings" pitchFamily="2" charset="2"/>
              <a:buNone/>
            </a:pPr>
            <a:r>
              <a:rPr lang="en-US">
                <a:ea typeface="Arial Unicode MS" pitchFamily="34" charset="-128"/>
                <a:cs typeface="Arial Unicode MS" pitchFamily="34" charset="-128"/>
              </a:rPr>
              <a:t>Here is an example of a declaration of a simple class:</a:t>
            </a:r>
          </a:p>
        </p:txBody>
      </p:sp>
      <p:sp>
        <p:nvSpPr>
          <p:cNvPr id="35845" name="Text Box 4"/>
          <p:cNvSpPr txBox="1">
            <a:spLocks noChangeArrowheads="1"/>
          </p:cNvSpPr>
          <p:nvPr/>
        </p:nvSpPr>
        <p:spPr bwMode="auto">
          <a:xfrm>
            <a:off x="425450" y="2133600"/>
            <a:ext cx="8261350" cy="3444875"/>
          </a:xfrm>
          <a:prstGeom prst="rect">
            <a:avLst/>
          </a:prstGeom>
          <a:noFill/>
          <a:ln w="9525">
            <a:noFill/>
            <a:miter lim="800000"/>
            <a:headEnd/>
            <a:tailEnd/>
          </a:ln>
        </p:spPr>
        <p:txBody>
          <a:bodyPr wrap="none">
            <a:spAutoFit/>
          </a:bodyPr>
          <a:lstStyle/>
          <a:p>
            <a:r>
              <a:rPr lang="en-AU" sz="2000" b="0">
                <a:latin typeface="Courier New" pitchFamily="49" charset="0"/>
                <a:cs typeface="Courier New" pitchFamily="49" charset="0"/>
              </a:rPr>
              <a:t>class Point</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Courier New" pitchFamily="49" charset="0"/>
              </a:rPr>
              <a:t>{</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Courier New" pitchFamily="49" charset="0"/>
              </a:rPr>
              <a:t>  int x, y;</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Courier New" pitchFamily="49" charset="0"/>
              </a:rPr>
              <a:t>  </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Courier New" pitchFamily="49" charset="0"/>
              </a:rPr>
              <a:t>  public Point(int xCoord, int yCoord) // constructor</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Courier New" pitchFamily="49" charset="0"/>
              </a:rPr>
              <a:t>  {</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Courier New" pitchFamily="49" charset="0"/>
              </a:rPr>
              <a:t>    x = xCoord;</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Times New Roman" pitchFamily="18" charset="0"/>
              </a:rPr>
              <a:t>    y = yCoord;</a:t>
            </a:r>
            <a:r>
              <a:rPr lang="en-US" sz="2000" b="0">
                <a:latin typeface="Tahoma" pitchFamily="34" charset="0"/>
              </a:rPr>
              <a:t> </a:t>
            </a:r>
            <a:r>
              <a:rPr lang="en-AU" sz="2000" b="0">
                <a:latin typeface="Courier New" pitchFamily="49" charset="0"/>
                <a:cs typeface="Courier New" pitchFamily="49" charset="0"/>
              </a:rPr>
              <a:t>  }</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Courier New" pitchFamily="49" charset="0"/>
              </a:rPr>
              <a:t> </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Courier New" pitchFamily="49" charset="0"/>
              </a:rPr>
              <a:t>  // methods go here</a:t>
            </a:r>
            <a:endParaRPr lang="en-AU" sz="2000" b="0">
              <a:latin typeface="Tahoma" pitchFamily="34" charset="0"/>
              <a:ea typeface="Arial Unicode MS" pitchFamily="34" charset="-128"/>
              <a:cs typeface="Arial Unicode MS" pitchFamily="34" charset="-128"/>
            </a:endParaRPr>
          </a:p>
          <a:p>
            <a:r>
              <a:rPr lang="en-AU" sz="2000" b="0">
                <a:latin typeface="Courier New" pitchFamily="49" charset="0"/>
                <a:cs typeface="Times New Roman" pitchFamily="18" charset="0"/>
              </a:rPr>
              <a:t>}</a:t>
            </a:r>
            <a:r>
              <a:rPr lang="en-US" sz="2000" b="0">
                <a:latin typeface="Tahoma" pitchFamily="34" charset="0"/>
              </a:rPr>
              <a:t> </a:t>
            </a:r>
          </a:p>
        </p:txBody>
      </p:sp>
    </p:spTree>
    <p:extLst>
      <p:ext uri="{BB962C8B-B14F-4D97-AF65-F5344CB8AC3E}">
        <p14:creationId xmlns:p14="http://schemas.microsoft.com/office/powerpoint/2010/main" val="636968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AU">
                <a:ea typeface="Arial Unicode MS" pitchFamily="34" charset="-128"/>
                <a:cs typeface="Arial Unicode MS" pitchFamily="34" charset="-128"/>
              </a:rPr>
              <a:t>Objects vs Variables</a:t>
            </a:r>
          </a:p>
        </p:txBody>
      </p:sp>
      <p:sp>
        <p:nvSpPr>
          <p:cNvPr id="36868" name="Rectangle 3"/>
          <p:cNvSpPr>
            <a:spLocks noGrp="1" noChangeArrowheads="1"/>
          </p:cNvSpPr>
          <p:nvPr>
            <p:ph idx="1"/>
          </p:nvPr>
        </p:nvSpPr>
        <p:spPr>
          <a:xfrm>
            <a:off x="87312" y="856077"/>
            <a:ext cx="8763000" cy="1365250"/>
          </a:xfrm>
        </p:spPr>
        <p:txBody>
          <a:bodyPr/>
          <a:lstStyle/>
          <a:p>
            <a:pPr eaLnBrk="1" hangingPunct="1"/>
            <a:r>
              <a:rPr lang="en-US" dirty="0">
                <a:cs typeface="Times New Roman" pitchFamily="18" charset="0"/>
              </a:rPr>
              <a:t>In order to create new instances of Point, we must call the constructor:</a:t>
            </a:r>
          </a:p>
        </p:txBody>
      </p:sp>
      <p:sp>
        <p:nvSpPr>
          <p:cNvPr id="36869" name="Text Box 4"/>
          <p:cNvSpPr txBox="1">
            <a:spLocks noChangeArrowheads="1"/>
          </p:cNvSpPr>
          <p:nvPr/>
        </p:nvSpPr>
        <p:spPr bwMode="auto">
          <a:xfrm>
            <a:off x="1066800" y="1885535"/>
            <a:ext cx="4930775" cy="822325"/>
          </a:xfrm>
          <a:prstGeom prst="rect">
            <a:avLst/>
          </a:prstGeom>
          <a:noFill/>
          <a:ln w="9525">
            <a:noFill/>
            <a:miter lim="800000"/>
            <a:headEnd/>
            <a:tailEnd/>
          </a:ln>
        </p:spPr>
        <p:txBody>
          <a:bodyPr wrap="none">
            <a:spAutoFit/>
          </a:bodyPr>
          <a:lstStyle/>
          <a:p>
            <a:r>
              <a:rPr lang="en-AU" sz="2400" b="0" dirty="0">
                <a:latin typeface="Courier New" pitchFamily="49" charset="0"/>
                <a:cs typeface="Courier New" pitchFamily="49" charset="0"/>
              </a:rPr>
              <a:t>Point a = new Point(3, 3);</a:t>
            </a:r>
            <a:endParaRPr lang="en-AU" sz="2400" b="0" dirty="0">
              <a:latin typeface="Tahoma" pitchFamily="34" charset="0"/>
              <a:ea typeface="Arial Unicode MS" pitchFamily="34" charset="-128"/>
              <a:cs typeface="Arial Unicode MS" pitchFamily="34" charset="-128"/>
            </a:endParaRPr>
          </a:p>
          <a:p>
            <a:r>
              <a:rPr lang="en-AU" sz="2400" b="0" dirty="0">
                <a:latin typeface="Courier New" pitchFamily="49" charset="0"/>
                <a:cs typeface="Courier New" pitchFamily="49" charset="0"/>
              </a:rPr>
              <a:t>Point b = new Point(0, 0);</a:t>
            </a:r>
            <a:endParaRPr lang="en-US" sz="2400" b="0" dirty="0">
              <a:latin typeface="Tahoma" pitchFamily="34" charset="0"/>
            </a:endParaRPr>
          </a:p>
        </p:txBody>
      </p:sp>
      <p:sp>
        <p:nvSpPr>
          <p:cNvPr id="36870" name="Rectangle 5"/>
          <p:cNvSpPr>
            <a:spLocks noChangeArrowheads="1"/>
          </p:cNvSpPr>
          <p:nvPr/>
        </p:nvSpPr>
        <p:spPr bwMode="auto">
          <a:xfrm>
            <a:off x="475456" y="2971800"/>
            <a:ext cx="8193088" cy="2133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400" b="0">
                <a:latin typeface="Tahoma" pitchFamily="34" charset="0"/>
                <a:ea typeface="Arial Unicode MS" pitchFamily="34" charset="-128"/>
                <a:cs typeface="Arial Unicode MS" pitchFamily="34" charset="-128"/>
              </a:rPr>
              <a:t>Constructors are called when, and only when, a new object is allocated via a call to new.</a:t>
            </a:r>
            <a:endParaRPr lang="en-AU" sz="2400" b="0">
              <a:latin typeface="Tahoma" pitchFamily="34" charset="0"/>
              <a:ea typeface="Arial Unicode MS" pitchFamily="34" charset="-128"/>
              <a:cs typeface="Arial Unicode MS" pitchFamily="34" charset="-128"/>
            </a:endParaRPr>
          </a:p>
          <a:p>
            <a:pPr marL="342900" indent="-342900">
              <a:spcBef>
                <a:spcPct val="20000"/>
              </a:spcBef>
              <a:buClr>
                <a:schemeClr val="folHlink"/>
              </a:buClr>
              <a:buSzPct val="60000"/>
              <a:buFont typeface="Wingdings" pitchFamily="2" charset="2"/>
              <a:buChar char="n"/>
            </a:pPr>
            <a:r>
              <a:rPr lang="en-US" sz="2400" b="0">
                <a:latin typeface="Tahoma" pitchFamily="34" charset="0"/>
                <a:ea typeface="Arial Unicode MS" pitchFamily="34" charset="-128"/>
                <a:cs typeface="Arial Unicode MS" pitchFamily="34" charset="-128"/>
              </a:rPr>
              <a:t>Constructors must be public.</a:t>
            </a:r>
            <a:endParaRPr lang="en-AU" sz="2400" b="0">
              <a:latin typeface="Tahoma" pitchFamily="34" charset="0"/>
              <a:ea typeface="Arial Unicode MS" pitchFamily="34" charset="-128"/>
              <a:cs typeface="Arial Unicode MS" pitchFamily="34" charset="-128"/>
            </a:endParaRPr>
          </a:p>
          <a:p>
            <a:pPr marL="342900" indent="-342900">
              <a:spcBef>
                <a:spcPct val="20000"/>
              </a:spcBef>
              <a:buClr>
                <a:schemeClr val="folHlink"/>
              </a:buClr>
              <a:buSzPct val="60000"/>
              <a:buFont typeface="Wingdings" pitchFamily="2" charset="2"/>
              <a:buChar char="n"/>
            </a:pPr>
            <a:r>
              <a:rPr lang="en-US" sz="2400" b="0">
                <a:latin typeface="Tahoma" pitchFamily="34" charset="0"/>
                <a:cs typeface="Times New Roman" pitchFamily="18" charset="0"/>
              </a:rPr>
              <a:t>A default zero-parameter public constructor is generated only if no other constructor is provided.</a:t>
            </a:r>
            <a:r>
              <a:rPr lang="en-US" sz="2400" b="0">
                <a:latin typeface="Tahoma" pitchFamily="34" charset="0"/>
              </a:rPr>
              <a:t> </a:t>
            </a:r>
          </a:p>
        </p:txBody>
      </p:sp>
    </p:spTree>
    <p:extLst>
      <p:ext uri="{BB962C8B-B14F-4D97-AF65-F5344CB8AC3E}">
        <p14:creationId xmlns:p14="http://schemas.microsoft.com/office/powerpoint/2010/main" val="678375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AU">
                <a:ea typeface="Arial Unicode MS" pitchFamily="34" charset="-128"/>
                <a:cs typeface="Arial Unicode MS" pitchFamily="34" charset="-128"/>
              </a:rPr>
              <a:t>Access Modifiers</a:t>
            </a:r>
          </a:p>
        </p:txBody>
      </p:sp>
      <p:sp>
        <p:nvSpPr>
          <p:cNvPr id="37892" name="Rectangle 3"/>
          <p:cNvSpPr>
            <a:spLocks noGrp="1" noChangeArrowheads="1"/>
          </p:cNvSpPr>
          <p:nvPr>
            <p:ph idx="1"/>
          </p:nvPr>
        </p:nvSpPr>
        <p:spPr>
          <a:xfrm>
            <a:off x="457200" y="685800"/>
            <a:ext cx="7924800" cy="4419600"/>
          </a:xfrm>
        </p:spPr>
        <p:txBody>
          <a:bodyPr/>
          <a:lstStyle/>
          <a:p>
            <a:pPr eaLnBrk="1" hangingPunct="1"/>
            <a:r>
              <a:rPr lang="en-AU">
                <a:ea typeface="Arial Unicode MS" pitchFamily="34" charset="-128"/>
                <a:cs typeface="Arial Unicode MS" pitchFamily="34" charset="-128"/>
              </a:rPr>
              <a:t>Members </a:t>
            </a:r>
            <a:r>
              <a:rPr lang="en-US">
                <a:ea typeface="Arial Unicode MS" pitchFamily="34" charset="-128"/>
                <a:cs typeface="Arial Unicode MS" pitchFamily="34" charset="-128"/>
              </a:rPr>
              <a:t>of a class can be designated private, protected or public. This further assists in information hiding and encapsulation. </a:t>
            </a:r>
          </a:p>
          <a:p>
            <a:pPr eaLnBrk="1" hangingPunct="1"/>
            <a:r>
              <a:rPr lang="en-US">
                <a:ea typeface="Arial Unicode MS" pitchFamily="34" charset="-128"/>
                <a:cs typeface="Arial Unicode MS" pitchFamily="34" charset="-128"/>
              </a:rPr>
              <a:t>The following table summarises the properties of these.</a:t>
            </a:r>
          </a:p>
        </p:txBody>
      </p:sp>
      <p:grpSp>
        <p:nvGrpSpPr>
          <p:cNvPr id="37893" name="Group 4"/>
          <p:cNvGrpSpPr>
            <a:grpSpLocks/>
          </p:cNvGrpSpPr>
          <p:nvPr/>
        </p:nvGrpSpPr>
        <p:grpSpPr bwMode="auto">
          <a:xfrm>
            <a:off x="457200" y="3829050"/>
            <a:ext cx="8153400" cy="1989138"/>
            <a:chOff x="-3" y="-3"/>
            <a:chExt cx="3846" cy="2021"/>
          </a:xfrm>
        </p:grpSpPr>
        <p:grpSp>
          <p:nvGrpSpPr>
            <p:cNvPr id="37894" name="Group 5"/>
            <p:cNvGrpSpPr>
              <a:grpSpLocks/>
            </p:cNvGrpSpPr>
            <p:nvPr/>
          </p:nvGrpSpPr>
          <p:grpSpPr bwMode="auto">
            <a:xfrm>
              <a:off x="0" y="0"/>
              <a:ext cx="3840" cy="2015"/>
              <a:chOff x="0" y="0"/>
              <a:chExt cx="3840" cy="2015"/>
            </a:xfrm>
          </p:grpSpPr>
          <p:grpSp>
            <p:nvGrpSpPr>
              <p:cNvPr id="37896" name="Group 6"/>
              <p:cNvGrpSpPr>
                <a:grpSpLocks/>
              </p:cNvGrpSpPr>
              <p:nvPr/>
            </p:nvGrpSpPr>
            <p:grpSpPr bwMode="auto">
              <a:xfrm>
                <a:off x="0" y="0"/>
                <a:ext cx="768" cy="403"/>
                <a:chOff x="0" y="0"/>
                <a:chExt cx="768" cy="403"/>
              </a:xfrm>
            </p:grpSpPr>
            <p:sp>
              <p:nvSpPr>
                <p:cNvPr id="37969" name="Rectangle 7"/>
                <p:cNvSpPr>
                  <a:spLocks noChangeArrowheads="1"/>
                </p:cNvSpPr>
                <p:nvPr/>
              </p:nvSpPr>
              <p:spPr bwMode="auto">
                <a:xfrm>
                  <a:off x="43" y="0"/>
                  <a:ext cx="682" cy="403"/>
                </a:xfrm>
                <a:prstGeom prst="rect">
                  <a:avLst/>
                </a:prstGeom>
                <a:noFill/>
                <a:ln w="9525">
                  <a:noFill/>
                  <a:miter lim="800000"/>
                  <a:headEnd/>
                  <a:tailEnd/>
                </a:ln>
              </p:spPr>
              <p:txBody>
                <a:bodyPr/>
                <a:lstStyle/>
                <a:p>
                  <a:r>
                    <a:rPr lang="en-US" sz="2000" b="0">
                      <a:latin typeface="Times New Roman" pitchFamily="18" charset="0"/>
                      <a:ea typeface="Arial Unicode MS" pitchFamily="34" charset="-128"/>
                      <a:cs typeface="Arial Unicode MS" pitchFamily="34" charset="-128"/>
                    </a:rPr>
                    <a:t>access</a:t>
                  </a:r>
                  <a:endParaRPr lang="en-AU" sz="2000" b="0">
                    <a:latin typeface="Times New Roman" pitchFamily="18" charset="0"/>
                    <a:ea typeface="Arial Unicode MS" pitchFamily="34" charset="-128"/>
                    <a:cs typeface="Arial Unicode MS" pitchFamily="34" charset="-128"/>
                  </a:endParaRPr>
                </a:p>
                <a:p>
                  <a:endParaRPr lang="en-AU" sz="4000" b="0">
                    <a:latin typeface="Times New Roman" pitchFamily="18" charset="0"/>
                  </a:endParaRPr>
                </a:p>
              </p:txBody>
            </p:sp>
            <p:sp>
              <p:nvSpPr>
                <p:cNvPr id="37970" name="Rectangle 8"/>
                <p:cNvSpPr>
                  <a:spLocks noChangeArrowheads="1"/>
                </p:cNvSpPr>
                <p:nvPr/>
              </p:nvSpPr>
              <p:spPr bwMode="auto">
                <a:xfrm>
                  <a:off x="0" y="0"/>
                  <a:ext cx="768" cy="403"/>
                </a:xfrm>
                <a:prstGeom prst="rect">
                  <a:avLst/>
                </a:prstGeom>
                <a:noFill/>
                <a:ln w="7">
                  <a:solidFill>
                    <a:srgbClr val="A0A0A0"/>
                  </a:solidFill>
                  <a:miter lim="800000"/>
                  <a:headEnd/>
                  <a:tailEnd/>
                </a:ln>
              </p:spPr>
              <p:txBody>
                <a:bodyPr wrap="none"/>
                <a:lstStyle/>
                <a:p>
                  <a:endParaRPr lang="en-US"/>
                </a:p>
              </p:txBody>
            </p:sp>
          </p:grpSp>
          <p:grpSp>
            <p:nvGrpSpPr>
              <p:cNvPr id="37897" name="Group 9"/>
              <p:cNvGrpSpPr>
                <a:grpSpLocks/>
              </p:cNvGrpSpPr>
              <p:nvPr/>
            </p:nvGrpSpPr>
            <p:grpSpPr bwMode="auto">
              <a:xfrm>
                <a:off x="768" y="0"/>
                <a:ext cx="768" cy="403"/>
                <a:chOff x="768" y="0"/>
                <a:chExt cx="768" cy="403"/>
              </a:xfrm>
            </p:grpSpPr>
            <p:sp>
              <p:nvSpPr>
                <p:cNvPr id="37967" name="Rectangle 10"/>
                <p:cNvSpPr>
                  <a:spLocks noChangeArrowheads="1"/>
                </p:cNvSpPr>
                <p:nvPr/>
              </p:nvSpPr>
              <p:spPr bwMode="auto">
                <a:xfrm>
                  <a:off x="811" y="0"/>
                  <a:ext cx="682" cy="403"/>
                </a:xfrm>
                <a:prstGeom prst="rect">
                  <a:avLst/>
                </a:prstGeom>
                <a:noFill/>
                <a:ln w="9525">
                  <a:noFill/>
                  <a:miter lim="800000"/>
                  <a:headEnd/>
                  <a:tailEnd/>
                </a:ln>
              </p:spPr>
              <p:txBody>
                <a:bodyPr/>
                <a:lstStyle/>
                <a:p>
                  <a:pPr algn="ctr"/>
                  <a:r>
                    <a:rPr lang="en-US" sz="2000">
                      <a:latin typeface="Times New Roman" pitchFamily="18" charset="0"/>
                      <a:ea typeface="Arial Unicode MS" pitchFamily="34" charset="-128"/>
                      <a:cs typeface="Arial Unicode MS" pitchFamily="34" charset="-128"/>
                    </a:rPr>
                    <a:t>class</a:t>
                  </a:r>
                  <a:endParaRPr lang="en-AU" sz="2000" b="0">
                    <a:latin typeface="Times New Roman" pitchFamily="18" charset="0"/>
                    <a:ea typeface="Arial Unicode MS" pitchFamily="34" charset="-128"/>
                    <a:cs typeface="Arial Unicode MS" pitchFamily="34" charset="-128"/>
                  </a:endParaRPr>
                </a:p>
                <a:p>
                  <a:pPr algn="ctr"/>
                  <a:endParaRPr lang="en-AU" sz="4000" b="0">
                    <a:latin typeface="Times New Roman" pitchFamily="18" charset="0"/>
                  </a:endParaRPr>
                </a:p>
              </p:txBody>
            </p:sp>
            <p:sp>
              <p:nvSpPr>
                <p:cNvPr id="37968" name="Rectangle 11"/>
                <p:cNvSpPr>
                  <a:spLocks noChangeArrowheads="1"/>
                </p:cNvSpPr>
                <p:nvPr/>
              </p:nvSpPr>
              <p:spPr bwMode="auto">
                <a:xfrm>
                  <a:off x="768" y="0"/>
                  <a:ext cx="768" cy="403"/>
                </a:xfrm>
                <a:prstGeom prst="rect">
                  <a:avLst/>
                </a:prstGeom>
                <a:noFill/>
                <a:ln w="7">
                  <a:solidFill>
                    <a:srgbClr val="A0A0A0"/>
                  </a:solidFill>
                  <a:miter lim="800000"/>
                  <a:headEnd/>
                  <a:tailEnd/>
                </a:ln>
              </p:spPr>
              <p:txBody>
                <a:bodyPr wrap="none"/>
                <a:lstStyle/>
                <a:p>
                  <a:endParaRPr lang="en-US"/>
                </a:p>
              </p:txBody>
            </p:sp>
          </p:grpSp>
          <p:grpSp>
            <p:nvGrpSpPr>
              <p:cNvPr id="37898" name="Group 12"/>
              <p:cNvGrpSpPr>
                <a:grpSpLocks/>
              </p:cNvGrpSpPr>
              <p:nvPr/>
            </p:nvGrpSpPr>
            <p:grpSpPr bwMode="auto">
              <a:xfrm>
                <a:off x="1536" y="0"/>
                <a:ext cx="768" cy="403"/>
                <a:chOff x="1536" y="0"/>
                <a:chExt cx="768" cy="403"/>
              </a:xfrm>
            </p:grpSpPr>
            <p:sp>
              <p:nvSpPr>
                <p:cNvPr id="37965" name="Rectangle 13"/>
                <p:cNvSpPr>
                  <a:spLocks noChangeArrowheads="1"/>
                </p:cNvSpPr>
                <p:nvPr/>
              </p:nvSpPr>
              <p:spPr bwMode="auto">
                <a:xfrm>
                  <a:off x="1579" y="0"/>
                  <a:ext cx="682" cy="403"/>
                </a:xfrm>
                <a:prstGeom prst="rect">
                  <a:avLst/>
                </a:prstGeom>
                <a:noFill/>
                <a:ln w="9525">
                  <a:noFill/>
                  <a:miter lim="800000"/>
                  <a:headEnd/>
                  <a:tailEnd/>
                </a:ln>
              </p:spPr>
              <p:txBody>
                <a:bodyPr/>
                <a:lstStyle/>
                <a:p>
                  <a:pPr algn="ctr"/>
                  <a:r>
                    <a:rPr lang="en-US" sz="2000">
                      <a:latin typeface="Times New Roman" pitchFamily="18" charset="0"/>
                      <a:ea typeface="Arial Unicode MS" pitchFamily="34" charset="-128"/>
                      <a:cs typeface="Arial Unicode MS" pitchFamily="34" charset="-128"/>
                    </a:rPr>
                    <a:t>subclass</a:t>
                  </a:r>
                  <a:endParaRPr lang="en-AU" sz="2000" b="0">
                    <a:latin typeface="Times New Roman" pitchFamily="18" charset="0"/>
                    <a:ea typeface="Arial Unicode MS" pitchFamily="34" charset="-128"/>
                    <a:cs typeface="Arial Unicode MS" pitchFamily="34" charset="-128"/>
                  </a:endParaRPr>
                </a:p>
                <a:p>
                  <a:pPr algn="ctr"/>
                  <a:endParaRPr lang="en-AU" sz="4000" b="0">
                    <a:latin typeface="Times New Roman" pitchFamily="18" charset="0"/>
                  </a:endParaRPr>
                </a:p>
              </p:txBody>
            </p:sp>
            <p:sp>
              <p:nvSpPr>
                <p:cNvPr id="37966" name="Rectangle 14"/>
                <p:cNvSpPr>
                  <a:spLocks noChangeArrowheads="1"/>
                </p:cNvSpPr>
                <p:nvPr/>
              </p:nvSpPr>
              <p:spPr bwMode="auto">
                <a:xfrm>
                  <a:off x="1536" y="0"/>
                  <a:ext cx="768" cy="403"/>
                </a:xfrm>
                <a:prstGeom prst="rect">
                  <a:avLst/>
                </a:prstGeom>
                <a:noFill/>
                <a:ln w="7">
                  <a:solidFill>
                    <a:srgbClr val="A0A0A0"/>
                  </a:solidFill>
                  <a:miter lim="800000"/>
                  <a:headEnd/>
                  <a:tailEnd/>
                </a:ln>
              </p:spPr>
              <p:txBody>
                <a:bodyPr wrap="none"/>
                <a:lstStyle/>
                <a:p>
                  <a:endParaRPr lang="en-US"/>
                </a:p>
              </p:txBody>
            </p:sp>
          </p:grpSp>
          <p:grpSp>
            <p:nvGrpSpPr>
              <p:cNvPr id="37899" name="Group 15"/>
              <p:cNvGrpSpPr>
                <a:grpSpLocks/>
              </p:cNvGrpSpPr>
              <p:nvPr/>
            </p:nvGrpSpPr>
            <p:grpSpPr bwMode="auto">
              <a:xfrm>
                <a:off x="2304" y="0"/>
                <a:ext cx="768" cy="403"/>
                <a:chOff x="2304" y="0"/>
                <a:chExt cx="768" cy="403"/>
              </a:xfrm>
            </p:grpSpPr>
            <p:sp>
              <p:nvSpPr>
                <p:cNvPr id="37963" name="Rectangle 16"/>
                <p:cNvSpPr>
                  <a:spLocks noChangeArrowheads="1"/>
                </p:cNvSpPr>
                <p:nvPr/>
              </p:nvSpPr>
              <p:spPr bwMode="auto">
                <a:xfrm>
                  <a:off x="2347" y="0"/>
                  <a:ext cx="682" cy="403"/>
                </a:xfrm>
                <a:prstGeom prst="rect">
                  <a:avLst/>
                </a:prstGeom>
                <a:noFill/>
                <a:ln w="9525">
                  <a:noFill/>
                  <a:miter lim="800000"/>
                  <a:headEnd/>
                  <a:tailEnd/>
                </a:ln>
              </p:spPr>
              <p:txBody>
                <a:bodyPr/>
                <a:lstStyle/>
                <a:p>
                  <a:pPr algn="ctr"/>
                  <a:r>
                    <a:rPr lang="en-US" sz="2000">
                      <a:latin typeface="Times New Roman" pitchFamily="18" charset="0"/>
                      <a:ea typeface="Arial Unicode MS" pitchFamily="34" charset="-128"/>
                      <a:cs typeface="Arial Unicode MS" pitchFamily="34" charset="-128"/>
                    </a:rPr>
                    <a:t>package</a:t>
                  </a:r>
                  <a:endParaRPr lang="en-AU" sz="2000" b="0">
                    <a:latin typeface="Times New Roman" pitchFamily="18" charset="0"/>
                    <a:ea typeface="Arial Unicode MS" pitchFamily="34" charset="-128"/>
                    <a:cs typeface="Arial Unicode MS" pitchFamily="34" charset="-128"/>
                  </a:endParaRPr>
                </a:p>
                <a:p>
                  <a:pPr algn="ctr"/>
                  <a:endParaRPr lang="en-AU" sz="4000" b="0">
                    <a:latin typeface="Times New Roman" pitchFamily="18" charset="0"/>
                  </a:endParaRPr>
                </a:p>
              </p:txBody>
            </p:sp>
            <p:sp>
              <p:nvSpPr>
                <p:cNvPr id="37964" name="Rectangle 17"/>
                <p:cNvSpPr>
                  <a:spLocks noChangeArrowheads="1"/>
                </p:cNvSpPr>
                <p:nvPr/>
              </p:nvSpPr>
              <p:spPr bwMode="auto">
                <a:xfrm>
                  <a:off x="2304" y="0"/>
                  <a:ext cx="768" cy="403"/>
                </a:xfrm>
                <a:prstGeom prst="rect">
                  <a:avLst/>
                </a:prstGeom>
                <a:noFill/>
                <a:ln w="7">
                  <a:solidFill>
                    <a:srgbClr val="A0A0A0"/>
                  </a:solidFill>
                  <a:miter lim="800000"/>
                  <a:headEnd/>
                  <a:tailEnd/>
                </a:ln>
              </p:spPr>
              <p:txBody>
                <a:bodyPr wrap="none"/>
                <a:lstStyle/>
                <a:p>
                  <a:endParaRPr lang="en-US"/>
                </a:p>
              </p:txBody>
            </p:sp>
          </p:grpSp>
          <p:grpSp>
            <p:nvGrpSpPr>
              <p:cNvPr id="37900" name="Group 18"/>
              <p:cNvGrpSpPr>
                <a:grpSpLocks/>
              </p:cNvGrpSpPr>
              <p:nvPr/>
            </p:nvGrpSpPr>
            <p:grpSpPr bwMode="auto">
              <a:xfrm>
                <a:off x="3072" y="0"/>
                <a:ext cx="768" cy="403"/>
                <a:chOff x="3072" y="0"/>
                <a:chExt cx="768" cy="403"/>
              </a:xfrm>
            </p:grpSpPr>
            <p:sp>
              <p:nvSpPr>
                <p:cNvPr id="37961" name="Rectangle 19"/>
                <p:cNvSpPr>
                  <a:spLocks noChangeArrowheads="1"/>
                </p:cNvSpPr>
                <p:nvPr/>
              </p:nvSpPr>
              <p:spPr bwMode="auto">
                <a:xfrm>
                  <a:off x="3115" y="0"/>
                  <a:ext cx="682" cy="403"/>
                </a:xfrm>
                <a:prstGeom prst="rect">
                  <a:avLst/>
                </a:prstGeom>
                <a:noFill/>
                <a:ln w="9525">
                  <a:noFill/>
                  <a:miter lim="800000"/>
                  <a:headEnd/>
                  <a:tailEnd/>
                </a:ln>
              </p:spPr>
              <p:txBody>
                <a:bodyPr/>
                <a:lstStyle/>
                <a:p>
                  <a:pPr algn="ctr"/>
                  <a:r>
                    <a:rPr lang="en-US" sz="2000">
                      <a:latin typeface="Times New Roman" pitchFamily="18" charset="0"/>
                      <a:ea typeface="Arial Unicode MS" pitchFamily="34" charset="-128"/>
                      <a:cs typeface="Arial Unicode MS" pitchFamily="34" charset="-128"/>
                    </a:rPr>
                    <a:t>everywhere</a:t>
                  </a:r>
                  <a:endParaRPr lang="en-AU" sz="2000" b="0">
                    <a:latin typeface="Times New Roman" pitchFamily="18" charset="0"/>
                    <a:ea typeface="Arial Unicode MS" pitchFamily="34" charset="-128"/>
                    <a:cs typeface="Arial Unicode MS" pitchFamily="34" charset="-128"/>
                  </a:endParaRPr>
                </a:p>
                <a:p>
                  <a:pPr algn="ctr"/>
                  <a:endParaRPr lang="en-AU" sz="4000" b="0">
                    <a:latin typeface="Times New Roman" pitchFamily="18" charset="0"/>
                  </a:endParaRPr>
                </a:p>
              </p:txBody>
            </p:sp>
            <p:sp>
              <p:nvSpPr>
                <p:cNvPr id="37962" name="Rectangle 20"/>
                <p:cNvSpPr>
                  <a:spLocks noChangeArrowheads="1"/>
                </p:cNvSpPr>
                <p:nvPr/>
              </p:nvSpPr>
              <p:spPr bwMode="auto">
                <a:xfrm>
                  <a:off x="3072" y="0"/>
                  <a:ext cx="768" cy="403"/>
                </a:xfrm>
                <a:prstGeom prst="rect">
                  <a:avLst/>
                </a:prstGeom>
                <a:noFill/>
                <a:ln w="7">
                  <a:solidFill>
                    <a:srgbClr val="A0A0A0"/>
                  </a:solidFill>
                  <a:miter lim="800000"/>
                  <a:headEnd/>
                  <a:tailEnd/>
                </a:ln>
              </p:spPr>
              <p:txBody>
                <a:bodyPr wrap="none"/>
                <a:lstStyle/>
                <a:p>
                  <a:endParaRPr lang="en-US"/>
                </a:p>
              </p:txBody>
            </p:sp>
          </p:grpSp>
          <p:grpSp>
            <p:nvGrpSpPr>
              <p:cNvPr id="37901" name="Group 21"/>
              <p:cNvGrpSpPr>
                <a:grpSpLocks/>
              </p:cNvGrpSpPr>
              <p:nvPr/>
            </p:nvGrpSpPr>
            <p:grpSpPr bwMode="auto">
              <a:xfrm>
                <a:off x="0" y="403"/>
                <a:ext cx="768" cy="403"/>
                <a:chOff x="0" y="403"/>
                <a:chExt cx="768" cy="403"/>
              </a:xfrm>
            </p:grpSpPr>
            <p:sp>
              <p:nvSpPr>
                <p:cNvPr id="37959" name="Rectangle 22"/>
                <p:cNvSpPr>
                  <a:spLocks noChangeArrowheads="1"/>
                </p:cNvSpPr>
                <p:nvPr/>
              </p:nvSpPr>
              <p:spPr bwMode="auto">
                <a:xfrm>
                  <a:off x="43" y="403"/>
                  <a:ext cx="682" cy="403"/>
                </a:xfrm>
                <a:prstGeom prst="rect">
                  <a:avLst/>
                </a:prstGeom>
                <a:noFill/>
                <a:ln w="9525">
                  <a:noFill/>
                  <a:miter lim="800000"/>
                  <a:headEnd/>
                  <a:tailEnd/>
                </a:ln>
              </p:spPr>
              <p:txBody>
                <a:bodyPr/>
                <a:lstStyle/>
                <a:p>
                  <a:r>
                    <a:rPr lang="en-US" sz="2000">
                      <a:latin typeface="Times New Roman" pitchFamily="18" charset="0"/>
                      <a:ea typeface="Arial Unicode MS" pitchFamily="34" charset="-128"/>
                      <a:cs typeface="Arial Unicode MS" pitchFamily="34" charset="-128"/>
                    </a:rPr>
                    <a:t>private</a:t>
                  </a:r>
                  <a:endParaRPr lang="en-AU" sz="2000" b="0">
                    <a:latin typeface="Times New Roman" pitchFamily="18" charset="0"/>
                    <a:ea typeface="Arial Unicode MS" pitchFamily="34" charset="-128"/>
                    <a:cs typeface="Arial Unicode MS" pitchFamily="34" charset="-128"/>
                  </a:endParaRPr>
                </a:p>
                <a:p>
                  <a:endParaRPr lang="en-AU" sz="4000" b="0">
                    <a:latin typeface="Times New Roman" pitchFamily="18" charset="0"/>
                  </a:endParaRPr>
                </a:p>
              </p:txBody>
            </p:sp>
            <p:sp>
              <p:nvSpPr>
                <p:cNvPr id="37960" name="Rectangle 23"/>
                <p:cNvSpPr>
                  <a:spLocks noChangeArrowheads="1"/>
                </p:cNvSpPr>
                <p:nvPr/>
              </p:nvSpPr>
              <p:spPr bwMode="auto">
                <a:xfrm>
                  <a:off x="0" y="403"/>
                  <a:ext cx="768" cy="403"/>
                </a:xfrm>
                <a:prstGeom prst="rect">
                  <a:avLst/>
                </a:prstGeom>
                <a:noFill/>
                <a:ln w="7">
                  <a:solidFill>
                    <a:srgbClr val="A0A0A0"/>
                  </a:solidFill>
                  <a:miter lim="800000"/>
                  <a:headEnd/>
                  <a:tailEnd/>
                </a:ln>
              </p:spPr>
              <p:txBody>
                <a:bodyPr wrap="none"/>
                <a:lstStyle/>
                <a:p>
                  <a:endParaRPr lang="en-US"/>
                </a:p>
              </p:txBody>
            </p:sp>
          </p:grpSp>
          <p:grpSp>
            <p:nvGrpSpPr>
              <p:cNvPr id="37902" name="Group 24"/>
              <p:cNvGrpSpPr>
                <a:grpSpLocks/>
              </p:cNvGrpSpPr>
              <p:nvPr/>
            </p:nvGrpSpPr>
            <p:grpSpPr bwMode="auto">
              <a:xfrm>
                <a:off x="768" y="403"/>
                <a:ext cx="768" cy="403"/>
                <a:chOff x="768" y="403"/>
                <a:chExt cx="768" cy="403"/>
              </a:xfrm>
            </p:grpSpPr>
            <p:sp>
              <p:nvSpPr>
                <p:cNvPr id="37957" name="Rectangle 25"/>
                <p:cNvSpPr>
                  <a:spLocks noChangeArrowheads="1"/>
                </p:cNvSpPr>
                <p:nvPr/>
              </p:nvSpPr>
              <p:spPr bwMode="auto">
                <a:xfrm>
                  <a:off x="811" y="403"/>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58" name="Rectangle 26"/>
                <p:cNvSpPr>
                  <a:spLocks noChangeArrowheads="1"/>
                </p:cNvSpPr>
                <p:nvPr/>
              </p:nvSpPr>
              <p:spPr bwMode="auto">
                <a:xfrm>
                  <a:off x="768" y="403"/>
                  <a:ext cx="768" cy="403"/>
                </a:xfrm>
                <a:prstGeom prst="rect">
                  <a:avLst/>
                </a:prstGeom>
                <a:noFill/>
                <a:ln w="7">
                  <a:solidFill>
                    <a:srgbClr val="A0A0A0"/>
                  </a:solidFill>
                  <a:miter lim="800000"/>
                  <a:headEnd/>
                  <a:tailEnd/>
                </a:ln>
              </p:spPr>
              <p:txBody>
                <a:bodyPr wrap="none"/>
                <a:lstStyle/>
                <a:p>
                  <a:endParaRPr lang="en-US"/>
                </a:p>
              </p:txBody>
            </p:sp>
          </p:grpSp>
          <p:grpSp>
            <p:nvGrpSpPr>
              <p:cNvPr id="37903" name="Group 27"/>
              <p:cNvGrpSpPr>
                <a:grpSpLocks/>
              </p:cNvGrpSpPr>
              <p:nvPr/>
            </p:nvGrpSpPr>
            <p:grpSpPr bwMode="auto">
              <a:xfrm>
                <a:off x="1536" y="403"/>
                <a:ext cx="768" cy="403"/>
                <a:chOff x="1536" y="403"/>
                <a:chExt cx="768" cy="403"/>
              </a:xfrm>
            </p:grpSpPr>
            <p:sp>
              <p:nvSpPr>
                <p:cNvPr id="37955" name="Rectangle 28"/>
                <p:cNvSpPr>
                  <a:spLocks noChangeArrowheads="1"/>
                </p:cNvSpPr>
                <p:nvPr/>
              </p:nvSpPr>
              <p:spPr bwMode="auto">
                <a:xfrm>
                  <a:off x="1579" y="403"/>
                  <a:ext cx="682" cy="403"/>
                </a:xfrm>
                <a:prstGeom prst="rect">
                  <a:avLst/>
                </a:prstGeom>
                <a:noFill/>
                <a:ln w="9525">
                  <a:noFill/>
                  <a:miter lim="800000"/>
                  <a:headEnd/>
                  <a:tailEnd/>
                </a:ln>
              </p:spPr>
              <p:txBody>
                <a:bodyPr/>
                <a:lstStyle/>
                <a:p>
                  <a:pPr algn="ctr"/>
                  <a:r>
                    <a:rPr lang="en-AU" sz="2000" b="0">
                      <a:latin typeface="Times New Roman" pitchFamily="18" charset="0"/>
                      <a:ea typeface="Arial Unicode MS" pitchFamily="34" charset="-128"/>
                      <a:cs typeface="Arial Unicode MS" pitchFamily="34" charset="-128"/>
                    </a:rPr>
                    <a:t> </a:t>
                  </a:r>
                </a:p>
                <a:p>
                  <a:pPr algn="ctr"/>
                  <a:endParaRPr lang="en-AU" sz="4000" b="0">
                    <a:latin typeface="Times New Roman" pitchFamily="18" charset="0"/>
                  </a:endParaRPr>
                </a:p>
              </p:txBody>
            </p:sp>
            <p:sp>
              <p:nvSpPr>
                <p:cNvPr id="37956" name="Rectangle 29"/>
                <p:cNvSpPr>
                  <a:spLocks noChangeArrowheads="1"/>
                </p:cNvSpPr>
                <p:nvPr/>
              </p:nvSpPr>
              <p:spPr bwMode="auto">
                <a:xfrm>
                  <a:off x="1536" y="403"/>
                  <a:ext cx="768" cy="403"/>
                </a:xfrm>
                <a:prstGeom prst="rect">
                  <a:avLst/>
                </a:prstGeom>
                <a:noFill/>
                <a:ln w="7">
                  <a:solidFill>
                    <a:srgbClr val="A0A0A0"/>
                  </a:solidFill>
                  <a:miter lim="800000"/>
                  <a:headEnd/>
                  <a:tailEnd/>
                </a:ln>
              </p:spPr>
              <p:txBody>
                <a:bodyPr wrap="none"/>
                <a:lstStyle/>
                <a:p>
                  <a:endParaRPr lang="en-US"/>
                </a:p>
              </p:txBody>
            </p:sp>
          </p:grpSp>
          <p:grpSp>
            <p:nvGrpSpPr>
              <p:cNvPr id="37904" name="Group 30"/>
              <p:cNvGrpSpPr>
                <a:grpSpLocks/>
              </p:cNvGrpSpPr>
              <p:nvPr/>
            </p:nvGrpSpPr>
            <p:grpSpPr bwMode="auto">
              <a:xfrm>
                <a:off x="2304" y="403"/>
                <a:ext cx="768" cy="403"/>
                <a:chOff x="2304" y="403"/>
                <a:chExt cx="768" cy="403"/>
              </a:xfrm>
            </p:grpSpPr>
            <p:sp>
              <p:nvSpPr>
                <p:cNvPr id="37953" name="Rectangle 31"/>
                <p:cNvSpPr>
                  <a:spLocks noChangeArrowheads="1"/>
                </p:cNvSpPr>
                <p:nvPr/>
              </p:nvSpPr>
              <p:spPr bwMode="auto">
                <a:xfrm>
                  <a:off x="2347" y="403"/>
                  <a:ext cx="682" cy="403"/>
                </a:xfrm>
                <a:prstGeom prst="rect">
                  <a:avLst/>
                </a:prstGeom>
                <a:noFill/>
                <a:ln w="9525">
                  <a:noFill/>
                  <a:miter lim="800000"/>
                  <a:headEnd/>
                  <a:tailEnd/>
                </a:ln>
              </p:spPr>
              <p:txBody>
                <a:bodyPr/>
                <a:lstStyle/>
                <a:p>
                  <a:pPr algn="ctr"/>
                  <a:r>
                    <a:rPr lang="en-AU" sz="2000" b="0">
                      <a:latin typeface="Times New Roman" pitchFamily="18" charset="0"/>
                      <a:ea typeface="Arial Unicode MS" pitchFamily="34" charset="-128"/>
                      <a:cs typeface="Arial Unicode MS" pitchFamily="34" charset="-128"/>
                    </a:rPr>
                    <a:t> </a:t>
                  </a:r>
                </a:p>
                <a:p>
                  <a:pPr algn="ctr"/>
                  <a:endParaRPr lang="en-AU" sz="4000" b="0">
                    <a:latin typeface="Times New Roman" pitchFamily="18" charset="0"/>
                  </a:endParaRPr>
                </a:p>
              </p:txBody>
            </p:sp>
            <p:sp>
              <p:nvSpPr>
                <p:cNvPr id="37954" name="Rectangle 32"/>
                <p:cNvSpPr>
                  <a:spLocks noChangeArrowheads="1"/>
                </p:cNvSpPr>
                <p:nvPr/>
              </p:nvSpPr>
              <p:spPr bwMode="auto">
                <a:xfrm>
                  <a:off x="2304" y="403"/>
                  <a:ext cx="768" cy="403"/>
                </a:xfrm>
                <a:prstGeom prst="rect">
                  <a:avLst/>
                </a:prstGeom>
                <a:noFill/>
                <a:ln w="7">
                  <a:solidFill>
                    <a:srgbClr val="A0A0A0"/>
                  </a:solidFill>
                  <a:miter lim="800000"/>
                  <a:headEnd/>
                  <a:tailEnd/>
                </a:ln>
              </p:spPr>
              <p:txBody>
                <a:bodyPr wrap="none"/>
                <a:lstStyle/>
                <a:p>
                  <a:endParaRPr lang="en-US"/>
                </a:p>
              </p:txBody>
            </p:sp>
          </p:grpSp>
          <p:grpSp>
            <p:nvGrpSpPr>
              <p:cNvPr id="37905" name="Group 33"/>
              <p:cNvGrpSpPr>
                <a:grpSpLocks/>
              </p:cNvGrpSpPr>
              <p:nvPr/>
            </p:nvGrpSpPr>
            <p:grpSpPr bwMode="auto">
              <a:xfrm>
                <a:off x="3072" y="403"/>
                <a:ext cx="768" cy="403"/>
                <a:chOff x="3072" y="403"/>
                <a:chExt cx="768" cy="403"/>
              </a:xfrm>
            </p:grpSpPr>
            <p:sp>
              <p:nvSpPr>
                <p:cNvPr id="37951" name="Rectangle 34"/>
                <p:cNvSpPr>
                  <a:spLocks noChangeArrowheads="1"/>
                </p:cNvSpPr>
                <p:nvPr/>
              </p:nvSpPr>
              <p:spPr bwMode="auto">
                <a:xfrm>
                  <a:off x="3115" y="403"/>
                  <a:ext cx="682" cy="403"/>
                </a:xfrm>
                <a:prstGeom prst="rect">
                  <a:avLst/>
                </a:prstGeom>
                <a:noFill/>
                <a:ln w="9525">
                  <a:noFill/>
                  <a:miter lim="800000"/>
                  <a:headEnd/>
                  <a:tailEnd/>
                </a:ln>
              </p:spPr>
              <p:txBody>
                <a:bodyPr/>
                <a:lstStyle/>
                <a:p>
                  <a:pPr algn="ctr"/>
                  <a:r>
                    <a:rPr lang="en-AU" sz="2000" b="0">
                      <a:latin typeface="Times New Roman" pitchFamily="18" charset="0"/>
                      <a:ea typeface="Arial Unicode MS" pitchFamily="34" charset="-128"/>
                      <a:cs typeface="Arial Unicode MS" pitchFamily="34" charset="-128"/>
                    </a:rPr>
                    <a:t> </a:t>
                  </a:r>
                </a:p>
                <a:p>
                  <a:pPr algn="ctr"/>
                  <a:endParaRPr lang="en-AU" sz="4000" b="0">
                    <a:latin typeface="Times New Roman" pitchFamily="18" charset="0"/>
                  </a:endParaRPr>
                </a:p>
              </p:txBody>
            </p:sp>
            <p:sp>
              <p:nvSpPr>
                <p:cNvPr id="37952" name="Rectangle 35"/>
                <p:cNvSpPr>
                  <a:spLocks noChangeArrowheads="1"/>
                </p:cNvSpPr>
                <p:nvPr/>
              </p:nvSpPr>
              <p:spPr bwMode="auto">
                <a:xfrm>
                  <a:off x="3072" y="403"/>
                  <a:ext cx="768" cy="403"/>
                </a:xfrm>
                <a:prstGeom prst="rect">
                  <a:avLst/>
                </a:prstGeom>
                <a:noFill/>
                <a:ln w="7">
                  <a:solidFill>
                    <a:srgbClr val="A0A0A0"/>
                  </a:solidFill>
                  <a:miter lim="800000"/>
                  <a:headEnd/>
                  <a:tailEnd/>
                </a:ln>
              </p:spPr>
              <p:txBody>
                <a:bodyPr wrap="none"/>
                <a:lstStyle/>
                <a:p>
                  <a:endParaRPr lang="en-US"/>
                </a:p>
              </p:txBody>
            </p:sp>
          </p:grpSp>
          <p:grpSp>
            <p:nvGrpSpPr>
              <p:cNvPr id="37906" name="Group 36"/>
              <p:cNvGrpSpPr>
                <a:grpSpLocks/>
              </p:cNvGrpSpPr>
              <p:nvPr/>
            </p:nvGrpSpPr>
            <p:grpSpPr bwMode="auto">
              <a:xfrm>
                <a:off x="0" y="806"/>
                <a:ext cx="768" cy="403"/>
                <a:chOff x="0" y="806"/>
                <a:chExt cx="768" cy="403"/>
              </a:xfrm>
            </p:grpSpPr>
            <p:sp>
              <p:nvSpPr>
                <p:cNvPr id="37949" name="Rectangle 37"/>
                <p:cNvSpPr>
                  <a:spLocks noChangeArrowheads="1"/>
                </p:cNvSpPr>
                <p:nvPr/>
              </p:nvSpPr>
              <p:spPr bwMode="auto">
                <a:xfrm>
                  <a:off x="43" y="806"/>
                  <a:ext cx="682" cy="403"/>
                </a:xfrm>
                <a:prstGeom prst="rect">
                  <a:avLst/>
                </a:prstGeom>
                <a:noFill/>
                <a:ln w="9525">
                  <a:noFill/>
                  <a:miter lim="800000"/>
                  <a:headEnd/>
                  <a:tailEnd/>
                </a:ln>
              </p:spPr>
              <p:txBody>
                <a:bodyPr/>
                <a:lstStyle/>
                <a:p>
                  <a:r>
                    <a:rPr lang="en-US" sz="2000">
                      <a:latin typeface="Times New Roman" pitchFamily="18" charset="0"/>
                      <a:ea typeface="Arial Unicode MS" pitchFamily="34" charset="-128"/>
                      <a:cs typeface="Arial Unicode MS" pitchFamily="34" charset="-128"/>
                    </a:rPr>
                    <a:t>default</a:t>
                  </a:r>
                  <a:endParaRPr lang="en-AU" sz="2000" b="0">
                    <a:latin typeface="Times New Roman" pitchFamily="18" charset="0"/>
                    <a:ea typeface="Arial Unicode MS" pitchFamily="34" charset="-128"/>
                    <a:cs typeface="Arial Unicode MS" pitchFamily="34" charset="-128"/>
                  </a:endParaRPr>
                </a:p>
                <a:p>
                  <a:endParaRPr lang="en-AU" sz="4000" b="0">
                    <a:latin typeface="Times New Roman" pitchFamily="18" charset="0"/>
                  </a:endParaRPr>
                </a:p>
              </p:txBody>
            </p:sp>
            <p:sp>
              <p:nvSpPr>
                <p:cNvPr id="37950" name="Rectangle 38"/>
                <p:cNvSpPr>
                  <a:spLocks noChangeArrowheads="1"/>
                </p:cNvSpPr>
                <p:nvPr/>
              </p:nvSpPr>
              <p:spPr bwMode="auto">
                <a:xfrm>
                  <a:off x="0" y="806"/>
                  <a:ext cx="768" cy="403"/>
                </a:xfrm>
                <a:prstGeom prst="rect">
                  <a:avLst/>
                </a:prstGeom>
                <a:noFill/>
                <a:ln w="7">
                  <a:solidFill>
                    <a:srgbClr val="A0A0A0"/>
                  </a:solidFill>
                  <a:miter lim="800000"/>
                  <a:headEnd/>
                  <a:tailEnd/>
                </a:ln>
              </p:spPr>
              <p:txBody>
                <a:bodyPr wrap="none"/>
                <a:lstStyle/>
                <a:p>
                  <a:endParaRPr lang="en-US"/>
                </a:p>
              </p:txBody>
            </p:sp>
          </p:grpSp>
          <p:grpSp>
            <p:nvGrpSpPr>
              <p:cNvPr id="37907" name="Group 39"/>
              <p:cNvGrpSpPr>
                <a:grpSpLocks/>
              </p:cNvGrpSpPr>
              <p:nvPr/>
            </p:nvGrpSpPr>
            <p:grpSpPr bwMode="auto">
              <a:xfrm>
                <a:off x="768" y="806"/>
                <a:ext cx="768" cy="403"/>
                <a:chOff x="768" y="806"/>
                <a:chExt cx="768" cy="403"/>
              </a:xfrm>
            </p:grpSpPr>
            <p:sp>
              <p:nvSpPr>
                <p:cNvPr id="37947" name="Rectangle 40"/>
                <p:cNvSpPr>
                  <a:spLocks noChangeArrowheads="1"/>
                </p:cNvSpPr>
                <p:nvPr/>
              </p:nvSpPr>
              <p:spPr bwMode="auto">
                <a:xfrm>
                  <a:off x="811" y="806"/>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48" name="Rectangle 41"/>
                <p:cNvSpPr>
                  <a:spLocks noChangeArrowheads="1"/>
                </p:cNvSpPr>
                <p:nvPr/>
              </p:nvSpPr>
              <p:spPr bwMode="auto">
                <a:xfrm>
                  <a:off x="768" y="806"/>
                  <a:ext cx="768" cy="403"/>
                </a:xfrm>
                <a:prstGeom prst="rect">
                  <a:avLst/>
                </a:prstGeom>
                <a:noFill/>
                <a:ln w="7">
                  <a:solidFill>
                    <a:srgbClr val="A0A0A0"/>
                  </a:solidFill>
                  <a:miter lim="800000"/>
                  <a:headEnd/>
                  <a:tailEnd/>
                </a:ln>
              </p:spPr>
              <p:txBody>
                <a:bodyPr wrap="none"/>
                <a:lstStyle/>
                <a:p>
                  <a:endParaRPr lang="en-US"/>
                </a:p>
              </p:txBody>
            </p:sp>
          </p:grpSp>
          <p:grpSp>
            <p:nvGrpSpPr>
              <p:cNvPr id="37908" name="Group 42"/>
              <p:cNvGrpSpPr>
                <a:grpSpLocks/>
              </p:cNvGrpSpPr>
              <p:nvPr/>
            </p:nvGrpSpPr>
            <p:grpSpPr bwMode="auto">
              <a:xfrm>
                <a:off x="1536" y="806"/>
                <a:ext cx="768" cy="403"/>
                <a:chOff x="1536" y="806"/>
                <a:chExt cx="768" cy="403"/>
              </a:xfrm>
            </p:grpSpPr>
            <p:sp>
              <p:nvSpPr>
                <p:cNvPr id="37945" name="Rectangle 43"/>
                <p:cNvSpPr>
                  <a:spLocks noChangeArrowheads="1"/>
                </p:cNvSpPr>
                <p:nvPr/>
              </p:nvSpPr>
              <p:spPr bwMode="auto">
                <a:xfrm>
                  <a:off x="1579" y="806"/>
                  <a:ext cx="682" cy="403"/>
                </a:xfrm>
                <a:prstGeom prst="rect">
                  <a:avLst/>
                </a:prstGeom>
                <a:noFill/>
                <a:ln w="9525">
                  <a:noFill/>
                  <a:miter lim="800000"/>
                  <a:headEnd/>
                  <a:tailEnd/>
                </a:ln>
              </p:spPr>
              <p:txBody>
                <a:bodyPr/>
                <a:lstStyle/>
                <a:p>
                  <a:pPr algn="ctr"/>
                  <a:r>
                    <a:rPr lang="en-AU" sz="2000" b="0">
                      <a:latin typeface="Times New Roman" pitchFamily="18" charset="0"/>
                      <a:ea typeface="Arial Unicode MS" pitchFamily="34" charset="-128"/>
                      <a:cs typeface="Arial Unicode MS" pitchFamily="34" charset="-128"/>
                    </a:rPr>
                    <a:t> </a:t>
                  </a:r>
                </a:p>
                <a:p>
                  <a:pPr algn="ctr"/>
                  <a:endParaRPr lang="en-AU" sz="4000" b="0">
                    <a:latin typeface="Times New Roman" pitchFamily="18" charset="0"/>
                  </a:endParaRPr>
                </a:p>
              </p:txBody>
            </p:sp>
            <p:sp>
              <p:nvSpPr>
                <p:cNvPr id="37946" name="Rectangle 44"/>
                <p:cNvSpPr>
                  <a:spLocks noChangeArrowheads="1"/>
                </p:cNvSpPr>
                <p:nvPr/>
              </p:nvSpPr>
              <p:spPr bwMode="auto">
                <a:xfrm>
                  <a:off x="1536" y="806"/>
                  <a:ext cx="768" cy="403"/>
                </a:xfrm>
                <a:prstGeom prst="rect">
                  <a:avLst/>
                </a:prstGeom>
                <a:noFill/>
                <a:ln w="7">
                  <a:solidFill>
                    <a:srgbClr val="A0A0A0"/>
                  </a:solidFill>
                  <a:miter lim="800000"/>
                  <a:headEnd/>
                  <a:tailEnd/>
                </a:ln>
              </p:spPr>
              <p:txBody>
                <a:bodyPr wrap="none"/>
                <a:lstStyle/>
                <a:p>
                  <a:endParaRPr lang="en-US"/>
                </a:p>
              </p:txBody>
            </p:sp>
          </p:grpSp>
          <p:grpSp>
            <p:nvGrpSpPr>
              <p:cNvPr id="37909" name="Group 45"/>
              <p:cNvGrpSpPr>
                <a:grpSpLocks/>
              </p:cNvGrpSpPr>
              <p:nvPr/>
            </p:nvGrpSpPr>
            <p:grpSpPr bwMode="auto">
              <a:xfrm>
                <a:off x="2304" y="806"/>
                <a:ext cx="768" cy="403"/>
                <a:chOff x="2304" y="806"/>
                <a:chExt cx="768" cy="403"/>
              </a:xfrm>
            </p:grpSpPr>
            <p:sp>
              <p:nvSpPr>
                <p:cNvPr id="37943" name="Rectangle 46"/>
                <p:cNvSpPr>
                  <a:spLocks noChangeArrowheads="1"/>
                </p:cNvSpPr>
                <p:nvPr/>
              </p:nvSpPr>
              <p:spPr bwMode="auto">
                <a:xfrm>
                  <a:off x="2347" y="806"/>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44" name="Rectangle 47"/>
                <p:cNvSpPr>
                  <a:spLocks noChangeArrowheads="1"/>
                </p:cNvSpPr>
                <p:nvPr/>
              </p:nvSpPr>
              <p:spPr bwMode="auto">
                <a:xfrm>
                  <a:off x="2304" y="806"/>
                  <a:ext cx="768" cy="403"/>
                </a:xfrm>
                <a:prstGeom prst="rect">
                  <a:avLst/>
                </a:prstGeom>
                <a:noFill/>
                <a:ln w="7">
                  <a:solidFill>
                    <a:srgbClr val="A0A0A0"/>
                  </a:solidFill>
                  <a:miter lim="800000"/>
                  <a:headEnd/>
                  <a:tailEnd/>
                </a:ln>
              </p:spPr>
              <p:txBody>
                <a:bodyPr wrap="none"/>
                <a:lstStyle/>
                <a:p>
                  <a:endParaRPr lang="en-US"/>
                </a:p>
              </p:txBody>
            </p:sp>
          </p:grpSp>
          <p:grpSp>
            <p:nvGrpSpPr>
              <p:cNvPr id="37910" name="Group 48"/>
              <p:cNvGrpSpPr>
                <a:grpSpLocks/>
              </p:cNvGrpSpPr>
              <p:nvPr/>
            </p:nvGrpSpPr>
            <p:grpSpPr bwMode="auto">
              <a:xfrm>
                <a:off x="3072" y="806"/>
                <a:ext cx="768" cy="403"/>
                <a:chOff x="3072" y="806"/>
                <a:chExt cx="768" cy="403"/>
              </a:xfrm>
            </p:grpSpPr>
            <p:sp>
              <p:nvSpPr>
                <p:cNvPr id="37941" name="Rectangle 49"/>
                <p:cNvSpPr>
                  <a:spLocks noChangeArrowheads="1"/>
                </p:cNvSpPr>
                <p:nvPr/>
              </p:nvSpPr>
              <p:spPr bwMode="auto">
                <a:xfrm>
                  <a:off x="3115" y="806"/>
                  <a:ext cx="682" cy="403"/>
                </a:xfrm>
                <a:prstGeom prst="rect">
                  <a:avLst/>
                </a:prstGeom>
                <a:noFill/>
                <a:ln w="9525">
                  <a:noFill/>
                  <a:miter lim="800000"/>
                  <a:headEnd/>
                  <a:tailEnd/>
                </a:ln>
              </p:spPr>
              <p:txBody>
                <a:bodyPr/>
                <a:lstStyle/>
                <a:p>
                  <a:pPr algn="ctr"/>
                  <a:r>
                    <a:rPr lang="en-AU" sz="2000" b="0">
                      <a:latin typeface="Times New Roman" pitchFamily="18" charset="0"/>
                      <a:ea typeface="Arial Unicode MS" pitchFamily="34" charset="-128"/>
                      <a:cs typeface="Arial Unicode MS" pitchFamily="34" charset="-128"/>
                    </a:rPr>
                    <a:t> </a:t>
                  </a:r>
                </a:p>
                <a:p>
                  <a:pPr algn="ctr"/>
                  <a:endParaRPr lang="en-AU" sz="4000" b="0">
                    <a:latin typeface="Times New Roman" pitchFamily="18" charset="0"/>
                  </a:endParaRPr>
                </a:p>
              </p:txBody>
            </p:sp>
            <p:sp>
              <p:nvSpPr>
                <p:cNvPr id="37942" name="Rectangle 50"/>
                <p:cNvSpPr>
                  <a:spLocks noChangeArrowheads="1"/>
                </p:cNvSpPr>
                <p:nvPr/>
              </p:nvSpPr>
              <p:spPr bwMode="auto">
                <a:xfrm>
                  <a:off x="3072" y="806"/>
                  <a:ext cx="768" cy="403"/>
                </a:xfrm>
                <a:prstGeom prst="rect">
                  <a:avLst/>
                </a:prstGeom>
                <a:noFill/>
                <a:ln w="7">
                  <a:solidFill>
                    <a:srgbClr val="A0A0A0"/>
                  </a:solidFill>
                  <a:miter lim="800000"/>
                  <a:headEnd/>
                  <a:tailEnd/>
                </a:ln>
              </p:spPr>
              <p:txBody>
                <a:bodyPr wrap="none"/>
                <a:lstStyle/>
                <a:p>
                  <a:endParaRPr lang="en-US"/>
                </a:p>
              </p:txBody>
            </p:sp>
          </p:grpSp>
          <p:grpSp>
            <p:nvGrpSpPr>
              <p:cNvPr id="37911" name="Group 51"/>
              <p:cNvGrpSpPr>
                <a:grpSpLocks/>
              </p:cNvGrpSpPr>
              <p:nvPr/>
            </p:nvGrpSpPr>
            <p:grpSpPr bwMode="auto">
              <a:xfrm>
                <a:off x="0" y="1209"/>
                <a:ext cx="768" cy="403"/>
                <a:chOff x="0" y="1209"/>
                <a:chExt cx="768" cy="403"/>
              </a:xfrm>
            </p:grpSpPr>
            <p:sp>
              <p:nvSpPr>
                <p:cNvPr id="37939" name="Rectangle 52"/>
                <p:cNvSpPr>
                  <a:spLocks noChangeArrowheads="1"/>
                </p:cNvSpPr>
                <p:nvPr/>
              </p:nvSpPr>
              <p:spPr bwMode="auto">
                <a:xfrm>
                  <a:off x="43" y="1209"/>
                  <a:ext cx="682" cy="403"/>
                </a:xfrm>
                <a:prstGeom prst="rect">
                  <a:avLst/>
                </a:prstGeom>
                <a:noFill/>
                <a:ln w="9525">
                  <a:noFill/>
                  <a:miter lim="800000"/>
                  <a:headEnd/>
                  <a:tailEnd/>
                </a:ln>
              </p:spPr>
              <p:txBody>
                <a:bodyPr/>
                <a:lstStyle/>
                <a:p>
                  <a:r>
                    <a:rPr lang="en-US" sz="2000">
                      <a:latin typeface="Times New Roman" pitchFamily="18" charset="0"/>
                      <a:ea typeface="Arial Unicode MS" pitchFamily="34" charset="-128"/>
                      <a:cs typeface="Arial Unicode MS" pitchFamily="34" charset="-128"/>
                    </a:rPr>
                    <a:t>protected</a:t>
                  </a:r>
                  <a:endParaRPr lang="en-AU" sz="2000" b="0">
                    <a:latin typeface="Times New Roman" pitchFamily="18" charset="0"/>
                    <a:ea typeface="Arial Unicode MS" pitchFamily="34" charset="-128"/>
                    <a:cs typeface="Arial Unicode MS" pitchFamily="34" charset="-128"/>
                  </a:endParaRPr>
                </a:p>
                <a:p>
                  <a:endParaRPr lang="en-AU" sz="4000" b="0">
                    <a:latin typeface="Times New Roman" pitchFamily="18" charset="0"/>
                  </a:endParaRPr>
                </a:p>
              </p:txBody>
            </p:sp>
            <p:sp>
              <p:nvSpPr>
                <p:cNvPr id="37940" name="Rectangle 53"/>
                <p:cNvSpPr>
                  <a:spLocks noChangeArrowheads="1"/>
                </p:cNvSpPr>
                <p:nvPr/>
              </p:nvSpPr>
              <p:spPr bwMode="auto">
                <a:xfrm>
                  <a:off x="0" y="1209"/>
                  <a:ext cx="768" cy="403"/>
                </a:xfrm>
                <a:prstGeom prst="rect">
                  <a:avLst/>
                </a:prstGeom>
                <a:noFill/>
                <a:ln w="7">
                  <a:solidFill>
                    <a:srgbClr val="A0A0A0"/>
                  </a:solidFill>
                  <a:miter lim="800000"/>
                  <a:headEnd/>
                  <a:tailEnd/>
                </a:ln>
              </p:spPr>
              <p:txBody>
                <a:bodyPr wrap="none"/>
                <a:lstStyle/>
                <a:p>
                  <a:endParaRPr lang="en-US"/>
                </a:p>
              </p:txBody>
            </p:sp>
          </p:grpSp>
          <p:grpSp>
            <p:nvGrpSpPr>
              <p:cNvPr id="37912" name="Group 54"/>
              <p:cNvGrpSpPr>
                <a:grpSpLocks/>
              </p:cNvGrpSpPr>
              <p:nvPr/>
            </p:nvGrpSpPr>
            <p:grpSpPr bwMode="auto">
              <a:xfrm>
                <a:off x="768" y="1209"/>
                <a:ext cx="768" cy="403"/>
                <a:chOff x="768" y="1209"/>
                <a:chExt cx="768" cy="403"/>
              </a:xfrm>
            </p:grpSpPr>
            <p:sp>
              <p:nvSpPr>
                <p:cNvPr id="37937" name="Rectangle 55"/>
                <p:cNvSpPr>
                  <a:spLocks noChangeArrowheads="1"/>
                </p:cNvSpPr>
                <p:nvPr/>
              </p:nvSpPr>
              <p:spPr bwMode="auto">
                <a:xfrm>
                  <a:off x="811" y="1209"/>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38" name="Rectangle 56"/>
                <p:cNvSpPr>
                  <a:spLocks noChangeArrowheads="1"/>
                </p:cNvSpPr>
                <p:nvPr/>
              </p:nvSpPr>
              <p:spPr bwMode="auto">
                <a:xfrm>
                  <a:off x="768" y="1209"/>
                  <a:ext cx="768" cy="403"/>
                </a:xfrm>
                <a:prstGeom prst="rect">
                  <a:avLst/>
                </a:prstGeom>
                <a:noFill/>
                <a:ln w="7">
                  <a:solidFill>
                    <a:srgbClr val="A0A0A0"/>
                  </a:solidFill>
                  <a:miter lim="800000"/>
                  <a:headEnd/>
                  <a:tailEnd/>
                </a:ln>
              </p:spPr>
              <p:txBody>
                <a:bodyPr wrap="none"/>
                <a:lstStyle/>
                <a:p>
                  <a:endParaRPr lang="en-US"/>
                </a:p>
              </p:txBody>
            </p:sp>
          </p:grpSp>
          <p:grpSp>
            <p:nvGrpSpPr>
              <p:cNvPr id="37913" name="Group 57"/>
              <p:cNvGrpSpPr>
                <a:grpSpLocks/>
              </p:cNvGrpSpPr>
              <p:nvPr/>
            </p:nvGrpSpPr>
            <p:grpSpPr bwMode="auto">
              <a:xfrm>
                <a:off x="1536" y="1209"/>
                <a:ext cx="768" cy="403"/>
                <a:chOff x="1536" y="1209"/>
                <a:chExt cx="768" cy="403"/>
              </a:xfrm>
            </p:grpSpPr>
            <p:sp>
              <p:nvSpPr>
                <p:cNvPr id="37935" name="Rectangle 58"/>
                <p:cNvSpPr>
                  <a:spLocks noChangeArrowheads="1"/>
                </p:cNvSpPr>
                <p:nvPr/>
              </p:nvSpPr>
              <p:spPr bwMode="auto">
                <a:xfrm>
                  <a:off x="1579" y="1209"/>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36" name="Rectangle 59"/>
                <p:cNvSpPr>
                  <a:spLocks noChangeArrowheads="1"/>
                </p:cNvSpPr>
                <p:nvPr/>
              </p:nvSpPr>
              <p:spPr bwMode="auto">
                <a:xfrm>
                  <a:off x="1536" y="1209"/>
                  <a:ext cx="768" cy="403"/>
                </a:xfrm>
                <a:prstGeom prst="rect">
                  <a:avLst/>
                </a:prstGeom>
                <a:noFill/>
                <a:ln w="7">
                  <a:solidFill>
                    <a:srgbClr val="A0A0A0"/>
                  </a:solidFill>
                  <a:miter lim="800000"/>
                  <a:headEnd/>
                  <a:tailEnd/>
                </a:ln>
              </p:spPr>
              <p:txBody>
                <a:bodyPr wrap="none"/>
                <a:lstStyle/>
                <a:p>
                  <a:endParaRPr lang="en-US"/>
                </a:p>
              </p:txBody>
            </p:sp>
          </p:grpSp>
          <p:grpSp>
            <p:nvGrpSpPr>
              <p:cNvPr id="37914" name="Group 60"/>
              <p:cNvGrpSpPr>
                <a:grpSpLocks/>
              </p:cNvGrpSpPr>
              <p:nvPr/>
            </p:nvGrpSpPr>
            <p:grpSpPr bwMode="auto">
              <a:xfrm>
                <a:off x="2304" y="1209"/>
                <a:ext cx="768" cy="403"/>
                <a:chOff x="2304" y="1209"/>
                <a:chExt cx="768" cy="403"/>
              </a:xfrm>
            </p:grpSpPr>
            <p:sp>
              <p:nvSpPr>
                <p:cNvPr id="37933" name="Rectangle 61"/>
                <p:cNvSpPr>
                  <a:spLocks noChangeArrowheads="1"/>
                </p:cNvSpPr>
                <p:nvPr/>
              </p:nvSpPr>
              <p:spPr bwMode="auto">
                <a:xfrm>
                  <a:off x="2347" y="1209"/>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34" name="Rectangle 62"/>
                <p:cNvSpPr>
                  <a:spLocks noChangeArrowheads="1"/>
                </p:cNvSpPr>
                <p:nvPr/>
              </p:nvSpPr>
              <p:spPr bwMode="auto">
                <a:xfrm>
                  <a:off x="2304" y="1209"/>
                  <a:ext cx="768" cy="403"/>
                </a:xfrm>
                <a:prstGeom prst="rect">
                  <a:avLst/>
                </a:prstGeom>
                <a:noFill/>
                <a:ln w="7">
                  <a:solidFill>
                    <a:srgbClr val="A0A0A0"/>
                  </a:solidFill>
                  <a:miter lim="800000"/>
                  <a:headEnd/>
                  <a:tailEnd/>
                </a:ln>
              </p:spPr>
              <p:txBody>
                <a:bodyPr wrap="none"/>
                <a:lstStyle/>
                <a:p>
                  <a:endParaRPr lang="en-US"/>
                </a:p>
              </p:txBody>
            </p:sp>
          </p:grpSp>
          <p:grpSp>
            <p:nvGrpSpPr>
              <p:cNvPr id="37915" name="Group 63"/>
              <p:cNvGrpSpPr>
                <a:grpSpLocks/>
              </p:cNvGrpSpPr>
              <p:nvPr/>
            </p:nvGrpSpPr>
            <p:grpSpPr bwMode="auto">
              <a:xfrm>
                <a:off x="3072" y="1209"/>
                <a:ext cx="768" cy="403"/>
                <a:chOff x="3072" y="1209"/>
                <a:chExt cx="768" cy="403"/>
              </a:xfrm>
            </p:grpSpPr>
            <p:sp>
              <p:nvSpPr>
                <p:cNvPr id="37931" name="Rectangle 64"/>
                <p:cNvSpPr>
                  <a:spLocks noChangeArrowheads="1"/>
                </p:cNvSpPr>
                <p:nvPr/>
              </p:nvSpPr>
              <p:spPr bwMode="auto">
                <a:xfrm>
                  <a:off x="3115" y="1209"/>
                  <a:ext cx="682" cy="403"/>
                </a:xfrm>
                <a:prstGeom prst="rect">
                  <a:avLst/>
                </a:prstGeom>
                <a:noFill/>
                <a:ln w="9525">
                  <a:noFill/>
                  <a:miter lim="800000"/>
                  <a:headEnd/>
                  <a:tailEnd/>
                </a:ln>
              </p:spPr>
              <p:txBody>
                <a:bodyPr/>
                <a:lstStyle/>
                <a:p>
                  <a:pPr algn="ctr"/>
                  <a:r>
                    <a:rPr lang="en-AU" sz="2000" b="0">
                      <a:latin typeface="Times New Roman" pitchFamily="18" charset="0"/>
                      <a:ea typeface="Arial Unicode MS" pitchFamily="34" charset="-128"/>
                      <a:cs typeface="Arial Unicode MS" pitchFamily="34" charset="-128"/>
                    </a:rPr>
                    <a:t> </a:t>
                  </a:r>
                </a:p>
                <a:p>
                  <a:pPr algn="ctr"/>
                  <a:endParaRPr lang="en-AU" sz="4000" b="0">
                    <a:latin typeface="Times New Roman" pitchFamily="18" charset="0"/>
                  </a:endParaRPr>
                </a:p>
              </p:txBody>
            </p:sp>
            <p:sp>
              <p:nvSpPr>
                <p:cNvPr id="37932" name="Rectangle 65"/>
                <p:cNvSpPr>
                  <a:spLocks noChangeArrowheads="1"/>
                </p:cNvSpPr>
                <p:nvPr/>
              </p:nvSpPr>
              <p:spPr bwMode="auto">
                <a:xfrm>
                  <a:off x="3072" y="1209"/>
                  <a:ext cx="768" cy="403"/>
                </a:xfrm>
                <a:prstGeom prst="rect">
                  <a:avLst/>
                </a:prstGeom>
                <a:noFill/>
                <a:ln w="7">
                  <a:solidFill>
                    <a:srgbClr val="A0A0A0"/>
                  </a:solidFill>
                  <a:miter lim="800000"/>
                  <a:headEnd/>
                  <a:tailEnd/>
                </a:ln>
              </p:spPr>
              <p:txBody>
                <a:bodyPr wrap="none"/>
                <a:lstStyle/>
                <a:p>
                  <a:endParaRPr lang="en-US"/>
                </a:p>
              </p:txBody>
            </p:sp>
          </p:grpSp>
          <p:grpSp>
            <p:nvGrpSpPr>
              <p:cNvPr id="37916" name="Group 66"/>
              <p:cNvGrpSpPr>
                <a:grpSpLocks/>
              </p:cNvGrpSpPr>
              <p:nvPr/>
            </p:nvGrpSpPr>
            <p:grpSpPr bwMode="auto">
              <a:xfrm>
                <a:off x="0" y="1612"/>
                <a:ext cx="768" cy="403"/>
                <a:chOff x="0" y="1612"/>
                <a:chExt cx="768" cy="403"/>
              </a:xfrm>
            </p:grpSpPr>
            <p:sp>
              <p:nvSpPr>
                <p:cNvPr id="37929" name="Rectangle 67"/>
                <p:cNvSpPr>
                  <a:spLocks noChangeArrowheads="1"/>
                </p:cNvSpPr>
                <p:nvPr/>
              </p:nvSpPr>
              <p:spPr bwMode="auto">
                <a:xfrm>
                  <a:off x="43" y="1612"/>
                  <a:ext cx="682" cy="403"/>
                </a:xfrm>
                <a:prstGeom prst="rect">
                  <a:avLst/>
                </a:prstGeom>
                <a:noFill/>
                <a:ln w="9525">
                  <a:noFill/>
                  <a:miter lim="800000"/>
                  <a:headEnd/>
                  <a:tailEnd/>
                </a:ln>
              </p:spPr>
              <p:txBody>
                <a:bodyPr/>
                <a:lstStyle/>
                <a:p>
                  <a:r>
                    <a:rPr lang="en-US" sz="2000">
                      <a:latin typeface="Times New Roman" pitchFamily="18" charset="0"/>
                      <a:ea typeface="Arial Unicode MS" pitchFamily="34" charset="-128"/>
                      <a:cs typeface="Arial Unicode MS" pitchFamily="34" charset="-128"/>
                    </a:rPr>
                    <a:t>public</a:t>
                  </a:r>
                  <a:endParaRPr lang="en-AU" sz="2000" b="0">
                    <a:latin typeface="Times New Roman" pitchFamily="18" charset="0"/>
                    <a:ea typeface="Arial Unicode MS" pitchFamily="34" charset="-128"/>
                    <a:cs typeface="Arial Unicode MS" pitchFamily="34" charset="-128"/>
                  </a:endParaRPr>
                </a:p>
                <a:p>
                  <a:endParaRPr lang="en-AU" sz="4000" b="0">
                    <a:latin typeface="Times New Roman" pitchFamily="18" charset="0"/>
                  </a:endParaRPr>
                </a:p>
              </p:txBody>
            </p:sp>
            <p:sp>
              <p:nvSpPr>
                <p:cNvPr id="37930" name="Rectangle 68"/>
                <p:cNvSpPr>
                  <a:spLocks noChangeArrowheads="1"/>
                </p:cNvSpPr>
                <p:nvPr/>
              </p:nvSpPr>
              <p:spPr bwMode="auto">
                <a:xfrm>
                  <a:off x="0" y="1612"/>
                  <a:ext cx="768" cy="403"/>
                </a:xfrm>
                <a:prstGeom prst="rect">
                  <a:avLst/>
                </a:prstGeom>
                <a:noFill/>
                <a:ln w="7">
                  <a:solidFill>
                    <a:srgbClr val="A0A0A0"/>
                  </a:solidFill>
                  <a:miter lim="800000"/>
                  <a:headEnd/>
                  <a:tailEnd/>
                </a:ln>
              </p:spPr>
              <p:txBody>
                <a:bodyPr wrap="none"/>
                <a:lstStyle/>
                <a:p>
                  <a:endParaRPr lang="en-US"/>
                </a:p>
              </p:txBody>
            </p:sp>
          </p:grpSp>
          <p:grpSp>
            <p:nvGrpSpPr>
              <p:cNvPr id="37917" name="Group 69"/>
              <p:cNvGrpSpPr>
                <a:grpSpLocks/>
              </p:cNvGrpSpPr>
              <p:nvPr/>
            </p:nvGrpSpPr>
            <p:grpSpPr bwMode="auto">
              <a:xfrm>
                <a:off x="768" y="1612"/>
                <a:ext cx="768" cy="403"/>
                <a:chOff x="768" y="1612"/>
                <a:chExt cx="768" cy="403"/>
              </a:xfrm>
            </p:grpSpPr>
            <p:sp>
              <p:nvSpPr>
                <p:cNvPr id="37927" name="Rectangle 70"/>
                <p:cNvSpPr>
                  <a:spLocks noChangeArrowheads="1"/>
                </p:cNvSpPr>
                <p:nvPr/>
              </p:nvSpPr>
              <p:spPr bwMode="auto">
                <a:xfrm>
                  <a:off x="811" y="1612"/>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28" name="Rectangle 71"/>
                <p:cNvSpPr>
                  <a:spLocks noChangeArrowheads="1"/>
                </p:cNvSpPr>
                <p:nvPr/>
              </p:nvSpPr>
              <p:spPr bwMode="auto">
                <a:xfrm>
                  <a:off x="768" y="1612"/>
                  <a:ext cx="768" cy="403"/>
                </a:xfrm>
                <a:prstGeom prst="rect">
                  <a:avLst/>
                </a:prstGeom>
                <a:noFill/>
                <a:ln w="7">
                  <a:solidFill>
                    <a:srgbClr val="A0A0A0"/>
                  </a:solidFill>
                  <a:miter lim="800000"/>
                  <a:headEnd/>
                  <a:tailEnd/>
                </a:ln>
              </p:spPr>
              <p:txBody>
                <a:bodyPr wrap="none"/>
                <a:lstStyle/>
                <a:p>
                  <a:endParaRPr lang="en-US"/>
                </a:p>
              </p:txBody>
            </p:sp>
          </p:grpSp>
          <p:grpSp>
            <p:nvGrpSpPr>
              <p:cNvPr id="37918" name="Group 72"/>
              <p:cNvGrpSpPr>
                <a:grpSpLocks/>
              </p:cNvGrpSpPr>
              <p:nvPr/>
            </p:nvGrpSpPr>
            <p:grpSpPr bwMode="auto">
              <a:xfrm>
                <a:off x="1536" y="1612"/>
                <a:ext cx="768" cy="403"/>
                <a:chOff x="1536" y="1612"/>
                <a:chExt cx="768" cy="403"/>
              </a:xfrm>
            </p:grpSpPr>
            <p:sp>
              <p:nvSpPr>
                <p:cNvPr id="37925" name="Rectangle 73"/>
                <p:cNvSpPr>
                  <a:spLocks noChangeArrowheads="1"/>
                </p:cNvSpPr>
                <p:nvPr/>
              </p:nvSpPr>
              <p:spPr bwMode="auto">
                <a:xfrm>
                  <a:off x="1579" y="1612"/>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26" name="Rectangle 74"/>
                <p:cNvSpPr>
                  <a:spLocks noChangeArrowheads="1"/>
                </p:cNvSpPr>
                <p:nvPr/>
              </p:nvSpPr>
              <p:spPr bwMode="auto">
                <a:xfrm>
                  <a:off x="1536" y="1612"/>
                  <a:ext cx="768" cy="403"/>
                </a:xfrm>
                <a:prstGeom prst="rect">
                  <a:avLst/>
                </a:prstGeom>
                <a:noFill/>
                <a:ln w="7">
                  <a:solidFill>
                    <a:srgbClr val="A0A0A0"/>
                  </a:solidFill>
                  <a:miter lim="800000"/>
                  <a:headEnd/>
                  <a:tailEnd/>
                </a:ln>
              </p:spPr>
              <p:txBody>
                <a:bodyPr wrap="none"/>
                <a:lstStyle/>
                <a:p>
                  <a:endParaRPr lang="en-US"/>
                </a:p>
              </p:txBody>
            </p:sp>
          </p:grpSp>
          <p:grpSp>
            <p:nvGrpSpPr>
              <p:cNvPr id="37919" name="Group 75"/>
              <p:cNvGrpSpPr>
                <a:grpSpLocks/>
              </p:cNvGrpSpPr>
              <p:nvPr/>
            </p:nvGrpSpPr>
            <p:grpSpPr bwMode="auto">
              <a:xfrm>
                <a:off x="2304" y="1612"/>
                <a:ext cx="768" cy="403"/>
                <a:chOff x="2304" y="1612"/>
                <a:chExt cx="768" cy="403"/>
              </a:xfrm>
            </p:grpSpPr>
            <p:sp>
              <p:nvSpPr>
                <p:cNvPr id="37923" name="Rectangle 76"/>
                <p:cNvSpPr>
                  <a:spLocks noChangeArrowheads="1"/>
                </p:cNvSpPr>
                <p:nvPr/>
              </p:nvSpPr>
              <p:spPr bwMode="auto">
                <a:xfrm>
                  <a:off x="2347" y="1612"/>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24" name="Rectangle 77"/>
                <p:cNvSpPr>
                  <a:spLocks noChangeArrowheads="1"/>
                </p:cNvSpPr>
                <p:nvPr/>
              </p:nvSpPr>
              <p:spPr bwMode="auto">
                <a:xfrm>
                  <a:off x="2304" y="1612"/>
                  <a:ext cx="768" cy="403"/>
                </a:xfrm>
                <a:prstGeom prst="rect">
                  <a:avLst/>
                </a:prstGeom>
                <a:noFill/>
                <a:ln w="7">
                  <a:solidFill>
                    <a:srgbClr val="A0A0A0"/>
                  </a:solidFill>
                  <a:miter lim="800000"/>
                  <a:headEnd/>
                  <a:tailEnd/>
                </a:ln>
              </p:spPr>
              <p:txBody>
                <a:bodyPr wrap="none"/>
                <a:lstStyle/>
                <a:p>
                  <a:endParaRPr lang="en-US"/>
                </a:p>
              </p:txBody>
            </p:sp>
          </p:grpSp>
          <p:grpSp>
            <p:nvGrpSpPr>
              <p:cNvPr id="37920" name="Group 78"/>
              <p:cNvGrpSpPr>
                <a:grpSpLocks/>
              </p:cNvGrpSpPr>
              <p:nvPr/>
            </p:nvGrpSpPr>
            <p:grpSpPr bwMode="auto">
              <a:xfrm>
                <a:off x="3072" y="1612"/>
                <a:ext cx="768" cy="403"/>
                <a:chOff x="3072" y="1612"/>
                <a:chExt cx="768" cy="403"/>
              </a:xfrm>
            </p:grpSpPr>
            <p:sp>
              <p:nvSpPr>
                <p:cNvPr id="37921" name="Rectangle 79"/>
                <p:cNvSpPr>
                  <a:spLocks noChangeArrowheads="1"/>
                </p:cNvSpPr>
                <p:nvPr/>
              </p:nvSpPr>
              <p:spPr bwMode="auto">
                <a:xfrm>
                  <a:off x="3115" y="1612"/>
                  <a:ext cx="682" cy="403"/>
                </a:xfrm>
                <a:prstGeom prst="rect">
                  <a:avLst/>
                </a:prstGeom>
                <a:noFill/>
                <a:ln w="9525">
                  <a:noFill/>
                  <a:miter lim="800000"/>
                  <a:headEnd/>
                  <a:tailEnd/>
                </a:ln>
              </p:spPr>
              <p:txBody>
                <a:bodyPr/>
                <a:lstStyle/>
                <a:p>
                  <a:pPr algn="ctr"/>
                  <a:r>
                    <a:rPr lang="en-US" sz="2000" b="0">
                      <a:latin typeface="Times New Roman" pitchFamily="18" charset="0"/>
                      <a:ea typeface="Arial Unicode MS" pitchFamily="34" charset="-128"/>
                      <a:cs typeface="Arial Unicode MS" pitchFamily="34" charset="-128"/>
                      <a:sym typeface="Wingdings" pitchFamily="2" charset="2"/>
                    </a:rPr>
                    <a:t></a:t>
                  </a:r>
                  <a:endParaRPr lang="en-AU" sz="2000" b="0">
                    <a:latin typeface="Tahoma" pitchFamily="34" charset="0"/>
                    <a:ea typeface="Arial Unicode MS" pitchFamily="34" charset="-128"/>
                    <a:cs typeface="Arial Unicode MS" pitchFamily="34" charset="-128"/>
                  </a:endParaRPr>
                </a:p>
                <a:p>
                  <a:pPr algn="ctr"/>
                  <a:endParaRPr lang="en-AU" sz="2000" b="0">
                    <a:latin typeface="Times New Roman" pitchFamily="18" charset="0"/>
                    <a:ea typeface="Arial Unicode MS" pitchFamily="34" charset="-128"/>
                    <a:cs typeface="Arial Unicode MS" pitchFamily="34" charset="-128"/>
                    <a:sym typeface="Wingdings" pitchFamily="2" charset="2"/>
                  </a:endParaRPr>
                </a:p>
              </p:txBody>
            </p:sp>
            <p:sp>
              <p:nvSpPr>
                <p:cNvPr id="37922" name="Rectangle 80"/>
                <p:cNvSpPr>
                  <a:spLocks noChangeArrowheads="1"/>
                </p:cNvSpPr>
                <p:nvPr/>
              </p:nvSpPr>
              <p:spPr bwMode="auto">
                <a:xfrm>
                  <a:off x="3072" y="1612"/>
                  <a:ext cx="768" cy="403"/>
                </a:xfrm>
                <a:prstGeom prst="rect">
                  <a:avLst/>
                </a:prstGeom>
                <a:noFill/>
                <a:ln w="7">
                  <a:solidFill>
                    <a:srgbClr val="A0A0A0"/>
                  </a:solidFill>
                  <a:miter lim="800000"/>
                  <a:headEnd/>
                  <a:tailEnd/>
                </a:ln>
              </p:spPr>
              <p:txBody>
                <a:bodyPr wrap="none"/>
                <a:lstStyle/>
                <a:p>
                  <a:endParaRPr lang="en-US"/>
                </a:p>
              </p:txBody>
            </p:sp>
          </p:grpSp>
        </p:grpSp>
        <p:sp>
          <p:nvSpPr>
            <p:cNvPr id="37895" name="Rectangle 81"/>
            <p:cNvSpPr>
              <a:spLocks noChangeArrowheads="1"/>
            </p:cNvSpPr>
            <p:nvPr/>
          </p:nvSpPr>
          <p:spPr bwMode="auto">
            <a:xfrm>
              <a:off x="-3" y="-3"/>
              <a:ext cx="3846" cy="2021"/>
            </a:xfrm>
            <a:prstGeom prst="rect">
              <a:avLst/>
            </a:prstGeom>
            <a:noFill/>
            <a:ln w="9525">
              <a:solidFill>
                <a:srgbClr val="A0A0A0"/>
              </a:solidFill>
              <a:miter lim="800000"/>
              <a:headEnd/>
              <a:tailEnd/>
            </a:ln>
          </p:spPr>
          <p:txBody>
            <a:bodyPr wrap="none"/>
            <a:lstStyle/>
            <a:p>
              <a:endParaRPr lang="en-US"/>
            </a:p>
          </p:txBody>
        </p:sp>
      </p:grpSp>
    </p:spTree>
    <p:extLst>
      <p:ext uri="{BB962C8B-B14F-4D97-AF65-F5344CB8AC3E}">
        <p14:creationId xmlns:p14="http://schemas.microsoft.com/office/powerpoint/2010/main" val="1350830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AU">
                <a:ea typeface="Arial Unicode MS" pitchFamily="34" charset="-128"/>
                <a:cs typeface="Arial Unicode MS" pitchFamily="34" charset="-128"/>
              </a:rPr>
              <a:t>The </a:t>
            </a:r>
            <a:r>
              <a:rPr lang="en-AU">
                <a:latin typeface="Courier New" pitchFamily="49" charset="0"/>
                <a:ea typeface="Arial Unicode MS" pitchFamily="34" charset="-128"/>
                <a:cs typeface="Arial Unicode MS" pitchFamily="34" charset="-128"/>
              </a:rPr>
              <a:t>final</a:t>
            </a:r>
            <a:r>
              <a:rPr lang="en-AU">
                <a:ea typeface="Arial Unicode MS" pitchFamily="34" charset="-128"/>
                <a:cs typeface="Arial Unicode MS" pitchFamily="34" charset="-128"/>
              </a:rPr>
              <a:t> keyword</a:t>
            </a:r>
          </a:p>
        </p:txBody>
      </p:sp>
      <p:sp>
        <p:nvSpPr>
          <p:cNvPr id="38916" name="Rectangle 3"/>
          <p:cNvSpPr>
            <a:spLocks noGrp="1" noChangeArrowheads="1"/>
          </p:cNvSpPr>
          <p:nvPr>
            <p:ph idx="1"/>
          </p:nvPr>
        </p:nvSpPr>
        <p:spPr/>
        <p:txBody>
          <a:bodyPr/>
          <a:lstStyle/>
          <a:p>
            <a:pPr eaLnBrk="1" hangingPunct="1"/>
            <a:r>
              <a:rPr lang="en-US">
                <a:ea typeface="Arial Unicode MS" pitchFamily="34" charset="-128"/>
                <a:cs typeface="Arial Unicode MS" pitchFamily="34" charset="-128"/>
              </a:rPr>
              <a:t>The </a:t>
            </a:r>
            <a:r>
              <a:rPr lang="en-AU">
                <a:latin typeface="Courier New" pitchFamily="49" charset="0"/>
                <a:cs typeface="Courier New" pitchFamily="49" charset="0"/>
              </a:rPr>
              <a:t>final</a:t>
            </a:r>
            <a:r>
              <a:rPr lang="en-US">
                <a:ea typeface="Arial Unicode MS" pitchFamily="34" charset="-128"/>
                <a:cs typeface="Arial Unicode MS" pitchFamily="34" charset="-128"/>
              </a:rPr>
              <a:t> keyword generally means that no further changes are allowed:</a:t>
            </a:r>
          </a:p>
          <a:p>
            <a:pPr lvl="1" eaLnBrk="1" hangingPunct="1"/>
            <a:r>
              <a:rPr lang="en-US">
                <a:ea typeface="Arial Unicode MS" pitchFamily="34" charset="-128"/>
                <a:cs typeface="Arial Unicode MS" pitchFamily="34" charset="-128"/>
              </a:rPr>
              <a:t>A </a:t>
            </a:r>
            <a:r>
              <a:rPr lang="en-AU">
                <a:latin typeface="Courier New" pitchFamily="49" charset="0"/>
                <a:cs typeface="Courier New" pitchFamily="49" charset="0"/>
              </a:rPr>
              <a:t>final</a:t>
            </a:r>
            <a:r>
              <a:rPr lang="en-US">
                <a:ea typeface="Arial Unicode MS" pitchFamily="34" charset="-128"/>
                <a:cs typeface="Arial Unicode MS" pitchFamily="34" charset="-128"/>
              </a:rPr>
              <a:t> field cannot be changed</a:t>
            </a:r>
          </a:p>
          <a:p>
            <a:pPr lvl="1" eaLnBrk="1" hangingPunct="1"/>
            <a:r>
              <a:rPr lang="en-US">
                <a:ea typeface="Arial Unicode MS" pitchFamily="34" charset="-128"/>
                <a:cs typeface="Arial Unicode MS" pitchFamily="34" charset="-128"/>
              </a:rPr>
              <a:t>a </a:t>
            </a:r>
            <a:r>
              <a:rPr lang="en-AU">
                <a:latin typeface="Courier New" pitchFamily="49" charset="0"/>
                <a:cs typeface="Courier New" pitchFamily="49" charset="0"/>
              </a:rPr>
              <a:t>final</a:t>
            </a:r>
            <a:r>
              <a:rPr lang="en-US">
                <a:ea typeface="Arial Unicode MS" pitchFamily="34" charset="-128"/>
                <a:cs typeface="Arial Unicode MS" pitchFamily="34" charset="-128"/>
              </a:rPr>
              <a:t> method cannot be overridden</a:t>
            </a:r>
          </a:p>
          <a:p>
            <a:pPr lvl="1" eaLnBrk="1" hangingPunct="1"/>
            <a:r>
              <a:rPr lang="en-US">
                <a:ea typeface="Arial Unicode MS" pitchFamily="34" charset="-128"/>
                <a:cs typeface="Arial Unicode MS" pitchFamily="34" charset="-128"/>
              </a:rPr>
              <a:t>a </a:t>
            </a:r>
            <a:r>
              <a:rPr lang="en-AU">
                <a:latin typeface="Courier New" pitchFamily="49" charset="0"/>
                <a:cs typeface="Courier New" pitchFamily="49" charset="0"/>
              </a:rPr>
              <a:t>final</a:t>
            </a:r>
            <a:r>
              <a:rPr lang="en-US">
                <a:ea typeface="Arial Unicode MS" pitchFamily="34" charset="-128"/>
                <a:cs typeface="Arial Unicode MS" pitchFamily="34" charset="-128"/>
              </a:rPr>
              <a:t> class cannot be extended. </a:t>
            </a:r>
          </a:p>
          <a:p>
            <a:pPr lvl="1" eaLnBrk="1" hangingPunct="1"/>
            <a:r>
              <a:rPr lang="en-US">
                <a:ea typeface="Arial Unicode MS" pitchFamily="34" charset="-128"/>
                <a:cs typeface="Arial Unicode MS" pitchFamily="34" charset="-128"/>
              </a:rPr>
              <a:t>a </a:t>
            </a:r>
            <a:r>
              <a:rPr lang="en-AU">
                <a:latin typeface="Courier New" pitchFamily="49" charset="0"/>
                <a:cs typeface="Courier New" pitchFamily="49" charset="0"/>
              </a:rPr>
              <a:t>final</a:t>
            </a:r>
            <a:r>
              <a:rPr lang="en-US">
                <a:ea typeface="Arial Unicode MS" pitchFamily="34" charset="-128"/>
                <a:cs typeface="Arial Unicode MS" pitchFamily="34" charset="-128"/>
              </a:rPr>
              <a:t> method is invariant over the inheritance hierarchy. </a:t>
            </a:r>
          </a:p>
        </p:txBody>
      </p:sp>
    </p:spTree>
    <p:extLst>
      <p:ext uri="{BB962C8B-B14F-4D97-AF65-F5344CB8AC3E}">
        <p14:creationId xmlns:p14="http://schemas.microsoft.com/office/powerpoint/2010/main" val="339835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z="3800" dirty="0"/>
              <a:t>Prescribed Text:</a:t>
            </a:r>
          </a:p>
        </p:txBody>
      </p:sp>
      <p:sp>
        <p:nvSpPr>
          <p:cNvPr id="7" name="Rectangle 3"/>
          <p:cNvSpPr txBox="1">
            <a:spLocks noChangeArrowheads="1"/>
          </p:cNvSpPr>
          <p:nvPr/>
        </p:nvSpPr>
        <p:spPr bwMode="auto">
          <a:xfrm>
            <a:off x="152400" y="867507"/>
            <a:ext cx="8077199"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0"/>
              </a:spcBef>
              <a:buClr>
                <a:schemeClr val="hlink"/>
              </a:buClr>
              <a:buSzPct val="80000"/>
              <a:defRPr/>
            </a:pPr>
            <a:r>
              <a:rPr lang="en-US" sz="2800" b="0" kern="0" dirty="0">
                <a:latin typeface="+mn-lt"/>
                <a:ea typeface="+mn-ea"/>
              </a:rPr>
              <a:t>Liang, Y.D. (2018). Introduction to Java Programming, brief version (11th ed.). Essex, England: Pearson Education Limited.</a:t>
            </a:r>
          </a:p>
          <a:p>
            <a:pPr lvl="0">
              <a:spcBef>
                <a:spcPts val="0"/>
              </a:spcBef>
              <a:buClr>
                <a:schemeClr val="hlink"/>
              </a:buClr>
              <a:buSzPct val="80000"/>
              <a:defRPr/>
            </a:pPr>
            <a:endParaRPr lang="en-US" sz="2800" b="0" kern="0" dirty="0">
              <a:latin typeface="+mn-lt"/>
              <a:ea typeface="+mn-ea"/>
            </a:endParaRPr>
          </a:p>
          <a:p>
            <a:pPr lvl="0">
              <a:spcBef>
                <a:spcPts val="0"/>
              </a:spcBef>
              <a:buClr>
                <a:schemeClr val="hlink"/>
              </a:buClr>
              <a:buSzPct val="80000"/>
              <a:defRPr/>
            </a:pPr>
            <a:r>
              <a:rPr lang="en-US" sz="2800" b="0" kern="0" dirty="0" err="1">
                <a:latin typeface="+mn-lt"/>
                <a:ea typeface="+mn-ea"/>
              </a:rPr>
              <a:t>Savitch</a:t>
            </a:r>
            <a:r>
              <a:rPr lang="en-US" sz="2800" b="0" kern="0" dirty="0">
                <a:latin typeface="+mn-lt"/>
                <a:ea typeface="+mn-ea"/>
              </a:rPr>
              <a:t>, W. &amp; Mock. K. (2016). Absolute Java (6th ed.). Essex, England: Pearson Education Limited.</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itchFamily="2" charset="2"/>
              <a:buChar char="l"/>
              <a:tabLst/>
              <a:defRPr/>
            </a:pPr>
            <a:endParaRPr kumimoji="0" lang="en-AU" sz="2800" b="0" i="0" u="none" strike="noStrike" kern="0" cap="none" spc="0" normalizeH="0" baseline="0" noProof="0" dirty="0">
              <a:ln>
                <a:noFill/>
              </a:ln>
              <a:solidFill>
                <a:schemeClr val="tx1"/>
              </a:solidFill>
              <a:effectLst/>
              <a:uLnTx/>
              <a:uFillTx/>
              <a:latin typeface="+mn-lt"/>
              <a:ea typeface="+mn-ea"/>
              <a:cs typeface="Times New Roman" pitchFamily="18" charset="0"/>
            </a:endParaRPr>
          </a:p>
        </p:txBody>
      </p:sp>
      <p:sp>
        <p:nvSpPr>
          <p:cNvPr id="9" name="Rectangle 3"/>
          <p:cNvSpPr txBox="1">
            <a:spLocks noChangeArrowheads="1"/>
          </p:cNvSpPr>
          <p:nvPr/>
        </p:nvSpPr>
        <p:spPr bwMode="auto">
          <a:xfrm>
            <a:off x="152400" y="4655710"/>
            <a:ext cx="8077199" cy="909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spcBef>
                <a:spcPts val="0"/>
              </a:spcBef>
              <a:buClr>
                <a:schemeClr val="hlink"/>
              </a:buClr>
              <a:buSzPct val="80000"/>
              <a:defRPr/>
            </a:pPr>
            <a:r>
              <a:rPr lang="en-US" sz="2800" b="0" dirty="0">
                <a:latin typeface="+mn-lt"/>
              </a:rPr>
              <a:t>The Java Tutorial (2016), Retrieved 1 January 2017, from http://</a:t>
            </a:r>
            <a:r>
              <a:rPr lang="en-US" sz="2800" b="0" dirty="0" err="1">
                <a:latin typeface="+mn-lt"/>
              </a:rPr>
              <a:t>docs.oracle.com</a:t>
            </a:r>
            <a:r>
              <a:rPr lang="en-US" sz="2800" b="0" dirty="0">
                <a:latin typeface="+mn-lt"/>
              </a:rPr>
              <a:t>/</a:t>
            </a:r>
            <a:r>
              <a:rPr lang="en-US" sz="2800" b="0" dirty="0" err="1">
                <a:latin typeface="+mn-lt"/>
              </a:rPr>
              <a:t>javase</a:t>
            </a:r>
            <a:r>
              <a:rPr lang="en-US" sz="2800" b="0" dirty="0">
                <a:latin typeface="+mn-lt"/>
              </a:rPr>
              <a:t>/tutorial/.</a:t>
            </a:r>
            <a:endParaRPr kumimoji="0" lang="en-AU" sz="2800" b="0" u="none" strike="noStrike" kern="0" cap="none" spc="0" normalizeH="0" baseline="0" noProof="0" dirty="0">
              <a:ln>
                <a:noFill/>
              </a:ln>
              <a:effectLst/>
              <a:uLnTx/>
              <a:uFillTx/>
              <a:latin typeface="+mn-lt"/>
              <a:ea typeface="+mn-ea"/>
              <a:cs typeface="Times New Roman" pitchFamily="18" charset="0"/>
            </a:endParaRPr>
          </a:p>
        </p:txBody>
      </p:sp>
      <p:sp>
        <p:nvSpPr>
          <p:cNvPr id="10" name="Rectangle 2"/>
          <p:cNvSpPr txBox="1">
            <a:spLocks noChangeArrowheads="1"/>
          </p:cNvSpPr>
          <p:nvPr/>
        </p:nvSpPr>
        <p:spPr bwMode="auto">
          <a:xfrm>
            <a:off x="35478" y="3969910"/>
            <a:ext cx="9131968"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a:solidFill>
                  <a:schemeClr val="accent2">
                    <a:lumMod val="25000"/>
                  </a:schemeClr>
                </a:solidFill>
                <a:latin typeface="Arial Rounded MT Bold" pitchFamily="34" charset="0"/>
                <a:ea typeface="+mj-ea"/>
                <a:cs typeface="+mj-cs"/>
              </a:defRPr>
            </a:lvl1pPr>
            <a:lvl2pPr algn="l" rtl="0" eaLnBrk="1" fontAlgn="base" hangingPunct="1">
              <a:spcBef>
                <a:spcPct val="0"/>
              </a:spcBef>
              <a:spcAft>
                <a:spcPct val="0"/>
              </a:spcAft>
              <a:defRPr sz="4200">
                <a:solidFill>
                  <a:srgbClr val="FFFF00"/>
                </a:solidFill>
                <a:latin typeface="Arial" pitchFamily="34" charset="0"/>
              </a:defRPr>
            </a:lvl2pPr>
            <a:lvl3pPr algn="l" rtl="0" eaLnBrk="1" fontAlgn="base" hangingPunct="1">
              <a:spcBef>
                <a:spcPct val="0"/>
              </a:spcBef>
              <a:spcAft>
                <a:spcPct val="0"/>
              </a:spcAft>
              <a:defRPr sz="4200">
                <a:solidFill>
                  <a:srgbClr val="FFFF00"/>
                </a:solidFill>
                <a:latin typeface="Arial" pitchFamily="34" charset="0"/>
              </a:defRPr>
            </a:lvl3pPr>
            <a:lvl4pPr algn="l" rtl="0" eaLnBrk="1" fontAlgn="base" hangingPunct="1">
              <a:spcBef>
                <a:spcPct val="0"/>
              </a:spcBef>
              <a:spcAft>
                <a:spcPct val="0"/>
              </a:spcAft>
              <a:defRPr sz="4200">
                <a:solidFill>
                  <a:srgbClr val="FFFF00"/>
                </a:solidFill>
                <a:latin typeface="Arial" pitchFamily="34" charset="0"/>
              </a:defRPr>
            </a:lvl4pPr>
            <a:lvl5pPr algn="l" rtl="0" eaLnBrk="1" fontAlgn="base" hangingPunct="1">
              <a:spcBef>
                <a:spcPct val="0"/>
              </a:spcBef>
              <a:spcAft>
                <a:spcPct val="0"/>
              </a:spcAft>
              <a:defRPr sz="4200">
                <a:solidFill>
                  <a:srgbClr val="FFFF00"/>
                </a:solidFill>
                <a:latin typeface="Arial" pitchFamily="34" charset="0"/>
              </a:defRPr>
            </a:lvl5pPr>
            <a:lvl6pPr marL="457200" algn="l" rtl="0" eaLnBrk="1" fontAlgn="base" hangingPunct="1">
              <a:spcBef>
                <a:spcPct val="0"/>
              </a:spcBef>
              <a:spcAft>
                <a:spcPct val="0"/>
              </a:spcAft>
              <a:defRPr sz="4200">
                <a:solidFill>
                  <a:srgbClr val="FFFF00"/>
                </a:solidFill>
                <a:latin typeface="Arial" pitchFamily="34" charset="0"/>
              </a:defRPr>
            </a:lvl6pPr>
            <a:lvl7pPr marL="914400" algn="l" rtl="0" eaLnBrk="1" fontAlgn="base" hangingPunct="1">
              <a:spcBef>
                <a:spcPct val="0"/>
              </a:spcBef>
              <a:spcAft>
                <a:spcPct val="0"/>
              </a:spcAft>
              <a:defRPr sz="4200">
                <a:solidFill>
                  <a:srgbClr val="FFFF00"/>
                </a:solidFill>
                <a:latin typeface="Arial" pitchFamily="34" charset="0"/>
              </a:defRPr>
            </a:lvl7pPr>
            <a:lvl8pPr marL="1371600" algn="l" rtl="0" eaLnBrk="1" fontAlgn="base" hangingPunct="1">
              <a:spcBef>
                <a:spcPct val="0"/>
              </a:spcBef>
              <a:spcAft>
                <a:spcPct val="0"/>
              </a:spcAft>
              <a:defRPr sz="4200">
                <a:solidFill>
                  <a:srgbClr val="FFFF00"/>
                </a:solidFill>
                <a:latin typeface="Arial" pitchFamily="34" charset="0"/>
              </a:defRPr>
            </a:lvl8pPr>
            <a:lvl9pPr marL="1828800" algn="l" rtl="0" eaLnBrk="1" fontAlgn="base" hangingPunct="1">
              <a:spcBef>
                <a:spcPct val="0"/>
              </a:spcBef>
              <a:spcAft>
                <a:spcPct val="0"/>
              </a:spcAft>
              <a:defRPr sz="4200">
                <a:solidFill>
                  <a:srgbClr val="FFFF00"/>
                </a:solidFill>
                <a:latin typeface="Arial" pitchFamily="34" charset="0"/>
              </a:defRPr>
            </a:lvl9pPr>
          </a:lstStyle>
          <a:p>
            <a:r>
              <a:rPr lang="en-US" sz="3800" dirty="0">
                <a:solidFill>
                  <a:srgbClr val="FF40FF"/>
                </a:solidFill>
              </a:rPr>
              <a:t>Online Resource:</a:t>
            </a:r>
          </a:p>
        </p:txBody>
      </p:sp>
    </p:spTree>
    <p:extLst>
      <p:ext uri="{BB962C8B-B14F-4D97-AF65-F5344CB8AC3E}">
        <p14:creationId xmlns:p14="http://schemas.microsoft.com/office/powerpoint/2010/main" val="3207508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ea typeface="Arial Unicode MS" pitchFamily="34" charset="-128"/>
                <a:cs typeface="Arial Unicode MS" pitchFamily="34" charset="-128"/>
              </a:rPr>
              <a:t>The </a:t>
            </a:r>
            <a:r>
              <a:rPr lang="en-US">
                <a:latin typeface="Courier New" pitchFamily="49" charset="0"/>
                <a:ea typeface="Arial Unicode MS" pitchFamily="34" charset="-128"/>
                <a:cs typeface="Arial Unicode MS" pitchFamily="34" charset="-128"/>
              </a:rPr>
              <a:t>static</a:t>
            </a:r>
            <a:r>
              <a:rPr lang="en-US">
                <a:ea typeface="Arial Unicode MS" pitchFamily="34" charset="-128"/>
                <a:cs typeface="Arial Unicode MS" pitchFamily="34" charset="-128"/>
              </a:rPr>
              <a:t> keyword</a:t>
            </a:r>
          </a:p>
        </p:txBody>
      </p:sp>
      <p:sp>
        <p:nvSpPr>
          <p:cNvPr id="39940" name="Rectangle 3"/>
          <p:cNvSpPr>
            <a:spLocks noGrp="1" noChangeArrowheads="1"/>
          </p:cNvSpPr>
          <p:nvPr>
            <p:ph idx="1"/>
          </p:nvPr>
        </p:nvSpPr>
        <p:spPr>
          <a:xfrm>
            <a:off x="12032" y="838200"/>
            <a:ext cx="7924800" cy="4419600"/>
          </a:xfrm>
        </p:spPr>
        <p:txBody>
          <a:bodyPr/>
          <a:lstStyle/>
          <a:p>
            <a:pPr eaLnBrk="1" hangingPunct="1"/>
            <a:r>
              <a:rPr lang="en-US" sz="2800" dirty="0">
                <a:ea typeface="Arial Unicode MS" pitchFamily="34" charset="-128"/>
                <a:cs typeface="Arial Unicode MS" pitchFamily="34" charset="-128"/>
              </a:rPr>
              <a:t>A </a:t>
            </a:r>
            <a:r>
              <a:rPr lang="en-AU" sz="2800" dirty="0">
                <a:latin typeface="Courier New" pitchFamily="49" charset="0"/>
                <a:cs typeface="Courier New" pitchFamily="49" charset="0"/>
              </a:rPr>
              <a:t>static</a:t>
            </a:r>
            <a:r>
              <a:rPr lang="en-US" sz="2800" dirty="0">
                <a:ea typeface="Arial Unicode MS" pitchFamily="34" charset="-128"/>
                <a:cs typeface="Arial Unicode MS" pitchFamily="34" charset="-128"/>
              </a:rPr>
              <a:t> member (either data or function) applies to the class, rather than a particular instance of the class. </a:t>
            </a:r>
          </a:p>
          <a:p>
            <a:pPr eaLnBrk="1" hangingPunct="1"/>
            <a:r>
              <a:rPr lang="en-AU" sz="2800" dirty="0">
                <a:cs typeface="Times New Roman" pitchFamily="18" charset="0"/>
              </a:rPr>
              <a:t>Static variables have only one instance per class, not a separate instance for each object:</a:t>
            </a:r>
            <a:r>
              <a:rPr lang="en-US" sz="2800" dirty="0">
                <a:ea typeface="Arial Unicode MS" pitchFamily="34" charset="-128"/>
                <a:cs typeface="Arial Unicode MS" pitchFamily="34" charset="-128"/>
              </a:rPr>
              <a:t> </a:t>
            </a:r>
          </a:p>
          <a:p>
            <a:pPr eaLnBrk="1" hangingPunct="1"/>
            <a:r>
              <a:rPr lang="en-US" sz="2800" dirty="0">
                <a:ea typeface="Arial Unicode MS" pitchFamily="34" charset="-128"/>
                <a:cs typeface="Arial Unicode MS" pitchFamily="34" charset="-128"/>
              </a:rPr>
              <a:t>In the example below, each Junk object has its own </a:t>
            </a:r>
            <a:r>
              <a:rPr lang="en-US" sz="2800" b="1" dirty="0">
                <a:latin typeface="Courier New" pitchFamily="49" charset="0"/>
                <a:cs typeface="Courier New" pitchFamily="49" charset="0"/>
              </a:rPr>
              <a:t>X</a:t>
            </a:r>
            <a:r>
              <a:rPr lang="en-US" sz="2800" dirty="0">
                <a:ea typeface="Arial Unicode MS" pitchFamily="34" charset="-128"/>
                <a:cs typeface="Arial Unicode MS" pitchFamily="34" charset="-128"/>
              </a:rPr>
              <a:t>. But there is only one shared </a:t>
            </a:r>
            <a:r>
              <a:rPr lang="en-US" sz="2800" b="1" dirty="0">
                <a:latin typeface="Courier New" pitchFamily="49" charset="0"/>
                <a:cs typeface="Courier New" pitchFamily="49" charset="0"/>
              </a:rPr>
              <a:t>Y</a:t>
            </a:r>
            <a:r>
              <a:rPr lang="en-US" sz="2800" dirty="0">
                <a:ea typeface="Arial Unicode MS" pitchFamily="34" charset="-128"/>
                <a:cs typeface="Arial Unicode MS" pitchFamily="34" charset="-128"/>
              </a:rPr>
              <a:t>.</a:t>
            </a:r>
          </a:p>
        </p:txBody>
      </p:sp>
      <p:sp>
        <p:nvSpPr>
          <p:cNvPr id="39941" name="Text Box 4"/>
          <p:cNvSpPr txBox="1">
            <a:spLocks noChangeArrowheads="1"/>
          </p:cNvSpPr>
          <p:nvPr/>
        </p:nvSpPr>
        <p:spPr bwMode="auto">
          <a:xfrm>
            <a:off x="1483415" y="4102100"/>
            <a:ext cx="3105150" cy="1917700"/>
          </a:xfrm>
          <a:prstGeom prst="rect">
            <a:avLst/>
          </a:prstGeom>
          <a:noFill/>
          <a:ln w="9525">
            <a:noFill/>
            <a:miter lim="800000"/>
            <a:headEnd/>
            <a:tailEnd/>
          </a:ln>
        </p:spPr>
        <p:txBody>
          <a:bodyPr wrap="none">
            <a:spAutoFit/>
          </a:bodyPr>
          <a:lstStyle/>
          <a:p>
            <a:r>
              <a:rPr lang="en-AU" sz="2400" b="0" dirty="0">
                <a:latin typeface="Courier New" pitchFamily="49" charset="0"/>
                <a:cs typeface="Courier New" pitchFamily="49" charset="0"/>
              </a:rPr>
              <a:t>class Junk</a:t>
            </a:r>
            <a:endParaRPr lang="en-AU" sz="2400" b="0" dirty="0">
              <a:latin typeface="Tahoma" pitchFamily="34" charset="0"/>
              <a:ea typeface="Arial Unicode MS" pitchFamily="34" charset="-128"/>
              <a:cs typeface="Arial Unicode MS" pitchFamily="34" charset="-128"/>
            </a:endParaRPr>
          </a:p>
          <a:p>
            <a:r>
              <a:rPr lang="en-AU" sz="2400" b="0" dirty="0">
                <a:latin typeface="Courier New" pitchFamily="49" charset="0"/>
                <a:cs typeface="Courier New" pitchFamily="49" charset="0"/>
              </a:rPr>
              <a:t>{</a:t>
            </a:r>
            <a:endParaRPr lang="en-AU" sz="2400" b="0" dirty="0">
              <a:latin typeface="Tahoma" pitchFamily="34" charset="0"/>
              <a:ea typeface="Arial Unicode MS" pitchFamily="34" charset="-128"/>
              <a:cs typeface="Arial Unicode MS" pitchFamily="34" charset="-128"/>
            </a:endParaRPr>
          </a:p>
          <a:p>
            <a:r>
              <a:rPr lang="en-AU" sz="2400" b="0" dirty="0">
                <a:latin typeface="Courier New" pitchFamily="49" charset="0"/>
                <a:cs typeface="Courier New" pitchFamily="49" charset="0"/>
              </a:rPr>
              <a:t>  private int X;</a:t>
            </a:r>
            <a:endParaRPr lang="en-AU" sz="2400" b="0" dirty="0">
              <a:latin typeface="Tahoma" pitchFamily="34" charset="0"/>
              <a:ea typeface="Arial Unicode MS" pitchFamily="34" charset="-128"/>
              <a:cs typeface="Arial Unicode MS" pitchFamily="34" charset="-128"/>
            </a:endParaRPr>
          </a:p>
          <a:p>
            <a:r>
              <a:rPr lang="en-AU" sz="2400" b="0" dirty="0">
                <a:latin typeface="Courier New" pitchFamily="49" charset="0"/>
                <a:cs typeface="Courier New" pitchFamily="49" charset="0"/>
              </a:rPr>
              <a:t>  static int Y;</a:t>
            </a:r>
            <a:endParaRPr lang="en-AU" sz="2400" b="0" dirty="0">
              <a:latin typeface="Tahoma" pitchFamily="34" charset="0"/>
              <a:ea typeface="Arial Unicode MS" pitchFamily="34" charset="-128"/>
              <a:cs typeface="Arial Unicode MS" pitchFamily="34" charset="-128"/>
            </a:endParaRPr>
          </a:p>
          <a:p>
            <a:r>
              <a:rPr lang="en-AU" sz="2400" b="0" dirty="0">
                <a:latin typeface="Courier New" pitchFamily="49" charset="0"/>
                <a:cs typeface="Times New Roman" pitchFamily="18" charset="0"/>
              </a:rPr>
              <a:t>}</a:t>
            </a:r>
            <a:r>
              <a:rPr lang="en-US" sz="2400" b="0" dirty="0">
                <a:latin typeface="Tahoma" pitchFamily="34" charset="0"/>
              </a:rPr>
              <a:t> </a:t>
            </a:r>
          </a:p>
        </p:txBody>
      </p:sp>
    </p:spTree>
    <p:extLst>
      <p:ext uri="{BB962C8B-B14F-4D97-AF65-F5344CB8AC3E}">
        <p14:creationId xmlns:p14="http://schemas.microsoft.com/office/powerpoint/2010/main" val="48904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ea typeface="Arial Unicode MS" pitchFamily="34" charset="-128"/>
                <a:cs typeface="Arial Unicode MS" pitchFamily="34" charset="-128"/>
              </a:rPr>
              <a:t>The </a:t>
            </a:r>
            <a:r>
              <a:rPr lang="en-US">
                <a:latin typeface="Courier New" pitchFamily="49" charset="0"/>
                <a:ea typeface="Arial Unicode MS" pitchFamily="34" charset="-128"/>
                <a:cs typeface="Arial Unicode MS" pitchFamily="34" charset="-128"/>
              </a:rPr>
              <a:t>static</a:t>
            </a:r>
            <a:r>
              <a:rPr lang="en-US">
                <a:ea typeface="Arial Unicode MS" pitchFamily="34" charset="-128"/>
                <a:cs typeface="Arial Unicode MS" pitchFamily="34" charset="-128"/>
              </a:rPr>
              <a:t> keyword</a:t>
            </a:r>
          </a:p>
        </p:txBody>
      </p:sp>
      <p:sp>
        <p:nvSpPr>
          <p:cNvPr id="40964" name="Rectangle 3"/>
          <p:cNvSpPr>
            <a:spLocks noGrp="1" noChangeArrowheads="1"/>
          </p:cNvSpPr>
          <p:nvPr>
            <p:ph idx="1"/>
          </p:nvPr>
        </p:nvSpPr>
        <p:spPr/>
        <p:txBody>
          <a:bodyPr/>
          <a:lstStyle/>
          <a:p>
            <a:pPr eaLnBrk="1" hangingPunct="1"/>
            <a:r>
              <a:rPr lang="en-AU" sz="2800" dirty="0">
                <a:ea typeface="Arial Unicode MS" pitchFamily="34" charset="-128"/>
                <a:cs typeface="Arial Unicode MS" pitchFamily="34" charset="-128"/>
              </a:rPr>
              <a:t>Static methods are similar to</a:t>
            </a:r>
            <a:r>
              <a:rPr lang="en-US" sz="2800" dirty="0">
                <a:ea typeface="Arial Unicode MS" pitchFamily="34" charset="-128"/>
                <a:cs typeface="Arial Unicode MS" pitchFamily="34" charset="-128"/>
              </a:rPr>
              <a:t> static data. A controlling object is not needed. For example, some methods existing in Java utility classes:</a:t>
            </a:r>
            <a:endParaRPr lang="en-AU" sz="2800" dirty="0">
              <a:ea typeface="Arial Unicode MS" pitchFamily="34" charset="-128"/>
              <a:cs typeface="Arial Unicode MS" pitchFamily="34" charset="-128"/>
            </a:endParaRPr>
          </a:p>
          <a:p>
            <a:pPr eaLnBrk="1" hangingPunct="1">
              <a:buFont typeface="Wingdings" pitchFamily="2" charset="2"/>
              <a:buNone/>
            </a:pPr>
            <a:r>
              <a:rPr lang="en-AU" sz="2800" dirty="0">
                <a:latin typeface="Courier New" pitchFamily="49" charset="0"/>
                <a:cs typeface="Courier New" pitchFamily="49" charset="0"/>
              </a:rPr>
              <a:t>		</a:t>
            </a:r>
            <a:r>
              <a:rPr lang="en-AU" sz="2400" dirty="0" err="1">
                <a:latin typeface="Monaco" pitchFamily="2" charset="77"/>
                <a:cs typeface="Courier New" pitchFamily="49" charset="0"/>
              </a:rPr>
              <a:t>Integer.toString</a:t>
            </a:r>
            <a:r>
              <a:rPr lang="en-AU" sz="2400" dirty="0">
                <a:latin typeface="Monaco" pitchFamily="2" charset="77"/>
                <a:cs typeface="Courier New" pitchFamily="49" charset="0"/>
              </a:rPr>
              <a:t>( 3 )	</a:t>
            </a:r>
            <a:endParaRPr lang="en-AU" sz="2400" dirty="0">
              <a:latin typeface="Monaco" pitchFamily="2" charset="77"/>
              <a:ea typeface="Arial Unicode MS" pitchFamily="34" charset="-128"/>
              <a:cs typeface="Arial Unicode MS" pitchFamily="34" charset="-128"/>
            </a:endParaRPr>
          </a:p>
          <a:p>
            <a:pPr eaLnBrk="1" hangingPunct="1">
              <a:buFont typeface="Wingdings" pitchFamily="2" charset="2"/>
              <a:buNone/>
            </a:pPr>
            <a:r>
              <a:rPr lang="en-AU" sz="2400" dirty="0">
                <a:latin typeface="Monaco" pitchFamily="2" charset="77"/>
                <a:cs typeface="Courier New" pitchFamily="49" charset="0"/>
              </a:rPr>
              <a:t>		</a:t>
            </a:r>
            <a:r>
              <a:rPr lang="en-AU" sz="2400" dirty="0" err="1">
                <a:latin typeface="Monaco" pitchFamily="2" charset="77"/>
                <a:cs typeface="Courier New" pitchFamily="49" charset="0"/>
              </a:rPr>
              <a:t>Math.sqrt</a:t>
            </a:r>
            <a:r>
              <a:rPr lang="en-AU" sz="2400" dirty="0">
                <a:latin typeface="Monaco" pitchFamily="2" charset="77"/>
                <a:cs typeface="Courier New" pitchFamily="49" charset="0"/>
              </a:rPr>
              <a:t>(100);</a:t>
            </a:r>
            <a:endParaRPr lang="en-AU" sz="2400" dirty="0">
              <a:latin typeface="Monaco" pitchFamily="2" charset="77"/>
              <a:ea typeface="Arial Unicode MS" pitchFamily="34" charset="-128"/>
              <a:cs typeface="Arial Unicode MS" pitchFamily="34" charset="-128"/>
            </a:endParaRPr>
          </a:p>
          <a:p>
            <a:pPr eaLnBrk="1" hangingPunct="1"/>
            <a:r>
              <a:rPr lang="en-US" sz="2800" dirty="0">
                <a:cs typeface="Times New Roman" pitchFamily="18" charset="0"/>
              </a:rPr>
              <a:t>In order to use these methods, it is </a:t>
            </a:r>
            <a:r>
              <a:rPr lang="en-US" sz="2800" b="1" dirty="0">
                <a:solidFill>
                  <a:srgbClr val="FF0000"/>
                </a:solidFill>
                <a:cs typeface="Times New Roman" pitchFamily="18" charset="0"/>
              </a:rPr>
              <a:t>not</a:t>
            </a:r>
            <a:r>
              <a:rPr lang="en-US" sz="2800" dirty="0">
                <a:cs typeface="Times New Roman" pitchFamily="18" charset="0"/>
              </a:rPr>
              <a:t> necessary to create an object of type Integer or of type Math.</a:t>
            </a:r>
            <a:r>
              <a:rPr lang="en-US" sz="2800" dirty="0">
                <a:ea typeface="Arial Unicode MS" pitchFamily="34" charset="-128"/>
                <a:cs typeface="Arial Unicode MS" pitchFamily="34" charset="-128"/>
              </a:rPr>
              <a:t> </a:t>
            </a:r>
          </a:p>
        </p:txBody>
      </p:sp>
    </p:spTree>
    <p:extLst>
      <p:ext uri="{BB962C8B-B14F-4D97-AF65-F5344CB8AC3E}">
        <p14:creationId xmlns:p14="http://schemas.microsoft.com/office/powerpoint/2010/main" val="3252124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155457" y="32413"/>
            <a:ext cx="8899833" cy="685800"/>
          </a:xfrm>
          <a:prstGeom prst="rect">
            <a:avLst/>
          </a:prstGeom>
          <a:noFill/>
          <a:ln w="9525">
            <a:noFill/>
            <a:miter lim="800000"/>
            <a:headEnd/>
            <a:tailEnd/>
          </a:ln>
        </p:spPr>
        <p:txBody>
          <a:bodyPr anchor="ctr"/>
          <a:lstStyle/>
          <a:p>
            <a:pPr eaLnBrk="1" hangingPunct="1">
              <a:lnSpc>
                <a:spcPct val="80000"/>
              </a:lnSpc>
            </a:pPr>
            <a:r>
              <a:rPr lang="en-GB" sz="4200" dirty="0">
                <a:solidFill>
                  <a:srgbClr val="FFFF00"/>
                </a:solidFill>
                <a:latin typeface="Arial Rounded MT Bold" pitchFamily="34" charset="0"/>
                <a:ea typeface="+mj-ea"/>
                <a:cs typeface="+mj-cs"/>
              </a:rPr>
              <a:t>Input</a:t>
            </a:r>
            <a:r>
              <a:rPr lang="en-GB" sz="3200" b="0" dirty="0"/>
              <a:t> </a:t>
            </a:r>
            <a:r>
              <a:rPr lang="en-GB" sz="4200" dirty="0">
                <a:solidFill>
                  <a:srgbClr val="FFFF00"/>
                </a:solidFill>
                <a:latin typeface="Arial Rounded MT Bold" pitchFamily="34" charset="0"/>
                <a:ea typeface="+mj-ea"/>
                <a:cs typeface="+mj-cs"/>
              </a:rPr>
              <a:t>methods</a:t>
            </a:r>
            <a:r>
              <a:rPr lang="en-GB" sz="3200" b="0" dirty="0"/>
              <a:t> </a:t>
            </a:r>
            <a:r>
              <a:rPr lang="en-GB" sz="4200" dirty="0">
                <a:solidFill>
                  <a:srgbClr val="FFFF00"/>
                </a:solidFill>
                <a:latin typeface="Arial Rounded MT Bold" pitchFamily="34" charset="0"/>
                <a:ea typeface="+mj-ea"/>
                <a:cs typeface="+mj-cs"/>
              </a:rPr>
              <a:t>of</a:t>
            </a:r>
            <a:r>
              <a:rPr lang="en-GB" sz="3200" b="0" dirty="0"/>
              <a:t> </a:t>
            </a:r>
            <a:r>
              <a:rPr lang="en-GB" sz="4200" dirty="0">
                <a:solidFill>
                  <a:srgbClr val="FFFF00"/>
                </a:solidFill>
                <a:latin typeface="Arial Rounded MT Bold" pitchFamily="34" charset="0"/>
                <a:ea typeface="+mj-ea"/>
                <a:cs typeface="+mj-cs"/>
              </a:rPr>
              <a:t>Scanner</a:t>
            </a:r>
            <a:r>
              <a:rPr lang="en-GB" sz="3200" b="0" dirty="0"/>
              <a:t> </a:t>
            </a:r>
            <a:r>
              <a:rPr lang="en-GB" sz="4200" dirty="0">
                <a:solidFill>
                  <a:srgbClr val="FFFF00"/>
                </a:solidFill>
                <a:latin typeface="Arial Rounded MT Bold" pitchFamily="34" charset="0"/>
                <a:ea typeface="+mj-ea"/>
                <a:cs typeface="+mj-cs"/>
              </a:rPr>
              <a:t>class</a:t>
            </a:r>
            <a:endParaRPr lang="en-US" sz="4200" dirty="0">
              <a:solidFill>
                <a:srgbClr val="FFFF00"/>
              </a:solidFill>
              <a:latin typeface="Arial Rounded MT Bold" pitchFamily="34" charset="0"/>
              <a:ea typeface="+mj-ea"/>
              <a:cs typeface="+mj-cs"/>
            </a:endParaRPr>
          </a:p>
        </p:txBody>
      </p:sp>
      <p:sp>
        <p:nvSpPr>
          <p:cNvPr id="140292" name="Text Box 4"/>
          <p:cNvSpPr txBox="1">
            <a:spLocks noChangeArrowheads="1"/>
          </p:cNvSpPr>
          <p:nvPr/>
        </p:nvSpPr>
        <p:spPr bwMode="auto">
          <a:xfrm>
            <a:off x="112643" y="773817"/>
            <a:ext cx="8305800" cy="5361596"/>
          </a:xfrm>
          <a:prstGeom prst="rect">
            <a:avLst/>
          </a:prstGeom>
          <a:noFill/>
          <a:ln w="9525">
            <a:noFill/>
            <a:miter lim="800000"/>
            <a:headEnd/>
            <a:tailEnd/>
          </a:ln>
          <a:effectLst/>
        </p:spPr>
        <p:txBody>
          <a:bodyPr>
            <a:spAutoFit/>
          </a:bodyPr>
          <a:lstStyle/>
          <a:p>
            <a:pPr>
              <a:spcBef>
                <a:spcPct val="50000"/>
              </a:spcBef>
              <a:tabLst>
                <a:tab pos="457200" algn="l"/>
                <a:tab pos="2286000" algn="l"/>
                <a:tab pos="4179888" algn="l"/>
              </a:tabLst>
              <a:defRPr/>
            </a:pPr>
            <a:r>
              <a:rPr lang="en-US" sz="2800" b="0" dirty="0">
                <a:latin typeface="Arial" pitchFamily="34" charset="0"/>
              </a:rPr>
              <a:t>To create a Scanner object that connects to keyboard for input, use:</a:t>
            </a:r>
          </a:p>
          <a:p>
            <a:pPr>
              <a:lnSpc>
                <a:spcPct val="80000"/>
              </a:lnSpc>
              <a:spcBef>
                <a:spcPct val="50000"/>
              </a:spcBef>
              <a:tabLst>
                <a:tab pos="457200" algn="l"/>
                <a:tab pos="2286000" algn="l"/>
                <a:tab pos="4179888" algn="l"/>
              </a:tabLst>
              <a:defRPr/>
            </a:pPr>
            <a:r>
              <a:rPr lang="en-US" sz="2400" b="0" dirty="0">
                <a:solidFill>
                  <a:srgbClr val="3333FF"/>
                </a:solidFill>
                <a:latin typeface="Arial" pitchFamily="34" charset="0"/>
              </a:rPr>
              <a:t>Scanner </a:t>
            </a:r>
            <a:r>
              <a:rPr lang="en-US" sz="2400" b="0" dirty="0" err="1">
                <a:solidFill>
                  <a:srgbClr val="3333FF"/>
                </a:solidFill>
                <a:latin typeface="Arial" pitchFamily="34" charset="0"/>
              </a:rPr>
              <a:t>kbd</a:t>
            </a:r>
            <a:r>
              <a:rPr lang="en-US" sz="2400" b="0" dirty="0">
                <a:solidFill>
                  <a:srgbClr val="3333FF"/>
                </a:solidFill>
                <a:latin typeface="Arial" pitchFamily="34" charset="0"/>
              </a:rPr>
              <a:t> = new Scanner(System.in);</a:t>
            </a:r>
          </a:p>
          <a:p>
            <a:pPr>
              <a:lnSpc>
                <a:spcPct val="80000"/>
              </a:lnSpc>
              <a:spcBef>
                <a:spcPct val="50000"/>
              </a:spcBef>
              <a:tabLst>
                <a:tab pos="457200" algn="l"/>
                <a:tab pos="2286000" algn="l"/>
                <a:tab pos="4179888" algn="l"/>
              </a:tabLst>
              <a:defRPr/>
            </a:pPr>
            <a:r>
              <a:rPr lang="en-US" sz="2800" i="1" dirty="0">
                <a:effectLst>
                  <a:outerShdw blurRad="38100" dist="38100" dir="2700000" algn="tl">
                    <a:srgbClr val="C0C0C0"/>
                  </a:outerShdw>
                </a:effectLst>
                <a:latin typeface="Arial" pitchFamily="34" charset="0"/>
              </a:rPr>
              <a:t>Java type	Scanner instance method</a:t>
            </a:r>
            <a:endParaRPr lang="en-US" sz="2800" b="0" dirty="0">
              <a:latin typeface="Arial" pitchFamily="34" charset="0"/>
            </a:endParaRPr>
          </a:p>
          <a:p>
            <a:pPr>
              <a:lnSpc>
                <a:spcPct val="60000"/>
              </a:lnSpc>
              <a:spcBef>
                <a:spcPct val="50000"/>
              </a:spcBef>
              <a:tabLst>
                <a:tab pos="457200" algn="l"/>
                <a:tab pos="2286000" algn="l"/>
                <a:tab pos="4179888" algn="l"/>
              </a:tabLst>
              <a:defRPr/>
            </a:pPr>
            <a:r>
              <a:rPr lang="en-US" sz="2800" b="0" dirty="0">
                <a:solidFill>
                  <a:srgbClr val="3333FF"/>
                </a:solidFill>
                <a:latin typeface="Arial" pitchFamily="34" charset="0"/>
              </a:rPr>
              <a:t>	</a:t>
            </a:r>
            <a:r>
              <a:rPr lang="en-US" sz="2800" b="0" dirty="0" err="1">
                <a:solidFill>
                  <a:srgbClr val="3333FF"/>
                </a:solidFill>
                <a:latin typeface="Arial" pitchFamily="34" charset="0"/>
              </a:rPr>
              <a:t>int</a:t>
            </a:r>
            <a:r>
              <a:rPr lang="en-US" sz="2800" b="0" dirty="0">
                <a:latin typeface="Arial" pitchFamily="34" charset="0"/>
              </a:rPr>
              <a:t>	</a:t>
            </a:r>
            <a:r>
              <a:rPr lang="en-US" sz="2800" b="0" dirty="0" err="1">
                <a:latin typeface="Arial" pitchFamily="34" charset="0"/>
              </a:rPr>
              <a:t>nextInt</a:t>
            </a:r>
            <a:r>
              <a:rPr lang="en-US" sz="2800" b="0" dirty="0">
                <a:latin typeface="Arial" pitchFamily="34" charset="0"/>
              </a:rPr>
              <a:t>()</a:t>
            </a:r>
          </a:p>
          <a:p>
            <a:pPr>
              <a:lnSpc>
                <a:spcPct val="60000"/>
              </a:lnSpc>
              <a:spcBef>
                <a:spcPct val="50000"/>
              </a:spcBef>
              <a:tabLst>
                <a:tab pos="457200" algn="l"/>
                <a:tab pos="2286000" algn="l"/>
                <a:tab pos="4179888" algn="l"/>
              </a:tabLst>
              <a:defRPr/>
            </a:pPr>
            <a:r>
              <a:rPr lang="en-US" sz="2800" b="0" dirty="0">
                <a:solidFill>
                  <a:srgbClr val="3333FF"/>
                </a:solidFill>
                <a:latin typeface="Arial" pitchFamily="34" charset="0"/>
              </a:rPr>
              <a:t>	long</a:t>
            </a:r>
            <a:r>
              <a:rPr lang="en-US" sz="2800" b="0" dirty="0">
                <a:latin typeface="Arial" pitchFamily="34" charset="0"/>
              </a:rPr>
              <a:t>	</a:t>
            </a:r>
            <a:r>
              <a:rPr lang="en-US" sz="2800" b="0" dirty="0" err="1">
                <a:latin typeface="Arial" pitchFamily="34" charset="0"/>
              </a:rPr>
              <a:t>nextLong</a:t>
            </a:r>
            <a:r>
              <a:rPr lang="en-US" sz="2800" b="0" dirty="0">
                <a:latin typeface="Arial" pitchFamily="34" charset="0"/>
              </a:rPr>
              <a:t>()</a:t>
            </a:r>
          </a:p>
          <a:p>
            <a:pPr>
              <a:lnSpc>
                <a:spcPct val="60000"/>
              </a:lnSpc>
              <a:spcBef>
                <a:spcPct val="50000"/>
              </a:spcBef>
              <a:tabLst>
                <a:tab pos="457200" algn="l"/>
                <a:tab pos="2286000" algn="l"/>
                <a:tab pos="4179888" algn="l"/>
              </a:tabLst>
              <a:defRPr/>
            </a:pPr>
            <a:r>
              <a:rPr lang="en-US" sz="2800" b="0" dirty="0">
                <a:solidFill>
                  <a:srgbClr val="3333FF"/>
                </a:solidFill>
                <a:latin typeface="Arial" pitchFamily="34" charset="0"/>
              </a:rPr>
              <a:t>	float</a:t>
            </a:r>
            <a:r>
              <a:rPr lang="en-US" sz="2800" b="0" dirty="0">
                <a:latin typeface="Arial" pitchFamily="34" charset="0"/>
              </a:rPr>
              <a:t>	</a:t>
            </a:r>
            <a:r>
              <a:rPr lang="en-US" sz="2800" b="0" dirty="0" err="1">
                <a:latin typeface="Arial" pitchFamily="34" charset="0"/>
              </a:rPr>
              <a:t>nextFloat</a:t>
            </a:r>
            <a:r>
              <a:rPr lang="en-US" sz="2800" b="0" dirty="0">
                <a:latin typeface="Arial" pitchFamily="34" charset="0"/>
              </a:rPr>
              <a:t>()</a:t>
            </a:r>
          </a:p>
          <a:p>
            <a:pPr>
              <a:lnSpc>
                <a:spcPct val="60000"/>
              </a:lnSpc>
              <a:spcBef>
                <a:spcPct val="50000"/>
              </a:spcBef>
              <a:tabLst>
                <a:tab pos="457200" algn="l"/>
                <a:tab pos="2286000" algn="l"/>
                <a:tab pos="4179888" algn="l"/>
              </a:tabLst>
              <a:defRPr/>
            </a:pPr>
            <a:r>
              <a:rPr lang="en-US" sz="2800" b="0" dirty="0">
                <a:solidFill>
                  <a:srgbClr val="3333FF"/>
                </a:solidFill>
                <a:latin typeface="Arial" pitchFamily="34" charset="0"/>
              </a:rPr>
              <a:t>	double</a:t>
            </a:r>
            <a:r>
              <a:rPr lang="en-US" sz="2800" b="0" dirty="0">
                <a:latin typeface="Arial" pitchFamily="34" charset="0"/>
              </a:rPr>
              <a:t>	</a:t>
            </a:r>
            <a:r>
              <a:rPr lang="en-US" sz="2800" b="0" dirty="0" err="1">
                <a:latin typeface="Arial" pitchFamily="34" charset="0"/>
              </a:rPr>
              <a:t>nextDouble</a:t>
            </a:r>
            <a:r>
              <a:rPr lang="en-US" sz="2800" b="0" dirty="0">
                <a:latin typeface="Arial" pitchFamily="34" charset="0"/>
              </a:rPr>
              <a:t>()</a:t>
            </a:r>
          </a:p>
          <a:p>
            <a:pPr>
              <a:lnSpc>
                <a:spcPct val="60000"/>
              </a:lnSpc>
              <a:spcBef>
                <a:spcPct val="50000"/>
              </a:spcBef>
              <a:tabLst>
                <a:tab pos="457200" algn="l"/>
                <a:tab pos="2286000" algn="l"/>
                <a:tab pos="4179888" algn="l"/>
              </a:tabLst>
              <a:defRPr/>
            </a:pPr>
            <a:r>
              <a:rPr lang="en-US" sz="2800" b="0" dirty="0">
                <a:solidFill>
                  <a:srgbClr val="3333FF"/>
                </a:solidFill>
                <a:latin typeface="Arial" pitchFamily="34" charset="0"/>
              </a:rPr>
              <a:t>	char</a:t>
            </a:r>
            <a:r>
              <a:rPr lang="en-US" sz="2800" b="0" dirty="0">
                <a:latin typeface="Arial" pitchFamily="34" charset="0"/>
              </a:rPr>
              <a:t>	</a:t>
            </a:r>
            <a:r>
              <a:rPr lang="en-US" sz="2800" b="0" dirty="0" err="1">
                <a:latin typeface="Arial" pitchFamily="34" charset="0"/>
              </a:rPr>
              <a:t>nextLine</a:t>
            </a:r>
            <a:r>
              <a:rPr lang="en-US" sz="2800" b="0" dirty="0">
                <a:latin typeface="Arial" pitchFamily="34" charset="0"/>
              </a:rPr>
              <a:t>().trim().</a:t>
            </a:r>
            <a:r>
              <a:rPr lang="en-US" sz="2800" b="0" dirty="0" err="1">
                <a:latin typeface="Arial" pitchFamily="34" charset="0"/>
              </a:rPr>
              <a:t>charAt</a:t>
            </a:r>
            <a:r>
              <a:rPr lang="en-US" sz="2800" b="0" dirty="0">
                <a:latin typeface="Arial" pitchFamily="34" charset="0"/>
              </a:rPr>
              <a:t>(0)</a:t>
            </a:r>
          </a:p>
          <a:p>
            <a:pPr>
              <a:lnSpc>
                <a:spcPct val="60000"/>
              </a:lnSpc>
              <a:spcBef>
                <a:spcPct val="50000"/>
              </a:spcBef>
              <a:tabLst>
                <a:tab pos="457200" algn="l"/>
                <a:tab pos="2286000" algn="l"/>
                <a:tab pos="4179888" algn="l"/>
              </a:tabLst>
              <a:defRPr/>
            </a:pPr>
            <a:r>
              <a:rPr lang="en-US" sz="2800" b="0" dirty="0">
                <a:solidFill>
                  <a:srgbClr val="3333FF"/>
                </a:solidFill>
                <a:latin typeface="Arial" pitchFamily="34" charset="0"/>
              </a:rPr>
              <a:t>	</a:t>
            </a:r>
            <a:r>
              <a:rPr lang="en-US" sz="2800" b="0" dirty="0" err="1">
                <a:solidFill>
                  <a:srgbClr val="3333FF"/>
                </a:solidFill>
                <a:latin typeface="Arial" pitchFamily="34" charset="0"/>
              </a:rPr>
              <a:t>boolean</a:t>
            </a:r>
            <a:r>
              <a:rPr lang="en-US" sz="2800" b="0" dirty="0">
                <a:latin typeface="Arial" pitchFamily="34" charset="0"/>
              </a:rPr>
              <a:t>	</a:t>
            </a:r>
            <a:r>
              <a:rPr lang="en-US" sz="2800" b="0" dirty="0" err="1">
                <a:latin typeface="Arial" pitchFamily="34" charset="0"/>
              </a:rPr>
              <a:t>nextBoolean</a:t>
            </a:r>
            <a:endParaRPr lang="en-US" sz="2800" b="0" dirty="0">
              <a:latin typeface="Arial" pitchFamily="34" charset="0"/>
            </a:endParaRPr>
          </a:p>
          <a:p>
            <a:pPr>
              <a:lnSpc>
                <a:spcPct val="70000"/>
              </a:lnSpc>
              <a:spcBef>
                <a:spcPct val="50000"/>
              </a:spcBef>
              <a:tabLst>
                <a:tab pos="457200" algn="l"/>
                <a:tab pos="2286000" algn="l"/>
                <a:tab pos="4179888" algn="l"/>
              </a:tabLst>
              <a:defRPr/>
            </a:pPr>
            <a:r>
              <a:rPr lang="en-US" sz="2800" b="0" dirty="0">
                <a:solidFill>
                  <a:srgbClr val="FF9900"/>
                </a:solidFill>
                <a:latin typeface="Arial" pitchFamily="34" charset="0"/>
              </a:rPr>
              <a:t>	String</a:t>
            </a:r>
            <a:r>
              <a:rPr lang="en-US" sz="2800" b="0" dirty="0">
                <a:latin typeface="Arial" pitchFamily="34" charset="0"/>
              </a:rPr>
              <a:t>	</a:t>
            </a:r>
            <a:r>
              <a:rPr lang="en-US" sz="2800" b="0" dirty="0" err="1">
                <a:latin typeface="Arial" pitchFamily="34" charset="0"/>
              </a:rPr>
              <a:t>nextLine</a:t>
            </a:r>
            <a:r>
              <a:rPr lang="en-US" sz="2800" b="0" dirty="0">
                <a:latin typeface="Arial" pitchFamily="34" charset="0"/>
              </a:rPr>
              <a:t>()</a:t>
            </a:r>
          </a:p>
        </p:txBody>
      </p:sp>
      <p:sp>
        <p:nvSpPr>
          <p:cNvPr id="43013" name="Line 5"/>
          <p:cNvSpPr>
            <a:spLocks noChangeShapeType="1"/>
          </p:cNvSpPr>
          <p:nvPr/>
        </p:nvSpPr>
        <p:spPr bwMode="auto">
          <a:xfrm>
            <a:off x="155457" y="2743200"/>
            <a:ext cx="7924800" cy="0"/>
          </a:xfrm>
          <a:prstGeom prst="line">
            <a:avLst/>
          </a:prstGeom>
          <a:noFill/>
          <a:ln w="28575">
            <a:solidFill>
              <a:srgbClr val="FF0000"/>
            </a:solidFill>
            <a:round/>
            <a:headEnd/>
            <a:tailEnd/>
          </a:ln>
        </p:spPr>
        <p:txBody>
          <a:bodyPr wrap="none" anchor="ctr"/>
          <a:lstStyle/>
          <a:p>
            <a:endParaRPr lang="en-US"/>
          </a:p>
        </p:txBody>
      </p:sp>
    </p:spTree>
    <p:extLst>
      <p:ext uri="{BB962C8B-B14F-4D97-AF65-F5344CB8AC3E}">
        <p14:creationId xmlns:p14="http://schemas.microsoft.com/office/powerpoint/2010/main" val="1814379693"/>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Grades</a:t>
            </a:r>
          </a:p>
        </p:txBody>
      </p:sp>
      <p:sp>
        <p:nvSpPr>
          <p:cNvPr id="8196" name="Rectangle 3"/>
          <p:cNvSpPr>
            <a:spLocks noGrp="1" noChangeArrowheads="1"/>
          </p:cNvSpPr>
          <p:nvPr>
            <p:ph idx="1"/>
          </p:nvPr>
        </p:nvSpPr>
        <p:spPr/>
        <p:txBody>
          <a:bodyPr/>
          <a:lstStyle/>
          <a:p>
            <a:pPr eaLnBrk="1" hangingPunct="1"/>
            <a:r>
              <a:rPr lang="en-AU" dirty="0">
                <a:cs typeface="Times New Roman" pitchFamily="18" charset="0"/>
              </a:rPr>
              <a:t>"This subject will be assessed for two compulsory assignments, one test, and one examination. Failure to submit any piece of assigned work will lead to the award of an FL grade.</a:t>
            </a:r>
            <a:r>
              <a:rPr lang="en-US" dirty="0"/>
              <a:t> "</a:t>
            </a:r>
          </a:p>
        </p:txBody>
      </p:sp>
    </p:spTree>
    <p:extLst>
      <p:ext uri="{BB962C8B-B14F-4D97-AF65-F5344CB8AC3E}">
        <p14:creationId xmlns:p14="http://schemas.microsoft.com/office/powerpoint/2010/main" val="2751205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152400"/>
            <a:ext cx="9144000" cy="685800"/>
          </a:xfrm>
        </p:spPr>
        <p:txBody>
          <a:bodyPr/>
          <a:lstStyle/>
          <a:p>
            <a:pPr eaLnBrk="1" hangingPunct="1">
              <a:lnSpc>
                <a:spcPct val="70000"/>
              </a:lnSpc>
            </a:pPr>
            <a:r>
              <a:rPr lang="en-US" sz="4000" dirty="0"/>
              <a:t>Assessment pass/fail requirements</a:t>
            </a:r>
          </a:p>
        </p:txBody>
      </p:sp>
      <p:sp>
        <p:nvSpPr>
          <p:cNvPr id="9220" name="Rectangle 3"/>
          <p:cNvSpPr>
            <a:spLocks noGrp="1" noChangeArrowheads="1"/>
          </p:cNvSpPr>
          <p:nvPr>
            <p:ph idx="1"/>
          </p:nvPr>
        </p:nvSpPr>
        <p:spPr>
          <a:xfrm>
            <a:off x="17584" y="762000"/>
            <a:ext cx="8821615" cy="4419600"/>
          </a:xfrm>
        </p:spPr>
        <p:txBody>
          <a:bodyPr/>
          <a:lstStyle/>
          <a:p>
            <a:pPr eaLnBrk="1" hangingPunct="1">
              <a:buFont typeface="Wingdings" pitchFamily="2" charset="2"/>
              <a:buNone/>
            </a:pPr>
            <a:r>
              <a:rPr lang="en-US" dirty="0"/>
              <a:t>The requirements for a mark in the Pass range (50-64%) are:</a:t>
            </a:r>
          </a:p>
          <a:p>
            <a:pPr eaLnBrk="1" hangingPunct="1"/>
            <a:r>
              <a:rPr lang="en-US" altLang="zh-CN" dirty="0">
                <a:ea typeface="宋体" pitchFamily="2" charset="-122"/>
              </a:rPr>
              <a:t>gain at least 50% for the exam; and</a:t>
            </a:r>
          </a:p>
          <a:p>
            <a:pPr eaLnBrk="1" hangingPunct="1"/>
            <a:r>
              <a:rPr lang="en-US" altLang="zh-CN" dirty="0">
                <a:ea typeface="宋体" pitchFamily="2" charset="-122"/>
              </a:rPr>
              <a:t>gain at least 50% for the entire subject (that is, exam mark plus test and assignment marks); and</a:t>
            </a:r>
          </a:p>
          <a:p>
            <a:pPr eaLnBrk="1" hangingPunct="1"/>
            <a:r>
              <a:rPr lang="en-US" altLang="zh-CN" dirty="0">
                <a:ea typeface="宋体" pitchFamily="2" charset="-122"/>
              </a:rPr>
              <a:t>attempt all written assignment items.</a:t>
            </a:r>
            <a:endParaRPr lang="en-US" dirty="0"/>
          </a:p>
        </p:txBody>
      </p:sp>
    </p:spTree>
    <p:extLst>
      <p:ext uri="{BB962C8B-B14F-4D97-AF65-F5344CB8AC3E}">
        <p14:creationId xmlns:p14="http://schemas.microsoft.com/office/powerpoint/2010/main" val="206618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t>Assessments</a:t>
            </a:r>
          </a:p>
        </p:txBody>
      </p:sp>
      <p:graphicFrame>
        <p:nvGraphicFramePr>
          <p:cNvPr id="2" name="Table 1"/>
          <p:cNvGraphicFramePr>
            <a:graphicFrameLocks noGrp="1"/>
          </p:cNvGraphicFramePr>
          <p:nvPr>
            <p:extLst>
              <p:ext uri="{D42A27DB-BD31-4B8C-83A1-F6EECF244321}">
                <p14:modId xmlns:p14="http://schemas.microsoft.com/office/powerpoint/2010/main" val="22668341"/>
              </p:ext>
            </p:extLst>
          </p:nvPr>
        </p:nvGraphicFramePr>
        <p:xfrm>
          <a:off x="304800" y="914399"/>
          <a:ext cx="8458201" cy="4340481"/>
        </p:xfrm>
        <a:graphic>
          <a:graphicData uri="http://schemas.openxmlformats.org/drawingml/2006/table">
            <a:tbl>
              <a:tblPr firstRow="1" bandRow="1">
                <a:tableStyleId>{5202B0CA-FC54-4496-8BCA-5EF66A818D29}</a:tableStyleId>
              </a:tblPr>
              <a:tblGrid>
                <a:gridCol w="951548">
                  <a:extLst>
                    <a:ext uri="{9D8B030D-6E8A-4147-A177-3AD203B41FA5}">
                      <a16:colId xmlns:a16="http://schemas.microsoft.com/office/drawing/2014/main" val="20000"/>
                    </a:ext>
                  </a:extLst>
                </a:gridCol>
                <a:gridCol w="3277553">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685801">
                <a:tc>
                  <a:txBody>
                    <a:bodyPr/>
                    <a:lstStyle/>
                    <a:p>
                      <a:r>
                        <a:rPr lang="en-US" sz="32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Assessment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Due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3686">
                <a:tc>
                  <a:txBody>
                    <a:bodyPr/>
                    <a:lstStyle/>
                    <a:p>
                      <a:r>
                        <a:rPr lang="en-US" sz="2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Assignment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3686">
                <a:tc>
                  <a:txBody>
                    <a:bodyPr/>
                    <a:lstStyle/>
                    <a:p>
                      <a:r>
                        <a:rPr lang="en-US"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Assignment</a:t>
                      </a:r>
                      <a:r>
                        <a:rPr lang="en-US" sz="2800" baseline="0" dirty="0"/>
                        <a:t> 2</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723622">
                <a:tc>
                  <a:txBody>
                    <a:bodyPr/>
                    <a:lstStyle/>
                    <a:p>
                      <a:r>
                        <a:rPr lang="en-US"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43686">
                <a:tc>
                  <a:txBody>
                    <a:bodyPr/>
                    <a:lstStyle/>
                    <a:p>
                      <a:r>
                        <a:rPr lang="en-US"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Final</a:t>
                      </a:r>
                      <a:r>
                        <a:rPr lang="en-US" sz="2800" baseline="0" dirty="0"/>
                        <a:t> Examination</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0941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D6C63AB-6E66-2E47-A2B5-A166C4777597}"/>
              </a:ext>
            </a:extLst>
          </p:cNvPr>
          <p:cNvGraphicFramePr/>
          <p:nvPr>
            <p:extLst>
              <p:ext uri="{D42A27DB-BD31-4B8C-83A1-F6EECF244321}">
                <p14:modId xmlns:p14="http://schemas.microsoft.com/office/powerpoint/2010/main" val="298767235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240600"/>
      </p:ext>
    </p:extLst>
  </p:cSld>
  <p:clrMapOvr>
    <a:masterClrMapping/>
  </p:clrMapOvr>
</p:sld>
</file>

<file path=ppt/theme/theme1.xml><?xml version="1.0" encoding="utf-8"?>
<a:theme xmlns:a="http://schemas.openxmlformats.org/drawingml/2006/main" name="B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IT_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DIT_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DIT_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DIT_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DIT_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DIT_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DIT_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DIT_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DIT_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DIT_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3348</Words>
  <Application>Microsoft Macintosh PowerPoint</Application>
  <PresentationFormat>On-screen Show (4:3)</PresentationFormat>
  <Paragraphs>476</Paragraphs>
  <Slides>52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Arial</vt:lpstr>
      <vt:lpstr>Arial Rounded MT Bold</vt:lpstr>
      <vt:lpstr>Calibri</vt:lpstr>
      <vt:lpstr>Courier New</vt:lpstr>
      <vt:lpstr>Monaco</vt:lpstr>
      <vt:lpstr>Tahoma</vt:lpstr>
      <vt:lpstr>Times New Roman</vt:lpstr>
      <vt:lpstr>Wingdings</vt:lpstr>
      <vt:lpstr>BIT</vt:lpstr>
      <vt:lpstr>Image</vt:lpstr>
      <vt:lpstr>Lecture 1</vt:lpstr>
      <vt:lpstr>Introduction</vt:lpstr>
      <vt:lpstr>Subject Overview</vt:lpstr>
      <vt:lpstr>Subject Objectives</vt:lpstr>
      <vt:lpstr>Prescribed Text:</vt:lpstr>
      <vt:lpstr>Grades</vt:lpstr>
      <vt:lpstr>Assessment pass/fail requirements</vt:lpstr>
      <vt:lpstr>Assessments</vt:lpstr>
      <vt:lpstr>PowerPoint Presentation</vt:lpstr>
      <vt:lpstr>Introduction to Java</vt:lpstr>
      <vt:lpstr>Running a Java Program</vt:lpstr>
      <vt:lpstr>Portability</vt:lpstr>
      <vt:lpstr>History of Java</vt:lpstr>
      <vt:lpstr>Java Byte-Code</vt:lpstr>
      <vt:lpstr>Running a Java Program</vt:lpstr>
      <vt:lpstr>Types of Java Programs</vt:lpstr>
      <vt:lpstr>Types of Java Programs</vt:lpstr>
      <vt:lpstr>Types of Java Programs</vt:lpstr>
      <vt:lpstr>Lexical Elements </vt:lpstr>
      <vt:lpstr>Reserved Words</vt:lpstr>
      <vt:lpstr>Data Types</vt:lpstr>
      <vt:lpstr>Primitive Data Types</vt:lpstr>
      <vt:lpstr>Reference Data Types</vt:lpstr>
      <vt:lpstr>Literals</vt:lpstr>
      <vt:lpstr>Identifiers</vt:lpstr>
      <vt:lpstr>Variables</vt:lpstr>
      <vt:lpstr>Variable Declarations</vt:lpstr>
      <vt:lpstr>Operators</vt:lpstr>
      <vt:lpstr>Operators</vt:lpstr>
      <vt:lpstr>Operator Precedence</vt:lpstr>
      <vt:lpstr>Problem Solving 1</vt:lpstr>
      <vt:lpstr>Problem Solving 2</vt:lpstr>
      <vt:lpstr>Problem Solving 2 (cont’d)</vt:lpstr>
      <vt:lpstr>Problem Solving 3</vt:lpstr>
      <vt:lpstr>Problem Solving 4</vt:lpstr>
      <vt:lpstr>Type Conversions</vt:lpstr>
      <vt:lpstr>Unifying Type</vt:lpstr>
      <vt:lpstr>Order for Implicitly</vt:lpstr>
      <vt:lpstr>Type Casting</vt:lpstr>
      <vt:lpstr>Conditional Statements</vt:lpstr>
      <vt:lpstr>Loop Structures</vt:lpstr>
      <vt:lpstr>Formatting</vt:lpstr>
      <vt:lpstr>Array Processing</vt:lpstr>
      <vt:lpstr>Array Processing</vt:lpstr>
      <vt:lpstr>Objects vs Variables</vt:lpstr>
      <vt:lpstr>Objects vs Variables</vt:lpstr>
      <vt:lpstr>Objects vs Variables</vt:lpstr>
      <vt:lpstr>Access Modifiers</vt:lpstr>
      <vt:lpstr>The final keyword</vt:lpstr>
      <vt:lpstr>The static keyword</vt:lpstr>
      <vt:lpstr>The static keyword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Programming</dc:title>
  <dc:creator>KOK, CHYE HOCK</dc:creator>
  <cp:lastModifiedBy>KOK, CHYE HOCK</cp:lastModifiedBy>
  <cp:revision>22</cp:revision>
  <dcterms:created xsi:type="dcterms:W3CDTF">2020-08-31T16:50:59Z</dcterms:created>
  <dcterms:modified xsi:type="dcterms:W3CDTF">2020-09-23T11:34:59Z</dcterms:modified>
</cp:coreProperties>
</file>